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90" r:id="rId2"/>
    <p:sldId id="391" r:id="rId3"/>
    <p:sldId id="404" r:id="rId4"/>
    <p:sldId id="392" r:id="rId5"/>
    <p:sldId id="393" r:id="rId6"/>
    <p:sldId id="394" r:id="rId7"/>
    <p:sldId id="395" r:id="rId8"/>
    <p:sldId id="397" r:id="rId9"/>
    <p:sldId id="399" r:id="rId10"/>
    <p:sldId id="300" r:id="rId11"/>
    <p:sldId id="383" r:id="rId12"/>
    <p:sldId id="379" r:id="rId13"/>
    <p:sldId id="324" r:id="rId14"/>
    <p:sldId id="348" r:id="rId15"/>
    <p:sldId id="403" r:id="rId16"/>
    <p:sldId id="39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4" d="100"/>
          <a:sy n="94" d="100"/>
        </p:scale>
        <p:origin x="624" y="2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86FC53-A42C-A141-8FC1-6F2797579AA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B514A51A-5EE6-824E-8301-508405DC543E}">
      <dgm:prSet/>
      <dgm:spPr>
        <a:solidFill>
          <a:srgbClr val="006296"/>
        </a:solidFill>
        <a:ln>
          <a:noFill/>
        </a:ln>
      </dgm:spPr>
      <dgm:t>
        <a:bodyPr/>
        <a:lstStyle/>
        <a:p>
          <a:r>
            <a:rPr lang="en-AU" dirty="0"/>
            <a:t>Finished-goods inventory</a:t>
          </a:r>
        </a:p>
      </dgm:t>
    </dgm:pt>
    <dgm:pt modelId="{CFD41E02-748E-0547-9ADC-C869F54FF7DC}" type="parTrans" cxnId="{8105B543-74ED-C74F-B08F-21821CFD8F47}">
      <dgm:prSet/>
      <dgm:spPr/>
      <dgm:t>
        <a:bodyPr/>
        <a:lstStyle/>
        <a:p>
          <a:endParaRPr lang="en-GB"/>
        </a:p>
      </dgm:t>
    </dgm:pt>
    <dgm:pt modelId="{826E1EC9-EE24-AB44-A949-55F94F2BD87F}" type="sibTrans" cxnId="{8105B543-74ED-C74F-B08F-21821CFD8F47}">
      <dgm:prSet/>
      <dgm:spPr/>
      <dgm:t>
        <a:bodyPr/>
        <a:lstStyle/>
        <a:p>
          <a:endParaRPr lang="en-GB"/>
        </a:p>
      </dgm:t>
    </dgm:pt>
    <dgm:pt modelId="{47DB2EAA-070F-6545-BB0D-047F75D23579}">
      <dgm:prSet/>
      <dgm:spPr/>
      <dgm:t>
        <a:bodyPr/>
        <a:lstStyle/>
        <a:p>
          <a:r>
            <a:rPr lang="en-US" dirty="0"/>
            <a:t>Inventory consisting of items that have passed through the complete production process but have yet to be sold</a:t>
          </a:r>
          <a:endParaRPr lang="en-AU" dirty="0"/>
        </a:p>
      </dgm:t>
    </dgm:pt>
    <dgm:pt modelId="{434BF183-B3F3-B540-B095-4886F0EFB397}" type="parTrans" cxnId="{67AB07BC-6CE2-C949-9D9E-61732A157D4C}">
      <dgm:prSet/>
      <dgm:spPr/>
      <dgm:t>
        <a:bodyPr/>
        <a:lstStyle/>
        <a:p>
          <a:endParaRPr lang="en-GB"/>
        </a:p>
      </dgm:t>
    </dgm:pt>
    <dgm:pt modelId="{DD8449C2-2342-644B-A791-075824DEA131}" type="sibTrans" cxnId="{67AB07BC-6CE2-C949-9D9E-61732A157D4C}">
      <dgm:prSet/>
      <dgm:spPr/>
      <dgm:t>
        <a:bodyPr/>
        <a:lstStyle/>
        <a:p>
          <a:endParaRPr lang="en-GB"/>
        </a:p>
      </dgm:t>
    </dgm:pt>
    <dgm:pt modelId="{53730A96-0EB0-E240-A09E-2F157A4D3BB6}">
      <dgm:prSet/>
      <dgm:spPr>
        <a:solidFill>
          <a:srgbClr val="4B5085"/>
        </a:solidFill>
        <a:ln>
          <a:noFill/>
        </a:ln>
      </dgm:spPr>
      <dgm:t>
        <a:bodyPr/>
        <a:lstStyle/>
        <a:p>
          <a:r>
            <a:rPr lang="en-US" dirty="0"/>
            <a:t>Work-in-process inventory</a:t>
          </a:r>
          <a:endParaRPr lang="en-AU" dirty="0"/>
        </a:p>
      </dgm:t>
    </dgm:pt>
    <dgm:pt modelId="{7637C18D-6117-2649-9218-9D39C5E5E477}" type="parTrans" cxnId="{3B201A69-7CD8-674E-84BC-409E16E1DA69}">
      <dgm:prSet/>
      <dgm:spPr/>
      <dgm:t>
        <a:bodyPr/>
        <a:lstStyle/>
        <a:p>
          <a:endParaRPr lang="en-GB"/>
        </a:p>
      </dgm:t>
    </dgm:pt>
    <dgm:pt modelId="{28681E8D-1BA9-B045-B7BF-984FC3EAA946}" type="sibTrans" cxnId="{3B201A69-7CD8-674E-84BC-409E16E1DA69}">
      <dgm:prSet/>
      <dgm:spPr/>
      <dgm:t>
        <a:bodyPr/>
        <a:lstStyle/>
        <a:p>
          <a:endParaRPr lang="en-GB"/>
        </a:p>
      </dgm:t>
    </dgm:pt>
    <dgm:pt modelId="{1233B0D6-428D-1F41-A858-5D9A9EE60A8B}">
      <dgm:prSet/>
      <dgm:spPr/>
      <dgm:t>
        <a:bodyPr/>
        <a:lstStyle/>
        <a:p>
          <a:r>
            <a:rPr lang="en-US" dirty="0"/>
            <a:t>Inventory composed of the materials that are still moving through the stages of the production process</a:t>
          </a:r>
          <a:endParaRPr lang="en-AU" dirty="0"/>
        </a:p>
      </dgm:t>
    </dgm:pt>
    <dgm:pt modelId="{09143D0C-5CB2-9241-909C-8CC6A40CCE77}" type="parTrans" cxnId="{64235C6B-C8F2-2E46-A73C-4003C2256ACC}">
      <dgm:prSet/>
      <dgm:spPr/>
      <dgm:t>
        <a:bodyPr/>
        <a:lstStyle/>
        <a:p>
          <a:endParaRPr lang="en-GB"/>
        </a:p>
      </dgm:t>
    </dgm:pt>
    <dgm:pt modelId="{3AD68AE1-0F57-1747-A9AE-1174A21A792F}" type="sibTrans" cxnId="{64235C6B-C8F2-2E46-A73C-4003C2256ACC}">
      <dgm:prSet/>
      <dgm:spPr/>
      <dgm:t>
        <a:bodyPr/>
        <a:lstStyle/>
        <a:p>
          <a:endParaRPr lang="en-GB"/>
        </a:p>
      </dgm:t>
    </dgm:pt>
    <dgm:pt modelId="{D1F56169-F1AB-B04F-A4B6-D79756C1D6BC}">
      <dgm:prSet/>
      <dgm:spPr>
        <a:solidFill>
          <a:srgbClr val="A93E62"/>
        </a:solidFill>
        <a:ln>
          <a:noFill/>
        </a:ln>
      </dgm:spPr>
      <dgm:t>
        <a:bodyPr/>
        <a:lstStyle/>
        <a:p>
          <a:r>
            <a:rPr lang="en-US" dirty="0"/>
            <a:t>Raw materials inventory</a:t>
          </a:r>
          <a:endParaRPr lang="en-AU" dirty="0"/>
        </a:p>
      </dgm:t>
    </dgm:pt>
    <dgm:pt modelId="{C1400161-00B9-7C46-894A-E835E9298B24}" type="parTrans" cxnId="{38631076-07DA-6B46-84C0-EB73D3D2A5FB}">
      <dgm:prSet/>
      <dgm:spPr/>
      <dgm:t>
        <a:bodyPr/>
        <a:lstStyle/>
        <a:p>
          <a:endParaRPr lang="en-GB"/>
        </a:p>
      </dgm:t>
    </dgm:pt>
    <dgm:pt modelId="{CC5B1114-3417-C544-833D-891BF79D4F58}" type="sibTrans" cxnId="{38631076-07DA-6B46-84C0-EB73D3D2A5FB}">
      <dgm:prSet/>
      <dgm:spPr/>
      <dgm:t>
        <a:bodyPr/>
        <a:lstStyle/>
        <a:p>
          <a:endParaRPr lang="en-GB"/>
        </a:p>
      </dgm:t>
    </dgm:pt>
    <dgm:pt modelId="{EE838EE3-E0A3-FA43-BE1A-563C8902ACF7}">
      <dgm:prSet/>
      <dgm:spPr/>
      <dgm:t>
        <a:bodyPr/>
        <a:lstStyle/>
        <a:p>
          <a:r>
            <a:rPr lang="en-US" dirty="0"/>
            <a:t>Inventory consisting of the basic inputs to the </a:t>
          </a:r>
          <a:r>
            <a:rPr lang="en-US" dirty="0" err="1"/>
            <a:t>organisation’s</a:t>
          </a:r>
          <a:r>
            <a:rPr lang="en-US" dirty="0"/>
            <a:t> production process</a:t>
          </a:r>
          <a:endParaRPr lang="en-AU" dirty="0"/>
        </a:p>
      </dgm:t>
    </dgm:pt>
    <dgm:pt modelId="{101FF6F1-42EE-5C48-9523-BA9797AF4012}" type="parTrans" cxnId="{A3827BC7-A62E-694B-BA3A-E954E57FECEA}">
      <dgm:prSet/>
      <dgm:spPr/>
      <dgm:t>
        <a:bodyPr/>
        <a:lstStyle/>
        <a:p>
          <a:endParaRPr lang="en-GB"/>
        </a:p>
      </dgm:t>
    </dgm:pt>
    <dgm:pt modelId="{1DBF2920-B65D-834D-A46E-DFB3F21EAC3D}" type="sibTrans" cxnId="{A3827BC7-A62E-694B-BA3A-E954E57FECEA}">
      <dgm:prSet/>
      <dgm:spPr/>
      <dgm:t>
        <a:bodyPr/>
        <a:lstStyle/>
        <a:p>
          <a:endParaRPr lang="en-GB"/>
        </a:p>
      </dgm:t>
    </dgm:pt>
    <dgm:pt modelId="{3A658422-39A1-0A40-84D8-1DDE2C2BDB1D}" type="pres">
      <dgm:prSet presAssocID="{4486FC53-A42C-A141-8FC1-6F2797579AA4}" presName="Name0" presStyleCnt="0">
        <dgm:presLayoutVars>
          <dgm:dir/>
          <dgm:animLvl val="lvl"/>
          <dgm:resizeHandles val="exact"/>
        </dgm:presLayoutVars>
      </dgm:prSet>
      <dgm:spPr/>
    </dgm:pt>
    <dgm:pt modelId="{CBFA9BC2-4346-A94F-921B-00CF71B357DE}" type="pres">
      <dgm:prSet presAssocID="{B514A51A-5EE6-824E-8301-508405DC543E}" presName="composite" presStyleCnt="0"/>
      <dgm:spPr/>
    </dgm:pt>
    <dgm:pt modelId="{9CE0E6EF-0B1A-C446-B4EE-3F330B5E274B}" type="pres">
      <dgm:prSet presAssocID="{B514A51A-5EE6-824E-8301-508405DC543E}" presName="parTx" presStyleLbl="alignNode1" presStyleIdx="0" presStyleCnt="3">
        <dgm:presLayoutVars>
          <dgm:chMax val="0"/>
          <dgm:chPref val="0"/>
          <dgm:bulletEnabled val="1"/>
        </dgm:presLayoutVars>
      </dgm:prSet>
      <dgm:spPr/>
    </dgm:pt>
    <dgm:pt modelId="{BFA4242F-9D21-6347-B4D7-F2FDB780FFF5}" type="pres">
      <dgm:prSet presAssocID="{B514A51A-5EE6-824E-8301-508405DC543E}" presName="desTx" presStyleLbl="alignAccFollowNode1" presStyleIdx="0" presStyleCnt="3">
        <dgm:presLayoutVars>
          <dgm:bulletEnabled val="1"/>
        </dgm:presLayoutVars>
      </dgm:prSet>
      <dgm:spPr/>
    </dgm:pt>
    <dgm:pt modelId="{ACC189D0-C680-DB48-BF3A-8A0D7104403D}" type="pres">
      <dgm:prSet presAssocID="{826E1EC9-EE24-AB44-A949-55F94F2BD87F}" presName="space" presStyleCnt="0"/>
      <dgm:spPr/>
    </dgm:pt>
    <dgm:pt modelId="{A9D8C218-9199-D043-8205-19810A499B5B}" type="pres">
      <dgm:prSet presAssocID="{53730A96-0EB0-E240-A09E-2F157A4D3BB6}" presName="composite" presStyleCnt="0"/>
      <dgm:spPr/>
    </dgm:pt>
    <dgm:pt modelId="{FD22D885-54D7-C342-A843-BCF82C9E2E63}" type="pres">
      <dgm:prSet presAssocID="{53730A96-0EB0-E240-A09E-2F157A4D3BB6}" presName="parTx" presStyleLbl="alignNode1" presStyleIdx="1" presStyleCnt="3">
        <dgm:presLayoutVars>
          <dgm:chMax val="0"/>
          <dgm:chPref val="0"/>
          <dgm:bulletEnabled val="1"/>
        </dgm:presLayoutVars>
      </dgm:prSet>
      <dgm:spPr/>
    </dgm:pt>
    <dgm:pt modelId="{CE4A2EFB-0A66-B748-B80D-BA465E25FE9D}" type="pres">
      <dgm:prSet presAssocID="{53730A96-0EB0-E240-A09E-2F157A4D3BB6}" presName="desTx" presStyleLbl="alignAccFollowNode1" presStyleIdx="1" presStyleCnt="3">
        <dgm:presLayoutVars>
          <dgm:bulletEnabled val="1"/>
        </dgm:presLayoutVars>
      </dgm:prSet>
      <dgm:spPr/>
    </dgm:pt>
    <dgm:pt modelId="{4B32ACF6-25F7-EB49-9A15-0F6287CCA671}" type="pres">
      <dgm:prSet presAssocID="{28681E8D-1BA9-B045-B7BF-984FC3EAA946}" presName="space" presStyleCnt="0"/>
      <dgm:spPr/>
    </dgm:pt>
    <dgm:pt modelId="{00C22DEC-DEE0-C845-8B42-C2D923E7AB23}" type="pres">
      <dgm:prSet presAssocID="{D1F56169-F1AB-B04F-A4B6-D79756C1D6BC}" presName="composite" presStyleCnt="0"/>
      <dgm:spPr/>
    </dgm:pt>
    <dgm:pt modelId="{528DBD78-22AD-9948-A911-F04665C7A8B1}" type="pres">
      <dgm:prSet presAssocID="{D1F56169-F1AB-B04F-A4B6-D79756C1D6BC}" presName="parTx" presStyleLbl="alignNode1" presStyleIdx="2" presStyleCnt="3">
        <dgm:presLayoutVars>
          <dgm:chMax val="0"/>
          <dgm:chPref val="0"/>
          <dgm:bulletEnabled val="1"/>
        </dgm:presLayoutVars>
      </dgm:prSet>
      <dgm:spPr/>
    </dgm:pt>
    <dgm:pt modelId="{3F220766-FCAD-3342-AD59-13642B57AD88}" type="pres">
      <dgm:prSet presAssocID="{D1F56169-F1AB-B04F-A4B6-D79756C1D6BC}" presName="desTx" presStyleLbl="alignAccFollowNode1" presStyleIdx="2" presStyleCnt="3">
        <dgm:presLayoutVars>
          <dgm:bulletEnabled val="1"/>
        </dgm:presLayoutVars>
      </dgm:prSet>
      <dgm:spPr/>
    </dgm:pt>
  </dgm:ptLst>
  <dgm:cxnLst>
    <dgm:cxn modelId="{CF323202-5E77-9644-AD96-AB1569A0686E}" type="presOf" srcId="{1233B0D6-428D-1F41-A858-5D9A9EE60A8B}" destId="{CE4A2EFB-0A66-B748-B80D-BA465E25FE9D}" srcOrd="0" destOrd="0" presId="urn:microsoft.com/office/officeart/2005/8/layout/hList1"/>
    <dgm:cxn modelId="{3DA22E17-9E86-0B4F-AE83-7C8B18ADFDB2}" type="presOf" srcId="{D1F56169-F1AB-B04F-A4B6-D79756C1D6BC}" destId="{528DBD78-22AD-9948-A911-F04665C7A8B1}" srcOrd="0" destOrd="0" presId="urn:microsoft.com/office/officeart/2005/8/layout/hList1"/>
    <dgm:cxn modelId="{3D735322-569F-9946-BF92-7E9510B82799}" type="presOf" srcId="{EE838EE3-E0A3-FA43-BE1A-563C8902ACF7}" destId="{3F220766-FCAD-3342-AD59-13642B57AD88}" srcOrd="0" destOrd="0" presId="urn:microsoft.com/office/officeart/2005/8/layout/hList1"/>
    <dgm:cxn modelId="{60611F35-4189-D848-A65E-682D04A6E4C0}" type="presOf" srcId="{53730A96-0EB0-E240-A09E-2F157A4D3BB6}" destId="{FD22D885-54D7-C342-A843-BCF82C9E2E63}" srcOrd="0" destOrd="0" presId="urn:microsoft.com/office/officeart/2005/8/layout/hList1"/>
    <dgm:cxn modelId="{295F0E5B-5584-AA4A-BBE4-ACCB20A77277}" type="presOf" srcId="{B514A51A-5EE6-824E-8301-508405DC543E}" destId="{9CE0E6EF-0B1A-C446-B4EE-3F330B5E274B}" srcOrd="0" destOrd="0" presId="urn:microsoft.com/office/officeart/2005/8/layout/hList1"/>
    <dgm:cxn modelId="{8105B543-74ED-C74F-B08F-21821CFD8F47}" srcId="{4486FC53-A42C-A141-8FC1-6F2797579AA4}" destId="{B514A51A-5EE6-824E-8301-508405DC543E}" srcOrd="0" destOrd="0" parTransId="{CFD41E02-748E-0547-9ADC-C869F54FF7DC}" sibTransId="{826E1EC9-EE24-AB44-A949-55F94F2BD87F}"/>
    <dgm:cxn modelId="{3EEC8367-5BA6-BC49-A3DF-2E0E23A2C4F1}" type="presOf" srcId="{4486FC53-A42C-A141-8FC1-6F2797579AA4}" destId="{3A658422-39A1-0A40-84D8-1DDE2C2BDB1D}" srcOrd="0" destOrd="0" presId="urn:microsoft.com/office/officeart/2005/8/layout/hList1"/>
    <dgm:cxn modelId="{3B201A69-7CD8-674E-84BC-409E16E1DA69}" srcId="{4486FC53-A42C-A141-8FC1-6F2797579AA4}" destId="{53730A96-0EB0-E240-A09E-2F157A4D3BB6}" srcOrd="1" destOrd="0" parTransId="{7637C18D-6117-2649-9218-9D39C5E5E477}" sibTransId="{28681E8D-1BA9-B045-B7BF-984FC3EAA946}"/>
    <dgm:cxn modelId="{64235C6B-C8F2-2E46-A73C-4003C2256ACC}" srcId="{53730A96-0EB0-E240-A09E-2F157A4D3BB6}" destId="{1233B0D6-428D-1F41-A858-5D9A9EE60A8B}" srcOrd="0" destOrd="0" parTransId="{09143D0C-5CB2-9241-909C-8CC6A40CCE77}" sibTransId="{3AD68AE1-0F57-1747-A9AE-1174A21A792F}"/>
    <dgm:cxn modelId="{38631076-07DA-6B46-84C0-EB73D3D2A5FB}" srcId="{4486FC53-A42C-A141-8FC1-6F2797579AA4}" destId="{D1F56169-F1AB-B04F-A4B6-D79756C1D6BC}" srcOrd="2" destOrd="0" parTransId="{C1400161-00B9-7C46-894A-E835E9298B24}" sibTransId="{CC5B1114-3417-C544-833D-891BF79D4F58}"/>
    <dgm:cxn modelId="{67AB07BC-6CE2-C949-9D9E-61732A157D4C}" srcId="{B514A51A-5EE6-824E-8301-508405DC543E}" destId="{47DB2EAA-070F-6545-BB0D-047F75D23579}" srcOrd="0" destOrd="0" parTransId="{434BF183-B3F3-B540-B095-4886F0EFB397}" sibTransId="{DD8449C2-2342-644B-A791-075824DEA131}"/>
    <dgm:cxn modelId="{A3827BC7-A62E-694B-BA3A-E954E57FECEA}" srcId="{D1F56169-F1AB-B04F-A4B6-D79756C1D6BC}" destId="{EE838EE3-E0A3-FA43-BE1A-563C8902ACF7}" srcOrd="0" destOrd="0" parTransId="{101FF6F1-42EE-5C48-9523-BA9797AF4012}" sibTransId="{1DBF2920-B65D-834D-A46E-DFB3F21EAC3D}"/>
    <dgm:cxn modelId="{03C94AE2-7115-7E4F-9BD5-7AD0B6C33FFB}" type="presOf" srcId="{47DB2EAA-070F-6545-BB0D-047F75D23579}" destId="{BFA4242F-9D21-6347-B4D7-F2FDB780FFF5}" srcOrd="0" destOrd="0" presId="urn:microsoft.com/office/officeart/2005/8/layout/hList1"/>
    <dgm:cxn modelId="{44FB3B4B-6D0F-A348-8C4D-6C8110892EA7}" type="presParOf" srcId="{3A658422-39A1-0A40-84D8-1DDE2C2BDB1D}" destId="{CBFA9BC2-4346-A94F-921B-00CF71B357DE}" srcOrd="0" destOrd="0" presId="urn:microsoft.com/office/officeart/2005/8/layout/hList1"/>
    <dgm:cxn modelId="{C580F4F6-DA88-2F40-A0F7-666CF8F63969}" type="presParOf" srcId="{CBFA9BC2-4346-A94F-921B-00CF71B357DE}" destId="{9CE0E6EF-0B1A-C446-B4EE-3F330B5E274B}" srcOrd="0" destOrd="0" presId="urn:microsoft.com/office/officeart/2005/8/layout/hList1"/>
    <dgm:cxn modelId="{26D508BD-27E3-C04B-BF4A-E2FB2AD22EB7}" type="presParOf" srcId="{CBFA9BC2-4346-A94F-921B-00CF71B357DE}" destId="{BFA4242F-9D21-6347-B4D7-F2FDB780FFF5}" srcOrd="1" destOrd="0" presId="urn:microsoft.com/office/officeart/2005/8/layout/hList1"/>
    <dgm:cxn modelId="{72A1EE8D-43D1-0C45-A59F-85D28DAF1651}" type="presParOf" srcId="{3A658422-39A1-0A40-84D8-1DDE2C2BDB1D}" destId="{ACC189D0-C680-DB48-BF3A-8A0D7104403D}" srcOrd="1" destOrd="0" presId="urn:microsoft.com/office/officeart/2005/8/layout/hList1"/>
    <dgm:cxn modelId="{E0E7C53B-5D18-6F4F-AC4E-B0802ABAABE1}" type="presParOf" srcId="{3A658422-39A1-0A40-84D8-1DDE2C2BDB1D}" destId="{A9D8C218-9199-D043-8205-19810A499B5B}" srcOrd="2" destOrd="0" presId="urn:microsoft.com/office/officeart/2005/8/layout/hList1"/>
    <dgm:cxn modelId="{5A87E152-4EB2-C341-9261-2376E472B651}" type="presParOf" srcId="{A9D8C218-9199-D043-8205-19810A499B5B}" destId="{FD22D885-54D7-C342-A843-BCF82C9E2E63}" srcOrd="0" destOrd="0" presId="urn:microsoft.com/office/officeart/2005/8/layout/hList1"/>
    <dgm:cxn modelId="{3E5EDFC3-B176-054F-B001-1775B8746D0C}" type="presParOf" srcId="{A9D8C218-9199-D043-8205-19810A499B5B}" destId="{CE4A2EFB-0A66-B748-B80D-BA465E25FE9D}" srcOrd="1" destOrd="0" presId="urn:microsoft.com/office/officeart/2005/8/layout/hList1"/>
    <dgm:cxn modelId="{55C5B064-A9E7-A442-9E3D-D80EA76EB50E}" type="presParOf" srcId="{3A658422-39A1-0A40-84D8-1DDE2C2BDB1D}" destId="{4B32ACF6-25F7-EB49-9A15-0F6287CCA671}" srcOrd="3" destOrd="0" presId="urn:microsoft.com/office/officeart/2005/8/layout/hList1"/>
    <dgm:cxn modelId="{30B2A74E-9AAE-1849-93A4-DF5A410A5591}" type="presParOf" srcId="{3A658422-39A1-0A40-84D8-1DDE2C2BDB1D}" destId="{00C22DEC-DEE0-C845-8B42-C2D923E7AB23}" srcOrd="4" destOrd="0" presId="urn:microsoft.com/office/officeart/2005/8/layout/hList1"/>
    <dgm:cxn modelId="{1F54EAAF-9C7C-514E-9633-9128BEA413FA}" type="presParOf" srcId="{00C22DEC-DEE0-C845-8B42-C2D923E7AB23}" destId="{528DBD78-22AD-9948-A911-F04665C7A8B1}" srcOrd="0" destOrd="0" presId="urn:microsoft.com/office/officeart/2005/8/layout/hList1"/>
    <dgm:cxn modelId="{351ACFD3-D507-F04D-9483-5A6DC97A8486}" type="presParOf" srcId="{00C22DEC-DEE0-C845-8B42-C2D923E7AB23}" destId="{3F220766-FCAD-3342-AD59-13642B57AD88}"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86FC53-A42C-A141-8FC1-6F2797579AA4}"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GB"/>
        </a:p>
      </dgm:t>
    </dgm:pt>
    <dgm:pt modelId="{B514A51A-5EE6-824E-8301-508405DC543E}">
      <dgm:prSet/>
      <dgm:spPr>
        <a:solidFill>
          <a:srgbClr val="006296"/>
        </a:solidFill>
        <a:ln>
          <a:noFill/>
        </a:ln>
      </dgm:spPr>
      <dgm:t>
        <a:bodyPr/>
        <a:lstStyle/>
        <a:p>
          <a:r>
            <a:rPr lang="en-AU" dirty="0"/>
            <a:t>Achieving superior customer responsiveness</a:t>
          </a:r>
        </a:p>
      </dgm:t>
    </dgm:pt>
    <dgm:pt modelId="{CFD41E02-748E-0547-9ADC-C869F54FF7DC}" type="parTrans" cxnId="{8105B543-74ED-C74F-B08F-21821CFD8F47}">
      <dgm:prSet/>
      <dgm:spPr/>
      <dgm:t>
        <a:bodyPr/>
        <a:lstStyle/>
        <a:p>
          <a:endParaRPr lang="en-GB"/>
        </a:p>
      </dgm:t>
    </dgm:pt>
    <dgm:pt modelId="{826E1EC9-EE24-AB44-A949-55F94F2BD87F}" type="sibTrans" cxnId="{8105B543-74ED-C74F-B08F-21821CFD8F47}">
      <dgm:prSet/>
      <dgm:spPr/>
      <dgm:t>
        <a:bodyPr/>
        <a:lstStyle/>
        <a:p>
          <a:endParaRPr lang="en-GB"/>
        </a:p>
      </dgm:t>
    </dgm:pt>
    <dgm:pt modelId="{47DB2EAA-070F-6545-BB0D-047F75D23579}">
      <dgm:prSet/>
      <dgm:spPr/>
      <dgm:t>
        <a:bodyPr/>
        <a:lstStyle/>
        <a:p>
          <a:r>
            <a:rPr lang="en-US" dirty="0"/>
            <a:t>The operations system should be designed so that the </a:t>
          </a:r>
          <a:r>
            <a:rPr lang="en-US" dirty="0" err="1"/>
            <a:t>organisation</a:t>
          </a:r>
          <a:r>
            <a:rPr lang="en-US" dirty="0"/>
            <a:t> can satisfy customer needs, giving customers what they want, when they want it, at an acceptable price.</a:t>
          </a:r>
          <a:endParaRPr lang="en-AU" dirty="0"/>
        </a:p>
      </dgm:t>
    </dgm:pt>
    <dgm:pt modelId="{434BF183-B3F3-B540-B095-4886F0EFB397}" type="parTrans" cxnId="{67AB07BC-6CE2-C949-9D9E-61732A157D4C}">
      <dgm:prSet/>
      <dgm:spPr/>
      <dgm:t>
        <a:bodyPr/>
        <a:lstStyle/>
        <a:p>
          <a:endParaRPr lang="en-GB"/>
        </a:p>
      </dgm:t>
    </dgm:pt>
    <dgm:pt modelId="{DD8449C2-2342-644B-A791-075824DEA131}" type="sibTrans" cxnId="{67AB07BC-6CE2-C949-9D9E-61732A157D4C}">
      <dgm:prSet/>
      <dgm:spPr/>
      <dgm:t>
        <a:bodyPr/>
        <a:lstStyle/>
        <a:p>
          <a:endParaRPr lang="en-GB"/>
        </a:p>
      </dgm:t>
    </dgm:pt>
    <dgm:pt modelId="{53730A96-0EB0-E240-A09E-2F157A4D3BB6}">
      <dgm:prSet/>
      <dgm:spPr>
        <a:solidFill>
          <a:srgbClr val="4B5085"/>
        </a:solidFill>
        <a:ln>
          <a:noFill/>
        </a:ln>
      </dgm:spPr>
      <dgm:t>
        <a:bodyPr/>
        <a:lstStyle/>
        <a:p>
          <a:r>
            <a:rPr lang="en-US" dirty="0"/>
            <a:t>Achieving superior innovation with speed and flexibility</a:t>
          </a:r>
          <a:endParaRPr lang="en-AU" dirty="0"/>
        </a:p>
      </dgm:t>
    </dgm:pt>
    <dgm:pt modelId="{7637C18D-6117-2649-9218-9D39C5E5E477}" type="parTrans" cxnId="{3B201A69-7CD8-674E-84BC-409E16E1DA69}">
      <dgm:prSet/>
      <dgm:spPr/>
      <dgm:t>
        <a:bodyPr/>
        <a:lstStyle/>
        <a:p>
          <a:endParaRPr lang="en-GB"/>
        </a:p>
      </dgm:t>
    </dgm:pt>
    <dgm:pt modelId="{28681E8D-1BA9-B045-B7BF-984FC3EAA946}" type="sibTrans" cxnId="{3B201A69-7CD8-674E-84BC-409E16E1DA69}">
      <dgm:prSet/>
      <dgm:spPr/>
      <dgm:t>
        <a:bodyPr/>
        <a:lstStyle/>
        <a:p>
          <a:endParaRPr lang="en-GB"/>
        </a:p>
      </dgm:t>
    </dgm:pt>
    <dgm:pt modelId="{1233B0D6-428D-1F41-A858-5D9A9EE60A8B}">
      <dgm:prSet/>
      <dgm:spPr/>
      <dgm:t>
        <a:bodyPr/>
        <a:lstStyle/>
        <a:p>
          <a:r>
            <a:rPr lang="en-US" dirty="0"/>
            <a:t>Innovation leads to new and better products and services, as well as better ways of producing them and delivering them to customers. </a:t>
          </a:r>
          <a:endParaRPr lang="en-AU" dirty="0"/>
        </a:p>
      </dgm:t>
    </dgm:pt>
    <dgm:pt modelId="{09143D0C-5CB2-9241-909C-8CC6A40CCE77}" type="parTrans" cxnId="{64235C6B-C8F2-2E46-A73C-4003C2256ACC}">
      <dgm:prSet/>
      <dgm:spPr/>
      <dgm:t>
        <a:bodyPr/>
        <a:lstStyle/>
        <a:p>
          <a:endParaRPr lang="en-GB"/>
        </a:p>
      </dgm:t>
    </dgm:pt>
    <dgm:pt modelId="{3AD68AE1-0F57-1747-A9AE-1174A21A792F}" type="sibTrans" cxnId="{64235C6B-C8F2-2E46-A73C-4003C2256ACC}">
      <dgm:prSet/>
      <dgm:spPr/>
      <dgm:t>
        <a:bodyPr/>
        <a:lstStyle/>
        <a:p>
          <a:endParaRPr lang="en-GB"/>
        </a:p>
      </dgm:t>
    </dgm:pt>
    <dgm:pt modelId="{D1F56169-F1AB-B04F-A4B6-D79756C1D6BC}">
      <dgm:prSet/>
      <dgm:spPr>
        <a:solidFill>
          <a:srgbClr val="A93E62"/>
        </a:solidFill>
        <a:ln>
          <a:noFill/>
        </a:ln>
      </dgm:spPr>
      <dgm:t>
        <a:bodyPr/>
        <a:lstStyle/>
        <a:p>
          <a:r>
            <a:rPr lang="en-US" dirty="0"/>
            <a:t>Achieving superior quality</a:t>
          </a:r>
          <a:endParaRPr lang="en-AU" dirty="0"/>
        </a:p>
      </dgm:t>
    </dgm:pt>
    <dgm:pt modelId="{C1400161-00B9-7C46-894A-E835E9298B24}" type="parTrans" cxnId="{38631076-07DA-6B46-84C0-EB73D3D2A5FB}">
      <dgm:prSet/>
      <dgm:spPr/>
      <dgm:t>
        <a:bodyPr/>
        <a:lstStyle/>
        <a:p>
          <a:endParaRPr lang="en-GB"/>
        </a:p>
      </dgm:t>
    </dgm:pt>
    <dgm:pt modelId="{CC5B1114-3417-C544-833D-891BF79D4F58}" type="sibTrans" cxnId="{38631076-07DA-6B46-84C0-EB73D3D2A5FB}">
      <dgm:prSet/>
      <dgm:spPr/>
      <dgm:t>
        <a:bodyPr/>
        <a:lstStyle/>
        <a:p>
          <a:endParaRPr lang="en-GB"/>
        </a:p>
      </dgm:t>
    </dgm:pt>
    <dgm:pt modelId="{EE838EE3-E0A3-FA43-BE1A-563C8902ACF7}">
      <dgm:prSet/>
      <dgm:spPr/>
      <dgm:t>
        <a:bodyPr/>
        <a:lstStyle/>
        <a:p>
          <a:r>
            <a:rPr lang="en-US" dirty="0"/>
            <a:t>Quality means producing products or services that are highly reliable and have features or characteristics that customers desire.</a:t>
          </a:r>
          <a:endParaRPr lang="en-AU" dirty="0"/>
        </a:p>
      </dgm:t>
    </dgm:pt>
    <dgm:pt modelId="{101FF6F1-42EE-5C48-9523-BA9797AF4012}" type="parTrans" cxnId="{A3827BC7-A62E-694B-BA3A-E954E57FECEA}">
      <dgm:prSet/>
      <dgm:spPr/>
      <dgm:t>
        <a:bodyPr/>
        <a:lstStyle/>
        <a:p>
          <a:endParaRPr lang="en-GB"/>
        </a:p>
      </dgm:t>
    </dgm:pt>
    <dgm:pt modelId="{1DBF2920-B65D-834D-A46E-DFB3F21EAC3D}" type="sibTrans" cxnId="{A3827BC7-A62E-694B-BA3A-E954E57FECEA}">
      <dgm:prSet/>
      <dgm:spPr/>
      <dgm:t>
        <a:bodyPr/>
        <a:lstStyle/>
        <a:p>
          <a:endParaRPr lang="en-GB"/>
        </a:p>
      </dgm:t>
    </dgm:pt>
    <dgm:pt modelId="{BD26961E-705D-4F0D-8A32-65825E863C41}">
      <dgm:prSet/>
      <dgm:spPr>
        <a:solidFill>
          <a:srgbClr val="007B82"/>
        </a:solidFill>
        <a:ln>
          <a:noFill/>
        </a:ln>
      </dgm:spPr>
      <dgm:t>
        <a:bodyPr/>
        <a:lstStyle/>
        <a:p>
          <a:r>
            <a:rPr lang="en-US" dirty="0"/>
            <a:t>Achieving superior efficiency</a:t>
          </a:r>
          <a:endParaRPr lang="en-AU" dirty="0"/>
        </a:p>
      </dgm:t>
    </dgm:pt>
    <dgm:pt modelId="{873F2AD2-D772-4107-A040-5760298EA856}" type="parTrans" cxnId="{BCF25F77-F1B0-40A4-8E73-304B10368938}">
      <dgm:prSet/>
      <dgm:spPr/>
      <dgm:t>
        <a:bodyPr/>
        <a:lstStyle/>
        <a:p>
          <a:endParaRPr lang="en-US"/>
        </a:p>
      </dgm:t>
    </dgm:pt>
    <dgm:pt modelId="{E79FC851-6C42-4FD7-BFC2-89B67745A825}" type="sibTrans" cxnId="{BCF25F77-F1B0-40A4-8E73-304B10368938}">
      <dgm:prSet/>
      <dgm:spPr/>
      <dgm:t>
        <a:bodyPr/>
        <a:lstStyle/>
        <a:p>
          <a:endParaRPr lang="en-US"/>
        </a:p>
      </dgm:t>
    </dgm:pt>
    <dgm:pt modelId="{2F43964E-B97E-473F-87AF-A4288AD0EB3A}">
      <dgm:prSet/>
      <dgm:spPr/>
      <dgm:t>
        <a:bodyPr/>
        <a:lstStyle/>
        <a:p>
          <a:r>
            <a:rPr lang="en-US" dirty="0"/>
            <a:t>An </a:t>
          </a:r>
          <a:r>
            <a:rPr lang="en-US" dirty="0" err="1"/>
            <a:t>organisation</a:t>
          </a:r>
          <a:r>
            <a:rPr lang="en-US" dirty="0"/>
            <a:t> that uses fewer inputs for a given level of outputs is more efficient, meaning its costs will be lower and it can provide outputs to customers at a more competitive price and still make money.</a:t>
          </a:r>
        </a:p>
      </dgm:t>
    </dgm:pt>
    <dgm:pt modelId="{9D78F8E2-7730-49C2-B094-EF76847BAB73}" type="parTrans" cxnId="{C893E84A-0930-42F4-84E7-6321E99CB79C}">
      <dgm:prSet/>
      <dgm:spPr/>
      <dgm:t>
        <a:bodyPr/>
        <a:lstStyle/>
        <a:p>
          <a:endParaRPr lang="en-US"/>
        </a:p>
      </dgm:t>
    </dgm:pt>
    <dgm:pt modelId="{69B076A3-0E9C-4CE5-BE1D-4AAC99F55C4F}" type="sibTrans" cxnId="{C893E84A-0930-42F4-84E7-6321E99CB79C}">
      <dgm:prSet/>
      <dgm:spPr/>
      <dgm:t>
        <a:bodyPr/>
        <a:lstStyle/>
        <a:p>
          <a:endParaRPr lang="en-US"/>
        </a:p>
      </dgm:t>
    </dgm:pt>
    <dgm:pt modelId="{3A658422-39A1-0A40-84D8-1DDE2C2BDB1D}" type="pres">
      <dgm:prSet presAssocID="{4486FC53-A42C-A141-8FC1-6F2797579AA4}" presName="Name0" presStyleCnt="0">
        <dgm:presLayoutVars>
          <dgm:dir/>
          <dgm:animLvl val="lvl"/>
          <dgm:resizeHandles val="exact"/>
        </dgm:presLayoutVars>
      </dgm:prSet>
      <dgm:spPr/>
    </dgm:pt>
    <dgm:pt modelId="{CBFA9BC2-4346-A94F-921B-00CF71B357DE}" type="pres">
      <dgm:prSet presAssocID="{B514A51A-5EE6-824E-8301-508405DC543E}" presName="composite" presStyleCnt="0"/>
      <dgm:spPr/>
    </dgm:pt>
    <dgm:pt modelId="{9CE0E6EF-0B1A-C446-B4EE-3F330B5E274B}" type="pres">
      <dgm:prSet presAssocID="{B514A51A-5EE6-824E-8301-508405DC543E}" presName="parTx" presStyleLbl="alignNode1" presStyleIdx="0" presStyleCnt="4">
        <dgm:presLayoutVars>
          <dgm:chMax val="0"/>
          <dgm:chPref val="0"/>
          <dgm:bulletEnabled val="1"/>
        </dgm:presLayoutVars>
      </dgm:prSet>
      <dgm:spPr/>
    </dgm:pt>
    <dgm:pt modelId="{BFA4242F-9D21-6347-B4D7-F2FDB780FFF5}" type="pres">
      <dgm:prSet presAssocID="{B514A51A-5EE6-824E-8301-508405DC543E}" presName="desTx" presStyleLbl="alignAccFollowNode1" presStyleIdx="0" presStyleCnt="4">
        <dgm:presLayoutVars>
          <dgm:bulletEnabled val="1"/>
        </dgm:presLayoutVars>
      </dgm:prSet>
      <dgm:spPr/>
    </dgm:pt>
    <dgm:pt modelId="{ACC189D0-C680-DB48-BF3A-8A0D7104403D}" type="pres">
      <dgm:prSet presAssocID="{826E1EC9-EE24-AB44-A949-55F94F2BD87F}" presName="space" presStyleCnt="0"/>
      <dgm:spPr/>
    </dgm:pt>
    <dgm:pt modelId="{A9D8C218-9199-D043-8205-19810A499B5B}" type="pres">
      <dgm:prSet presAssocID="{53730A96-0EB0-E240-A09E-2F157A4D3BB6}" presName="composite" presStyleCnt="0"/>
      <dgm:spPr/>
    </dgm:pt>
    <dgm:pt modelId="{FD22D885-54D7-C342-A843-BCF82C9E2E63}" type="pres">
      <dgm:prSet presAssocID="{53730A96-0EB0-E240-A09E-2F157A4D3BB6}" presName="parTx" presStyleLbl="alignNode1" presStyleIdx="1" presStyleCnt="4">
        <dgm:presLayoutVars>
          <dgm:chMax val="0"/>
          <dgm:chPref val="0"/>
          <dgm:bulletEnabled val="1"/>
        </dgm:presLayoutVars>
      </dgm:prSet>
      <dgm:spPr/>
    </dgm:pt>
    <dgm:pt modelId="{CE4A2EFB-0A66-B748-B80D-BA465E25FE9D}" type="pres">
      <dgm:prSet presAssocID="{53730A96-0EB0-E240-A09E-2F157A4D3BB6}" presName="desTx" presStyleLbl="alignAccFollowNode1" presStyleIdx="1" presStyleCnt="4">
        <dgm:presLayoutVars>
          <dgm:bulletEnabled val="1"/>
        </dgm:presLayoutVars>
      </dgm:prSet>
      <dgm:spPr/>
    </dgm:pt>
    <dgm:pt modelId="{4B32ACF6-25F7-EB49-9A15-0F6287CCA671}" type="pres">
      <dgm:prSet presAssocID="{28681E8D-1BA9-B045-B7BF-984FC3EAA946}" presName="space" presStyleCnt="0"/>
      <dgm:spPr/>
    </dgm:pt>
    <dgm:pt modelId="{00C22DEC-DEE0-C845-8B42-C2D923E7AB23}" type="pres">
      <dgm:prSet presAssocID="{D1F56169-F1AB-B04F-A4B6-D79756C1D6BC}" presName="composite" presStyleCnt="0"/>
      <dgm:spPr/>
    </dgm:pt>
    <dgm:pt modelId="{528DBD78-22AD-9948-A911-F04665C7A8B1}" type="pres">
      <dgm:prSet presAssocID="{D1F56169-F1AB-B04F-A4B6-D79756C1D6BC}" presName="parTx" presStyleLbl="alignNode1" presStyleIdx="2" presStyleCnt="4">
        <dgm:presLayoutVars>
          <dgm:chMax val="0"/>
          <dgm:chPref val="0"/>
          <dgm:bulletEnabled val="1"/>
        </dgm:presLayoutVars>
      </dgm:prSet>
      <dgm:spPr/>
    </dgm:pt>
    <dgm:pt modelId="{3F220766-FCAD-3342-AD59-13642B57AD88}" type="pres">
      <dgm:prSet presAssocID="{D1F56169-F1AB-B04F-A4B6-D79756C1D6BC}" presName="desTx" presStyleLbl="alignAccFollowNode1" presStyleIdx="2" presStyleCnt="4">
        <dgm:presLayoutVars>
          <dgm:bulletEnabled val="1"/>
        </dgm:presLayoutVars>
      </dgm:prSet>
      <dgm:spPr/>
    </dgm:pt>
    <dgm:pt modelId="{E8AD0F1D-913E-498C-8983-56A981C144EB}" type="pres">
      <dgm:prSet presAssocID="{CC5B1114-3417-C544-833D-891BF79D4F58}" presName="space" presStyleCnt="0"/>
      <dgm:spPr/>
    </dgm:pt>
    <dgm:pt modelId="{46689BB3-43BC-42EC-A8D5-7814C2AAA005}" type="pres">
      <dgm:prSet presAssocID="{BD26961E-705D-4F0D-8A32-65825E863C41}" presName="composite" presStyleCnt="0"/>
      <dgm:spPr/>
    </dgm:pt>
    <dgm:pt modelId="{281178E3-9255-425C-9486-F41C3F5B4E05}" type="pres">
      <dgm:prSet presAssocID="{BD26961E-705D-4F0D-8A32-65825E863C41}" presName="parTx" presStyleLbl="alignNode1" presStyleIdx="3" presStyleCnt="4">
        <dgm:presLayoutVars>
          <dgm:chMax val="0"/>
          <dgm:chPref val="0"/>
          <dgm:bulletEnabled val="1"/>
        </dgm:presLayoutVars>
      </dgm:prSet>
      <dgm:spPr/>
    </dgm:pt>
    <dgm:pt modelId="{E55B76FD-D1E6-4B84-A30E-C17ED66A3619}" type="pres">
      <dgm:prSet presAssocID="{BD26961E-705D-4F0D-8A32-65825E863C41}" presName="desTx" presStyleLbl="alignAccFollowNode1" presStyleIdx="3" presStyleCnt="4">
        <dgm:presLayoutVars>
          <dgm:bulletEnabled val="1"/>
        </dgm:presLayoutVars>
      </dgm:prSet>
      <dgm:spPr/>
    </dgm:pt>
  </dgm:ptLst>
  <dgm:cxnLst>
    <dgm:cxn modelId="{CF323202-5E77-9644-AD96-AB1569A0686E}" type="presOf" srcId="{1233B0D6-428D-1F41-A858-5D9A9EE60A8B}" destId="{CE4A2EFB-0A66-B748-B80D-BA465E25FE9D}" srcOrd="0" destOrd="0" presId="urn:microsoft.com/office/officeart/2005/8/layout/hList1"/>
    <dgm:cxn modelId="{5860D810-C81A-4C10-B9C4-6551E0458640}" type="presOf" srcId="{2F43964E-B97E-473F-87AF-A4288AD0EB3A}" destId="{E55B76FD-D1E6-4B84-A30E-C17ED66A3619}" srcOrd="0" destOrd="0" presId="urn:microsoft.com/office/officeart/2005/8/layout/hList1"/>
    <dgm:cxn modelId="{3DA22E17-9E86-0B4F-AE83-7C8B18ADFDB2}" type="presOf" srcId="{D1F56169-F1AB-B04F-A4B6-D79756C1D6BC}" destId="{528DBD78-22AD-9948-A911-F04665C7A8B1}" srcOrd="0" destOrd="0" presId="urn:microsoft.com/office/officeart/2005/8/layout/hList1"/>
    <dgm:cxn modelId="{3D735322-569F-9946-BF92-7E9510B82799}" type="presOf" srcId="{EE838EE3-E0A3-FA43-BE1A-563C8902ACF7}" destId="{3F220766-FCAD-3342-AD59-13642B57AD88}" srcOrd="0" destOrd="0" presId="urn:microsoft.com/office/officeart/2005/8/layout/hList1"/>
    <dgm:cxn modelId="{60611F35-4189-D848-A65E-682D04A6E4C0}" type="presOf" srcId="{53730A96-0EB0-E240-A09E-2F157A4D3BB6}" destId="{FD22D885-54D7-C342-A843-BCF82C9E2E63}" srcOrd="0" destOrd="0" presId="urn:microsoft.com/office/officeart/2005/8/layout/hList1"/>
    <dgm:cxn modelId="{295F0E5B-5584-AA4A-BBE4-ACCB20A77277}" type="presOf" srcId="{B514A51A-5EE6-824E-8301-508405DC543E}" destId="{9CE0E6EF-0B1A-C446-B4EE-3F330B5E274B}" srcOrd="0" destOrd="0" presId="urn:microsoft.com/office/officeart/2005/8/layout/hList1"/>
    <dgm:cxn modelId="{8105B543-74ED-C74F-B08F-21821CFD8F47}" srcId="{4486FC53-A42C-A141-8FC1-6F2797579AA4}" destId="{B514A51A-5EE6-824E-8301-508405DC543E}" srcOrd="0" destOrd="0" parTransId="{CFD41E02-748E-0547-9ADC-C869F54FF7DC}" sibTransId="{826E1EC9-EE24-AB44-A949-55F94F2BD87F}"/>
    <dgm:cxn modelId="{3EEC8367-5BA6-BC49-A3DF-2E0E23A2C4F1}" type="presOf" srcId="{4486FC53-A42C-A141-8FC1-6F2797579AA4}" destId="{3A658422-39A1-0A40-84D8-1DDE2C2BDB1D}" srcOrd="0" destOrd="0" presId="urn:microsoft.com/office/officeart/2005/8/layout/hList1"/>
    <dgm:cxn modelId="{3B201A69-7CD8-674E-84BC-409E16E1DA69}" srcId="{4486FC53-A42C-A141-8FC1-6F2797579AA4}" destId="{53730A96-0EB0-E240-A09E-2F157A4D3BB6}" srcOrd="1" destOrd="0" parTransId="{7637C18D-6117-2649-9218-9D39C5E5E477}" sibTransId="{28681E8D-1BA9-B045-B7BF-984FC3EAA946}"/>
    <dgm:cxn modelId="{C893E84A-0930-42F4-84E7-6321E99CB79C}" srcId="{BD26961E-705D-4F0D-8A32-65825E863C41}" destId="{2F43964E-B97E-473F-87AF-A4288AD0EB3A}" srcOrd="0" destOrd="0" parTransId="{9D78F8E2-7730-49C2-B094-EF76847BAB73}" sibTransId="{69B076A3-0E9C-4CE5-BE1D-4AAC99F55C4F}"/>
    <dgm:cxn modelId="{64235C6B-C8F2-2E46-A73C-4003C2256ACC}" srcId="{53730A96-0EB0-E240-A09E-2F157A4D3BB6}" destId="{1233B0D6-428D-1F41-A858-5D9A9EE60A8B}" srcOrd="0" destOrd="0" parTransId="{09143D0C-5CB2-9241-909C-8CC6A40CCE77}" sibTransId="{3AD68AE1-0F57-1747-A9AE-1174A21A792F}"/>
    <dgm:cxn modelId="{38631076-07DA-6B46-84C0-EB73D3D2A5FB}" srcId="{4486FC53-A42C-A141-8FC1-6F2797579AA4}" destId="{D1F56169-F1AB-B04F-A4B6-D79756C1D6BC}" srcOrd="2" destOrd="0" parTransId="{C1400161-00B9-7C46-894A-E835E9298B24}" sibTransId="{CC5B1114-3417-C544-833D-891BF79D4F58}"/>
    <dgm:cxn modelId="{BCF25F77-F1B0-40A4-8E73-304B10368938}" srcId="{4486FC53-A42C-A141-8FC1-6F2797579AA4}" destId="{BD26961E-705D-4F0D-8A32-65825E863C41}" srcOrd="3" destOrd="0" parTransId="{873F2AD2-D772-4107-A040-5760298EA856}" sibTransId="{E79FC851-6C42-4FD7-BFC2-89B67745A825}"/>
    <dgm:cxn modelId="{7040BA9D-5886-4123-A69D-E5D9BC253B43}" type="presOf" srcId="{BD26961E-705D-4F0D-8A32-65825E863C41}" destId="{281178E3-9255-425C-9486-F41C3F5B4E05}" srcOrd="0" destOrd="0" presId="urn:microsoft.com/office/officeart/2005/8/layout/hList1"/>
    <dgm:cxn modelId="{67AB07BC-6CE2-C949-9D9E-61732A157D4C}" srcId="{B514A51A-5EE6-824E-8301-508405DC543E}" destId="{47DB2EAA-070F-6545-BB0D-047F75D23579}" srcOrd="0" destOrd="0" parTransId="{434BF183-B3F3-B540-B095-4886F0EFB397}" sibTransId="{DD8449C2-2342-644B-A791-075824DEA131}"/>
    <dgm:cxn modelId="{A3827BC7-A62E-694B-BA3A-E954E57FECEA}" srcId="{D1F56169-F1AB-B04F-A4B6-D79756C1D6BC}" destId="{EE838EE3-E0A3-FA43-BE1A-563C8902ACF7}" srcOrd="0" destOrd="0" parTransId="{101FF6F1-42EE-5C48-9523-BA9797AF4012}" sibTransId="{1DBF2920-B65D-834D-A46E-DFB3F21EAC3D}"/>
    <dgm:cxn modelId="{03C94AE2-7115-7E4F-9BD5-7AD0B6C33FFB}" type="presOf" srcId="{47DB2EAA-070F-6545-BB0D-047F75D23579}" destId="{BFA4242F-9D21-6347-B4D7-F2FDB780FFF5}" srcOrd="0" destOrd="0" presId="urn:microsoft.com/office/officeart/2005/8/layout/hList1"/>
    <dgm:cxn modelId="{44FB3B4B-6D0F-A348-8C4D-6C8110892EA7}" type="presParOf" srcId="{3A658422-39A1-0A40-84D8-1DDE2C2BDB1D}" destId="{CBFA9BC2-4346-A94F-921B-00CF71B357DE}" srcOrd="0" destOrd="0" presId="urn:microsoft.com/office/officeart/2005/8/layout/hList1"/>
    <dgm:cxn modelId="{C580F4F6-DA88-2F40-A0F7-666CF8F63969}" type="presParOf" srcId="{CBFA9BC2-4346-A94F-921B-00CF71B357DE}" destId="{9CE0E6EF-0B1A-C446-B4EE-3F330B5E274B}" srcOrd="0" destOrd="0" presId="urn:microsoft.com/office/officeart/2005/8/layout/hList1"/>
    <dgm:cxn modelId="{26D508BD-27E3-C04B-BF4A-E2FB2AD22EB7}" type="presParOf" srcId="{CBFA9BC2-4346-A94F-921B-00CF71B357DE}" destId="{BFA4242F-9D21-6347-B4D7-F2FDB780FFF5}" srcOrd="1" destOrd="0" presId="urn:microsoft.com/office/officeart/2005/8/layout/hList1"/>
    <dgm:cxn modelId="{72A1EE8D-43D1-0C45-A59F-85D28DAF1651}" type="presParOf" srcId="{3A658422-39A1-0A40-84D8-1DDE2C2BDB1D}" destId="{ACC189D0-C680-DB48-BF3A-8A0D7104403D}" srcOrd="1" destOrd="0" presId="urn:microsoft.com/office/officeart/2005/8/layout/hList1"/>
    <dgm:cxn modelId="{E0E7C53B-5D18-6F4F-AC4E-B0802ABAABE1}" type="presParOf" srcId="{3A658422-39A1-0A40-84D8-1DDE2C2BDB1D}" destId="{A9D8C218-9199-D043-8205-19810A499B5B}" srcOrd="2" destOrd="0" presId="urn:microsoft.com/office/officeart/2005/8/layout/hList1"/>
    <dgm:cxn modelId="{5A87E152-4EB2-C341-9261-2376E472B651}" type="presParOf" srcId="{A9D8C218-9199-D043-8205-19810A499B5B}" destId="{FD22D885-54D7-C342-A843-BCF82C9E2E63}" srcOrd="0" destOrd="0" presId="urn:microsoft.com/office/officeart/2005/8/layout/hList1"/>
    <dgm:cxn modelId="{3E5EDFC3-B176-054F-B001-1775B8746D0C}" type="presParOf" srcId="{A9D8C218-9199-D043-8205-19810A499B5B}" destId="{CE4A2EFB-0A66-B748-B80D-BA465E25FE9D}" srcOrd="1" destOrd="0" presId="urn:microsoft.com/office/officeart/2005/8/layout/hList1"/>
    <dgm:cxn modelId="{55C5B064-A9E7-A442-9E3D-D80EA76EB50E}" type="presParOf" srcId="{3A658422-39A1-0A40-84D8-1DDE2C2BDB1D}" destId="{4B32ACF6-25F7-EB49-9A15-0F6287CCA671}" srcOrd="3" destOrd="0" presId="urn:microsoft.com/office/officeart/2005/8/layout/hList1"/>
    <dgm:cxn modelId="{30B2A74E-9AAE-1849-93A4-DF5A410A5591}" type="presParOf" srcId="{3A658422-39A1-0A40-84D8-1DDE2C2BDB1D}" destId="{00C22DEC-DEE0-C845-8B42-C2D923E7AB23}" srcOrd="4" destOrd="0" presId="urn:microsoft.com/office/officeart/2005/8/layout/hList1"/>
    <dgm:cxn modelId="{1F54EAAF-9C7C-514E-9633-9128BEA413FA}" type="presParOf" srcId="{00C22DEC-DEE0-C845-8B42-C2D923E7AB23}" destId="{528DBD78-22AD-9948-A911-F04665C7A8B1}" srcOrd="0" destOrd="0" presId="urn:microsoft.com/office/officeart/2005/8/layout/hList1"/>
    <dgm:cxn modelId="{351ACFD3-D507-F04D-9483-5A6DC97A8486}" type="presParOf" srcId="{00C22DEC-DEE0-C845-8B42-C2D923E7AB23}" destId="{3F220766-FCAD-3342-AD59-13642B57AD88}" srcOrd="1" destOrd="0" presId="urn:microsoft.com/office/officeart/2005/8/layout/hList1"/>
    <dgm:cxn modelId="{CE737334-9613-470C-942E-D1EEAAF589A9}" type="presParOf" srcId="{3A658422-39A1-0A40-84D8-1DDE2C2BDB1D}" destId="{E8AD0F1D-913E-498C-8983-56A981C144EB}" srcOrd="5" destOrd="0" presId="urn:microsoft.com/office/officeart/2005/8/layout/hList1"/>
    <dgm:cxn modelId="{35AC953D-C8EB-465F-A17C-C86B7F513D73}" type="presParOf" srcId="{3A658422-39A1-0A40-84D8-1DDE2C2BDB1D}" destId="{46689BB3-43BC-42EC-A8D5-7814C2AAA005}" srcOrd="6" destOrd="0" presId="urn:microsoft.com/office/officeart/2005/8/layout/hList1"/>
    <dgm:cxn modelId="{E3361AF2-40AB-418F-8299-1FD10347C1B2}" type="presParOf" srcId="{46689BB3-43BC-42EC-A8D5-7814C2AAA005}" destId="{281178E3-9255-425C-9486-F41C3F5B4E05}" srcOrd="0" destOrd="0" presId="urn:microsoft.com/office/officeart/2005/8/layout/hList1"/>
    <dgm:cxn modelId="{76C105C1-086C-4CA5-AC32-506F763F9765}" type="presParOf" srcId="{46689BB3-43BC-42EC-A8D5-7814C2AAA005}" destId="{E55B76FD-D1E6-4B84-A30E-C17ED66A361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E0E6EF-0B1A-C446-B4EE-3F330B5E274B}">
      <dsp:nvSpPr>
        <dsp:cNvPr id="0" name=""/>
        <dsp:cNvSpPr/>
      </dsp:nvSpPr>
      <dsp:spPr>
        <a:xfrm>
          <a:off x="2390" y="190014"/>
          <a:ext cx="2331005" cy="801676"/>
        </a:xfrm>
        <a:prstGeom prst="rect">
          <a:avLst/>
        </a:prstGeom>
        <a:solidFill>
          <a:srgbClr val="00629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AU" sz="2200" kern="1200" dirty="0"/>
            <a:t>Finished-goods inventory</a:t>
          </a:r>
        </a:p>
      </dsp:txBody>
      <dsp:txXfrm>
        <a:off x="2390" y="190014"/>
        <a:ext cx="2331005" cy="801676"/>
      </dsp:txXfrm>
    </dsp:sp>
    <dsp:sp modelId="{BFA4242F-9D21-6347-B4D7-F2FDB780FFF5}">
      <dsp:nvSpPr>
        <dsp:cNvPr id="0" name=""/>
        <dsp:cNvSpPr/>
      </dsp:nvSpPr>
      <dsp:spPr>
        <a:xfrm>
          <a:off x="2390" y="991690"/>
          <a:ext cx="2331005" cy="30798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a:t>Inventory consisting of items that have passed through the complete production process but have yet to be sold</a:t>
          </a:r>
          <a:endParaRPr lang="en-AU" sz="2200" kern="1200" dirty="0"/>
        </a:p>
      </dsp:txBody>
      <dsp:txXfrm>
        <a:off x="2390" y="991690"/>
        <a:ext cx="2331005" cy="3079890"/>
      </dsp:txXfrm>
    </dsp:sp>
    <dsp:sp modelId="{FD22D885-54D7-C342-A843-BCF82C9E2E63}">
      <dsp:nvSpPr>
        <dsp:cNvPr id="0" name=""/>
        <dsp:cNvSpPr/>
      </dsp:nvSpPr>
      <dsp:spPr>
        <a:xfrm>
          <a:off x="2659737" y="190014"/>
          <a:ext cx="2331005" cy="801676"/>
        </a:xfrm>
        <a:prstGeom prst="rect">
          <a:avLst/>
        </a:prstGeom>
        <a:solidFill>
          <a:srgbClr val="4B5085"/>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dirty="0"/>
            <a:t>Work-in-process inventory</a:t>
          </a:r>
          <a:endParaRPr lang="en-AU" sz="2200" kern="1200" dirty="0"/>
        </a:p>
      </dsp:txBody>
      <dsp:txXfrm>
        <a:off x="2659737" y="190014"/>
        <a:ext cx="2331005" cy="801676"/>
      </dsp:txXfrm>
    </dsp:sp>
    <dsp:sp modelId="{CE4A2EFB-0A66-B748-B80D-BA465E25FE9D}">
      <dsp:nvSpPr>
        <dsp:cNvPr id="0" name=""/>
        <dsp:cNvSpPr/>
      </dsp:nvSpPr>
      <dsp:spPr>
        <a:xfrm>
          <a:off x="2659737" y="991690"/>
          <a:ext cx="2331005" cy="30798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a:t>Inventory composed of the materials that are still moving through the stages of the production process</a:t>
          </a:r>
          <a:endParaRPr lang="en-AU" sz="2200" kern="1200" dirty="0"/>
        </a:p>
      </dsp:txBody>
      <dsp:txXfrm>
        <a:off x="2659737" y="991690"/>
        <a:ext cx="2331005" cy="3079890"/>
      </dsp:txXfrm>
    </dsp:sp>
    <dsp:sp modelId="{528DBD78-22AD-9948-A911-F04665C7A8B1}">
      <dsp:nvSpPr>
        <dsp:cNvPr id="0" name=""/>
        <dsp:cNvSpPr/>
      </dsp:nvSpPr>
      <dsp:spPr>
        <a:xfrm>
          <a:off x="5317083" y="190014"/>
          <a:ext cx="2331005" cy="801676"/>
        </a:xfrm>
        <a:prstGeom prst="rect">
          <a:avLst/>
        </a:prstGeom>
        <a:solidFill>
          <a:srgbClr val="A93E62"/>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marL="0" lvl="0" indent="0" algn="ctr" defTabSz="977900">
            <a:lnSpc>
              <a:spcPct val="90000"/>
            </a:lnSpc>
            <a:spcBef>
              <a:spcPct val="0"/>
            </a:spcBef>
            <a:spcAft>
              <a:spcPct val="35000"/>
            </a:spcAft>
            <a:buNone/>
          </a:pPr>
          <a:r>
            <a:rPr lang="en-US" sz="2200" kern="1200" dirty="0"/>
            <a:t>Raw materials inventory</a:t>
          </a:r>
          <a:endParaRPr lang="en-AU" sz="2200" kern="1200" dirty="0"/>
        </a:p>
      </dsp:txBody>
      <dsp:txXfrm>
        <a:off x="5317083" y="190014"/>
        <a:ext cx="2331005" cy="801676"/>
      </dsp:txXfrm>
    </dsp:sp>
    <dsp:sp modelId="{3F220766-FCAD-3342-AD59-13642B57AD88}">
      <dsp:nvSpPr>
        <dsp:cNvPr id="0" name=""/>
        <dsp:cNvSpPr/>
      </dsp:nvSpPr>
      <dsp:spPr>
        <a:xfrm>
          <a:off x="5317083" y="991690"/>
          <a:ext cx="2331005" cy="3079890"/>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a:t>Inventory consisting of the basic inputs to the </a:t>
          </a:r>
          <a:r>
            <a:rPr lang="en-US" sz="2200" kern="1200" dirty="0" err="1"/>
            <a:t>organisation’s</a:t>
          </a:r>
          <a:r>
            <a:rPr lang="en-US" sz="2200" kern="1200" dirty="0"/>
            <a:t> production process</a:t>
          </a:r>
          <a:endParaRPr lang="en-AU" sz="2200" kern="1200" dirty="0"/>
        </a:p>
      </dsp:txBody>
      <dsp:txXfrm>
        <a:off x="5317083" y="991690"/>
        <a:ext cx="2331005" cy="30798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E0E6EF-0B1A-C446-B4EE-3F330B5E274B}">
      <dsp:nvSpPr>
        <dsp:cNvPr id="0" name=""/>
        <dsp:cNvSpPr/>
      </dsp:nvSpPr>
      <dsp:spPr>
        <a:xfrm>
          <a:off x="4096" y="197444"/>
          <a:ext cx="2463259" cy="857505"/>
        </a:xfrm>
        <a:prstGeom prst="rect">
          <a:avLst/>
        </a:prstGeom>
        <a:solidFill>
          <a:srgbClr val="006296"/>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AU" sz="1700" kern="1200" dirty="0"/>
            <a:t>Achieving superior customer responsiveness</a:t>
          </a:r>
        </a:p>
      </dsp:txBody>
      <dsp:txXfrm>
        <a:off x="4096" y="197444"/>
        <a:ext cx="2463259" cy="857505"/>
      </dsp:txXfrm>
    </dsp:sp>
    <dsp:sp modelId="{BFA4242F-9D21-6347-B4D7-F2FDB780FFF5}">
      <dsp:nvSpPr>
        <dsp:cNvPr id="0" name=""/>
        <dsp:cNvSpPr/>
      </dsp:nvSpPr>
      <dsp:spPr>
        <a:xfrm>
          <a:off x="4096" y="1054950"/>
          <a:ext cx="2463259" cy="260303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a:t>The operations system should be designed so that the </a:t>
          </a:r>
          <a:r>
            <a:rPr lang="en-US" sz="1700" kern="1200" dirty="0" err="1"/>
            <a:t>organisation</a:t>
          </a:r>
          <a:r>
            <a:rPr lang="en-US" sz="1700" kern="1200" dirty="0"/>
            <a:t> can satisfy customer needs, giving customers what they want, when they want it, at an acceptable price.</a:t>
          </a:r>
          <a:endParaRPr lang="en-AU" sz="1700" kern="1200" dirty="0"/>
        </a:p>
      </dsp:txBody>
      <dsp:txXfrm>
        <a:off x="4096" y="1054950"/>
        <a:ext cx="2463259" cy="2603032"/>
      </dsp:txXfrm>
    </dsp:sp>
    <dsp:sp modelId="{FD22D885-54D7-C342-A843-BCF82C9E2E63}">
      <dsp:nvSpPr>
        <dsp:cNvPr id="0" name=""/>
        <dsp:cNvSpPr/>
      </dsp:nvSpPr>
      <dsp:spPr>
        <a:xfrm>
          <a:off x="2812212" y="197444"/>
          <a:ext cx="2463259" cy="857505"/>
        </a:xfrm>
        <a:prstGeom prst="rect">
          <a:avLst/>
        </a:prstGeom>
        <a:solidFill>
          <a:srgbClr val="4B5085"/>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kern="1200" dirty="0"/>
            <a:t>Achieving superior innovation with speed and flexibility</a:t>
          </a:r>
          <a:endParaRPr lang="en-AU" sz="1700" kern="1200" dirty="0"/>
        </a:p>
      </dsp:txBody>
      <dsp:txXfrm>
        <a:off x="2812212" y="197444"/>
        <a:ext cx="2463259" cy="857505"/>
      </dsp:txXfrm>
    </dsp:sp>
    <dsp:sp modelId="{CE4A2EFB-0A66-B748-B80D-BA465E25FE9D}">
      <dsp:nvSpPr>
        <dsp:cNvPr id="0" name=""/>
        <dsp:cNvSpPr/>
      </dsp:nvSpPr>
      <dsp:spPr>
        <a:xfrm>
          <a:off x="2812212" y="1054950"/>
          <a:ext cx="2463259" cy="260303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a:t>Innovation leads to new and better products and services, as well as better ways of producing them and delivering them to customers. </a:t>
          </a:r>
          <a:endParaRPr lang="en-AU" sz="1700" kern="1200" dirty="0"/>
        </a:p>
      </dsp:txBody>
      <dsp:txXfrm>
        <a:off x="2812212" y="1054950"/>
        <a:ext cx="2463259" cy="2603032"/>
      </dsp:txXfrm>
    </dsp:sp>
    <dsp:sp modelId="{528DBD78-22AD-9948-A911-F04665C7A8B1}">
      <dsp:nvSpPr>
        <dsp:cNvPr id="0" name=""/>
        <dsp:cNvSpPr/>
      </dsp:nvSpPr>
      <dsp:spPr>
        <a:xfrm>
          <a:off x="5620328" y="197444"/>
          <a:ext cx="2463259" cy="857505"/>
        </a:xfrm>
        <a:prstGeom prst="rect">
          <a:avLst/>
        </a:prstGeom>
        <a:solidFill>
          <a:srgbClr val="A93E62"/>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kern="1200" dirty="0"/>
            <a:t>Achieving superior quality</a:t>
          </a:r>
          <a:endParaRPr lang="en-AU" sz="1700" kern="1200" dirty="0"/>
        </a:p>
      </dsp:txBody>
      <dsp:txXfrm>
        <a:off x="5620328" y="197444"/>
        <a:ext cx="2463259" cy="857505"/>
      </dsp:txXfrm>
    </dsp:sp>
    <dsp:sp modelId="{3F220766-FCAD-3342-AD59-13642B57AD88}">
      <dsp:nvSpPr>
        <dsp:cNvPr id="0" name=""/>
        <dsp:cNvSpPr/>
      </dsp:nvSpPr>
      <dsp:spPr>
        <a:xfrm>
          <a:off x="5620328" y="1054950"/>
          <a:ext cx="2463259" cy="260303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a:t>Quality means producing products or services that are highly reliable and have features or characteristics that customers desire.</a:t>
          </a:r>
          <a:endParaRPr lang="en-AU" sz="1700" kern="1200" dirty="0"/>
        </a:p>
      </dsp:txBody>
      <dsp:txXfrm>
        <a:off x="5620328" y="1054950"/>
        <a:ext cx="2463259" cy="2603032"/>
      </dsp:txXfrm>
    </dsp:sp>
    <dsp:sp modelId="{281178E3-9255-425C-9486-F41C3F5B4E05}">
      <dsp:nvSpPr>
        <dsp:cNvPr id="0" name=""/>
        <dsp:cNvSpPr/>
      </dsp:nvSpPr>
      <dsp:spPr>
        <a:xfrm>
          <a:off x="8428443" y="197444"/>
          <a:ext cx="2463259" cy="857505"/>
        </a:xfrm>
        <a:prstGeom prst="rect">
          <a:avLst/>
        </a:prstGeom>
        <a:solidFill>
          <a:srgbClr val="007B82"/>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69088" rIns="120904" bIns="69088" numCol="1" spcCol="1270" anchor="ctr" anchorCtr="0">
          <a:noAutofit/>
        </a:bodyPr>
        <a:lstStyle/>
        <a:p>
          <a:pPr marL="0" lvl="0" indent="0" algn="ctr" defTabSz="755650">
            <a:lnSpc>
              <a:spcPct val="90000"/>
            </a:lnSpc>
            <a:spcBef>
              <a:spcPct val="0"/>
            </a:spcBef>
            <a:spcAft>
              <a:spcPct val="35000"/>
            </a:spcAft>
            <a:buNone/>
          </a:pPr>
          <a:r>
            <a:rPr lang="en-US" sz="1700" kern="1200" dirty="0"/>
            <a:t>Achieving superior efficiency</a:t>
          </a:r>
          <a:endParaRPr lang="en-AU" sz="1700" kern="1200" dirty="0"/>
        </a:p>
      </dsp:txBody>
      <dsp:txXfrm>
        <a:off x="8428443" y="197444"/>
        <a:ext cx="2463259" cy="857505"/>
      </dsp:txXfrm>
    </dsp:sp>
    <dsp:sp modelId="{E55B76FD-D1E6-4B84-A30E-C17ED66A3619}">
      <dsp:nvSpPr>
        <dsp:cNvPr id="0" name=""/>
        <dsp:cNvSpPr/>
      </dsp:nvSpPr>
      <dsp:spPr>
        <a:xfrm>
          <a:off x="8428443" y="1054950"/>
          <a:ext cx="2463259" cy="2603032"/>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0678" tIns="90678" rIns="120904" bIns="136017" numCol="1" spcCol="1270" anchor="t" anchorCtr="0">
          <a:noAutofit/>
        </a:bodyPr>
        <a:lstStyle/>
        <a:p>
          <a:pPr marL="171450" lvl="1" indent="-171450" algn="l" defTabSz="755650">
            <a:lnSpc>
              <a:spcPct val="90000"/>
            </a:lnSpc>
            <a:spcBef>
              <a:spcPct val="0"/>
            </a:spcBef>
            <a:spcAft>
              <a:spcPct val="15000"/>
            </a:spcAft>
            <a:buChar char="•"/>
          </a:pPr>
          <a:r>
            <a:rPr lang="en-US" sz="1700" kern="1200" dirty="0"/>
            <a:t>An </a:t>
          </a:r>
          <a:r>
            <a:rPr lang="en-US" sz="1700" kern="1200" dirty="0" err="1"/>
            <a:t>organisation</a:t>
          </a:r>
          <a:r>
            <a:rPr lang="en-US" sz="1700" kern="1200" dirty="0"/>
            <a:t> that uses fewer inputs for a given level of outputs is more efficient, meaning its costs will be lower and it can provide outputs to customers at a more competitive price and still make money.</a:t>
          </a:r>
        </a:p>
      </dsp:txBody>
      <dsp:txXfrm>
        <a:off x="8428443" y="1054950"/>
        <a:ext cx="2463259" cy="2603032"/>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92E5683-A327-EE53-6A8B-0E590DCBE12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16747"/>
          <a:stretch/>
        </p:blipFill>
        <p:spPr>
          <a:xfrm>
            <a:off x="0" y="-2005256"/>
            <a:ext cx="12192000" cy="7612602"/>
          </a:xfrm>
          <a:prstGeom prst="rect">
            <a:avLst/>
          </a:prstGeom>
        </p:spPr>
      </p:pic>
      <p:sp>
        <p:nvSpPr>
          <p:cNvPr id="2" name="Title 1">
            <a:extLst>
              <a:ext uri="{FF2B5EF4-FFF2-40B4-BE49-F238E27FC236}">
                <a16:creationId xmlns:a16="http://schemas.microsoft.com/office/drawing/2014/main" id="{EA9BCC02-48AB-ADD5-CB70-45CB93A479BE}"/>
              </a:ext>
            </a:extLst>
          </p:cNvPr>
          <p:cNvSpPr>
            <a:spLocks noGrp="1"/>
          </p:cNvSpPr>
          <p:nvPr>
            <p:ph type="ctrTitle"/>
          </p:nvPr>
        </p:nvSpPr>
        <p:spPr>
          <a:xfrm>
            <a:off x="1524000" y="1122363"/>
            <a:ext cx="9144000" cy="2387600"/>
          </a:xfrm>
        </p:spPr>
        <p:txBody>
          <a:bodyPr anchor="b"/>
          <a:lstStyle>
            <a:lvl1pPr algn="ctr">
              <a:defRPr sz="4500">
                <a:solidFill>
                  <a:schemeClr val="bg1"/>
                </a:solidFill>
                <a:latin typeface="Arial" panose="020B0604020202020204" pitchFamily="34" charset="0"/>
                <a:cs typeface="Arial" panose="020B0604020202020204" pitchFamily="34" charset="0"/>
              </a:defRPr>
            </a:lvl1pPr>
          </a:lstStyle>
          <a:p>
            <a:r>
              <a:rPr lang="en-US" dirty="0"/>
              <a:t>Click to edit Master title style</a:t>
            </a:r>
            <a:endParaRPr lang="en-AU" dirty="0"/>
          </a:p>
        </p:txBody>
      </p:sp>
      <p:sp>
        <p:nvSpPr>
          <p:cNvPr id="3" name="Subtitle 2">
            <a:extLst>
              <a:ext uri="{FF2B5EF4-FFF2-40B4-BE49-F238E27FC236}">
                <a16:creationId xmlns:a16="http://schemas.microsoft.com/office/drawing/2014/main" id="{8D06BDD5-F0C9-3042-85E7-670EA0C5350F}"/>
              </a:ext>
            </a:extLst>
          </p:cNvPr>
          <p:cNvSpPr>
            <a:spLocks noGrp="1"/>
          </p:cNvSpPr>
          <p:nvPr>
            <p:ph type="subTitle" idx="1"/>
          </p:nvPr>
        </p:nvSpPr>
        <p:spPr>
          <a:xfrm>
            <a:off x="1524000" y="3602038"/>
            <a:ext cx="9144000" cy="1655762"/>
          </a:xfrm>
        </p:spPr>
        <p:txBody>
          <a:bodyPr/>
          <a:lstStyle>
            <a:lvl1pPr marL="0" indent="0" algn="ctr">
              <a:buNone/>
              <a:defRPr sz="1800">
                <a:solidFill>
                  <a:schemeClr val="bg1"/>
                </a:solidFill>
                <a:latin typeface="Arial" panose="020B0604020202020204" pitchFamily="34" charset="0"/>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Click to edit Master subtitle style</a:t>
            </a:r>
            <a:endParaRPr lang="en-AU" dirty="0"/>
          </a:p>
        </p:txBody>
      </p:sp>
      <p:sp>
        <p:nvSpPr>
          <p:cNvPr id="10" name="TextBox 9">
            <a:extLst>
              <a:ext uri="{FF2B5EF4-FFF2-40B4-BE49-F238E27FC236}">
                <a16:creationId xmlns:a16="http://schemas.microsoft.com/office/drawing/2014/main" id="{93C55B97-BEFC-F6C9-00C8-9146A89AE056}"/>
              </a:ext>
            </a:extLst>
          </p:cNvPr>
          <p:cNvSpPr txBox="1"/>
          <p:nvPr userDrawn="1"/>
        </p:nvSpPr>
        <p:spPr>
          <a:xfrm>
            <a:off x="6270171" y="6369635"/>
            <a:ext cx="1776448" cy="253916"/>
          </a:xfrm>
          <a:prstGeom prst="rect">
            <a:avLst/>
          </a:prstGeom>
          <a:noFill/>
        </p:spPr>
        <p:txBody>
          <a:bodyPr wrap="none" rtlCol="0">
            <a:spAutoFit/>
          </a:bodyPr>
          <a:lstStyle/>
          <a:p>
            <a:r>
              <a:rPr lang="en-AU" sz="1050" dirty="0">
                <a:latin typeface="Arial" panose="020B0604020202020204" pitchFamily="34" charset="0"/>
                <a:cs typeface="Arial" panose="020B0604020202020204" pitchFamily="34" charset="0"/>
              </a:rPr>
              <a:t>Provider Code: PRV14012</a:t>
            </a:r>
          </a:p>
        </p:txBody>
      </p:sp>
      <p:sp>
        <p:nvSpPr>
          <p:cNvPr id="11" name="TextBox 10">
            <a:extLst>
              <a:ext uri="{FF2B5EF4-FFF2-40B4-BE49-F238E27FC236}">
                <a16:creationId xmlns:a16="http://schemas.microsoft.com/office/drawing/2014/main" id="{A1BFF9FE-FDC7-5757-B649-FC224017427F}"/>
              </a:ext>
            </a:extLst>
          </p:cNvPr>
          <p:cNvSpPr txBox="1"/>
          <p:nvPr userDrawn="1"/>
        </p:nvSpPr>
        <p:spPr>
          <a:xfrm>
            <a:off x="9192978" y="6369635"/>
            <a:ext cx="1632178" cy="253916"/>
          </a:xfrm>
          <a:prstGeom prst="rect">
            <a:avLst/>
          </a:prstGeom>
          <a:noFill/>
        </p:spPr>
        <p:txBody>
          <a:bodyPr wrap="none" rtlCol="0">
            <a:spAutoFit/>
          </a:bodyPr>
          <a:lstStyle/>
          <a:p>
            <a:r>
              <a:rPr lang="en-AU" sz="1050" dirty="0">
                <a:latin typeface="Arial" panose="020B0604020202020204" pitchFamily="34" charset="0"/>
                <a:cs typeface="Arial" panose="020B0604020202020204" pitchFamily="34" charset="0"/>
              </a:rPr>
              <a:t>CRICOS Code: 03391M</a:t>
            </a:r>
          </a:p>
        </p:txBody>
      </p:sp>
      <p:pic>
        <p:nvPicPr>
          <p:cNvPr id="14" name="Picture 13" descr="A black background with blue text&#10;&#10;Description automatically generated">
            <a:extLst>
              <a:ext uri="{FF2B5EF4-FFF2-40B4-BE49-F238E27FC236}">
                <a16:creationId xmlns:a16="http://schemas.microsoft.com/office/drawing/2014/main" id="{5F3D99FC-96FD-8365-80E7-0F20C165948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94714" y="5906271"/>
            <a:ext cx="2578839" cy="731313"/>
          </a:xfrm>
          <a:prstGeom prst="rect">
            <a:avLst/>
          </a:prstGeom>
        </p:spPr>
      </p:pic>
    </p:spTree>
    <p:extLst>
      <p:ext uri="{BB962C8B-B14F-4D97-AF65-F5344CB8AC3E}">
        <p14:creationId xmlns:p14="http://schemas.microsoft.com/office/powerpoint/2010/main" val="2116470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6163C0-490D-5F5D-E8D6-DEF19B6DBA56}"/>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67F2551D-3F4C-1938-7EBD-D5864C22A29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FB0E147-496D-8D20-E3B0-2C9C7CD37F56}"/>
              </a:ext>
            </a:extLst>
          </p:cNvPr>
          <p:cNvSpPr>
            <a:spLocks noGrp="1"/>
          </p:cNvSpPr>
          <p:nvPr>
            <p:ph type="dt" sz="half" idx="10"/>
          </p:nvPr>
        </p:nvSpPr>
        <p:spPr/>
        <p:txBody>
          <a:bodyPr/>
          <a:lstStyle/>
          <a:p>
            <a:fld id="{1EEEF7A6-2F77-4142-B768-F827357806A5}" type="datetimeFigureOut">
              <a:rPr lang="en-AU" smtClean="0"/>
              <a:t>29/05/2025</a:t>
            </a:fld>
            <a:endParaRPr lang="en-AU"/>
          </a:p>
        </p:txBody>
      </p:sp>
      <p:sp>
        <p:nvSpPr>
          <p:cNvPr id="5" name="Footer Placeholder 4">
            <a:extLst>
              <a:ext uri="{FF2B5EF4-FFF2-40B4-BE49-F238E27FC236}">
                <a16:creationId xmlns:a16="http://schemas.microsoft.com/office/drawing/2014/main" id="{9BE9A733-95F5-D5BC-2D54-99820DCF182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0C38DB0-B6E4-40B6-40DA-7326AA522C74}"/>
              </a:ext>
            </a:extLst>
          </p:cNvPr>
          <p:cNvSpPr>
            <a:spLocks noGrp="1"/>
          </p:cNvSpPr>
          <p:nvPr>
            <p:ph type="sldNum" sz="quarter" idx="12"/>
          </p:nvPr>
        </p:nvSpPr>
        <p:spPr/>
        <p:txBody>
          <a:bodyPr/>
          <a:lstStyle/>
          <a:p>
            <a:fld id="{08475154-F9FC-49E4-922F-0B8F90CE7C70}" type="slidenum">
              <a:rPr lang="en-AU" smtClean="0"/>
              <a:t>‹#›</a:t>
            </a:fld>
            <a:endParaRPr lang="en-AU"/>
          </a:p>
        </p:txBody>
      </p:sp>
    </p:spTree>
    <p:extLst>
      <p:ext uri="{BB962C8B-B14F-4D97-AF65-F5344CB8AC3E}">
        <p14:creationId xmlns:p14="http://schemas.microsoft.com/office/powerpoint/2010/main" val="2338612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18CDC5C-942C-8C83-140B-96A8D21D76FB}"/>
              </a:ext>
            </a:extLst>
          </p:cNvPr>
          <p:cNvSpPr>
            <a:spLocks noGrp="1"/>
          </p:cNvSpPr>
          <p:nvPr>
            <p:ph type="title" orient="vert"/>
          </p:nvPr>
        </p:nvSpPr>
        <p:spPr>
          <a:xfrm>
            <a:off x="8724901"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B6B13C13-BA75-1E34-F4DD-878B9F48EDAC}"/>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18F96191-C41F-6340-39A1-D051F5BD43DE}"/>
              </a:ext>
            </a:extLst>
          </p:cNvPr>
          <p:cNvSpPr>
            <a:spLocks noGrp="1"/>
          </p:cNvSpPr>
          <p:nvPr>
            <p:ph type="dt" sz="half" idx="10"/>
          </p:nvPr>
        </p:nvSpPr>
        <p:spPr/>
        <p:txBody>
          <a:bodyPr/>
          <a:lstStyle/>
          <a:p>
            <a:fld id="{1EEEF7A6-2F77-4142-B768-F827357806A5}" type="datetimeFigureOut">
              <a:rPr lang="en-AU" smtClean="0"/>
              <a:t>29/05/2025</a:t>
            </a:fld>
            <a:endParaRPr lang="en-AU"/>
          </a:p>
        </p:txBody>
      </p:sp>
      <p:sp>
        <p:nvSpPr>
          <p:cNvPr id="5" name="Footer Placeholder 4">
            <a:extLst>
              <a:ext uri="{FF2B5EF4-FFF2-40B4-BE49-F238E27FC236}">
                <a16:creationId xmlns:a16="http://schemas.microsoft.com/office/drawing/2014/main" id="{7EE24EC3-A7A0-B666-DDD8-44C8D9584B5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DD7FF98-869B-F23A-EE39-CFD4BD0D9CF3}"/>
              </a:ext>
            </a:extLst>
          </p:cNvPr>
          <p:cNvSpPr>
            <a:spLocks noGrp="1"/>
          </p:cNvSpPr>
          <p:nvPr>
            <p:ph type="sldNum" sz="quarter" idx="12"/>
          </p:nvPr>
        </p:nvSpPr>
        <p:spPr/>
        <p:txBody>
          <a:bodyPr/>
          <a:lstStyle/>
          <a:p>
            <a:fld id="{08475154-F9FC-49E4-922F-0B8F90CE7C70}" type="slidenum">
              <a:rPr lang="en-AU" smtClean="0"/>
              <a:t>‹#›</a:t>
            </a:fld>
            <a:endParaRPr lang="en-AU"/>
          </a:p>
        </p:txBody>
      </p:sp>
    </p:spTree>
    <p:extLst>
      <p:ext uri="{BB962C8B-B14F-4D97-AF65-F5344CB8AC3E}">
        <p14:creationId xmlns:p14="http://schemas.microsoft.com/office/powerpoint/2010/main" val="35569429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ECE4463-3CC8-41BC-AAFD-06FDD2733182}"/>
              </a:ext>
            </a:extLst>
          </p:cNvPr>
          <p:cNvSpPr/>
          <p:nvPr userDrawn="1"/>
        </p:nvSpPr>
        <p:spPr>
          <a:xfrm>
            <a:off x="0" y="1482812"/>
            <a:ext cx="12192000" cy="47655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37862766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ECE4463-3CC8-41BC-AAFD-06FDD2733182}"/>
              </a:ext>
            </a:extLst>
          </p:cNvPr>
          <p:cNvSpPr/>
          <p:nvPr userDrawn="1"/>
        </p:nvSpPr>
        <p:spPr>
          <a:xfrm>
            <a:off x="0" y="1482812"/>
            <a:ext cx="12192000" cy="47655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30402780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2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ECE4463-3CC8-41BC-AAFD-06FDD2733182}"/>
              </a:ext>
            </a:extLst>
          </p:cNvPr>
          <p:cNvSpPr/>
          <p:nvPr userDrawn="1"/>
        </p:nvSpPr>
        <p:spPr>
          <a:xfrm>
            <a:off x="0" y="1482812"/>
            <a:ext cx="12192000" cy="476558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40035271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3_Custom Layou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4D9875B-21F8-425A-B5DF-D295CD39051D}"/>
              </a:ext>
            </a:extLst>
          </p:cNvPr>
          <p:cNvSpPr/>
          <p:nvPr userDrawn="1"/>
        </p:nvSpPr>
        <p:spPr>
          <a:xfrm>
            <a:off x="0" y="1447800"/>
            <a:ext cx="12192000" cy="4800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800"/>
          </a:p>
        </p:txBody>
      </p:sp>
      <p:sp>
        <p:nvSpPr>
          <p:cNvPr id="2" name="Title 1"/>
          <p:cNvSpPr>
            <a:spLocks noGrp="1"/>
          </p:cNvSpPr>
          <p:nvPr>
            <p:ph type="title"/>
          </p:nvPr>
        </p:nvSpPr>
        <p:spPr/>
        <p:txBody>
          <a:bodyPr/>
          <a:lstStyle/>
          <a:p>
            <a:r>
              <a:rPr lang="en-US"/>
              <a:t>Click to edit Master title style</a:t>
            </a:r>
            <a:endParaRPr lang="en-AU"/>
          </a:p>
        </p:txBody>
      </p:sp>
    </p:spTree>
    <p:extLst>
      <p:ext uri="{BB962C8B-B14F-4D97-AF65-F5344CB8AC3E}">
        <p14:creationId xmlns:p14="http://schemas.microsoft.com/office/powerpoint/2010/main" val="335737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EA117CD-78D6-8140-8F9E-BBE1D9A6A00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8058" b="23377"/>
          <a:stretch/>
        </p:blipFill>
        <p:spPr>
          <a:xfrm>
            <a:off x="0" y="6074853"/>
            <a:ext cx="12192000" cy="783149"/>
          </a:xfrm>
          <a:prstGeom prst="rect">
            <a:avLst/>
          </a:prstGeom>
        </p:spPr>
      </p:pic>
      <p:sp>
        <p:nvSpPr>
          <p:cNvPr id="2" name="Title 1">
            <a:extLst>
              <a:ext uri="{FF2B5EF4-FFF2-40B4-BE49-F238E27FC236}">
                <a16:creationId xmlns:a16="http://schemas.microsoft.com/office/drawing/2014/main" id="{25A8DDE0-F96D-EF4F-4AAC-96AC7A3FA233}"/>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39C6E2C7-0B7E-49E7-A2AA-0F31EC71C0E6}"/>
              </a:ext>
            </a:extLst>
          </p:cNvPr>
          <p:cNvSpPr>
            <a:spLocks noGrp="1"/>
          </p:cNvSpPr>
          <p:nvPr>
            <p:ph idx="1"/>
          </p:nvPr>
        </p:nvSpPr>
        <p:spPr>
          <a:xfrm>
            <a:off x="838200" y="1825625"/>
            <a:ext cx="10515600" cy="4153959"/>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a:extLst>
              <a:ext uri="{FF2B5EF4-FFF2-40B4-BE49-F238E27FC236}">
                <a16:creationId xmlns:a16="http://schemas.microsoft.com/office/drawing/2014/main" id="{36600EF9-848E-8342-A464-86DA41E4F60E}"/>
              </a:ext>
            </a:extLst>
          </p:cNvPr>
          <p:cNvSpPr>
            <a:spLocks noGrp="1"/>
          </p:cNvSpPr>
          <p:nvPr>
            <p:ph type="dt" sz="half" idx="10"/>
          </p:nvPr>
        </p:nvSpPr>
        <p:spPr/>
        <p:txBody>
          <a:bodyPr/>
          <a:lstStyle/>
          <a:p>
            <a:fld id="{1EEEF7A6-2F77-4142-B768-F827357806A5}" type="datetimeFigureOut">
              <a:rPr lang="en-AU" smtClean="0"/>
              <a:t>29/05/2025</a:t>
            </a:fld>
            <a:endParaRPr lang="en-AU"/>
          </a:p>
        </p:txBody>
      </p:sp>
      <p:sp>
        <p:nvSpPr>
          <p:cNvPr id="5" name="Footer Placeholder 4">
            <a:extLst>
              <a:ext uri="{FF2B5EF4-FFF2-40B4-BE49-F238E27FC236}">
                <a16:creationId xmlns:a16="http://schemas.microsoft.com/office/drawing/2014/main" id="{82B3BBE9-60F7-9272-739D-6522C6E68C2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69B063B-F8FA-5477-6BA4-EA3B781186F0}"/>
              </a:ext>
            </a:extLst>
          </p:cNvPr>
          <p:cNvSpPr>
            <a:spLocks noGrp="1"/>
          </p:cNvSpPr>
          <p:nvPr>
            <p:ph type="sldNum" sz="quarter" idx="12"/>
          </p:nvPr>
        </p:nvSpPr>
        <p:spPr/>
        <p:txBody>
          <a:bodyPr/>
          <a:lstStyle/>
          <a:p>
            <a:fld id="{08475154-F9FC-49E4-922F-0B8F90CE7C70}" type="slidenum">
              <a:rPr lang="en-AU" smtClean="0"/>
              <a:t>‹#›</a:t>
            </a:fld>
            <a:endParaRPr lang="en-AU"/>
          </a:p>
        </p:txBody>
      </p:sp>
      <p:pic>
        <p:nvPicPr>
          <p:cNvPr id="9" name="Picture 8" descr="A black background with white text&#10;&#10;Description automatically generated">
            <a:extLst>
              <a:ext uri="{FF2B5EF4-FFF2-40B4-BE49-F238E27FC236}">
                <a16:creationId xmlns:a16="http://schemas.microsoft.com/office/drawing/2014/main" id="{E072116D-CEAC-A2E1-6153-35556833443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5757" y="6200364"/>
            <a:ext cx="1947591" cy="551257"/>
          </a:xfrm>
          <a:prstGeom prst="rect">
            <a:avLst/>
          </a:prstGeom>
        </p:spPr>
      </p:pic>
      <p:sp>
        <p:nvSpPr>
          <p:cNvPr id="10" name="TextBox 9">
            <a:extLst>
              <a:ext uri="{FF2B5EF4-FFF2-40B4-BE49-F238E27FC236}">
                <a16:creationId xmlns:a16="http://schemas.microsoft.com/office/drawing/2014/main" id="{B058552A-4ED8-EF49-F3C5-CDB014C8D4AE}"/>
              </a:ext>
            </a:extLst>
          </p:cNvPr>
          <p:cNvSpPr txBox="1"/>
          <p:nvPr userDrawn="1"/>
        </p:nvSpPr>
        <p:spPr>
          <a:xfrm>
            <a:off x="9046687" y="6306715"/>
            <a:ext cx="1444626" cy="276999"/>
          </a:xfrm>
          <a:prstGeom prst="rect">
            <a:avLst/>
          </a:prstGeom>
          <a:noFill/>
        </p:spPr>
        <p:txBody>
          <a:bodyPr wrap="none" rtlCol="0">
            <a:spAutoFit/>
          </a:bodyPr>
          <a:lstStyle/>
          <a:p>
            <a:r>
              <a:rPr lang="en-AU" sz="1200" dirty="0">
                <a:solidFill>
                  <a:schemeClr val="bg1"/>
                </a:solidFill>
                <a:latin typeface="Georgia Pro" panose="02040502050405020303" pitchFamily="18" charset="0"/>
              </a:rPr>
              <a:t>School of Business</a:t>
            </a:r>
          </a:p>
        </p:txBody>
      </p:sp>
    </p:spTree>
    <p:extLst>
      <p:ext uri="{BB962C8B-B14F-4D97-AF65-F5344CB8AC3E}">
        <p14:creationId xmlns:p14="http://schemas.microsoft.com/office/powerpoint/2010/main" val="3090467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E9CD2D21-3EBA-35F0-107C-5E3B44F3EF1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8058" b="23377"/>
          <a:stretch/>
        </p:blipFill>
        <p:spPr>
          <a:xfrm>
            <a:off x="0" y="6074853"/>
            <a:ext cx="12192000" cy="783149"/>
          </a:xfrm>
          <a:prstGeom prst="rect">
            <a:avLst/>
          </a:prstGeom>
        </p:spPr>
      </p:pic>
      <p:sp>
        <p:nvSpPr>
          <p:cNvPr id="2" name="Title 1">
            <a:extLst>
              <a:ext uri="{FF2B5EF4-FFF2-40B4-BE49-F238E27FC236}">
                <a16:creationId xmlns:a16="http://schemas.microsoft.com/office/drawing/2014/main" id="{94DE4502-502A-E513-028F-CB12A61E0F5A}"/>
              </a:ext>
            </a:extLst>
          </p:cNvPr>
          <p:cNvSpPr>
            <a:spLocks noGrp="1"/>
          </p:cNvSpPr>
          <p:nvPr>
            <p:ph type="title"/>
          </p:nvPr>
        </p:nvSpPr>
        <p:spPr>
          <a:xfrm>
            <a:off x="831851" y="1709740"/>
            <a:ext cx="10515600" cy="2852737"/>
          </a:xfrm>
        </p:spPr>
        <p:txBody>
          <a:bodyPr anchor="b"/>
          <a:lstStyle>
            <a:lvl1pPr>
              <a:defRPr sz="45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00F54D69-3459-8871-6E50-89FACBE2E684}"/>
              </a:ext>
            </a:extLst>
          </p:cNvPr>
          <p:cNvSpPr>
            <a:spLocks noGrp="1"/>
          </p:cNvSpPr>
          <p:nvPr>
            <p:ph type="body" idx="1"/>
          </p:nvPr>
        </p:nvSpPr>
        <p:spPr>
          <a:xfrm>
            <a:off x="831851" y="4589465"/>
            <a:ext cx="10515600" cy="1390121"/>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C075016-E6EC-9527-6A28-BB6136EAA2F9}"/>
              </a:ext>
            </a:extLst>
          </p:cNvPr>
          <p:cNvSpPr>
            <a:spLocks noGrp="1"/>
          </p:cNvSpPr>
          <p:nvPr>
            <p:ph type="dt" sz="half" idx="10"/>
          </p:nvPr>
        </p:nvSpPr>
        <p:spPr/>
        <p:txBody>
          <a:bodyPr/>
          <a:lstStyle/>
          <a:p>
            <a:fld id="{1EEEF7A6-2F77-4142-B768-F827357806A5}" type="datetimeFigureOut">
              <a:rPr lang="en-AU" smtClean="0"/>
              <a:t>29/05/2025</a:t>
            </a:fld>
            <a:endParaRPr lang="en-AU"/>
          </a:p>
        </p:txBody>
      </p:sp>
      <p:sp>
        <p:nvSpPr>
          <p:cNvPr id="5" name="Footer Placeholder 4">
            <a:extLst>
              <a:ext uri="{FF2B5EF4-FFF2-40B4-BE49-F238E27FC236}">
                <a16:creationId xmlns:a16="http://schemas.microsoft.com/office/drawing/2014/main" id="{16C2A4F1-A0DD-2D3D-AA37-30A98D3E476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754CD5AC-1415-BCDA-AB63-99052A836142}"/>
              </a:ext>
            </a:extLst>
          </p:cNvPr>
          <p:cNvSpPr>
            <a:spLocks noGrp="1"/>
          </p:cNvSpPr>
          <p:nvPr>
            <p:ph type="sldNum" sz="quarter" idx="12"/>
          </p:nvPr>
        </p:nvSpPr>
        <p:spPr/>
        <p:txBody>
          <a:bodyPr/>
          <a:lstStyle/>
          <a:p>
            <a:fld id="{08475154-F9FC-49E4-922F-0B8F90CE7C70}" type="slidenum">
              <a:rPr lang="en-AU" smtClean="0"/>
              <a:t>‹#›</a:t>
            </a:fld>
            <a:endParaRPr lang="en-AU"/>
          </a:p>
        </p:txBody>
      </p:sp>
      <p:pic>
        <p:nvPicPr>
          <p:cNvPr id="8" name="Picture 7">
            <a:extLst>
              <a:ext uri="{FF2B5EF4-FFF2-40B4-BE49-F238E27FC236}">
                <a16:creationId xmlns:a16="http://schemas.microsoft.com/office/drawing/2014/main" id="{DC4456E6-F407-564E-0040-8C5DE902D7F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b="94547"/>
          <a:stretch/>
        </p:blipFill>
        <p:spPr>
          <a:xfrm>
            <a:off x="0" y="0"/>
            <a:ext cx="12192000" cy="498574"/>
          </a:xfrm>
          <a:prstGeom prst="rect">
            <a:avLst/>
          </a:prstGeom>
        </p:spPr>
      </p:pic>
      <p:pic>
        <p:nvPicPr>
          <p:cNvPr id="10" name="Picture 9" descr="A black background with white text&#10;&#10;Description automatically generated">
            <a:extLst>
              <a:ext uri="{FF2B5EF4-FFF2-40B4-BE49-F238E27FC236}">
                <a16:creationId xmlns:a16="http://schemas.microsoft.com/office/drawing/2014/main" id="{04219F32-9853-FCD3-EA66-E542053F7580}"/>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5757" y="6200364"/>
            <a:ext cx="1947591" cy="551257"/>
          </a:xfrm>
          <a:prstGeom prst="rect">
            <a:avLst/>
          </a:prstGeom>
        </p:spPr>
      </p:pic>
      <p:sp>
        <p:nvSpPr>
          <p:cNvPr id="12" name="TextBox 11">
            <a:extLst>
              <a:ext uri="{FF2B5EF4-FFF2-40B4-BE49-F238E27FC236}">
                <a16:creationId xmlns:a16="http://schemas.microsoft.com/office/drawing/2014/main" id="{159C27B5-6BBC-80C1-2230-82102BA6A23E}"/>
              </a:ext>
            </a:extLst>
          </p:cNvPr>
          <p:cNvSpPr txBox="1"/>
          <p:nvPr userDrawn="1"/>
        </p:nvSpPr>
        <p:spPr>
          <a:xfrm>
            <a:off x="9046687" y="6306715"/>
            <a:ext cx="1444626" cy="276999"/>
          </a:xfrm>
          <a:prstGeom prst="rect">
            <a:avLst/>
          </a:prstGeom>
          <a:noFill/>
        </p:spPr>
        <p:txBody>
          <a:bodyPr wrap="none" rtlCol="0">
            <a:spAutoFit/>
          </a:bodyPr>
          <a:lstStyle/>
          <a:p>
            <a:r>
              <a:rPr lang="en-AU" sz="1200" dirty="0">
                <a:solidFill>
                  <a:schemeClr val="bg1"/>
                </a:solidFill>
                <a:latin typeface="Georgia Pro" panose="02040502050405020303" pitchFamily="18" charset="0"/>
              </a:rPr>
              <a:t>School of Business</a:t>
            </a:r>
          </a:p>
        </p:txBody>
      </p:sp>
    </p:spTree>
    <p:extLst>
      <p:ext uri="{BB962C8B-B14F-4D97-AF65-F5344CB8AC3E}">
        <p14:creationId xmlns:p14="http://schemas.microsoft.com/office/powerpoint/2010/main" val="12393174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D9E3680-4038-471B-BDB3-398A78013BC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8058" b="23377"/>
          <a:stretch/>
        </p:blipFill>
        <p:spPr>
          <a:xfrm>
            <a:off x="0" y="6074853"/>
            <a:ext cx="12192000" cy="783149"/>
          </a:xfrm>
          <a:prstGeom prst="rect">
            <a:avLst/>
          </a:prstGeom>
        </p:spPr>
      </p:pic>
      <p:sp>
        <p:nvSpPr>
          <p:cNvPr id="2" name="Title 1">
            <a:extLst>
              <a:ext uri="{FF2B5EF4-FFF2-40B4-BE49-F238E27FC236}">
                <a16:creationId xmlns:a16="http://schemas.microsoft.com/office/drawing/2014/main" id="{4394E86B-89A9-45B6-0061-00E5CFEC3A31}"/>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D241327A-5C9A-9F2F-4AA3-868AA1DF81F1}"/>
              </a:ext>
            </a:extLst>
          </p:cNvPr>
          <p:cNvSpPr>
            <a:spLocks noGrp="1"/>
          </p:cNvSpPr>
          <p:nvPr>
            <p:ph sz="half" idx="1"/>
          </p:nvPr>
        </p:nvSpPr>
        <p:spPr>
          <a:xfrm>
            <a:off x="838200" y="1825625"/>
            <a:ext cx="5181600" cy="41755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2026AE27-1080-B3CB-A760-52104E5390BA}"/>
              </a:ext>
            </a:extLst>
          </p:cNvPr>
          <p:cNvSpPr>
            <a:spLocks noGrp="1"/>
          </p:cNvSpPr>
          <p:nvPr>
            <p:ph sz="half" idx="2"/>
          </p:nvPr>
        </p:nvSpPr>
        <p:spPr>
          <a:xfrm>
            <a:off x="6172200" y="1825625"/>
            <a:ext cx="5181600" cy="41755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2D64F458-28ED-0193-4FA5-EC8434E48334}"/>
              </a:ext>
            </a:extLst>
          </p:cNvPr>
          <p:cNvSpPr>
            <a:spLocks noGrp="1"/>
          </p:cNvSpPr>
          <p:nvPr>
            <p:ph type="dt" sz="half" idx="10"/>
          </p:nvPr>
        </p:nvSpPr>
        <p:spPr/>
        <p:txBody>
          <a:bodyPr/>
          <a:lstStyle/>
          <a:p>
            <a:fld id="{1EEEF7A6-2F77-4142-B768-F827357806A5}" type="datetimeFigureOut">
              <a:rPr lang="en-AU" smtClean="0"/>
              <a:t>29/05/2025</a:t>
            </a:fld>
            <a:endParaRPr lang="en-AU"/>
          </a:p>
        </p:txBody>
      </p:sp>
      <p:sp>
        <p:nvSpPr>
          <p:cNvPr id="6" name="Footer Placeholder 5">
            <a:extLst>
              <a:ext uri="{FF2B5EF4-FFF2-40B4-BE49-F238E27FC236}">
                <a16:creationId xmlns:a16="http://schemas.microsoft.com/office/drawing/2014/main" id="{50127CF5-E4E2-0EB7-8807-4001053BB2D5}"/>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B8D8EBB-3195-53E9-4380-1C515DC927CA}"/>
              </a:ext>
            </a:extLst>
          </p:cNvPr>
          <p:cNvSpPr>
            <a:spLocks noGrp="1"/>
          </p:cNvSpPr>
          <p:nvPr>
            <p:ph type="sldNum" sz="quarter" idx="12"/>
          </p:nvPr>
        </p:nvSpPr>
        <p:spPr/>
        <p:txBody>
          <a:bodyPr/>
          <a:lstStyle/>
          <a:p>
            <a:fld id="{08475154-F9FC-49E4-922F-0B8F90CE7C70}" type="slidenum">
              <a:rPr lang="en-AU" smtClean="0"/>
              <a:t>‹#›</a:t>
            </a:fld>
            <a:endParaRPr lang="en-AU"/>
          </a:p>
        </p:txBody>
      </p:sp>
      <p:pic>
        <p:nvPicPr>
          <p:cNvPr id="10" name="Picture 9" descr="A black background with white text&#10;&#10;Description automatically generated">
            <a:extLst>
              <a:ext uri="{FF2B5EF4-FFF2-40B4-BE49-F238E27FC236}">
                <a16:creationId xmlns:a16="http://schemas.microsoft.com/office/drawing/2014/main" id="{B3916C34-82BC-E746-A84A-378B9C76757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5757" y="6200364"/>
            <a:ext cx="1947591" cy="551257"/>
          </a:xfrm>
          <a:prstGeom prst="rect">
            <a:avLst/>
          </a:prstGeom>
        </p:spPr>
      </p:pic>
      <p:sp>
        <p:nvSpPr>
          <p:cNvPr id="9" name="TextBox 8">
            <a:extLst>
              <a:ext uri="{FF2B5EF4-FFF2-40B4-BE49-F238E27FC236}">
                <a16:creationId xmlns:a16="http://schemas.microsoft.com/office/drawing/2014/main" id="{9FE021EF-A5C8-D6A8-3926-D0D314DE3466}"/>
              </a:ext>
            </a:extLst>
          </p:cNvPr>
          <p:cNvSpPr txBox="1"/>
          <p:nvPr userDrawn="1"/>
        </p:nvSpPr>
        <p:spPr>
          <a:xfrm>
            <a:off x="9046687" y="6306715"/>
            <a:ext cx="1444626" cy="276999"/>
          </a:xfrm>
          <a:prstGeom prst="rect">
            <a:avLst/>
          </a:prstGeom>
          <a:noFill/>
        </p:spPr>
        <p:txBody>
          <a:bodyPr wrap="none" rtlCol="0">
            <a:spAutoFit/>
          </a:bodyPr>
          <a:lstStyle/>
          <a:p>
            <a:r>
              <a:rPr lang="en-AU" sz="1200" dirty="0">
                <a:solidFill>
                  <a:schemeClr val="bg1"/>
                </a:solidFill>
                <a:latin typeface="Georgia Pro" panose="02040502050405020303" pitchFamily="18" charset="0"/>
              </a:rPr>
              <a:t>School of Business</a:t>
            </a:r>
          </a:p>
        </p:txBody>
      </p:sp>
    </p:spTree>
    <p:extLst>
      <p:ext uri="{BB962C8B-B14F-4D97-AF65-F5344CB8AC3E}">
        <p14:creationId xmlns:p14="http://schemas.microsoft.com/office/powerpoint/2010/main" val="2188738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3743AFFF-EC97-BF54-3C79-0C94413C90F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8058" b="23377"/>
          <a:stretch/>
        </p:blipFill>
        <p:spPr>
          <a:xfrm>
            <a:off x="0" y="6074853"/>
            <a:ext cx="12192000" cy="783149"/>
          </a:xfrm>
          <a:prstGeom prst="rect">
            <a:avLst/>
          </a:prstGeom>
        </p:spPr>
      </p:pic>
      <p:sp>
        <p:nvSpPr>
          <p:cNvPr id="2" name="Title 1">
            <a:extLst>
              <a:ext uri="{FF2B5EF4-FFF2-40B4-BE49-F238E27FC236}">
                <a16:creationId xmlns:a16="http://schemas.microsoft.com/office/drawing/2014/main" id="{D5B938BD-4D93-C1BF-0A77-B942E331FB8B}"/>
              </a:ext>
            </a:extLst>
          </p:cNvPr>
          <p:cNvSpPr>
            <a:spLocks noGrp="1"/>
          </p:cNvSpPr>
          <p:nvPr>
            <p:ph type="title"/>
          </p:nvPr>
        </p:nvSpPr>
        <p:spPr>
          <a:xfrm>
            <a:off x="839788" y="365127"/>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A7FC7B3B-DEC5-5B63-9937-38BA625A2779}"/>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80397562-1C65-06EC-946C-C3241F15F3EA}"/>
              </a:ext>
            </a:extLst>
          </p:cNvPr>
          <p:cNvSpPr>
            <a:spLocks noGrp="1"/>
          </p:cNvSpPr>
          <p:nvPr>
            <p:ph sz="half" idx="2"/>
          </p:nvPr>
        </p:nvSpPr>
        <p:spPr>
          <a:xfrm>
            <a:off x="839789" y="2505077"/>
            <a:ext cx="5157787" cy="3552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69DE4B30-DFFC-0BBF-2735-CFB5299A17D3}"/>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1E797F2-74D9-C15D-33CA-37F4205FBA5E}"/>
              </a:ext>
            </a:extLst>
          </p:cNvPr>
          <p:cNvSpPr>
            <a:spLocks noGrp="1"/>
          </p:cNvSpPr>
          <p:nvPr>
            <p:ph sz="quarter" idx="4"/>
          </p:nvPr>
        </p:nvSpPr>
        <p:spPr>
          <a:xfrm>
            <a:off x="6172201" y="2505077"/>
            <a:ext cx="5183188" cy="35528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31A5C741-4C0E-19DD-4E48-DF9461C5BFCD}"/>
              </a:ext>
            </a:extLst>
          </p:cNvPr>
          <p:cNvSpPr>
            <a:spLocks noGrp="1"/>
          </p:cNvSpPr>
          <p:nvPr>
            <p:ph type="dt" sz="half" idx="10"/>
          </p:nvPr>
        </p:nvSpPr>
        <p:spPr/>
        <p:txBody>
          <a:bodyPr/>
          <a:lstStyle/>
          <a:p>
            <a:fld id="{1EEEF7A6-2F77-4142-B768-F827357806A5}" type="datetimeFigureOut">
              <a:rPr lang="en-AU" smtClean="0"/>
              <a:t>29/05/2025</a:t>
            </a:fld>
            <a:endParaRPr lang="en-AU"/>
          </a:p>
        </p:txBody>
      </p:sp>
      <p:sp>
        <p:nvSpPr>
          <p:cNvPr id="8" name="Footer Placeholder 7">
            <a:extLst>
              <a:ext uri="{FF2B5EF4-FFF2-40B4-BE49-F238E27FC236}">
                <a16:creationId xmlns:a16="http://schemas.microsoft.com/office/drawing/2014/main" id="{70CB7942-B53C-D2F6-58B1-A26D3A8350DF}"/>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81B46FCE-50D5-0409-FC1C-416DFA969601}"/>
              </a:ext>
            </a:extLst>
          </p:cNvPr>
          <p:cNvSpPr>
            <a:spLocks noGrp="1"/>
          </p:cNvSpPr>
          <p:nvPr>
            <p:ph type="sldNum" sz="quarter" idx="12"/>
          </p:nvPr>
        </p:nvSpPr>
        <p:spPr/>
        <p:txBody>
          <a:bodyPr/>
          <a:lstStyle/>
          <a:p>
            <a:fld id="{08475154-F9FC-49E4-922F-0B8F90CE7C70}" type="slidenum">
              <a:rPr lang="en-AU" smtClean="0"/>
              <a:t>‹#›</a:t>
            </a:fld>
            <a:endParaRPr lang="en-AU"/>
          </a:p>
        </p:txBody>
      </p:sp>
      <p:pic>
        <p:nvPicPr>
          <p:cNvPr id="12" name="Picture 11" descr="A black background with white text&#10;&#10;Description automatically generated">
            <a:extLst>
              <a:ext uri="{FF2B5EF4-FFF2-40B4-BE49-F238E27FC236}">
                <a16:creationId xmlns:a16="http://schemas.microsoft.com/office/drawing/2014/main" id="{2298CB4F-CFCB-30DB-9727-E83E12688AA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5757" y="6200364"/>
            <a:ext cx="1947591" cy="551257"/>
          </a:xfrm>
          <a:prstGeom prst="rect">
            <a:avLst/>
          </a:prstGeom>
        </p:spPr>
      </p:pic>
      <p:sp>
        <p:nvSpPr>
          <p:cNvPr id="10" name="TextBox 9">
            <a:extLst>
              <a:ext uri="{FF2B5EF4-FFF2-40B4-BE49-F238E27FC236}">
                <a16:creationId xmlns:a16="http://schemas.microsoft.com/office/drawing/2014/main" id="{E5400E6F-848A-07BD-1FFB-4092DE96775B}"/>
              </a:ext>
            </a:extLst>
          </p:cNvPr>
          <p:cNvSpPr txBox="1"/>
          <p:nvPr userDrawn="1"/>
        </p:nvSpPr>
        <p:spPr>
          <a:xfrm>
            <a:off x="9046687" y="6306715"/>
            <a:ext cx="1444626" cy="276999"/>
          </a:xfrm>
          <a:prstGeom prst="rect">
            <a:avLst/>
          </a:prstGeom>
          <a:noFill/>
        </p:spPr>
        <p:txBody>
          <a:bodyPr wrap="none" rtlCol="0">
            <a:spAutoFit/>
          </a:bodyPr>
          <a:lstStyle/>
          <a:p>
            <a:r>
              <a:rPr lang="en-AU" sz="1200" dirty="0">
                <a:solidFill>
                  <a:schemeClr val="bg1"/>
                </a:solidFill>
                <a:latin typeface="Georgia Pro" panose="02040502050405020303" pitchFamily="18" charset="0"/>
              </a:rPr>
              <a:t>School of Business</a:t>
            </a:r>
          </a:p>
        </p:txBody>
      </p:sp>
    </p:spTree>
    <p:extLst>
      <p:ext uri="{BB962C8B-B14F-4D97-AF65-F5344CB8AC3E}">
        <p14:creationId xmlns:p14="http://schemas.microsoft.com/office/powerpoint/2010/main" val="12101738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F5FC7B4-5E93-B73C-66B6-FAE9AC54BD6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68058" b="23377"/>
          <a:stretch/>
        </p:blipFill>
        <p:spPr>
          <a:xfrm>
            <a:off x="0" y="6074853"/>
            <a:ext cx="12192000" cy="783149"/>
          </a:xfrm>
          <a:prstGeom prst="rect">
            <a:avLst/>
          </a:prstGeom>
        </p:spPr>
      </p:pic>
      <p:sp>
        <p:nvSpPr>
          <p:cNvPr id="2" name="Title 1">
            <a:extLst>
              <a:ext uri="{FF2B5EF4-FFF2-40B4-BE49-F238E27FC236}">
                <a16:creationId xmlns:a16="http://schemas.microsoft.com/office/drawing/2014/main" id="{B69D4FA5-9CFF-220E-0458-50170F2DE1E0}"/>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9A5E5B9D-D27C-B044-286D-5855FC701ACD}"/>
              </a:ext>
            </a:extLst>
          </p:cNvPr>
          <p:cNvSpPr>
            <a:spLocks noGrp="1"/>
          </p:cNvSpPr>
          <p:nvPr>
            <p:ph type="dt" sz="half" idx="10"/>
          </p:nvPr>
        </p:nvSpPr>
        <p:spPr/>
        <p:txBody>
          <a:bodyPr/>
          <a:lstStyle/>
          <a:p>
            <a:fld id="{1EEEF7A6-2F77-4142-B768-F827357806A5}" type="datetimeFigureOut">
              <a:rPr lang="en-AU" smtClean="0"/>
              <a:t>29/05/2025</a:t>
            </a:fld>
            <a:endParaRPr lang="en-AU"/>
          </a:p>
        </p:txBody>
      </p:sp>
      <p:sp>
        <p:nvSpPr>
          <p:cNvPr id="4" name="Footer Placeholder 3">
            <a:extLst>
              <a:ext uri="{FF2B5EF4-FFF2-40B4-BE49-F238E27FC236}">
                <a16:creationId xmlns:a16="http://schemas.microsoft.com/office/drawing/2014/main" id="{FB6C5A4B-0B9B-E8AF-C391-8207EFE2587F}"/>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30766BE9-A882-D9F6-7638-0191F1236578}"/>
              </a:ext>
            </a:extLst>
          </p:cNvPr>
          <p:cNvSpPr>
            <a:spLocks noGrp="1"/>
          </p:cNvSpPr>
          <p:nvPr>
            <p:ph type="sldNum" sz="quarter" idx="12"/>
          </p:nvPr>
        </p:nvSpPr>
        <p:spPr/>
        <p:txBody>
          <a:bodyPr/>
          <a:lstStyle/>
          <a:p>
            <a:fld id="{08475154-F9FC-49E4-922F-0B8F90CE7C70}" type="slidenum">
              <a:rPr lang="en-AU" smtClean="0"/>
              <a:t>‹#›</a:t>
            </a:fld>
            <a:endParaRPr lang="en-AU"/>
          </a:p>
        </p:txBody>
      </p:sp>
      <p:pic>
        <p:nvPicPr>
          <p:cNvPr id="8" name="Picture 7" descr="A black background with white text&#10;&#10;Description automatically generated">
            <a:extLst>
              <a:ext uri="{FF2B5EF4-FFF2-40B4-BE49-F238E27FC236}">
                <a16:creationId xmlns:a16="http://schemas.microsoft.com/office/drawing/2014/main" id="{9ED19BA5-ED66-09EE-92E9-502FA43AECB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25757" y="6200364"/>
            <a:ext cx="1947591" cy="551257"/>
          </a:xfrm>
          <a:prstGeom prst="rect">
            <a:avLst/>
          </a:prstGeom>
        </p:spPr>
      </p:pic>
      <p:sp>
        <p:nvSpPr>
          <p:cNvPr id="6" name="TextBox 5">
            <a:extLst>
              <a:ext uri="{FF2B5EF4-FFF2-40B4-BE49-F238E27FC236}">
                <a16:creationId xmlns:a16="http://schemas.microsoft.com/office/drawing/2014/main" id="{82EDB296-9A0E-449D-4A78-7611BACF5DB0}"/>
              </a:ext>
            </a:extLst>
          </p:cNvPr>
          <p:cNvSpPr txBox="1"/>
          <p:nvPr userDrawn="1"/>
        </p:nvSpPr>
        <p:spPr>
          <a:xfrm>
            <a:off x="9046687" y="6306715"/>
            <a:ext cx="1444626" cy="276999"/>
          </a:xfrm>
          <a:prstGeom prst="rect">
            <a:avLst/>
          </a:prstGeom>
          <a:noFill/>
        </p:spPr>
        <p:txBody>
          <a:bodyPr wrap="none" rtlCol="0">
            <a:spAutoFit/>
          </a:bodyPr>
          <a:lstStyle/>
          <a:p>
            <a:r>
              <a:rPr lang="en-AU" sz="1200" dirty="0">
                <a:solidFill>
                  <a:schemeClr val="bg1"/>
                </a:solidFill>
                <a:latin typeface="Georgia Pro" panose="02040502050405020303" pitchFamily="18" charset="0"/>
              </a:rPr>
              <a:t>School of Business</a:t>
            </a:r>
          </a:p>
        </p:txBody>
      </p:sp>
    </p:spTree>
    <p:extLst>
      <p:ext uri="{BB962C8B-B14F-4D97-AF65-F5344CB8AC3E}">
        <p14:creationId xmlns:p14="http://schemas.microsoft.com/office/powerpoint/2010/main" val="2170641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69B2B18-A4D8-892B-5B0E-59BB4771875C}"/>
              </a:ext>
            </a:extLst>
          </p:cNvPr>
          <p:cNvSpPr>
            <a:spLocks noGrp="1"/>
          </p:cNvSpPr>
          <p:nvPr>
            <p:ph type="dt" sz="half" idx="10"/>
          </p:nvPr>
        </p:nvSpPr>
        <p:spPr/>
        <p:txBody>
          <a:bodyPr/>
          <a:lstStyle/>
          <a:p>
            <a:fld id="{1EEEF7A6-2F77-4142-B768-F827357806A5}" type="datetimeFigureOut">
              <a:rPr lang="en-AU" smtClean="0"/>
              <a:t>29/05/2025</a:t>
            </a:fld>
            <a:endParaRPr lang="en-AU"/>
          </a:p>
        </p:txBody>
      </p:sp>
      <p:sp>
        <p:nvSpPr>
          <p:cNvPr id="3" name="Footer Placeholder 2">
            <a:extLst>
              <a:ext uri="{FF2B5EF4-FFF2-40B4-BE49-F238E27FC236}">
                <a16:creationId xmlns:a16="http://schemas.microsoft.com/office/drawing/2014/main" id="{F9821F95-18CA-E4EB-1602-40EEE1F25D67}"/>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82925634-1D33-7190-3D80-CB588F6E89ED}"/>
              </a:ext>
            </a:extLst>
          </p:cNvPr>
          <p:cNvSpPr>
            <a:spLocks noGrp="1"/>
          </p:cNvSpPr>
          <p:nvPr>
            <p:ph type="sldNum" sz="quarter" idx="12"/>
          </p:nvPr>
        </p:nvSpPr>
        <p:spPr/>
        <p:txBody>
          <a:bodyPr/>
          <a:lstStyle/>
          <a:p>
            <a:fld id="{08475154-F9FC-49E4-922F-0B8F90CE7C70}" type="slidenum">
              <a:rPr lang="en-AU" smtClean="0"/>
              <a:t>‹#›</a:t>
            </a:fld>
            <a:endParaRPr lang="en-AU"/>
          </a:p>
        </p:txBody>
      </p:sp>
    </p:spTree>
    <p:extLst>
      <p:ext uri="{BB962C8B-B14F-4D97-AF65-F5344CB8AC3E}">
        <p14:creationId xmlns:p14="http://schemas.microsoft.com/office/powerpoint/2010/main" val="314842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7AC73-0567-7EEB-3E4D-B1140F62F11D}"/>
              </a:ext>
            </a:extLst>
          </p:cNvPr>
          <p:cNvSpPr>
            <a:spLocks noGrp="1"/>
          </p:cNvSpPr>
          <p:nvPr>
            <p:ph type="title"/>
          </p:nvPr>
        </p:nvSpPr>
        <p:spPr>
          <a:xfrm>
            <a:off x="839788" y="457200"/>
            <a:ext cx="3932237" cy="1600200"/>
          </a:xfrm>
        </p:spPr>
        <p:txBody>
          <a:bodyPr anchor="b"/>
          <a:lstStyle>
            <a:lvl1pPr>
              <a:defRPr sz="24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2669A5B3-5896-9114-03A2-4C93A2797ED9}"/>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A2143500-E97C-9065-B8A5-D7DBB648DC59}"/>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A4F9FB34-6A1B-5F3A-37DD-429D0F7EBBA5}"/>
              </a:ext>
            </a:extLst>
          </p:cNvPr>
          <p:cNvSpPr>
            <a:spLocks noGrp="1"/>
          </p:cNvSpPr>
          <p:nvPr>
            <p:ph type="dt" sz="half" idx="10"/>
          </p:nvPr>
        </p:nvSpPr>
        <p:spPr/>
        <p:txBody>
          <a:bodyPr/>
          <a:lstStyle/>
          <a:p>
            <a:fld id="{1EEEF7A6-2F77-4142-B768-F827357806A5}" type="datetimeFigureOut">
              <a:rPr lang="en-AU" smtClean="0"/>
              <a:t>29/05/2025</a:t>
            </a:fld>
            <a:endParaRPr lang="en-AU"/>
          </a:p>
        </p:txBody>
      </p:sp>
      <p:sp>
        <p:nvSpPr>
          <p:cNvPr id="6" name="Footer Placeholder 5">
            <a:extLst>
              <a:ext uri="{FF2B5EF4-FFF2-40B4-BE49-F238E27FC236}">
                <a16:creationId xmlns:a16="http://schemas.microsoft.com/office/drawing/2014/main" id="{FA4A6493-1F51-F1E0-A8FB-96850697E3CE}"/>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46E12F9-3056-6E33-D9D9-61B7A71F6A28}"/>
              </a:ext>
            </a:extLst>
          </p:cNvPr>
          <p:cNvSpPr>
            <a:spLocks noGrp="1"/>
          </p:cNvSpPr>
          <p:nvPr>
            <p:ph type="sldNum" sz="quarter" idx="12"/>
          </p:nvPr>
        </p:nvSpPr>
        <p:spPr/>
        <p:txBody>
          <a:bodyPr/>
          <a:lstStyle/>
          <a:p>
            <a:fld id="{08475154-F9FC-49E4-922F-0B8F90CE7C70}" type="slidenum">
              <a:rPr lang="en-AU" smtClean="0"/>
              <a:t>‹#›</a:t>
            </a:fld>
            <a:endParaRPr lang="en-AU"/>
          </a:p>
        </p:txBody>
      </p:sp>
    </p:spTree>
    <p:extLst>
      <p:ext uri="{BB962C8B-B14F-4D97-AF65-F5344CB8AC3E}">
        <p14:creationId xmlns:p14="http://schemas.microsoft.com/office/powerpoint/2010/main" val="315036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9CB77-42E4-B934-B913-93982D0303A2}"/>
              </a:ext>
            </a:extLst>
          </p:cNvPr>
          <p:cNvSpPr>
            <a:spLocks noGrp="1"/>
          </p:cNvSpPr>
          <p:nvPr>
            <p:ph type="title"/>
          </p:nvPr>
        </p:nvSpPr>
        <p:spPr>
          <a:xfrm>
            <a:off x="839788" y="457200"/>
            <a:ext cx="3932237" cy="1600200"/>
          </a:xfrm>
        </p:spPr>
        <p:txBody>
          <a:bodyPr anchor="b"/>
          <a:lstStyle>
            <a:lvl1pPr>
              <a:defRPr sz="24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FF5B71CF-8766-24FA-3A76-BBC63FFCE512}"/>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AU"/>
          </a:p>
        </p:txBody>
      </p:sp>
      <p:sp>
        <p:nvSpPr>
          <p:cNvPr id="4" name="Text Placeholder 3">
            <a:extLst>
              <a:ext uri="{FF2B5EF4-FFF2-40B4-BE49-F238E27FC236}">
                <a16:creationId xmlns:a16="http://schemas.microsoft.com/office/drawing/2014/main" id="{398B33B1-0D6B-9FB0-F11E-61875A4C4BA1}"/>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EFC817C-EE7E-AF85-5C47-3F66B40B679C}"/>
              </a:ext>
            </a:extLst>
          </p:cNvPr>
          <p:cNvSpPr>
            <a:spLocks noGrp="1"/>
          </p:cNvSpPr>
          <p:nvPr>
            <p:ph type="dt" sz="half" idx="10"/>
          </p:nvPr>
        </p:nvSpPr>
        <p:spPr/>
        <p:txBody>
          <a:bodyPr/>
          <a:lstStyle/>
          <a:p>
            <a:fld id="{1EEEF7A6-2F77-4142-B768-F827357806A5}" type="datetimeFigureOut">
              <a:rPr lang="en-AU" smtClean="0"/>
              <a:t>29/05/2025</a:t>
            </a:fld>
            <a:endParaRPr lang="en-AU"/>
          </a:p>
        </p:txBody>
      </p:sp>
      <p:sp>
        <p:nvSpPr>
          <p:cNvPr id="6" name="Footer Placeholder 5">
            <a:extLst>
              <a:ext uri="{FF2B5EF4-FFF2-40B4-BE49-F238E27FC236}">
                <a16:creationId xmlns:a16="http://schemas.microsoft.com/office/drawing/2014/main" id="{54F5D7C6-A669-5998-499B-E74C5C9F39FC}"/>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E7BCE5A5-BB3C-BB3F-F8EC-2A3A09AE027C}"/>
              </a:ext>
            </a:extLst>
          </p:cNvPr>
          <p:cNvSpPr>
            <a:spLocks noGrp="1"/>
          </p:cNvSpPr>
          <p:nvPr>
            <p:ph type="sldNum" sz="quarter" idx="12"/>
          </p:nvPr>
        </p:nvSpPr>
        <p:spPr/>
        <p:txBody>
          <a:bodyPr/>
          <a:lstStyle/>
          <a:p>
            <a:fld id="{08475154-F9FC-49E4-922F-0B8F90CE7C70}" type="slidenum">
              <a:rPr lang="en-AU" smtClean="0"/>
              <a:t>‹#›</a:t>
            </a:fld>
            <a:endParaRPr lang="en-AU"/>
          </a:p>
        </p:txBody>
      </p:sp>
    </p:spTree>
    <p:extLst>
      <p:ext uri="{BB962C8B-B14F-4D97-AF65-F5344CB8AC3E}">
        <p14:creationId xmlns:p14="http://schemas.microsoft.com/office/powerpoint/2010/main" val="31367095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E7F583-F2E3-7CAA-5BFE-93DA4370701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dirty="0"/>
              <a:t>Click to edit Master title style</a:t>
            </a:r>
            <a:endParaRPr lang="en-AU" dirty="0"/>
          </a:p>
        </p:txBody>
      </p:sp>
      <p:sp>
        <p:nvSpPr>
          <p:cNvPr id="3" name="Text Placeholder 2">
            <a:extLst>
              <a:ext uri="{FF2B5EF4-FFF2-40B4-BE49-F238E27FC236}">
                <a16:creationId xmlns:a16="http://schemas.microsoft.com/office/drawing/2014/main" id="{7766F3F3-178E-4531-38FF-EBBEAC953F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a:extLst>
              <a:ext uri="{FF2B5EF4-FFF2-40B4-BE49-F238E27FC236}">
                <a16:creationId xmlns:a16="http://schemas.microsoft.com/office/drawing/2014/main" id="{192C381B-1A90-6E8E-7D56-8BA418D5BB48}"/>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EEEF7A6-2F77-4142-B768-F827357806A5}" type="datetimeFigureOut">
              <a:rPr lang="en-AU" smtClean="0"/>
              <a:t>29/05/2025</a:t>
            </a:fld>
            <a:endParaRPr lang="en-AU"/>
          </a:p>
        </p:txBody>
      </p:sp>
      <p:sp>
        <p:nvSpPr>
          <p:cNvPr id="5" name="Footer Placeholder 4">
            <a:extLst>
              <a:ext uri="{FF2B5EF4-FFF2-40B4-BE49-F238E27FC236}">
                <a16:creationId xmlns:a16="http://schemas.microsoft.com/office/drawing/2014/main" id="{EDC35CC9-DB65-5F33-D092-29565BC41C2E}"/>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D0534231-67D3-95C9-6CEC-B65346F016C6}"/>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8475154-F9FC-49E4-922F-0B8F90CE7C70}" type="slidenum">
              <a:rPr lang="en-AU" smtClean="0"/>
              <a:t>‹#›</a:t>
            </a:fld>
            <a:endParaRPr lang="en-AU"/>
          </a:p>
        </p:txBody>
      </p:sp>
    </p:spTree>
    <p:extLst>
      <p:ext uri="{BB962C8B-B14F-4D97-AF65-F5344CB8AC3E}">
        <p14:creationId xmlns:p14="http://schemas.microsoft.com/office/powerpoint/2010/main" val="40956943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xStyles>
    <p:title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Arial" panose="020B0604020202020204" pitchFamily="34" charset="0"/>
          <a:ea typeface="+mn-ea"/>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Arial" panose="020B0604020202020204" pitchFamily="34" charset="0"/>
          <a:ea typeface="+mn-ea"/>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Arial" panose="020B0604020202020204" pitchFamily="34" charset="0"/>
          <a:ea typeface="+mn-ea"/>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64012-6B3B-B14A-9569-3AF2D92B8716}"/>
              </a:ext>
            </a:extLst>
          </p:cNvPr>
          <p:cNvSpPr>
            <a:spLocks noGrp="1"/>
          </p:cNvSpPr>
          <p:nvPr>
            <p:ph type="ctrTitle"/>
          </p:nvPr>
        </p:nvSpPr>
        <p:spPr>
          <a:xfrm>
            <a:off x="2672699" y="-983778"/>
            <a:ext cx="6504221" cy="983778"/>
          </a:xfrm>
        </p:spPr>
        <p:txBody>
          <a:bodyPr>
            <a:noAutofit/>
          </a:bodyPr>
          <a:lstStyle/>
          <a:p>
            <a:pPr algn="ctr"/>
            <a:r>
              <a:rPr lang="en-AU" sz="3200" b="1" dirty="0">
                <a:latin typeface="Times New Roman" panose="02020603050405020304" pitchFamily="18" charset="0"/>
                <a:cs typeface="Times New Roman" panose="02020603050405020304" pitchFamily="18" charset="0"/>
              </a:rPr>
              <a:t>MN101 Principles of Management </a:t>
            </a:r>
          </a:p>
        </p:txBody>
      </p:sp>
      <p:sp>
        <p:nvSpPr>
          <p:cNvPr id="4" name="Footer Placeholder 3">
            <a:extLst>
              <a:ext uri="{FF2B5EF4-FFF2-40B4-BE49-F238E27FC236}">
                <a16:creationId xmlns:a16="http://schemas.microsoft.com/office/drawing/2014/main" id="{69A61E92-FF4A-9841-9034-61E6122DA033}"/>
              </a:ext>
            </a:extLst>
          </p:cNvPr>
          <p:cNvSpPr>
            <a:spLocks noGrp="1"/>
          </p:cNvSpPr>
          <p:nvPr>
            <p:ph type="ftr" sz="quarter" idx="4294967295"/>
          </p:nvPr>
        </p:nvSpPr>
        <p:spPr>
          <a:xfrm>
            <a:off x="8575675" y="6459538"/>
            <a:ext cx="3616325" cy="365125"/>
          </a:xfrm>
        </p:spPr>
        <p:txBody>
          <a:bodyPr/>
          <a:lstStyle/>
          <a:p>
            <a:pPr>
              <a:defRPr/>
            </a:pPr>
            <a:r>
              <a:rPr lang="en-AU">
                <a:solidFill>
                  <a:prstClr val="black">
                    <a:tint val="75000"/>
                  </a:prstClr>
                </a:solidFill>
                <a:latin typeface="Calibri" panose="020F0502020204030204"/>
              </a:rPr>
              <a:t>A. Donkor</a:t>
            </a:r>
          </a:p>
        </p:txBody>
      </p:sp>
      <p:sp>
        <p:nvSpPr>
          <p:cNvPr id="5" name="Slide Number Placeholder 4">
            <a:extLst>
              <a:ext uri="{FF2B5EF4-FFF2-40B4-BE49-F238E27FC236}">
                <a16:creationId xmlns:a16="http://schemas.microsoft.com/office/drawing/2014/main" id="{83A05D96-03C2-8849-A1E3-BD1EB4772EEA}"/>
              </a:ext>
            </a:extLst>
          </p:cNvPr>
          <p:cNvSpPr>
            <a:spLocks noGrp="1"/>
          </p:cNvSpPr>
          <p:nvPr>
            <p:ph type="sldNum" sz="quarter" idx="4294967295"/>
          </p:nvPr>
        </p:nvSpPr>
        <p:spPr>
          <a:xfrm>
            <a:off x="11207750" y="6459538"/>
            <a:ext cx="984250" cy="365125"/>
          </a:xfrm>
        </p:spPr>
        <p:txBody>
          <a:bodyPr/>
          <a:lstStyle/>
          <a:p>
            <a:pPr>
              <a:defRPr/>
            </a:pPr>
            <a:fld id="{403C1DED-6FC5-6F4D-90FE-4D750CC8972A}" type="slidenum">
              <a:rPr lang="en-AU">
                <a:solidFill>
                  <a:prstClr val="black">
                    <a:tint val="75000"/>
                  </a:prstClr>
                </a:solidFill>
                <a:latin typeface="Calibri" panose="020F0502020204030204"/>
              </a:rPr>
              <a:pPr>
                <a:defRPr/>
              </a:pPr>
              <a:t>1</a:t>
            </a:fld>
            <a:endParaRPr lang="en-AU">
              <a:solidFill>
                <a:prstClr val="black">
                  <a:tint val="75000"/>
                </a:prstClr>
              </a:solidFill>
              <a:latin typeface="Calibri" panose="020F0502020204030204"/>
            </a:endParaRPr>
          </a:p>
        </p:txBody>
      </p:sp>
      <p:sp>
        <p:nvSpPr>
          <p:cNvPr id="8" name="Title 1">
            <a:extLst>
              <a:ext uri="{FF2B5EF4-FFF2-40B4-BE49-F238E27FC236}">
                <a16:creationId xmlns:a16="http://schemas.microsoft.com/office/drawing/2014/main" id="{4C24693E-294C-B775-E603-712F5464F74C}"/>
              </a:ext>
            </a:extLst>
          </p:cNvPr>
          <p:cNvSpPr txBox="1">
            <a:spLocks/>
          </p:cNvSpPr>
          <p:nvPr/>
        </p:nvSpPr>
        <p:spPr>
          <a:xfrm>
            <a:off x="3484732" y="947505"/>
            <a:ext cx="4671393" cy="523220"/>
          </a:xfrm>
          <a:prstGeom prst="rect">
            <a:avLst/>
          </a:prstGeom>
        </p:spPr>
        <p:txBody>
          <a:bodyPr vert="horz" lIns="91440" tIns="45720" rIns="91440" bIns="45720" rtlCol="0" anchor="b">
            <a:normAutofit lnSpcReduction="10000"/>
          </a:bodyPr>
          <a:lstStyle>
            <a:lvl1pPr algn="ctr" defTabSz="685800" rtl="0" eaLnBrk="1" latinLnBrk="0" hangingPunct="1">
              <a:lnSpc>
                <a:spcPct val="90000"/>
              </a:lnSpc>
              <a:spcBef>
                <a:spcPct val="0"/>
              </a:spcBef>
              <a:buNone/>
              <a:defRPr sz="4500" kern="1200">
                <a:solidFill>
                  <a:schemeClr val="bg1"/>
                </a:solidFill>
                <a:latin typeface="Arial" panose="020B0604020202020204" pitchFamily="34" charset="0"/>
                <a:ea typeface="+mj-ea"/>
                <a:cs typeface="Arial" panose="020B0604020202020204" pitchFamily="34" charset="0"/>
              </a:defRPr>
            </a:lvl1pPr>
          </a:lstStyle>
          <a:p>
            <a:pPr>
              <a:defRPr/>
            </a:pPr>
            <a:r>
              <a:rPr lang="en-AU" sz="3200" b="1" dirty="0">
                <a:solidFill>
                  <a:prstClr val="white"/>
                </a:solidFill>
                <a:latin typeface="Times New Roman" panose="02020603050405020304" pitchFamily="18" charset="0"/>
                <a:cs typeface="Times New Roman" panose="02020603050405020304" pitchFamily="18" charset="0"/>
              </a:rPr>
              <a:t>Week 13 </a:t>
            </a:r>
          </a:p>
        </p:txBody>
      </p:sp>
      <p:sp>
        <p:nvSpPr>
          <p:cNvPr id="6" name="TextBox 5">
            <a:extLst>
              <a:ext uri="{FF2B5EF4-FFF2-40B4-BE49-F238E27FC236}">
                <a16:creationId xmlns:a16="http://schemas.microsoft.com/office/drawing/2014/main" id="{C4C6C4BA-9F6F-A88A-8A48-95BB66FB2893}"/>
              </a:ext>
            </a:extLst>
          </p:cNvPr>
          <p:cNvSpPr txBox="1"/>
          <p:nvPr/>
        </p:nvSpPr>
        <p:spPr>
          <a:xfrm>
            <a:off x="535093" y="2228671"/>
            <a:ext cx="11311467" cy="1200329"/>
          </a:xfrm>
          <a:prstGeom prst="rect">
            <a:avLst/>
          </a:prstGeom>
          <a:noFill/>
        </p:spPr>
        <p:txBody>
          <a:bodyPr wrap="square">
            <a:spAutoFit/>
          </a:bodyPr>
          <a:lstStyle/>
          <a:p>
            <a:pPr algn="ctr"/>
            <a:r>
              <a:rPr lang="en-US" sz="3600" b="1" dirty="0">
                <a:solidFill>
                  <a:schemeClr val="bg1"/>
                </a:solidFill>
                <a:latin typeface="Times New Roman" panose="02020603050405020304" pitchFamily="18" charset="0"/>
                <a:cs typeface="Times New Roman" panose="02020603050405020304" pitchFamily="18" charset="0"/>
              </a:rPr>
              <a:t>Managing the value chain, information technology and e-business (Chapter 20)</a:t>
            </a:r>
          </a:p>
        </p:txBody>
      </p:sp>
    </p:spTree>
    <p:extLst>
      <p:ext uri="{BB962C8B-B14F-4D97-AF65-F5344CB8AC3E}">
        <p14:creationId xmlns:p14="http://schemas.microsoft.com/office/powerpoint/2010/main" val="23030776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80E8C-3C6A-2B32-00AB-9CBC996A1FB9}"/>
              </a:ext>
            </a:extLst>
          </p:cNvPr>
          <p:cNvSpPr>
            <a:spLocks noGrp="1"/>
          </p:cNvSpPr>
          <p:nvPr>
            <p:ph type="title"/>
          </p:nvPr>
        </p:nvSpPr>
        <p:spPr>
          <a:xfrm>
            <a:off x="341596" y="121285"/>
            <a:ext cx="9970698" cy="691515"/>
          </a:xfrm>
        </p:spPr>
        <p:txBody>
          <a:bodyPr/>
          <a:lstStyle/>
          <a:p>
            <a:r>
              <a:rPr lang="en-US" dirty="0">
                <a:solidFill>
                  <a:srgbClr val="00649A"/>
                </a:solidFill>
              </a:rPr>
              <a:t>Inventory management</a:t>
            </a:r>
            <a:endParaRPr lang="en-AU" dirty="0"/>
          </a:p>
        </p:txBody>
      </p:sp>
      <p:graphicFrame>
        <p:nvGraphicFramePr>
          <p:cNvPr id="3" name="Content Placeholder 10">
            <a:extLst>
              <a:ext uri="{FF2B5EF4-FFF2-40B4-BE49-F238E27FC236}">
                <a16:creationId xmlns:a16="http://schemas.microsoft.com/office/drawing/2014/main" id="{037386BD-F83E-FCFF-67DA-972D973E65F1}"/>
              </a:ext>
            </a:extLst>
          </p:cNvPr>
          <p:cNvGraphicFramePr>
            <a:graphicFrameLocks/>
          </p:cNvGraphicFramePr>
          <p:nvPr/>
        </p:nvGraphicFramePr>
        <p:xfrm>
          <a:off x="3704908" y="1625125"/>
          <a:ext cx="7650480" cy="426159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peech Bubble: Rectangle with Corners Rounded 3">
            <a:extLst>
              <a:ext uri="{FF2B5EF4-FFF2-40B4-BE49-F238E27FC236}">
                <a16:creationId xmlns:a16="http://schemas.microsoft.com/office/drawing/2014/main" id="{3A0CF24F-7F43-A9A9-6C76-852475C0E438}"/>
              </a:ext>
            </a:extLst>
          </p:cNvPr>
          <p:cNvSpPr/>
          <p:nvPr/>
        </p:nvSpPr>
        <p:spPr>
          <a:xfrm>
            <a:off x="239997" y="1182056"/>
            <a:ext cx="2618351" cy="2807437"/>
          </a:xfrm>
          <a:prstGeom prst="wedgeRoundRectCallout">
            <a:avLst>
              <a:gd name="adj1" fmla="val 79456"/>
              <a:gd name="adj2" fmla="val -18671"/>
              <a:gd name="adj3" fmla="val 16667"/>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indent="0" algn="l">
              <a:buNone/>
            </a:pPr>
            <a:r>
              <a:rPr lang="en-US" sz="1800" b="1" i="0" u="none" strike="noStrike" baseline="0"/>
              <a:t>Inventory </a:t>
            </a:r>
            <a:r>
              <a:rPr lang="en-US" sz="1800" b="0" i="0" u="none" strike="noStrike" baseline="0"/>
              <a:t>is the goods the organisation keeps on hand for use in the production process. </a:t>
            </a:r>
          </a:p>
          <a:p>
            <a:pPr marL="0" indent="0" algn="l">
              <a:buNone/>
            </a:pPr>
            <a:r>
              <a:rPr lang="en-US" sz="1800" b="0" i="0" u="none" strike="noStrike" baseline="0"/>
              <a:t>Most organisations</a:t>
            </a:r>
            <a:r>
              <a:rPr lang="en-US" sz="1800"/>
              <a:t> </a:t>
            </a:r>
            <a:r>
              <a:rPr lang="en-US" sz="1800" b="0" i="0" u="none" strike="noStrike" baseline="0"/>
              <a:t>have three types of inventory:</a:t>
            </a:r>
            <a:endParaRPr lang="en-AU" sz="1800" dirty="0"/>
          </a:p>
        </p:txBody>
      </p:sp>
    </p:spTree>
    <p:extLst>
      <p:ext uri="{BB962C8B-B14F-4D97-AF65-F5344CB8AC3E}">
        <p14:creationId xmlns:p14="http://schemas.microsoft.com/office/powerpoint/2010/main" val="40130696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80E8C-3C6A-2B32-00AB-9CBC996A1FB9}"/>
              </a:ext>
            </a:extLst>
          </p:cNvPr>
          <p:cNvSpPr>
            <a:spLocks noGrp="1"/>
          </p:cNvSpPr>
          <p:nvPr>
            <p:ph type="title"/>
          </p:nvPr>
        </p:nvSpPr>
        <p:spPr>
          <a:xfrm>
            <a:off x="321277" y="100965"/>
            <a:ext cx="9970698" cy="738101"/>
          </a:xfrm>
        </p:spPr>
        <p:txBody>
          <a:bodyPr/>
          <a:lstStyle/>
          <a:p>
            <a:r>
              <a:rPr lang="en-US" sz="2400" b="1" dirty="0">
                <a:solidFill>
                  <a:schemeClr val="accent1"/>
                </a:solidFill>
                <a:latin typeface="+mn-lt"/>
              </a:rPr>
              <a:t>Inventory management (cont.)</a:t>
            </a:r>
            <a:endParaRPr lang="en-AU" sz="2400" b="1" dirty="0">
              <a:solidFill>
                <a:schemeClr val="accent1"/>
              </a:solidFill>
              <a:latin typeface="+mn-lt"/>
              <a:ea typeface="+mn-ea"/>
              <a:cs typeface="+mn-cs"/>
            </a:endParaRPr>
          </a:p>
        </p:txBody>
      </p:sp>
      <p:sp>
        <p:nvSpPr>
          <p:cNvPr id="4" name="Content Placeholder 5">
            <a:extLst>
              <a:ext uri="{FF2B5EF4-FFF2-40B4-BE49-F238E27FC236}">
                <a16:creationId xmlns:a16="http://schemas.microsoft.com/office/drawing/2014/main" id="{D301565E-ADC1-DE07-7573-83C1720C4836}"/>
              </a:ext>
            </a:extLst>
          </p:cNvPr>
          <p:cNvSpPr txBox="1">
            <a:spLocks/>
          </p:cNvSpPr>
          <p:nvPr/>
        </p:nvSpPr>
        <p:spPr>
          <a:xfrm>
            <a:off x="321276" y="1388533"/>
            <a:ext cx="11620110" cy="4366241"/>
          </a:xfrm>
          <a:prstGeom prst="rect">
            <a:avLst/>
          </a:prstGeom>
        </p:spPr>
        <p:txBody>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en-US" sz="2400" dirty="0">
                <a:solidFill>
                  <a:schemeClr val="tx2"/>
                </a:solidFill>
              </a:rPr>
              <a:t>I</a:t>
            </a:r>
            <a:r>
              <a:rPr lang="en-US" sz="2400" b="0" i="0" u="none" strike="noStrike" baseline="0" dirty="0">
                <a:solidFill>
                  <a:schemeClr val="tx2"/>
                </a:solidFill>
              </a:rPr>
              <a:t>nventory sitting idly on the shop floor or in a warehouse </a:t>
            </a:r>
            <a:r>
              <a:rPr lang="en-US" sz="2400" b="0" i="0" u="none" strike="noStrike" baseline="0" dirty="0">
                <a:solidFill>
                  <a:srgbClr val="00B050"/>
                </a:solidFill>
              </a:rPr>
              <a:t>costs money</a:t>
            </a:r>
            <a:r>
              <a:rPr lang="en-US" sz="2400" b="0" i="0" u="none" strike="noStrike" baseline="0" dirty="0">
                <a:solidFill>
                  <a:schemeClr val="tx2"/>
                </a:solidFill>
              </a:rPr>
              <a:t>. Today, inventory is </a:t>
            </a:r>
            <a:r>
              <a:rPr lang="en-US" sz="2400" b="0" i="0" u="none" strike="noStrike" baseline="0" dirty="0" err="1">
                <a:solidFill>
                  <a:schemeClr val="tx2"/>
                </a:solidFill>
              </a:rPr>
              <a:t>recognised</a:t>
            </a:r>
            <a:r>
              <a:rPr lang="en-US" sz="2400" b="0" i="0" u="none" strike="noStrike" baseline="0" dirty="0">
                <a:solidFill>
                  <a:schemeClr val="tx2"/>
                </a:solidFill>
              </a:rPr>
              <a:t> by cost-conscious firms as an unproductive asset.</a:t>
            </a:r>
          </a:p>
          <a:p>
            <a:pPr algn="l"/>
            <a:r>
              <a:rPr lang="en-US" sz="2400" b="0" i="0" u="none" strike="noStrike" baseline="0" dirty="0">
                <a:solidFill>
                  <a:srgbClr val="00B050"/>
                </a:solidFill>
              </a:rPr>
              <a:t>Inventory management is crucial </a:t>
            </a:r>
            <a:r>
              <a:rPr lang="en-US" sz="2400" b="0" i="0" u="none" strike="noStrike" baseline="0" dirty="0">
                <a:solidFill>
                  <a:schemeClr val="tx2"/>
                </a:solidFill>
              </a:rPr>
              <a:t>for companies because </a:t>
            </a:r>
            <a:r>
              <a:rPr lang="en-US" sz="2400" b="0" i="0" u="none" strike="noStrike" baseline="0" dirty="0">
                <a:solidFill>
                  <a:srgbClr val="00B050"/>
                </a:solidFill>
              </a:rPr>
              <a:t>finished products sitting in warehouses depreciate quickly as new technology emerges.</a:t>
            </a:r>
            <a:endParaRPr lang="en-AU" sz="2400" dirty="0">
              <a:solidFill>
                <a:srgbClr val="00B050"/>
              </a:solidFill>
            </a:endParaRPr>
          </a:p>
        </p:txBody>
      </p:sp>
      <p:sp>
        <p:nvSpPr>
          <p:cNvPr id="5" name="Text Placeholder 2">
            <a:extLst>
              <a:ext uri="{FF2B5EF4-FFF2-40B4-BE49-F238E27FC236}">
                <a16:creationId xmlns:a16="http://schemas.microsoft.com/office/drawing/2014/main" id="{036EBF15-8FD4-EF90-64EC-6B2503E5911B}"/>
              </a:ext>
            </a:extLst>
          </p:cNvPr>
          <p:cNvSpPr>
            <a:spLocks noGrp="1"/>
          </p:cNvSpPr>
          <p:nvPr>
            <p:ph type="body" idx="1"/>
          </p:nvPr>
        </p:nvSpPr>
        <p:spPr>
          <a:xfrm>
            <a:off x="551775" y="824105"/>
            <a:ext cx="5157787" cy="420347"/>
          </a:xfrm>
        </p:spPr>
        <p:txBody>
          <a:bodyPr/>
          <a:lstStyle/>
          <a:p>
            <a:r>
              <a:rPr lang="en-AU" dirty="0">
                <a:solidFill>
                  <a:schemeClr val="tx2"/>
                </a:solidFill>
              </a:rPr>
              <a:t>The importance of inventory</a:t>
            </a:r>
          </a:p>
        </p:txBody>
      </p:sp>
      <p:sp>
        <p:nvSpPr>
          <p:cNvPr id="3" name="Text Placeholder 2">
            <a:extLst>
              <a:ext uri="{FF2B5EF4-FFF2-40B4-BE49-F238E27FC236}">
                <a16:creationId xmlns:a16="http://schemas.microsoft.com/office/drawing/2014/main" id="{EF65B4F2-A708-50D4-9F2D-07206F04C699}"/>
              </a:ext>
            </a:extLst>
          </p:cNvPr>
          <p:cNvSpPr txBox="1">
            <a:spLocks/>
          </p:cNvSpPr>
          <p:nvPr/>
        </p:nvSpPr>
        <p:spPr>
          <a:xfrm>
            <a:off x="321276" y="3008653"/>
            <a:ext cx="5157787" cy="420347"/>
          </a:xfrm>
          <a:prstGeom prst="rect">
            <a:avLst/>
          </a:prstGeom>
        </p:spPr>
        <p:txBody>
          <a:bodyPr anchor="b"/>
          <a:lstStyle>
            <a:lvl1pPr marL="0" indent="0" algn="l" rtl="0" eaLnBrk="1" fontAlgn="base" hangingPunct="1">
              <a:lnSpc>
                <a:spcPct val="90000"/>
              </a:lnSpc>
              <a:spcBef>
                <a:spcPts val="1000"/>
              </a:spcBef>
              <a:spcAft>
                <a:spcPct val="0"/>
              </a:spcAft>
              <a:buFont typeface="Arial" panose="020B0604020202020204" pitchFamily="34" charset="0"/>
              <a:buNone/>
              <a:defRPr sz="2400" b="1" kern="1200">
                <a:solidFill>
                  <a:schemeClr val="tx1"/>
                </a:solidFill>
                <a:latin typeface="+mn-lt"/>
                <a:ea typeface="+mn-ea"/>
                <a:cs typeface="+mn-cs"/>
              </a:defRPr>
            </a:lvl1pPr>
            <a:lvl2pPr marL="457200" indent="0" algn="l" rtl="0" eaLnBrk="1" fontAlgn="base" hangingPunct="1">
              <a:lnSpc>
                <a:spcPct val="90000"/>
              </a:lnSpc>
              <a:spcBef>
                <a:spcPts val="500"/>
              </a:spcBef>
              <a:spcAft>
                <a:spcPct val="0"/>
              </a:spcAft>
              <a:buFont typeface="Arial" panose="020B0604020202020204" pitchFamily="34" charset="0"/>
              <a:buNone/>
              <a:defRPr sz="2000" b="1" kern="1200">
                <a:solidFill>
                  <a:schemeClr val="tx1"/>
                </a:solidFill>
                <a:latin typeface="+mn-lt"/>
                <a:ea typeface="+mn-ea"/>
                <a:cs typeface="+mn-cs"/>
              </a:defRPr>
            </a:lvl2pPr>
            <a:lvl3pPr marL="914400" indent="0" algn="l" rtl="0" eaLnBrk="1" fontAlgn="base" hangingPunct="1">
              <a:lnSpc>
                <a:spcPct val="90000"/>
              </a:lnSpc>
              <a:spcBef>
                <a:spcPts val="500"/>
              </a:spcBef>
              <a:spcAft>
                <a:spcPct val="0"/>
              </a:spcAft>
              <a:buFont typeface="Arial" panose="020B0604020202020204" pitchFamily="34" charset="0"/>
              <a:buNone/>
              <a:defRPr sz="1800" b="1" kern="1200">
                <a:solidFill>
                  <a:schemeClr val="tx1"/>
                </a:solidFill>
                <a:latin typeface="+mn-lt"/>
                <a:ea typeface="+mn-ea"/>
                <a:cs typeface="+mn-cs"/>
              </a:defRPr>
            </a:lvl3pPr>
            <a:lvl4pPr marL="1371600" indent="0" algn="l" rtl="0" eaLnBrk="1" fontAlgn="base" hangingPunct="1">
              <a:lnSpc>
                <a:spcPct val="90000"/>
              </a:lnSpc>
              <a:spcBef>
                <a:spcPts val="500"/>
              </a:spcBef>
              <a:spcAft>
                <a:spcPct val="0"/>
              </a:spcAft>
              <a:buFont typeface="Arial" panose="020B0604020202020204" pitchFamily="34" charset="0"/>
              <a:buNone/>
              <a:defRPr sz="1600" b="1" kern="1200">
                <a:solidFill>
                  <a:schemeClr val="tx1"/>
                </a:solidFill>
                <a:latin typeface="+mn-lt"/>
                <a:ea typeface="+mn-ea"/>
                <a:cs typeface="+mn-cs"/>
              </a:defRPr>
            </a:lvl4pPr>
            <a:lvl5pPr marL="1828800" indent="0" algn="l" rtl="0" eaLnBrk="1" fontAlgn="base" hangingPunct="1">
              <a:lnSpc>
                <a:spcPct val="90000"/>
              </a:lnSpc>
              <a:spcBef>
                <a:spcPts val="500"/>
              </a:spcBef>
              <a:spcAft>
                <a:spcPct val="0"/>
              </a:spcAft>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914400"/>
            <a:r>
              <a:rPr lang="en-AU" dirty="0">
                <a:solidFill>
                  <a:srgbClr val="00B050"/>
                </a:solidFill>
              </a:rPr>
              <a:t>Just-in-time inventory</a:t>
            </a:r>
          </a:p>
        </p:txBody>
      </p:sp>
      <p:sp>
        <p:nvSpPr>
          <p:cNvPr id="8" name="TextBox 7">
            <a:extLst>
              <a:ext uri="{FF2B5EF4-FFF2-40B4-BE49-F238E27FC236}">
                <a16:creationId xmlns:a16="http://schemas.microsoft.com/office/drawing/2014/main" id="{D58FED7B-73A9-FBFE-2A2F-20733370B3E6}"/>
              </a:ext>
            </a:extLst>
          </p:cNvPr>
          <p:cNvSpPr txBox="1"/>
          <p:nvPr/>
        </p:nvSpPr>
        <p:spPr>
          <a:xfrm>
            <a:off x="382235" y="3498198"/>
            <a:ext cx="11559151" cy="2677656"/>
          </a:xfrm>
          <a:prstGeom prst="rect">
            <a:avLst/>
          </a:prstGeom>
          <a:noFill/>
        </p:spPr>
        <p:txBody>
          <a:bodyPr wrap="square">
            <a:spAutoFit/>
          </a:bodyPr>
          <a:lstStyle/>
          <a:p>
            <a:pPr algn="l"/>
            <a:r>
              <a:rPr lang="en-US" sz="2400" b="1" i="0" u="none" strike="noStrike" baseline="0" dirty="0">
                <a:solidFill>
                  <a:schemeClr val="tx2"/>
                </a:solidFill>
              </a:rPr>
              <a:t>Just-in-time (JIT) inventory systems </a:t>
            </a:r>
          </a:p>
          <a:p>
            <a:pPr marL="342900" indent="-342900" algn="l">
              <a:buFont typeface="Wingdings" panose="05000000000000000000" pitchFamily="2" charset="2"/>
              <a:buChar char="ü"/>
            </a:pPr>
            <a:r>
              <a:rPr lang="en-US" sz="2400" dirty="0"/>
              <a:t>An inventory control system that </a:t>
            </a:r>
            <a:r>
              <a:rPr lang="en-US" sz="2400" dirty="0">
                <a:solidFill>
                  <a:srgbClr val="00B050"/>
                </a:solidFill>
              </a:rPr>
              <a:t>schedules materials to arrive precisely when they are needed on a production line </a:t>
            </a:r>
          </a:p>
          <a:p>
            <a:pPr marL="342900" indent="-342900" algn="l">
              <a:buFont typeface="Wingdings" panose="05000000000000000000" pitchFamily="2" charset="2"/>
              <a:buChar char="ü"/>
            </a:pPr>
            <a:r>
              <a:rPr lang="en-US" sz="2400" dirty="0"/>
              <a:t>Designed to reduce the level of an </a:t>
            </a:r>
            <a:r>
              <a:rPr lang="en-US" sz="2400" dirty="0" err="1"/>
              <a:t>organisation’s</a:t>
            </a:r>
            <a:r>
              <a:rPr lang="en-US" sz="2400" dirty="0"/>
              <a:t> inventory </a:t>
            </a:r>
          </a:p>
          <a:p>
            <a:pPr marL="342900" indent="-342900" algn="l">
              <a:buFont typeface="Wingdings" panose="05000000000000000000" pitchFamily="2" charset="2"/>
              <a:buChar char="ü"/>
            </a:pPr>
            <a:r>
              <a:rPr lang="en-US" sz="2400" dirty="0"/>
              <a:t>Advantages:</a:t>
            </a:r>
          </a:p>
          <a:p>
            <a:pPr marL="800100" lvl="1" indent="-342900">
              <a:buFont typeface="Wingdings" panose="05000000000000000000" pitchFamily="2" charset="2"/>
              <a:buChar char="q"/>
            </a:pPr>
            <a:r>
              <a:rPr lang="en-US" sz="2400" dirty="0"/>
              <a:t> reduced inventory frees capital for other company uses</a:t>
            </a:r>
          </a:p>
          <a:p>
            <a:pPr marL="800100" lvl="1" indent="-342900">
              <a:buFont typeface="Wingdings" panose="05000000000000000000" pitchFamily="2" charset="2"/>
              <a:buChar char="q"/>
            </a:pPr>
            <a:r>
              <a:rPr lang="en-US" sz="2400" dirty="0"/>
              <a:t>enhances flexibility</a:t>
            </a:r>
            <a:r>
              <a:rPr lang="en-US" b="0" u="none" strike="noStrike" baseline="0" dirty="0">
                <a:solidFill>
                  <a:srgbClr val="00B050"/>
                </a:solidFill>
              </a:rPr>
              <a:t>.</a:t>
            </a:r>
            <a:endParaRPr lang="en-US" dirty="0">
              <a:solidFill>
                <a:srgbClr val="00B050"/>
              </a:solidFill>
            </a:endParaRPr>
          </a:p>
        </p:txBody>
      </p:sp>
    </p:spTree>
    <p:extLst>
      <p:ext uri="{BB962C8B-B14F-4D97-AF65-F5344CB8AC3E}">
        <p14:creationId xmlns:p14="http://schemas.microsoft.com/office/powerpoint/2010/main" val="21038762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6BD9921-52E4-E402-1E4D-9F90CC7B94A0}"/>
              </a:ext>
            </a:extLst>
          </p:cNvPr>
          <p:cNvSpPr>
            <a:spLocks noGrp="1"/>
          </p:cNvSpPr>
          <p:nvPr>
            <p:ph type="title"/>
          </p:nvPr>
        </p:nvSpPr>
        <p:spPr>
          <a:xfrm>
            <a:off x="485540" y="51437"/>
            <a:ext cx="9970698" cy="815549"/>
          </a:xfrm>
        </p:spPr>
        <p:txBody>
          <a:bodyPr>
            <a:normAutofit/>
          </a:bodyPr>
          <a:lstStyle/>
          <a:p>
            <a:r>
              <a:rPr lang="en-US" sz="2400" b="1" dirty="0">
                <a:solidFill>
                  <a:schemeClr val="accent1"/>
                </a:solidFill>
                <a:latin typeface="+mn-lt"/>
              </a:rPr>
              <a:t>Operations deliver outcomes</a:t>
            </a:r>
            <a:endParaRPr lang="en-AU" sz="2400" b="1" dirty="0">
              <a:solidFill>
                <a:schemeClr val="accent1"/>
              </a:solidFill>
              <a:latin typeface="+mn-lt"/>
            </a:endParaRPr>
          </a:p>
        </p:txBody>
      </p:sp>
      <p:sp>
        <p:nvSpPr>
          <p:cNvPr id="7" name="Content Placeholder 6">
            <a:extLst>
              <a:ext uri="{FF2B5EF4-FFF2-40B4-BE49-F238E27FC236}">
                <a16:creationId xmlns:a16="http://schemas.microsoft.com/office/drawing/2014/main" id="{8C5CD5F9-1D8E-553D-430C-21AE15F75446}"/>
              </a:ext>
            </a:extLst>
          </p:cNvPr>
          <p:cNvSpPr>
            <a:spLocks noGrp="1"/>
          </p:cNvSpPr>
          <p:nvPr>
            <p:ph sz="half" idx="2"/>
          </p:nvPr>
        </p:nvSpPr>
        <p:spPr>
          <a:xfrm>
            <a:off x="707277" y="1516661"/>
            <a:ext cx="10895800" cy="2467205"/>
          </a:xfrm>
        </p:spPr>
        <p:txBody>
          <a:bodyPr/>
          <a:lstStyle/>
          <a:p>
            <a:pPr marL="0" indent="0" algn="l">
              <a:buNone/>
            </a:pPr>
            <a:r>
              <a:rPr lang="en-US" sz="2400" b="0" i="0" u="none" strike="noStrike" baseline="0" dirty="0"/>
              <a:t>Managers focus on four major outcomes to build a highly effective operations system:</a:t>
            </a:r>
            <a:endParaRPr lang="en-US" sz="2400" dirty="0"/>
          </a:p>
        </p:txBody>
      </p:sp>
      <p:graphicFrame>
        <p:nvGraphicFramePr>
          <p:cNvPr id="2" name="Content Placeholder 10">
            <a:extLst>
              <a:ext uri="{FF2B5EF4-FFF2-40B4-BE49-F238E27FC236}">
                <a16:creationId xmlns:a16="http://schemas.microsoft.com/office/drawing/2014/main" id="{E6497774-22E4-630B-8DA6-88C495887847}"/>
              </a:ext>
            </a:extLst>
          </p:cNvPr>
          <p:cNvGraphicFramePr>
            <a:graphicFrameLocks/>
          </p:cNvGraphicFramePr>
          <p:nvPr/>
        </p:nvGraphicFramePr>
        <p:xfrm>
          <a:off x="648100" y="2240573"/>
          <a:ext cx="10895800" cy="38554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1">
            <a:extLst>
              <a:ext uri="{FF2B5EF4-FFF2-40B4-BE49-F238E27FC236}">
                <a16:creationId xmlns:a16="http://schemas.microsoft.com/office/drawing/2014/main" id="{1B87A3AE-8D31-916E-5741-99BE86EB2B42}"/>
              </a:ext>
            </a:extLst>
          </p:cNvPr>
          <p:cNvSpPr txBox="1">
            <a:spLocks/>
          </p:cNvSpPr>
          <p:nvPr/>
        </p:nvSpPr>
        <p:spPr>
          <a:xfrm>
            <a:off x="309880" y="125944"/>
            <a:ext cx="10515600" cy="55816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a:lstStyle>
          <a:p>
            <a:endParaRPr lang="en-US" b="1" dirty="0">
              <a:solidFill>
                <a:srgbClr val="0070C0"/>
              </a:solidFill>
            </a:endParaRPr>
          </a:p>
        </p:txBody>
      </p:sp>
    </p:spTree>
    <p:extLst>
      <p:ext uri="{BB962C8B-B14F-4D97-AF65-F5344CB8AC3E}">
        <p14:creationId xmlns:p14="http://schemas.microsoft.com/office/powerpoint/2010/main" val="1226708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6BD9921-52E4-E402-1E4D-9F90CC7B94A0}"/>
              </a:ext>
            </a:extLst>
          </p:cNvPr>
          <p:cNvSpPr>
            <a:spLocks noGrp="1"/>
          </p:cNvSpPr>
          <p:nvPr>
            <p:ph type="title"/>
          </p:nvPr>
        </p:nvSpPr>
        <p:spPr>
          <a:xfrm>
            <a:off x="161693" y="32461"/>
            <a:ext cx="10515600" cy="824336"/>
          </a:xfrm>
        </p:spPr>
        <p:txBody>
          <a:bodyPr vert="horz" lIns="91440" tIns="45720" rIns="91440" bIns="45720" rtlCol="0" anchor="ctr">
            <a:noAutofit/>
          </a:bodyPr>
          <a:lstStyle/>
          <a:p>
            <a:r>
              <a:rPr lang="en-US" sz="2400" b="1" dirty="0">
                <a:solidFill>
                  <a:schemeClr val="accent1"/>
                </a:solidFill>
              </a:rPr>
              <a:t>Impact of information technology on supply chain management</a:t>
            </a:r>
            <a:endParaRPr lang="en-AU" sz="2400" b="1" dirty="0">
              <a:solidFill>
                <a:schemeClr val="accent1"/>
              </a:solidFill>
            </a:endParaRPr>
          </a:p>
        </p:txBody>
      </p:sp>
      <p:sp>
        <p:nvSpPr>
          <p:cNvPr id="2" name="Content Placeholder 5">
            <a:extLst>
              <a:ext uri="{FF2B5EF4-FFF2-40B4-BE49-F238E27FC236}">
                <a16:creationId xmlns:a16="http://schemas.microsoft.com/office/drawing/2014/main" id="{447ABAFA-9C3B-3BDE-2A8F-207B4B75E27E}"/>
              </a:ext>
            </a:extLst>
          </p:cNvPr>
          <p:cNvSpPr txBox="1">
            <a:spLocks/>
          </p:cNvSpPr>
          <p:nvPr/>
        </p:nvSpPr>
        <p:spPr>
          <a:xfrm>
            <a:off x="161693" y="711200"/>
            <a:ext cx="5263747" cy="5290003"/>
          </a:xfrm>
          <a:prstGeom prst="rect">
            <a:avLst/>
          </a:prstGeom>
        </p:spPr>
        <p:txBody>
          <a:bodyPr vert="horz" lIns="91440" tIns="45720" rIns="91440" bIns="45720" rtlCol="0">
            <a:normAutofit fontScale="85000" lnSpcReduction="10000"/>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71450" indent="-171450" defTabSz="685800">
              <a:lnSpc>
                <a:spcPct val="150000"/>
              </a:lnSpc>
              <a:spcBef>
                <a:spcPts val="750"/>
              </a:spcBef>
            </a:pPr>
            <a:r>
              <a:rPr lang="en-US" sz="1600" dirty="0">
                <a:solidFill>
                  <a:schemeClr val="tx2"/>
                </a:solidFill>
                <a:latin typeface="Arial" panose="020B0604020202020204" pitchFamily="34" charset="0"/>
                <a:cs typeface="Arial" panose="020B0604020202020204" pitchFamily="34" charset="0"/>
              </a:rPr>
              <a:t>Information technology</a:t>
            </a:r>
          </a:p>
          <a:p>
            <a:pPr lvl="1" defTabSz="685800">
              <a:lnSpc>
                <a:spcPct val="150000"/>
              </a:lnSpc>
              <a:spcBef>
                <a:spcPts val="750"/>
              </a:spcBef>
              <a:buFont typeface="Wingdings" panose="05000000000000000000" pitchFamily="2" charset="2"/>
              <a:buChar char="q"/>
            </a:pPr>
            <a:r>
              <a:rPr lang="en-US" sz="1400" dirty="0">
                <a:solidFill>
                  <a:schemeClr val="tx2"/>
                </a:solidFill>
                <a:latin typeface="Arial" panose="020B0604020202020204" pitchFamily="34" charset="0"/>
                <a:cs typeface="Arial" panose="020B0604020202020204" pitchFamily="34" charset="0"/>
              </a:rPr>
              <a:t>hardware, software, telecommunications, database management, and other technologies used to store, process, and distribute information </a:t>
            </a:r>
          </a:p>
          <a:p>
            <a:pPr marL="742950" lvl="2" indent="-285750" defTabSz="685800">
              <a:lnSpc>
                <a:spcPct val="150000"/>
              </a:lnSpc>
              <a:spcBef>
                <a:spcPts val="750"/>
              </a:spcBef>
              <a:buFont typeface="Wingdings" panose="05000000000000000000" pitchFamily="2" charset="2"/>
              <a:buChar char="ü"/>
            </a:pPr>
            <a:r>
              <a:rPr lang="en-US" sz="1400" dirty="0">
                <a:solidFill>
                  <a:schemeClr val="tx2"/>
                </a:solidFill>
                <a:latin typeface="Arial" panose="020B0604020202020204" pitchFamily="34" charset="0"/>
                <a:cs typeface="Arial" panose="020B0604020202020204" pitchFamily="34" charset="0"/>
              </a:rPr>
              <a:t>Dissolves boundaries </a:t>
            </a:r>
          </a:p>
          <a:p>
            <a:pPr marL="742950" lvl="2" indent="-285750" defTabSz="685800">
              <a:lnSpc>
                <a:spcPct val="150000"/>
              </a:lnSpc>
              <a:spcBef>
                <a:spcPts val="750"/>
              </a:spcBef>
              <a:buFont typeface="Wingdings" panose="05000000000000000000" pitchFamily="2" charset="2"/>
              <a:buChar char="ü"/>
            </a:pPr>
            <a:r>
              <a:rPr lang="en-US" sz="1400" dirty="0">
                <a:solidFill>
                  <a:schemeClr val="tx2"/>
                </a:solidFill>
                <a:latin typeface="Arial" panose="020B0604020202020204" pitchFamily="34" charset="0"/>
                <a:cs typeface="Arial" panose="020B0604020202020204" pitchFamily="34" charset="0"/>
              </a:rPr>
              <a:t> Encourages collaboration </a:t>
            </a:r>
            <a:endParaRPr lang="en-US" sz="1200" dirty="0">
              <a:solidFill>
                <a:schemeClr val="tx2"/>
              </a:solidFill>
              <a:latin typeface="Arial" panose="020B0604020202020204" pitchFamily="34" charset="0"/>
              <a:cs typeface="Arial" panose="020B0604020202020204" pitchFamily="34" charset="0"/>
            </a:endParaRPr>
          </a:p>
          <a:p>
            <a:pPr marL="171450" indent="-171450" defTabSz="685800">
              <a:lnSpc>
                <a:spcPct val="150000"/>
              </a:lnSpc>
              <a:spcBef>
                <a:spcPts val="750"/>
              </a:spcBef>
            </a:pPr>
            <a:r>
              <a:rPr lang="en-US" sz="1600" b="1" i="0" u="none" strike="noStrike" baseline="0" dirty="0">
                <a:solidFill>
                  <a:schemeClr val="tx2"/>
                </a:solidFill>
                <a:latin typeface="Arial" panose="020B0604020202020204" pitchFamily="34" charset="0"/>
                <a:cs typeface="Arial" panose="020B0604020202020204" pitchFamily="34" charset="0"/>
              </a:rPr>
              <a:t>Knowledge management </a:t>
            </a:r>
          </a:p>
          <a:p>
            <a:pPr marL="285750" lvl="1" indent="-285750" defTabSz="685800">
              <a:lnSpc>
                <a:spcPct val="150000"/>
              </a:lnSpc>
              <a:spcBef>
                <a:spcPts val="750"/>
              </a:spcBef>
              <a:buFont typeface="Wingdings" panose="05000000000000000000" pitchFamily="2" charset="2"/>
              <a:buChar char="ü"/>
            </a:pPr>
            <a:r>
              <a:rPr lang="en-US" sz="1600" dirty="0">
                <a:solidFill>
                  <a:schemeClr val="tx2"/>
                </a:solidFill>
                <a:latin typeface="Arial" panose="020B0604020202020204" pitchFamily="34" charset="0"/>
                <a:cs typeface="Arial" panose="020B0604020202020204" pitchFamily="34" charset="0"/>
              </a:rPr>
              <a:t>E</a:t>
            </a:r>
            <a:r>
              <a:rPr lang="en-US" sz="1600" i="0" u="none" strike="noStrike" baseline="0" dirty="0">
                <a:solidFill>
                  <a:schemeClr val="tx2"/>
                </a:solidFill>
                <a:latin typeface="Arial" panose="020B0604020202020204" pitchFamily="34" charset="0"/>
                <a:cs typeface="Arial" panose="020B0604020202020204" pitchFamily="34" charset="0"/>
              </a:rPr>
              <a:t>fforts to systematically </a:t>
            </a:r>
            <a:r>
              <a:rPr lang="en-US" sz="1600" b="0" i="0" u="none" strike="noStrike" baseline="0" dirty="0">
                <a:solidFill>
                  <a:schemeClr val="tx2"/>
                </a:solidFill>
                <a:latin typeface="Arial" panose="020B0604020202020204" pitchFamily="34" charset="0"/>
                <a:cs typeface="Arial" panose="020B0604020202020204" pitchFamily="34" charset="0"/>
              </a:rPr>
              <a:t>gather knowledge, </a:t>
            </a:r>
            <a:r>
              <a:rPr lang="en-US" sz="1600" b="0" i="0" u="none" strike="noStrike" baseline="0" dirty="0" err="1">
                <a:solidFill>
                  <a:schemeClr val="tx2"/>
                </a:solidFill>
                <a:latin typeface="Arial" panose="020B0604020202020204" pitchFamily="34" charset="0"/>
                <a:cs typeface="Arial" panose="020B0604020202020204" pitchFamily="34" charset="0"/>
              </a:rPr>
              <a:t>organise</a:t>
            </a:r>
            <a:r>
              <a:rPr lang="en-US" sz="1600" b="0" i="0" u="none" strike="noStrike" baseline="0" dirty="0">
                <a:solidFill>
                  <a:schemeClr val="tx2"/>
                </a:solidFill>
                <a:latin typeface="Arial" panose="020B0604020202020204" pitchFamily="34" charset="0"/>
                <a:cs typeface="Arial" panose="020B0604020202020204" pitchFamily="34" charset="0"/>
              </a:rPr>
              <a:t> it, make it widely available throughout the </a:t>
            </a:r>
            <a:r>
              <a:rPr lang="en-US" sz="1600" b="0" i="0" u="none" strike="noStrike" baseline="0" dirty="0" err="1">
                <a:solidFill>
                  <a:schemeClr val="tx2"/>
                </a:solidFill>
                <a:latin typeface="Arial" panose="020B0604020202020204" pitchFamily="34" charset="0"/>
                <a:cs typeface="Arial" panose="020B0604020202020204" pitchFamily="34" charset="0"/>
              </a:rPr>
              <a:t>organisation</a:t>
            </a:r>
            <a:r>
              <a:rPr lang="en-US" sz="1600" b="0" i="0" u="none" strike="noStrike" baseline="0" dirty="0">
                <a:solidFill>
                  <a:schemeClr val="tx2"/>
                </a:solidFill>
                <a:latin typeface="Arial" panose="020B0604020202020204" pitchFamily="34" charset="0"/>
                <a:cs typeface="Arial" panose="020B0604020202020204" pitchFamily="34" charset="0"/>
              </a:rPr>
              <a:t>, and foster a culture of continuous learning and knowledge sharing.</a:t>
            </a:r>
          </a:p>
          <a:p>
            <a:pPr marL="171450" indent="-171450" defTabSz="685800">
              <a:lnSpc>
                <a:spcPct val="150000"/>
              </a:lnSpc>
              <a:spcBef>
                <a:spcPts val="750"/>
              </a:spcBef>
            </a:pPr>
            <a:r>
              <a:rPr lang="en-US" sz="1600" b="1" dirty="0">
                <a:solidFill>
                  <a:schemeClr val="tx2"/>
                </a:solidFill>
                <a:latin typeface="Arial" panose="020B0604020202020204" pitchFamily="34" charset="0"/>
                <a:cs typeface="Arial" panose="020B0604020202020204" pitchFamily="34" charset="0"/>
              </a:rPr>
              <a:t>Enterprise resource planning systems</a:t>
            </a:r>
          </a:p>
          <a:p>
            <a:pPr marL="285750" lvl="1" indent="-285750" defTabSz="685800">
              <a:lnSpc>
                <a:spcPct val="150000"/>
              </a:lnSpc>
              <a:spcBef>
                <a:spcPts val="750"/>
              </a:spcBef>
              <a:buFont typeface="Wingdings" panose="05000000000000000000" pitchFamily="2" charset="2"/>
              <a:buChar char="ü"/>
            </a:pPr>
            <a:r>
              <a:rPr lang="en-US" sz="1600" dirty="0">
                <a:solidFill>
                  <a:schemeClr val="tx2"/>
                </a:solidFill>
                <a:latin typeface="Arial" panose="020B0604020202020204" pitchFamily="34" charset="0"/>
                <a:cs typeface="Arial" panose="020B0604020202020204" pitchFamily="34" charset="0"/>
              </a:rPr>
              <a:t>A </a:t>
            </a:r>
            <a:r>
              <a:rPr lang="en-US" sz="1600" b="0" i="0" u="none" strike="noStrike" baseline="0" dirty="0">
                <a:solidFill>
                  <a:schemeClr val="tx2"/>
                </a:solidFill>
                <a:latin typeface="Arial" panose="020B0604020202020204" pitchFamily="34" charset="0"/>
                <a:cs typeface="Arial" panose="020B0604020202020204" pitchFamily="34" charset="0"/>
              </a:rPr>
              <a:t>networked information system that collects, processes and provides information about an </a:t>
            </a:r>
            <a:r>
              <a:rPr lang="en-US" sz="1600" b="0" i="0" u="none" strike="noStrike" baseline="0" dirty="0" err="1">
                <a:solidFill>
                  <a:schemeClr val="tx2"/>
                </a:solidFill>
                <a:latin typeface="Arial" panose="020B0604020202020204" pitchFamily="34" charset="0"/>
                <a:cs typeface="Arial" panose="020B0604020202020204" pitchFamily="34" charset="0"/>
              </a:rPr>
              <a:t>organisation’s</a:t>
            </a:r>
            <a:r>
              <a:rPr lang="en-US" sz="1600" dirty="0">
                <a:solidFill>
                  <a:schemeClr val="tx2"/>
                </a:solidFill>
                <a:latin typeface="Arial" panose="020B0604020202020204" pitchFamily="34" charset="0"/>
                <a:cs typeface="Arial" panose="020B0604020202020204" pitchFamily="34" charset="0"/>
              </a:rPr>
              <a:t> </a:t>
            </a:r>
            <a:r>
              <a:rPr lang="en-US" sz="1600" b="0" i="0" u="none" strike="noStrike" baseline="0" dirty="0">
                <a:solidFill>
                  <a:schemeClr val="tx2"/>
                </a:solidFill>
                <a:latin typeface="Arial" panose="020B0604020202020204" pitchFamily="34" charset="0"/>
                <a:cs typeface="Arial" panose="020B0604020202020204" pitchFamily="34" charset="0"/>
              </a:rPr>
              <a:t>entire enterprise, </a:t>
            </a:r>
            <a:r>
              <a:rPr lang="en-US" sz="1600" b="0" i="0" u="none" strike="noStrike" baseline="0" dirty="0">
                <a:solidFill>
                  <a:srgbClr val="00B050"/>
                </a:solidFill>
                <a:latin typeface="Arial" panose="020B0604020202020204" pitchFamily="34" charset="0"/>
                <a:cs typeface="Arial" panose="020B0604020202020204" pitchFamily="34" charset="0"/>
              </a:rPr>
              <a:t>from identification of customer needs and receipt of orders to distribution of products and receipt of payments.</a:t>
            </a:r>
            <a:endParaRPr lang="en-US" sz="1600" dirty="0">
              <a:solidFill>
                <a:srgbClr val="00B050"/>
              </a:solidFill>
              <a:latin typeface="Arial" panose="020B0604020202020204" pitchFamily="34" charset="0"/>
              <a:cs typeface="Arial" panose="020B0604020202020204" pitchFamily="34" charset="0"/>
            </a:endParaRPr>
          </a:p>
          <a:p>
            <a:pPr marL="171450" lvl="1" indent="-171450" defTabSz="685800">
              <a:spcBef>
                <a:spcPts val="750"/>
              </a:spcBef>
            </a:pPr>
            <a:endParaRPr lang="en-US" sz="1600"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9E5337F5-0C4D-AB9E-4468-A7A87AD800A3}"/>
              </a:ext>
            </a:extLst>
          </p:cNvPr>
          <p:cNvPicPr>
            <a:picLocks noChangeAspect="1"/>
          </p:cNvPicPr>
          <p:nvPr/>
        </p:nvPicPr>
        <p:blipFill>
          <a:blip r:embed="rId2"/>
          <a:stretch>
            <a:fillRect/>
          </a:stretch>
        </p:blipFill>
        <p:spPr>
          <a:xfrm>
            <a:off x="5980853" y="1483360"/>
            <a:ext cx="5872479" cy="4152053"/>
          </a:xfrm>
          <a:prstGeom prst="rect">
            <a:avLst/>
          </a:prstGeom>
          <a:noFill/>
        </p:spPr>
      </p:pic>
    </p:spTree>
    <p:extLst>
      <p:ext uri="{BB962C8B-B14F-4D97-AF65-F5344CB8AC3E}">
        <p14:creationId xmlns:p14="http://schemas.microsoft.com/office/powerpoint/2010/main" val="26686393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80E8C-3C6A-2B32-00AB-9CBC996A1FB9}"/>
              </a:ext>
            </a:extLst>
          </p:cNvPr>
          <p:cNvSpPr>
            <a:spLocks noGrp="1"/>
          </p:cNvSpPr>
          <p:nvPr>
            <p:ph type="title"/>
          </p:nvPr>
        </p:nvSpPr>
        <p:spPr>
          <a:xfrm>
            <a:off x="307730" y="73873"/>
            <a:ext cx="9970698" cy="779568"/>
          </a:xfrm>
        </p:spPr>
        <p:txBody>
          <a:bodyPr/>
          <a:lstStyle/>
          <a:p>
            <a:r>
              <a:rPr lang="en-US" dirty="0">
                <a:solidFill>
                  <a:srgbClr val="00649A"/>
                </a:solidFill>
              </a:rPr>
              <a:t>The internet and e-business</a:t>
            </a:r>
            <a:endParaRPr lang="en-AU" dirty="0">
              <a:solidFill>
                <a:srgbClr val="00649A"/>
              </a:solidFill>
            </a:endParaRPr>
          </a:p>
        </p:txBody>
      </p:sp>
      <p:sp>
        <p:nvSpPr>
          <p:cNvPr id="9" name="Content Placeholder 5">
            <a:extLst>
              <a:ext uri="{FF2B5EF4-FFF2-40B4-BE49-F238E27FC236}">
                <a16:creationId xmlns:a16="http://schemas.microsoft.com/office/drawing/2014/main" id="{D0BAEAE9-ABAD-1A1A-A97A-C492497157CB}"/>
              </a:ext>
            </a:extLst>
          </p:cNvPr>
          <p:cNvSpPr txBox="1">
            <a:spLocks/>
          </p:cNvSpPr>
          <p:nvPr/>
        </p:nvSpPr>
        <p:spPr>
          <a:xfrm>
            <a:off x="392854" y="853441"/>
            <a:ext cx="11148906" cy="4799277"/>
          </a:xfrm>
          <a:prstGeom prst="rect">
            <a:avLst/>
          </a:prstGeom>
        </p:spPr>
        <p:txBody>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a:r>
              <a:rPr lang="en-US" sz="2400" b="1" i="0" u="none" strike="noStrike" baseline="0" dirty="0">
                <a:solidFill>
                  <a:schemeClr val="tx2"/>
                </a:solidFill>
              </a:rPr>
              <a:t>E-business </a:t>
            </a:r>
            <a:r>
              <a:rPr lang="en-US" sz="2400" i="0" u="none" strike="noStrike" baseline="0" dirty="0">
                <a:solidFill>
                  <a:schemeClr val="tx2"/>
                </a:solidFill>
              </a:rPr>
              <a:t>is</a:t>
            </a:r>
            <a:r>
              <a:rPr lang="en-US" sz="2400" b="1" i="0" u="none" strike="noStrike" baseline="0" dirty="0">
                <a:solidFill>
                  <a:schemeClr val="tx2"/>
                </a:solidFill>
              </a:rPr>
              <a:t> </a:t>
            </a:r>
            <a:r>
              <a:rPr lang="en-US" sz="2400" dirty="0">
                <a:solidFill>
                  <a:schemeClr val="tx2"/>
                </a:solidFill>
              </a:rPr>
              <a:t>a</a:t>
            </a:r>
            <a:r>
              <a:rPr lang="en-US" sz="2400" b="0" i="0" u="none" strike="noStrike" baseline="0" dirty="0">
                <a:solidFill>
                  <a:schemeClr val="tx2"/>
                </a:solidFill>
              </a:rPr>
              <a:t>ny business that takes place by digital processes over a computer network rather than in physical space.</a:t>
            </a:r>
          </a:p>
          <a:p>
            <a:pPr algn="l"/>
            <a:r>
              <a:rPr lang="en-US" sz="2400" b="1" i="0" u="none" strike="noStrike" baseline="0" dirty="0">
                <a:solidFill>
                  <a:schemeClr val="tx2"/>
                </a:solidFill>
              </a:rPr>
              <a:t>E-commerce </a:t>
            </a:r>
            <a:r>
              <a:rPr lang="en-US" sz="2400" b="0" i="0" u="none" strike="noStrike" baseline="0" dirty="0">
                <a:solidFill>
                  <a:schemeClr val="tx2"/>
                </a:solidFill>
              </a:rPr>
              <a:t>is a more limited term that refers specifically to business exchanges or transactions that occur electronically.</a:t>
            </a:r>
          </a:p>
          <a:p>
            <a:pPr algn="l"/>
            <a:r>
              <a:rPr lang="en-US" sz="2400" i="0" u="none" strike="noStrike" baseline="0" dirty="0">
                <a:solidFill>
                  <a:schemeClr val="tx2"/>
                </a:solidFill>
              </a:rPr>
              <a:t>An</a:t>
            </a:r>
            <a:r>
              <a:rPr lang="en-US" sz="2400" b="1" i="0" u="none" strike="noStrike" baseline="0" dirty="0">
                <a:solidFill>
                  <a:schemeClr val="tx2"/>
                </a:solidFill>
              </a:rPr>
              <a:t> intranet </a:t>
            </a:r>
            <a:r>
              <a:rPr lang="en-US" sz="2400" i="0" u="none" strike="noStrike" baseline="0" dirty="0">
                <a:solidFill>
                  <a:schemeClr val="tx2"/>
                </a:solidFill>
              </a:rPr>
              <a:t>is</a:t>
            </a:r>
            <a:r>
              <a:rPr lang="en-US" sz="2400" b="1" i="0" u="none" strike="noStrike" baseline="0" dirty="0">
                <a:solidFill>
                  <a:schemeClr val="tx2"/>
                </a:solidFill>
              </a:rPr>
              <a:t> </a:t>
            </a:r>
            <a:r>
              <a:rPr lang="en-US" sz="2400" b="0" i="0" u="none" strike="noStrike" baseline="0" dirty="0">
                <a:solidFill>
                  <a:schemeClr val="tx2"/>
                </a:solidFill>
              </a:rPr>
              <a:t>an internal communications</a:t>
            </a:r>
            <a:r>
              <a:rPr lang="en-US" sz="2400" dirty="0">
                <a:solidFill>
                  <a:schemeClr val="tx2"/>
                </a:solidFill>
              </a:rPr>
              <a:t> </a:t>
            </a:r>
            <a:r>
              <a:rPr lang="en-US" sz="2400" b="0" i="0" u="none" strike="noStrike" baseline="0" dirty="0">
                <a:solidFill>
                  <a:schemeClr val="tx2"/>
                </a:solidFill>
              </a:rPr>
              <a:t>system that uses the technology and standards of the internet but is accessible only to people within the </a:t>
            </a:r>
            <a:r>
              <a:rPr lang="en-US" sz="2400" b="0" i="0" u="none" strike="noStrike" baseline="0" dirty="0" err="1">
                <a:solidFill>
                  <a:schemeClr val="tx2"/>
                </a:solidFill>
              </a:rPr>
              <a:t>organisation</a:t>
            </a:r>
            <a:r>
              <a:rPr lang="en-US" sz="2400" b="0" i="0" u="none" strike="noStrike" baseline="0" dirty="0">
                <a:solidFill>
                  <a:schemeClr val="tx2"/>
                </a:solidFill>
              </a:rPr>
              <a:t>.</a:t>
            </a:r>
          </a:p>
          <a:p>
            <a:pPr algn="l"/>
            <a:r>
              <a:rPr lang="en-US" sz="2400" dirty="0">
                <a:solidFill>
                  <a:schemeClr val="tx2"/>
                </a:solidFill>
              </a:rPr>
              <a:t>An </a:t>
            </a:r>
            <a:r>
              <a:rPr lang="en-US" sz="2400" b="1" dirty="0">
                <a:solidFill>
                  <a:schemeClr val="tx2"/>
                </a:solidFill>
              </a:rPr>
              <a:t>extranet</a:t>
            </a:r>
            <a:r>
              <a:rPr lang="en-US" sz="2400" dirty="0">
                <a:solidFill>
                  <a:schemeClr val="tx2"/>
                </a:solidFill>
              </a:rPr>
              <a:t> is an external communications system that uses the internet and is shared by two or more </a:t>
            </a:r>
            <a:r>
              <a:rPr lang="en-US" sz="2400" dirty="0" err="1">
                <a:solidFill>
                  <a:schemeClr val="tx2"/>
                </a:solidFill>
              </a:rPr>
              <a:t>organisations</a:t>
            </a:r>
            <a:r>
              <a:rPr lang="en-US" sz="2400" dirty="0">
                <a:solidFill>
                  <a:schemeClr val="tx2"/>
                </a:solidFill>
              </a:rPr>
              <a:t>.</a:t>
            </a:r>
            <a:endParaRPr lang="en-AU" sz="2400" dirty="0">
              <a:solidFill>
                <a:schemeClr val="tx2"/>
              </a:solidFill>
            </a:endParaRPr>
          </a:p>
        </p:txBody>
      </p:sp>
    </p:spTree>
    <p:extLst>
      <p:ext uri="{BB962C8B-B14F-4D97-AF65-F5344CB8AC3E}">
        <p14:creationId xmlns:p14="http://schemas.microsoft.com/office/powerpoint/2010/main" val="19855959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80E8C-3C6A-2B32-00AB-9CBC996A1FB9}"/>
              </a:ext>
            </a:extLst>
          </p:cNvPr>
          <p:cNvSpPr>
            <a:spLocks noGrp="1"/>
          </p:cNvSpPr>
          <p:nvPr>
            <p:ph type="title"/>
          </p:nvPr>
        </p:nvSpPr>
        <p:spPr>
          <a:xfrm>
            <a:off x="1384690" y="365125"/>
            <a:ext cx="9970698" cy="1325563"/>
          </a:xfrm>
        </p:spPr>
        <p:txBody>
          <a:bodyPr/>
          <a:lstStyle/>
          <a:p>
            <a:r>
              <a:rPr lang="en-US" sz="2400" b="1" dirty="0">
                <a:latin typeface="+mn-lt"/>
              </a:rPr>
              <a:t>The key components of e-business for two traditional </a:t>
            </a:r>
            <a:r>
              <a:rPr lang="en-US" sz="2400" b="1" dirty="0" err="1">
                <a:latin typeface="+mn-lt"/>
              </a:rPr>
              <a:t>organisations</a:t>
            </a:r>
            <a:endParaRPr lang="en-AU" sz="2400" b="1" dirty="0">
              <a:latin typeface="+mn-lt"/>
            </a:endParaRPr>
          </a:p>
        </p:txBody>
      </p:sp>
      <p:pic>
        <p:nvPicPr>
          <p:cNvPr id="3" name="Picture 2">
            <a:extLst>
              <a:ext uri="{FF2B5EF4-FFF2-40B4-BE49-F238E27FC236}">
                <a16:creationId xmlns:a16="http://schemas.microsoft.com/office/drawing/2014/main" id="{17EF635D-69E0-FDDD-13DA-6B327B6D683E}"/>
              </a:ext>
            </a:extLst>
          </p:cNvPr>
          <p:cNvPicPr>
            <a:picLocks noChangeAspect="1"/>
          </p:cNvPicPr>
          <p:nvPr/>
        </p:nvPicPr>
        <p:blipFill>
          <a:blip r:embed="rId2"/>
          <a:stretch>
            <a:fillRect/>
          </a:stretch>
        </p:blipFill>
        <p:spPr>
          <a:xfrm>
            <a:off x="1927606" y="1690688"/>
            <a:ext cx="8433035" cy="4161472"/>
          </a:xfrm>
          <a:prstGeom prst="rect">
            <a:avLst/>
          </a:prstGeom>
        </p:spPr>
      </p:pic>
    </p:spTree>
    <p:extLst>
      <p:ext uri="{BB962C8B-B14F-4D97-AF65-F5344CB8AC3E}">
        <p14:creationId xmlns:p14="http://schemas.microsoft.com/office/powerpoint/2010/main" val="7785846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64F5CF-66DD-195C-E7E5-DC46D1338752}"/>
              </a:ext>
            </a:extLst>
          </p:cNvPr>
          <p:cNvSpPr>
            <a:spLocks noGrp="1"/>
          </p:cNvSpPr>
          <p:nvPr>
            <p:ph type="title"/>
          </p:nvPr>
        </p:nvSpPr>
        <p:spPr>
          <a:xfrm>
            <a:off x="413067" y="148381"/>
            <a:ext cx="11365653" cy="833753"/>
          </a:xfrm>
        </p:spPr>
        <p:txBody>
          <a:bodyPr/>
          <a:lstStyle/>
          <a:p>
            <a:r>
              <a:rPr lang="en-US" dirty="0">
                <a:solidFill>
                  <a:schemeClr val="accent1"/>
                </a:solidFill>
              </a:rPr>
              <a:t>Summary</a:t>
            </a:r>
          </a:p>
        </p:txBody>
      </p:sp>
      <p:sp>
        <p:nvSpPr>
          <p:cNvPr id="4" name="Content Placeholder 3">
            <a:extLst>
              <a:ext uri="{FF2B5EF4-FFF2-40B4-BE49-F238E27FC236}">
                <a16:creationId xmlns:a16="http://schemas.microsoft.com/office/drawing/2014/main" id="{5CF79EAF-08AE-B4B3-6AFB-EDB2819BE479}"/>
              </a:ext>
            </a:extLst>
          </p:cNvPr>
          <p:cNvSpPr>
            <a:spLocks noGrp="1"/>
          </p:cNvSpPr>
          <p:nvPr>
            <p:ph sz="half" idx="2"/>
          </p:nvPr>
        </p:nvSpPr>
        <p:spPr>
          <a:xfrm>
            <a:off x="318347" y="812799"/>
            <a:ext cx="11365653" cy="5245103"/>
          </a:xfrm>
        </p:spPr>
        <p:txBody>
          <a:bodyPr>
            <a:normAutofit fontScale="92500" lnSpcReduction="20000"/>
          </a:bodyPr>
          <a:lstStyle/>
          <a:p>
            <a:pPr>
              <a:lnSpc>
                <a:spcPct val="150000"/>
              </a:lnSpc>
            </a:pPr>
            <a:r>
              <a:rPr lang="en-US" dirty="0">
                <a:solidFill>
                  <a:schemeClr val="tx2"/>
                </a:solidFill>
              </a:rPr>
              <a:t>Operations management refers to using various tools and techniques to ensure that goods and services are delivered successfully to customers or clients. </a:t>
            </a:r>
            <a:endParaRPr lang="en-GB" dirty="0">
              <a:solidFill>
                <a:schemeClr val="tx2"/>
              </a:solidFill>
            </a:endParaRPr>
          </a:p>
          <a:p>
            <a:pPr lvl="0">
              <a:lnSpc>
                <a:spcPct val="150000"/>
              </a:lnSpc>
            </a:pPr>
            <a:r>
              <a:rPr lang="en-US" dirty="0">
                <a:solidFill>
                  <a:schemeClr val="tx2"/>
                </a:solidFill>
              </a:rPr>
              <a:t>Facilities layout, which can be focused around process, product, fixed-position or in cells, provides the process design and structure needed to make the operation effective.</a:t>
            </a:r>
          </a:p>
          <a:p>
            <a:pPr lvl="0">
              <a:lnSpc>
                <a:spcPct val="150000"/>
              </a:lnSpc>
            </a:pPr>
            <a:r>
              <a:rPr lang="en-US" dirty="0">
                <a:solidFill>
                  <a:schemeClr val="tx2"/>
                </a:solidFill>
              </a:rPr>
              <a:t>Advanced technical systems can support the never-ending quest to improve products and the costs, quality and delivery performance of these.</a:t>
            </a:r>
          </a:p>
          <a:p>
            <a:pPr lvl="0">
              <a:lnSpc>
                <a:spcPct val="150000"/>
              </a:lnSpc>
            </a:pPr>
            <a:r>
              <a:rPr lang="en-US" dirty="0">
                <a:solidFill>
                  <a:schemeClr val="tx2"/>
                </a:solidFill>
              </a:rPr>
              <a:t>Inventory is an important contributor to both cost and service levels.</a:t>
            </a:r>
          </a:p>
          <a:p>
            <a:pPr lvl="0">
              <a:lnSpc>
                <a:spcPct val="150000"/>
              </a:lnSpc>
            </a:pPr>
            <a:r>
              <a:rPr lang="en-US" dirty="0">
                <a:solidFill>
                  <a:schemeClr val="tx2"/>
                </a:solidFill>
              </a:rPr>
              <a:t>An </a:t>
            </a:r>
            <a:r>
              <a:rPr lang="en-US" dirty="0" err="1">
                <a:solidFill>
                  <a:schemeClr val="tx2"/>
                </a:solidFill>
              </a:rPr>
              <a:t>organisation’s</a:t>
            </a:r>
            <a:r>
              <a:rPr lang="en-US" dirty="0">
                <a:solidFill>
                  <a:schemeClr val="tx2"/>
                </a:solidFill>
              </a:rPr>
              <a:t> information technology (IT) consists of the hardware, software, telecommunications, database management and other technologies that the company uses to store data and make it available in the form of information for </a:t>
            </a:r>
            <a:r>
              <a:rPr lang="en-US" dirty="0" err="1">
                <a:solidFill>
                  <a:schemeClr val="tx2"/>
                </a:solidFill>
              </a:rPr>
              <a:t>organisational</a:t>
            </a:r>
            <a:r>
              <a:rPr lang="en-US" dirty="0">
                <a:solidFill>
                  <a:schemeClr val="tx2"/>
                </a:solidFill>
              </a:rPr>
              <a:t> decision making.</a:t>
            </a:r>
          </a:p>
          <a:p>
            <a:pPr lvl="0">
              <a:lnSpc>
                <a:spcPct val="150000"/>
              </a:lnSpc>
            </a:pPr>
            <a:r>
              <a:rPr lang="en-US" dirty="0">
                <a:solidFill>
                  <a:schemeClr val="tx2"/>
                </a:solidFill>
              </a:rPr>
              <a:t>E-business can be defined as any business that takes place by digital processes over a computer network rather than in physical space</a:t>
            </a:r>
          </a:p>
        </p:txBody>
      </p:sp>
    </p:spTree>
    <p:extLst>
      <p:ext uri="{BB962C8B-B14F-4D97-AF65-F5344CB8AC3E}">
        <p14:creationId xmlns:p14="http://schemas.microsoft.com/office/powerpoint/2010/main" val="1857753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ED2885-9EA1-DAB7-9E9F-4BB075CA04A9}"/>
              </a:ext>
            </a:extLst>
          </p:cNvPr>
          <p:cNvSpPr>
            <a:spLocks noGrp="1"/>
          </p:cNvSpPr>
          <p:nvPr>
            <p:ph sz="half" idx="1"/>
          </p:nvPr>
        </p:nvSpPr>
        <p:spPr>
          <a:xfrm>
            <a:off x="221826" y="1010859"/>
            <a:ext cx="11421534" cy="4836282"/>
          </a:xfrm>
        </p:spPr>
        <p:txBody>
          <a:bodyPr>
            <a:normAutofit fontScale="77500" lnSpcReduction="20000"/>
          </a:bodyPr>
          <a:lstStyle/>
          <a:p>
            <a:pPr>
              <a:lnSpc>
                <a:spcPct val="160000"/>
              </a:lnSpc>
              <a:buFont typeface="Wingdings" panose="05000000000000000000" pitchFamily="2" charset="2"/>
              <a:buChar char="§"/>
            </a:pPr>
            <a:r>
              <a:rPr lang="en-US" dirty="0"/>
              <a:t> </a:t>
            </a:r>
            <a:r>
              <a:rPr lang="en-US" sz="2200" dirty="0">
                <a:solidFill>
                  <a:schemeClr val="tx2"/>
                </a:solidFill>
              </a:rPr>
              <a:t>Define operations management, describe its application within manufacturing and service </a:t>
            </a:r>
            <a:r>
              <a:rPr lang="en-US" sz="2200" dirty="0" err="1">
                <a:solidFill>
                  <a:schemeClr val="tx2"/>
                </a:solidFill>
              </a:rPr>
              <a:t>organisations</a:t>
            </a:r>
            <a:r>
              <a:rPr lang="en-US" sz="2200" dirty="0">
                <a:solidFill>
                  <a:schemeClr val="tx2"/>
                </a:solidFill>
              </a:rPr>
              <a:t>, and explain today’s partnership approach to supply chain management.</a:t>
            </a:r>
          </a:p>
          <a:p>
            <a:pPr lvl="0">
              <a:lnSpc>
                <a:spcPct val="160000"/>
              </a:lnSpc>
              <a:buFont typeface="Wingdings" panose="05000000000000000000" pitchFamily="2" charset="2"/>
              <a:buChar char="§"/>
            </a:pPr>
            <a:r>
              <a:rPr lang="en-US" sz="2200" noProof="0" dirty="0" err="1">
                <a:solidFill>
                  <a:schemeClr val="tx2"/>
                </a:solidFill>
              </a:rPr>
              <a:t>Summarise</a:t>
            </a:r>
            <a:r>
              <a:rPr lang="en-US" sz="2200" noProof="0" dirty="0">
                <a:solidFill>
                  <a:schemeClr val="tx2"/>
                </a:solidFill>
              </a:rPr>
              <a:t> considerations in designing facilities layout.</a:t>
            </a:r>
            <a:endParaRPr lang="en-US" sz="2200" dirty="0">
              <a:solidFill>
                <a:schemeClr val="tx2"/>
              </a:solidFill>
            </a:endParaRPr>
          </a:p>
          <a:p>
            <a:pPr lvl="0">
              <a:lnSpc>
                <a:spcPct val="160000"/>
              </a:lnSpc>
              <a:buFont typeface="Wingdings" panose="05000000000000000000" pitchFamily="2" charset="2"/>
              <a:buChar char="§"/>
            </a:pPr>
            <a:r>
              <a:rPr lang="en-US" sz="2200" noProof="0" dirty="0">
                <a:solidFill>
                  <a:schemeClr val="tx2"/>
                </a:solidFill>
              </a:rPr>
              <a:t>Discuss new technologies used for manufacturing and service operations, and explain what is meant by lean manufacturing.</a:t>
            </a:r>
          </a:p>
          <a:p>
            <a:pPr>
              <a:lnSpc>
                <a:spcPct val="160000"/>
              </a:lnSpc>
              <a:buFont typeface="Wingdings" panose="05000000000000000000" pitchFamily="2" charset="2"/>
              <a:buChar char="§"/>
            </a:pPr>
            <a:r>
              <a:rPr lang="en-US" sz="2200" noProof="0" dirty="0">
                <a:solidFill>
                  <a:schemeClr val="tx2"/>
                </a:solidFill>
              </a:rPr>
              <a:t>Explain why small inventories are preferred by most </a:t>
            </a:r>
            <a:r>
              <a:rPr lang="en-US" sz="2200" noProof="0" dirty="0" err="1">
                <a:solidFill>
                  <a:schemeClr val="tx2"/>
                </a:solidFill>
              </a:rPr>
              <a:t>organisations</a:t>
            </a:r>
            <a:r>
              <a:rPr lang="en-US" sz="2200" noProof="0" dirty="0">
                <a:solidFill>
                  <a:schemeClr val="tx2"/>
                </a:solidFill>
              </a:rPr>
              <a:t>, and describe just-in-time inventory management.</a:t>
            </a:r>
            <a:endParaRPr lang="en-US" sz="2200" dirty="0">
              <a:solidFill>
                <a:schemeClr val="tx2"/>
              </a:solidFill>
            </a:endParaRPr>
          </a:p>
          <a:p>
            <a:pPr>
              <a:lnSpc>
                <a:spcPct val="160000"/>
              </a:lnSpc>
              <a:buFont typeface="Wingdings" panose="05000000000000000000" pitchFamily="2" charset="2"/>
              <a:buChar char="§"/>
            </a:pPr>
            <a:r>
              <a:rPr lang="en-US" sz="2200" dirty="0">
                <a:solidFill>
                  <a:schemeClr val="tx2"/>
                </a:solidFill>
              </a:rPr>
              <a:t>Identify ways in which information technology has transformed the manager’s job, and describe different types of IT systems used in today’s </a:t>
            </a:r>
            <a:r>
              <a:rPr lang="en-US" sz="2200" dirty="0" err="1">
                <a:solidFill>
                  <a:schemeClr val="tx2"/>
                </a:solidFill>
              </a:rPr>
              <a:t>organisations</a:t>
            </a:r>
            <a:r>
              <a:rPr lang="en-US" sz="2200" dirty="0">
                <a:solidFill>
                  <a:schemeClr val="tx2"/>
                </a:solidFill>
              </a:rPr>
              <a:t> and how they support daily operations and decision making.</a:t>
            </a:r>
          </a:p>
          <a:p>
            <a:pPr>
              <a:lnSpc>
                <a:spcPct val="160000"/>
              </a:lnSpc>
              <a:buFont typeface="Wingdings" panose="05000000000000000000" pitchFamily="2" charset="2"/>
              <a:buChar char="§"/>
            </a:pPr>
            <a:r>
              <a:rPr lang="en-US" sz="2200" dirty="0" err="1">
                <a:solidFill>
                  <a:schemeClr val="tx2"/>
                </a:solidFill>
              </a:rPr>
              <a:t>Summarise</a:t>
            </a:r>
            <a:r>
              <a:rPr lang="en-US" sz="2200" dirty="0">
                <a:solidFill>
                  <a:schemeClr val="tx2"/>
                </a:solidFill>
              </a:rPr>
              <a:t> the key components of e-business and explain common e-business strategies.</a:t>
            </a:r>
          </a:p>
          <a:p>
            <a:pPr lvl="0"/>
            <a:endParaRPr lang="en-US" sz="1400" dirty="0"/>
          </a:p>
        </p:txBody>
      </p:sp>
      <p:sp>
        <p:nvSpPr>
          <p:cNvPr id="10" name="Title 4">
            <a:extLst>
              <a:ext uri="{FF2B5EF4-FFF2-40B4-BE49-F238E27FC236}">
                <a16:creationId xmlns:a16="http://schemas.microsoft.com/office/drawing/2014/main" id="{69CB57CC-76FC-1A7E-3890-733ACF7C8A9F}"/>
              </a:ext>
            </a:extLst>
          </p:cNvPr>
          <p:cNvSpPr txBox="1">
            <a:spLocks/>
          </p:cNvSpPr>
          <p:nvPr/>
        </p:nvSpPr>
        <p:spPr>
          <a:xfrm>
            <a:off x="776147" y="208576"/>
            <a:ext cx="7591704" cy="578685"/>
          </a:xfrm>
          <a:prstGeom prst="rect">
            <a:avLst/>
          </a:prstGeom>
        </p:spPr>
        <p:txBody>
          <a:bodyPr vert="horz" lIns="91440" tIns="45720" rIns="91440" bIns="45720" rtlCol="0" anchor="ctr">
            <a:normAutofit fontScale="90000" lnSpcReduction="20000"/>
          </a:bodyPr>
          <a:lst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a:lstStyle>
          <a:p>
            <a:r>
              <a:rPr lang="en-US" sz="4400" dirty="0">
                <a:solidFill>
                  <a:srgbClr val="00649A"/>
                </a:solidFill>
              </a:rPr>
              <a:t>Learning objectives</a:t>
            </a:r>
            <a:endParaRPr lang="en-AU" sz="4400" dirty="0">
              <a:solidFill>
                <a:srgbClr val="00649A"/>
              </a:solidFill>
            </a:endParaRPr>
          </a:p>
        </p:txBody>
      </p:sp>
    </p:spTree>
    <p:extLst>
      <p:ext uri="{BB962C8B-B14F-4D97-AF65-F5344CB8AC3E}">
        <p14:creationId xmlns:p14="http://schemas.microsoft.com/office/powerpoint/2010/main" val="3804776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505577-DF20-A9F1-9280-001B1911F5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84E437-5650-ADDE-AC4E-EA9F4E18C56D}"/>
              </a:ext>
            </a:extLst>
          </p:cNvPr>
          <p:cNvSpPr>
            <a:spLocks noGrp="1"/>
          </p:cNvSpPr>
          <p:nvPr>
            <p:ph type="title"/>
          </p:nvPr>
        </p:nvSpPr>
        <p:spPr>
          <a:xfrm>
            <a:off x="391159" y="67733"/>
            <a:ext cx="11360573" cy="460587"/>
          </a:xfrm>
        </p:spPr>
        <p:txBody>
          <a:bodyPr anchor="ctr">
            <a:noAutofit/>
          </a:bodyPr>
          <a:lstStyle/>
          <a:p>
            <a:r>
              <a:rPr lang="en-US" sz="2800" dirty="0">
                <a:solidFill>
                  <a:schemeClr val="accent1"/>
                </a:solidFill>
              </a:rPr>
              <a:t>THE ORGANISATION AS A VALUE CHAIN </a:t>
            </a:r>
          </a:p>
        </p:txBody>
      </p:sp>
      <p:sp>
        <p:nvSpPr>
          <p:cNvPr id="3" name="Content Placeholder 2">
            <a:extLst>
              <a:ext uri="{FF2B5EF4-FFF2-40B4-BE49-F238E27FC236}">
                <a16:creationId xmlns:a16="http://schemas.microsoft.com/office/drawing/2014/main" id="{D2774514-2D27-6416-43C5-928E2B27CE1C}"/>
              </a:ext>
            </a:extLst>
          </p:cNvPr>
          <p:cNvSpPr>
            <a:spLocks noGrp="1"/>
          </p:cNvSpPr>
          <p:nvPr>
            <p:ph sz="half" idx="1"/>
          </p:nvPr>
        </p:nvSpPr>
        <p:spPr>
          <a:xfrm>
            <a:off x="221826" y="528320"/>
            <a:ext cx="5108787" cy="5648960"/>
          </a:xfrm>
        </p:spPr>
        <p:txBody>
          <a:bodyPr>
            <a:normAutofit fontScale="70000" lnSpcReduction="20000"/>
          </a:bodyPr>
          <a:lstStyle/>
          <a:p>
            <a:pPr>
              <a:lnSpc>
                <a:spcPct val="120000"/>
              </a:lnSpc>
            </a:pPr>
            <a:r>
              <a:rPr lang="en-US" sz="2400" dirty="0">
                <a:solidFill>
                  <a:srgbClr val="00B050"/>
                </a:solidFill>
              </a:rPr>
              <a:t>Value chain perspective </a:t>
            </a:r>
            <a:r>
              <a:rPr lang="en-US" sz="2400" dirty="0">
                <a:solidFill>
                  <a:schemeClr val="tx2"/>
                </a:solidFill>
              </a:rPr>
              <a:t>views </a:t>
            </a:r>
            <a:r>
              <a:rPr lang="en-US" sz="2400" dirty="0" err="1">
                <a:solidFill>
                  <a:schemeClr val="tx2"/>
                </a:solidFill>
              </a:rPr>
              <a:t>organisation</a:t>
            </a:r>
            <a:r>
              <a:rPr lang="en-US" sz="2400" dirty="0">
                <a:solidFill>
                  <a:schemeClr val="tx2"/>
                </a:solidFill>
              </a:rPr>
              <a:t> as a system used for transforming inputs into outputs.</a:t>
            </a:r>
          </a:p>
          <a:p>
            <a:pPr>
              <a:lnSpc>
                <a:spcPct val="120000"/>
              </a:lnSpc>
            </a:pPr>
            <a:r>
              <a:rPr lang="en-US" sz="2400" b="1" dirty="0">
                <a:solidFill>
                  <a:schemeClr val="tx2"/>
                </a:solidFill>
              </a:rPr>
              <a:t>Value chain </a:t>
            </a:r>
            <a:r>
              <a:rPr lang="en-US" sz="2400" dirty="0">
                <a:solidFill>
                  <a:schemeClr val="tx2"/>
                </a:solidFill>
              </a:rPr>
              <a:t>refers to all the internal activities a company performs to deliver a valuable product or service to the market. It includes:</a:t>
            </a:r>
          </a:p>
          <a:p>
            <a:pPr lvl="1">
              <a:lnSpc>
                <a:spcPct val="120000"/>
              </a:lnSpc>
              <a:buFont typeface="Wingdings" panose="05000000000000000000" pitchFamily="2" charset="2"/>
              <a:buChar char="ü"/>
            </a:pPr>
            <a:r>
              <a:rPr lang="en-US" sz="2400" b="1" dirty="0">
                <a:solidFill>
                  <a:schemeClr val="tx2"/>
                </a:solidFill>
              </a:rPr>
              <a:t>Primary activities</a:t>
            </a:r>
            <a:r>
              <a:rPr lang="en-US" sz="2400" dirty="0">
                <a:solidFill>
                  <a:schemeClr val="tx2"/>
                </a:solidFill>
              </a:rPr>
              <a:t>: inbound logistics, operations, outbound logistics, marketing &amp; sales, and service.</a:t>
            </a:r>
          </a:p>
          <a:p>
            <a:pPr lvl="1">
              <a:lnSpc>
                <a:spcPct val="120000"/>
              </a:lnSpc>
              <a:buFont typeface="Wingdings" panose="05000000000000000000" pitchFamily="2" charset="2"/>
              <a:buChar char="ü"/>
            </a:pPr>
            <a:r>
              <a:rPr lang="en-US" sz="2400" b="1" dirty="0">
                <a:solidFill>
                  <a:schemeClr val="tx2"/>
                </a:solidFill>
              </a:rPr>
              <a:t>Support activities</a:t>
            </a:r>
            <a:r>
              <a:rPr lang="en-US" sz="2400" dirty="0">
                <a:solidFill>
                  <a:schemeClr val="tx2"/>
                </a:solidFill>
              </a:rPr>
              <a:t>: firm infrastructure, human resources, technology development, and procurement.</a:t>
            </a:r>
          </a:p>
          <a:p>
            <a:pPr>
              <a:lnSpc>
                <a:spcPct val="120000"/>
              </a:lnSpc>
            </a:pPr>
            <a:r>
              <a:rPr lang="en-US" sz="2400" dirty="0">
                <a:solidFill>
                  <a:schemeClr val="tx2"/>
                </a:solidFill>
              </a:rPr>
              <a:t>The focus of the value chain is on </a:t>
            </a:r>
            <a:r>
              <a:rPr lang="en-US" sz="2400" b="1" dirty="0">
                <a:solidFill>
                  <a:schemeClr val="tx2"/>
                </a:solidFill>
              </a:rPr>
              <a:t>adding value at each step</a:t>
            </a:r>
            <a:r>
              <a:rPr lang="en-US" sz="2400" dirty="0">
                <a:solidFill>
                  <a:schemeClr val="tx2"/>
                </a:solidFill>
              </a:rPr>
              <a:t> to gain competitive advantage.</a:t>
            </a:r>
          </a:p>
          <a:p>
            <a:pPr>
              <a:lnSpc>
                <a:spcPct val="120000"/>
              </a:lnSpc>
            </a:pPr>
            <a:r>
              <a:rPr lang="en-US" sz="2400" b="1" dirty="0">
                <a:solidFill>
                  <a:schemeClr val="tx2"/>
                </a:solidFill>
              </a:rPr>
              <a:t>Supply Chain Management</a:t>
            </a:r>
            <a:r>
              <a:rPr lang="en-US" sz="2400" dirty="0">
                <a:solidFill>
                  <a:schemeClr val="tx2"/>
                </a:solidFill>
              </a:rPr>
              <a:t> involves the planning, coordination, and control of activities across organizations to move goods, services, and information from suppliers to customers. </a:t>
            </a:r>
          </a:p>
          <a:p>
            <a:pPr lvl="1">
              <a:lnSpc>
                <a:spcPct val="120000"/>
              </a:lnSpc>
              <a:buFont typeface="Wingdings" panose="05000000000000000000" pitchFamily="2" charset="2"/>
              <a:buChar char="ü"/>
            </a:pPr>
            <a:r>
              <a:rPr lang="en-US" sz="2100" dirty="0">
                <a:solidFill>
                  <a:schemeClr val="tx2"/>
                </a:solidFill>
              </a:rPr>
              <a:t>This includes: Sourcing raw materials, Manufacturing, Warehousing, Transportation, Distribution.</a:t>
            </a:r>
          </a:p>
          <a:p>
            <a:pPr marL="0" indent="0">
              <a:lnSpc>
                <a:spcPct val="120000"/>
              </a:lnSpc>
              <a:buNone/>
            </a:pPr>
            <a:endParaRPr lang="en-US" sz="2900" dirty="0"/>
          </a:p>
        </p:txBody>
      </p:sp>
      <p:pic>
        <p:nvPicPr>
          <p:cNvPr id="4" name="Content Placeholder 3">
            <a:extLst>
              <a:ext uri="{FF2B5EF4-FFF2-40B4-BE49-F238E27FC236}">
                <a16:creationId xmlns:a16="http://schemas.microsoft.com/office/drawing/2014/main" id="{016E5F00-91A2-827D-1715-E979EDB8946E}"/>
              </a:ext>
            </a:extLst>
          </p:cNvPr>
          <p:cNvPicPr>
            <a:picLocks noChangeAspect="1"/>
          </p:cNvPicPr>
          <p:nvPr/>
        </p:nvPicPr>
        <p:blipFill>
          <a:blip r:embed="rId2"/>
          <a:stretch>
            <a:fillRect/>
          </a:stretch>
        </p:blipFill>
        <p:spPr>
          <a:xfrm>
            <a:off x="5648960" y="1408853"/>
            <a:ext cx="6197600" cy="4097867"/>
          </a:xfrm>
          <a:prstGeom prst="rect">
            <a:avLst/>
          </a:prstGeom>
          <a:noFill/>
        </p:spPr>
      </p:pic>
    </p:spTree>
    <p:extLst>
      <p:ext uri="{BB962C8B-B14F-4D97-AF65-F5344CB8AC3E}">
        <p14:creationId xmlns:p14="http://schemas.microsoft.com/office/powerpoint/2010/main" val="974447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29FD6-EDE5-4D8B-79EA-A5A30A6B418C}"/>
              </a:ext>
            </a:extLst>
          </p:cNvPr>
          <p:cNvSpPr>
            <a:spLocks noGrp="1"/>
          </p:cNvSpPr>
          <p:nvPr>
            <p:ph type="title"/>
          </p:nvPr>
        </p:nvSpPr>
        <p:spPr>
          <a:xfrm>
            <a:off x="391160" y="207223"/>
            <a:ext cx="10515600" cy="671193"/>
          </a:xfrm>
        </p:spPr>
        <p:txBody>
          <a:bodyPr/>
          <a:lstStyle/>
          <a:p>
            <a:r>
              <a:rPr lang="en-US" b="1" dirty="0">
                <a:solidFill>
                  <a:schemeClr val="tx2"/>
                </a:solidFill>
              </a:rPr>
              <a:t>SERVICE AND MANUFACTURING OPERATIONS</a:t>
            </a:r>
          </a:p>
        </p:txBody>
      </p:sp>
      <p:sp>
        <p:nvSpPr>
          <p:cNvPr id="6" name="Content Placeholder 5">
            <a:extLst>
              <a:ext uri="{FF2B5EF4-FFF2-40B4-BE49-F238E27FC236}">
                <a16:creationId xmlns:a16="http://schemas.microsoft.com/office/drawing/2014/main" id="{30A7DD8D-746A-E9A2-F047-0BC2A15EC9E0}"/>
              </a:ext>
            </a:extLst>
          </p:cNvPr>
          <p:cNvSpPr>
            <a:spLocks noGrp="1"/>
          </p:cNvSpPr>
          <p:nvPr>
            <p:ph idx="1"/>
          </p:nvPr>
        </p:nvSpPr>
        <p:spPr>
          <a:xfrm>
            <a:off x="514773" y="1022773"/>
            <a:ext cx="10839027" cy="4956811"/>
          </a:xfrm>
        </p:spPr>
        <p:txBody>
          <a:bodyPr/>
          <a:lstStyle/>
          <a:p>
            <a:r>
              <a:rPr lang="en-US" dirty="0"/>
              <a:t>Operations management applies to both service and manufacturing </a:t>
            </a:r>
          </a:p>
        </p:txBody>
      </p:sp>
      <p:pic>
        <p:nvPicPr>
          <p:cNvPr id="7" name="Picture 6">
            <a:extLst>
              <a:ext uri="{FF2B5EF4-FFF2-40B4-BE49-F238E27FC236}">
                <a16:creationId xmlns:a16="http://schemas.microsoft.com/office/drawing/2014/main" id="{EEEFABB0-46EE-CF69-75B6-1D71E79491FF}"/>
              </a:ext>
            </a:extLst>
          </p:cNvPr>
          <p:cNvPicPr>
            <a:picLocks noChangeAspect="1"/>
          </p:cNvPicPr>
          <p:nvPr/>
        </p:nvPicPr>
        <p:blipFill>
          <a:blip r:embed="rId2"/>
          <a:stretch>
            <a:fillRect/>
          </a:stretch>
        </p:blipFill>
        <p:spPr>
          <a:xfrm>
            <a:off x="1034801" y="1638671"/>
            <a:ext cx="8571709" cy="4120355"/>
          </a:xfrm>
          <a:prstGeom prst="rect">
            <a:avLst/>
          </a:prstGeom>
        </p:spPr>
      </p:pic>
    </p:spTree>
    <p:extLst>
      <p:ext uri="{BB962C8B-B14F-4D97-AF65-F5344CB8AC3E}">
        <p14:creationId xmlns:p14="http://schemas.microsoft.com/office/powerpoint/2010/main" val="23761913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1FC22-B49D-3EAE-CA77-89B5752DCA3C}"/>
              </a:ext>
            </a:extLst>
          </p:cNvPr>
          <p:cNvSpPr>
            <a:spLocks noGrp="1"/>
          </p:cNvSpPr>
          <p:nvPr>
            <p:ph type="title"/>
          </p:nvPr>
        </p:nvSpPr>
        <p:spPr>
          <a:xfrm>
            <a:off x="309880" y="125944"/>
            <a:ext cx="10515600" cy="558164"/>
          </a:xfrm>
        </p:spPr>
        <p:txBody>
          <a:bodyPr/>
          <a:lstStyle/>
          <a:p>
            <a:r>
              <a:rPr lang="en-US" b="1" dirty="0">
                <a:solidFill>
                  <a:srgbClr val="0070C0"/>
                </a:solidFill>
              </a:rPr>
              <a:t>SUPPLY CHAIN MANAGEMENT </a:t>
            </a:r>
          </a:p>
        </p:txBody>
      </p:sp>
      <p:sp>
        <p:nvSpPr>
          <p:cNvPr id="3" name="Content Placeholder 2">
            <a:extLst>
              <a:ext uri="{FF2B5EF4-FFF2-40B4-BE49-F238E27FC236}">
                <a16:creationId xmlns:a16="http://schemas.microsoft.com/office/drawing/2014/main" id="{0581A87C-F4FC-A93C-FDCC-BCD515F1072B}"/>
              </a:ext>
            </a:extLst>
          </p:cNvPr>
          <p:cNvSpPr>
            <a:spLocks noGrp="1"/>
          </p:cNvSpPr>
          <p:nvPr>
            <p:ph idx="1"/>
          </p:nvPr>
        </p:nvSpPr>
        <p:spPr>
          <a:xfrm>
            <a:off x="60960" y="880533"/>
            <a:ext cx="3705013" cy="5099051"/>
          </a:xfrm>
        </p:spPr>
        <p:txBody>
          <a:bodyPr>
            <a:noAutofit/>
          </a:bodyPr>
          <a:lstStyle/>
          <a:p>
            <a:pPr algn="l">
              <a:lnSpc>
                <a:spcPct val="100000"/>
              </a:lnSpc>
            </a:pPr>
            <a:r>
              <a:rPr lang="en-US" sz="1800" b="1" i="0" u="none" strike="noStrike" baseline="0" dirty="0">
                <a:solidFill>
                  <a:schemeClr val="tx2"/>
                </a:solidFill>
              </a:rPr>
              <a:t>Supply chain management </a:t>
            </a:r>
          </a:p>
          <a:p>
            <a:pPr lvl="1">
              <a:lnSpc>
                <a:spcPct val="150000"/>
              </a:lnSpc>
              <a:buFont typeface="Wingdings" panose="05000000000000000000" pitchFamily="2" charset="2"/>
              <a:buChar char="ü"/>
            </a:pPr>
            <a:r>
              <a:rPr lang="en-US" sz="1600" b="0" i="0" u="none" strike="noStrike" baseline="0" dirty="0">
                <a:solidFill>
                  <a:schemeClr val="tx2"/>
                </a:solidFill>
              </a:rPr>
              <a:t>Managing </a:t>
            </a:r>
            <a:r>
              <a:rPr lang="en-US" sz="1600" b="0" i="0" u="none" strike="noStrike" baseline="0" dirty="0">
                <a:solidFill>
                  <a:srgbClr val="00B050"/>
                </a:solidFill>
              </a:rPr>
              <a:t>the sequence </a:t>
            </a:r>
            <a:r>
              <a:rPr lang="en-US" sz="1600" b="0" i="0" u="none" strike="noStrike" baseline="0" dirty="0">
                <a:solidFill>
                  <a:schemeClr val="tx2"/>
                </a:solidFill>
              </a:rPr>
              <a:t>of </a:t>
            </a:r>
            <a:r>
              <a:rPr lang="en-US" sz="1600" b="0" i="0" u="none" strike="noStrike" baseline="0" dirty="0">
                <a:solidFill>
                  <a:srgbClr val="00B050"/>
                </a:solidFill>
              </a:rPr>
              <a:t>suppliers</a:t>
            </a:r>
            <a:r>
              <a:rPr lang="en-US" sz="1600" b="0" i="0" u="none" strike="noStrike" baseline="0" dirty="0">
                <a:solidFill>
                  <a:schemeClr val="tx2"/>
                </a:solidFill>
              </a:rPr>
              <a:t> and </a:t>
            </a:r>
            <a:r>
              <a:rPr lang="en-US" sz="1600" b="0" i="0" u="none" strike="noStrike" baseline="0" dirty="0">
                <a:solidFill>
                  <a:srgbClr val="00B050"/>
                </a:solidFill>
              </a:rPr>
              <a:t>purchasers</a:t>
            </a:r>
            <a:r>
              <a:rPr lang="en-US" sz="1600" b="0" i="0" u="none" strike="noStrike" baseline="0" dirty="0">
                <a:solidFill>
                  <a:schemeClr val="tx2"/>
                </a:solidFill>
              </a:rPr>
              <a:t>, covering </a:t>
            </a:r>
            <a:r>
              <a:rPr lang="en-US" sz="1600" b="0" i="0" u="none" strike="noStrike" baseline="0" dirty="0">
                <a:solidFill>
                  <a:srgbClr val="00B050"/>
                </a:solidFill>
              </a:rPr>
              <a:t>all stages of processing </a:t>
            </a:r>
            <a:r>
              <a:rPr lang="en-US" sz="1600" b="0" i="0" u="none" strike="noStrike" baseline="0" dirty="0">
                <a:solidFill>
                  <a:srgbClr val="C00000"/>
                </a:solidFill>
              </a:rPr>
              <a:t>from obtaining raw materials to distributing finished goods to consumers.</a:t>
            </a:r>
          </a:p>
          <a:p>
            <a:pPr lvl="1">
              <a:lnSpc>
                <a:spcPct val="150000"/>
              </a:lnSpc>
              <a:buFont typeface="Wingdings" panose="05000000000000000000" pitchFamily="2" charset="2"/>
              <a:buChar char="ü"/>
            </a:pPr>
            <a:r>
              <a:rPr lang="en-US" sz="1600" b="0" i="0" u="none" strike="noStrike" baseline="0" dirty="0">
                <a:solidFill>
                  <a:schemeClr val="tx2"/>
                </a:solidFill>
              </a:rPr>
              <a:t>Managing all the activities that facilitate the satisfactory fulfilment of an order at the highest degree of </a:t>
            </a:r>
            <a:r>
              <a:rPr lang="en-US" sz="1600" b="0" i="0" u="none" strike="noStrike" baseline="0" dirty="0">
                <a:solidFill>
                  <a:srgbClr val="C00000"/>
                </a:solidFill>
              </a:rPr>
              <a:t>customer satisfaction and the lowest possible cost.</a:t>
            </a:r>
            <a:endParaRPr lang="en-US" sz="1600" dirty="0">
              <a:solidFill>
                <a:srgbClr val="C00000"/>
              </a:solidFill>
            </a:endParaRPr>
          </a:p>
        </p:txBody>
      </p:sp>
      <p:pic>
        <p:nvPicPr>
          <p:cNvPr id="4" name="Picture 3">
            <a:extLst>
              <a:ext uri="{FF2B5EF4-FFF2-40B4-BE49-F238E27FC236}">
                <a16:creationId xmlns:a16="http://schemas.microsoft.com/office/drawing/2014/main" id="{E689E98D-5628-3DE9-0B2D-3069AC061006}"/>
              </a:ext>
            </a:extLst>
          </p:cNvPr>
          <p:cNvPicPr>
            <a:picLocks noChangeAspect="1"/>
          </p:cNvPicPr>
          <p:nvPr/>
        </p:nvPicPr>
        <p:blipFill>
          <a:blip r:embed="rId2"/>
          <a:stretch>
            <a:fillRect/>
          </a:stretch>
        </p:blipFill>
        <p:spPr>
          <a:xfrm>
            <a:off x="3705014" y="1460395"/>
            <a:ext cx="8094134" cy="3707222"/>
          </a:xfrm>
          <a:prstGeom prst="rect">
            <a:avLst/>
          </a:prstGeom>
        </p:spPr>
      </p:pic>
      <p:sp>
        <p:nvSpPr>
          <p:cNvPr id="5" name="Title 4">
            <a:extLst>
              <a:ext uri="{FF2B5EF4-FFF2-40B4-BE49-F238E27FC236}">
                <a16:creationId xmlns:a16="http://schemas.microsoft.com/office/drawing/2014/main" id="{754EE79A-70A1-C982-0E1B-E4276C8045FA}"/>
              </a:ext>
            </a:extLst>
          </p:cNvPr>
          <p:cNvSpPr txBox="1">
            <a:spLocks/>
          </p:cNvSpPr>
          <p:nvPr/>
        </p:nvSpPr>
        <p:spPr>
          <a:xfrm>
            <a:off x="5963745" y="709932"/>
            <a:ext cx="5164841" cy="724639"/>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Arial" panose="020B0604020202020204" pitchFamily="34" charset="0"/>
                <a:ea typeface="+mj-ea"/>
                <a:cs typeface="Arial" panose="020B0604020202020204" pitchFamily="34" charset="0"/>
              </a:defRPr>
            </a:lvl1pPr>
          </a:lstStyle>
          <a:p>
            <a:r>
              <a:rPr lang="en-US" sz="2400" b="1">
                <a:solidFill>
                  <a:srgbClr val="00B050"/>
                </a:solidFill>
                <a:latin typeface="+mn-lt"/>
              </a:rPr>
              <a:t>An integrated supply chain</a:t>
            </a:r>
            <a:endParaRPr lang="en-AU" sz="2400" b="1" dirty="0">
              <a:solidFill>
                <a:srgbClr val="00B050"/>
              </a:solidFill>
              <a:latin typeface="+mn-lt"/>
            </a:endParaRPr>
          </a:p>
        </p:txBody>
      </p:sp>
    </p:spTree>
    <p:extLst>
      <p:ext uri="{BB962C8B-B14F-4D97-AF65-F5344CB8AC3E}">
        <p14:creationId xmlns:p14="http://schemas.microsoft.com/office/powerpoint/2010/main" val="3238442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8D1379-F9FA-A704-C5B9-BFF548E6F805}"/>
              </a:ext>
            </a:extLst>
          </p:cNvPr>
          <p:cNvSpPr>
            <a:spLocks noGrp="1"/>
          </p:cNvSpPr>
          <p:nvPr>
            <p:ph type="title"/>
          </p:nvPr>
        </p:nvSpPr>
        <p:spPr>
          <a:xfrm>
            <a:off x="81174" y="80648"/>
            <a:ext cx="10515600" cy="332525"/>
          </a:xfrm>
        </p:spPr>
        <p:txBody>
          <a:bodyPr>
            <a:noAutofit/>
          </a:bodyPr>
          <a:lstStyle/>
          <a:p>
            <a:r>
              <a:rPr lang="en-US" sz="1800" b="1" dirty="0">
                <a:solidFill>
                  <a:schemeClr val="accent1"/>
                </a:solidFill>
              </a:rPr>
              <a:t>FACILITIES LAYOUT</a:t>
            </a:r>
          </a:p>
        </p:txBody>
      </p:sp>
      <p:sp>
        <p:nvSpPr>
          <p:cNvPr id="4" name="Content Placeholder 3">
            <a:extLst>
              <a:ext uri="{FF2B5EF4-FFF2-40B4-BE49-F238E27FC236}">
                <a16:creationId xmlns:a16="http://schemas.microsoft.com/office/drawing/2014/main" id="{807A717B-C2A3-5442-AE70-446F11F09EEC}"/>
              </a:ext>
            </a:extLst>
          </p:cNvPr>
          <p:cNvSpPr>
            <a:spLocks noGrp="1"/>
          </p:cNvSpPr>
          <p:nvPr>
            <p:ph sz="half" idx="2"/>
          </p:nvPr>
        </p:nvSpPr>
        <p:spPr>
          <a:xfrm>
            <a:off x="81174" y="460587"/>
            <a:ext cx="4856587" cy="5384801"/>
          </a:xfrm>
        </p:spPr>
        <p:txBody>
          <a:bodyPr>
            <a:noAutofit/>
          </a:bodyPr>
          <a:lstStyle/>
          <a:p>
            <a:pPr>
              <a:lnSpc>
                <a:spcPct val="100000"/>
              </a:lnSpc>
            </a:pPr>
            <a:r>
              <a:rPr lang="en-US" sz="1500" dirty="0">
                <a:solidFill>
                  <a:schemeClr val="tx2"/>
                </a:solidFill>
              </a:rPr>
              <a:t>Important to plan the facilities layout for production</a:t>
            </a:r>
          </a:p>
          <a:p>
            <a:pPr>
              <a:lnSpc>
                <a:spcPct val="100000"/>
              </a:lnSpc>
            </a:pPr>
            <a:r>
              <a:rPr lang="en-US" sz="1500" dirty="0">
                <a:solidFill>
                  <a:schemeClr val="tx2"/>
                </a:solidFill>
              </a:rPr>
              <a:t>Four common types of layout:</a:t>
            </a:r>
          </a:p>
          <a:p>
            <a:pPr lvl="1">
              <a:lnSpc>
                <a:spcPct val="100000"/>
              </a:lnSpc>
              <a:buFont typeface="Wingdings" panose="05000000000000000000" pitchFamily="2" charset="2"/>
              <a:buChar char="ü"/>
            </a:pPr>
            <a:r>
              <a:rPr lang="en-US" sz="1500" dirty="0">
                <a:solidFill>
                  <a:schemeClr val="tx2"/>
                </a:solidFill>
              </a:rPr>
              <a:t>Process</a:t>
            </a:r>
          </a:p>
          <a:p>
            <a:pPr lvl="1">
              <a:lnSpc>
                <a:spcPct val="100000"/>
              </a:lnSpc>
              <a:buFont typeface="Wingdings" panose="05000000000000000000" pitchFamily="2" charset="2"/>
              <a:buChar char="ü"/>
            </a:pPr>
            <a:r>
              <a:rPr lang="en-US" sz="1500" dirty="0">
                <a:solidFill>
                  <a:schemeClr val="tx2"/>
                </a:solidFill>
              </a:rPr>
              <a:t> product</a:t>
            </a:r>
          </a:p>
          <a:p>
            <a:pPr lvl="1">
              <a:lnSpc>
                <a:spcPct val="100000"/>
              </a:lnSpc>
              <a:buFont typeface="Wingdings" panose="05000000000000000000" pitchFamily="2" charset="2"/>
              <a:buChar char="ü"/>
            </a:pPr>
            <a:r>
              <a:rPr lang="en-US" sz="1500" dirty="0">
                <a:solidFill>
                  <a:schemeClr val="tx2"/>
                </a:solidFill>
              </a:rPr>
              <a:t> cellular</a:t>
            </a:r>
          </a:p>
          <a:p>
            <a:pPr lvl="1">
              <a:lnSpc>
                <a:spcPct val="100000"/>
              </a:lnSpc>
              <a:buFont typeface="Wingdings" panose="05000000000000000000" pitchFamily="2" charset="2"/>
              <a:buChar char="ü"/>
            </a:pPr>
            <a:r>
              <a:rPr lang="en-US" sz="1500" dirty="0">
                <a:solidFill>
                  <a:schemeClr val="tx2"/>
                </a:solidFill>
              </a:rPr>
              <a:t> fixed-position </a:t>
            </a:r>
          </a:p>
          <a:p>
            <a:pPr marL="457200" indent="-457200">
              <a:lnSpc>
                <a:spcPct val="100000"/>
              </a:lnSpc>
              <a:buAutoNum type="arabicParenBoth"/>
            </a:pPr>
            <a:r>
              <a:rPr lang="en-US" sz="1500" dirty="0">
                <a:solidFill>
                  <a:schemeClr val="tx2"/>
                </a:solidFill>
              </a:rPr>
              <a:t>Process layout</a:t>
            </a:r>
          </a:p>
          <a:p>
            <a:pPr lvl="1">
              <a:lnSpc>
                <a:spcPct val="100000"/>
              </a:lnSpc>
              <a:buFont typeface="Wingdings" panose="05000000000000000000" pitchFamily="2" charset="2"/>
              <a:buChar char="ü"/>
            </a:pPr>
            <a:r>
              <a:rPr lang="en-US" sz="1500" dirty="0">
                <a:solidFill>
                  <a:schemeClr val="tx2"/>
                </a:solidFill>
              </a:rPr>
              <a:t>A facilities layout in which machines that perform the same function are grouped together in one location.</a:t>
            </a:r>
          </a:p>
          <a:p>
            <a:pPr lvl="1">
              <a:lnSpc>
                <a:spcPct val="100000"/>
              </a:lnSpc>
              <a:buFont typeface="Wingdings" panose="05000000000000000000" pitchFamily="2" charset="2"/>
              <a:buChar char="ü"/>
            </a:pPr>
            <a:r>
              <a:rPr lang="en-US" sz="1500" dirty="0">
                <a:solidFill>
                  <a:schemeClr val="tx2"/>
                </a:solidFill>
              </a:rPr>
              <a:t>Advantage: potential for economies of scale, but the product path can be long</a:t>
            </a:r>
          </a:p>
          <a:p>
            <a:pPr marL="0" indent="0">
              <a:lnSpc>
                <a:spcPct val="100000"/>
              </a:lnSpc>
              <a:buNone/>
            </a:pPr>
            <a:r>
              <a:rPr lang="en-US" sz="1500" dirty="0">
                <a:solidFill>
                  <a:schemeClr val="tx2"/>
                </a:solidFill>
              </a:rPr>
              <a:t>(2) Product layout</a:t>
            </a:r>
          </a:p>
          <a:p>
            <a:pPr>
              <a:lnSpc>
                <a:spcPct val="100000"/>
              </a:lnSpc>
              <a:buFont typeface="Wingdings" panose="05000000000000000000" pitchFamily="2" charset="2"/>
              <a:buChar char="ü"/>
            </a:pPr>
            <a:r>
              <a:rPr lang="en-US" sz="1500" dirty="0">
                <a:solidFill>
                  <a:schemeClr val="tx2"/>
                </a:solidFill>
              </a:rPr>
              <a:t> Machines and tasks are arranged according to the sequence of steps in the production of a single product.</a:t>
            </a:r>
          </a:p>
          <a:p>
            <a:pPr>
              <a:lnSpc>
                <a:spcPct val="100000"/>
              </a:lnSpc>
              <a:buFont typeface="Wingdings" panose="05000000000000000000" pitchFamily="2" charset="2"/>
              <a:buChar char="ü"/>
            </a:pPr>
            <a:r>
              <a:rPr lang="en-US" sz="1600" i="0" u="none" strike="noStrike" baseline="0" dirty="0">
                <a:solidFill>
                  <a:schemeClr val="tx2"/>
                </a:solidFill>
              </a:rPr>
              <a:t>This layout is efficient when the </a:t>
            </a:r>
            <a:r>
              <a:rPr lang="en-US" sz="1600" i="0" u="none" strike="noStrike" baseline="0" dirty="0" err="1">
                <a:solidFill>
                  <a:schemeClr val="tx2"/>
                </a:solidFill>
              </a:rPr>
              <a:t>organisation</a:t>
            </a:r>
            <a:r>
              <a:rPr lang="en-US" sz="1600" i="0" u="none" strike="noStrike" baseline="0" dirty="0">
                <a:solidFill>
                  <a:schemeClr val="tx2"/>
                </a:solidFill>
              </a:rPr>
              <a:t> produces or provides huge volumes of identical products or services.</a:t>
            </a:r>
            <a:endParaRPr lang="en-US" sz="1500" dirty="0">
              <a:solidFill>
                <a:schemeClr val="tx2"/>
              </a:solidFill>
            </a:endParaRPr>
          </a:p>
          <a:p>
            <a:pPr marL="0" indent="0">
              <a:lnSpc>
                <a:spcPct val="120000"/>
              </a:lnSpc>
              <a:buNone/>
            </a:pPr>
            <a:endParaRPr lang="en-US" sz="1500" dirty="0">
              <a:solidFill>
                <a:schemeClr val="tx2"/>
              </a:solidFill>
            </a:endParaRPr>
          </a:p>
        </p:txBody>
      </p:sp>
      <p:pic>
        <p:nvPicPr>
          <p:cNvPr id="7" name="Picture 6">
            <a:extLst>
              <a:ext uri="{FF2B5EF4-FFF2-40B4-BE49-F238E27FC236}">
                <a16:creationId xmlns:a16="http://schemas.microsoft.com/office/drawing/2014/main" id="{C77BF0F8-45CA-7EBD-F281-59F8500DDD26}"/>
              </a:ext>
            </a:extLst>
          </p:cNvPr>
          <p:cNvPicPr>
            <a:picLocks noChangeAspect="1"/>
          </p:cNvPicPr>
          <p:nvPr/>
        </p:nvPicPr>
        <p:blipFill>
          <a:blip r:embed="rId2"/>
          <a:stretch>
            <a:fillRect/>
          </a:stretch>
        </p:blipFill>
        <p:spPr>
          <a:xfrm>
            <a:off x="6185209" y="160163"/>
            <a:ext cx="5544015" cy="2858100"/>
          </a:xfrm>
          <a:prstGeom prst="rect">
            <a:avLst/>
          </a:prstGeom>
        </p:spPr>
      </p:pic>
      <p:pic>
        <p:nvPicPr>
          <p:cNvPr id="8" name="Picture 7">
            <a:extLst>
              <a:ext uri="{FF2B5EF4-FFF2-40B4-BE49-F238E27FC236}">
                <a16:creationId xmlns:a16="http://schemas.microsoft.com/office/drawing/2014/main" id="{3F9B5E84-1936-1E76-FCBD-E5A76AF7F24D}"/>
              </a:ext>
            </a:extLst>
          </p:cNvPr>
          <p:cNvPicPr>
            <a:picLocks noChangeAspect="1"/>
          </p:cNvPicPr>
          <p:nvPr/>
        </p:nvPicPr>
        <p:blipFill>
          <a:blip r:embed="rId3"/>
          <a:stretch>
            <a:fillRect/>
          </a:stretch>
        </p:blipFill>
        <p:spPr>
          <a:xfrm>
            <a:off x="5242560" y="3282991"/>
            <a:ext cx="6759788" cy="3348102"/>
          </a:xfrm>
          <a:prstGeom prst="rect">
            <a:avLst/>
          </a:prstGeom>
        </p:spPr>
      </p:pic>
    </p:spTree>
    <p:extLst>
      <p:ext uri="{BB962C8B-B14F-4D97-AF65-F5344CB8AC3E}">
        <p14:creationId xmlns:p14="http://schemas.microsoft.com/office/powerpoint/2010/main" val="110853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84174-B19B-B70E-0BAC-D02A4DC102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089225-EB11-0AF3-1C32-8E6C190A5280}"/>
              </a:ext>
            </a:extLst>
          </p:cNvPr>
          <p:cNvSpPr>
            <a:spLocks noGrp="1"/>
          </p:cNvSpPr>
          <p:nvPr>
            <p:ph type="title"/>
          </p:nvPr>
        </p:nvSpPr>
        <p:spPr>
          <a:xfrm>
            <a:off x="81174" y="80648"/>
            <a:ext cx="10515600" cy="332525"/>
          </a:xfrm>
        </p:spPr>
        <p:txBody>
          <a:bodyPr>
            <a:noAutofit/>
          </a:bodyPr>
          <a:lstStyle/>
          <a:p>
            <a:r>
              <a:rPr lang="en-US" sz="1800" b="1" dirty="0">
                <a:solidFill>
                  <a:schemeClr val="accent1"/>
                </a:solidFill>
              </a:rPr>
              <a:t>FACILITIES LAYOUT (cont.)</a:t>
            </a:r>
          </a:p>
        </p:txBody>
      </p:sp>
      <p:sp>
        <p:nvSpPr>
          <p:cNvPr id="4" name="Content Placeholder 3">
            <a:extLst>
              <a:ext uri="{FF2B5EF4-FFF2-40B4-BE49-F238E27FC236}">
                <a16:creationId xmlns:a16="http://schemas.microsoft.com/office/drawing/2014/main" id="{057CAFEE-5E9D-77D3-F488-0E2F42455868}"/>
              </a:ext>
            </a:extLst>
          </p:cNvPr>
          <p:cNvSpPr>
            <a:spLocks noGrp="1"/>
          </p:cNvSpPr>
          <p:nvPr>
            <p:ph sz="half" idx="2"/>
          </p:nvPr>
        </p:nvSpPr>
        <p:spPr>
          <a:xfrm>
            <a:off x="81174" y="460587"/>
            <a:ext cx="4856587" cy="5384801"/>
          </a:xfrm>
        </p:spPr>
        <p:txBody>
          <a:bodyPr>
            <a:noAutofit/>
          </a:bodyPr>
          <a:lstStyle/>
          <a:p>
            <a:pPr marL="0" indent="0">
              <a:lnSpc>
                <a:spcPct val="120000"/>
              </a:lnSpc>
              <a:buNone/>
            </a:pPr>
            <a:r>
              <a:rPr lang="en-US" sz="1500" dirty="0">
                <a:solidFill>
                  <a:schemeClr val="tx2"/>
                </a:solidFill>
              </a:rPr>
              <a:t>(</a:t>
            </a:r>
            <a:r>
              <a:rPr lang="en-US" sz="1700" dirty="0">
                <a:solidFill>
                  <a:schemeClr val="tx2"/>
                </a:solidFill>
              </a:rPr>
              <a:t>3) Cellular layout</a:t>
            </a:r>
          </a:p>
          <a:p>
            <a:pPr>
              <a:lnSpc>
                <a:spcPct val="120000"/>
              </a:lnSpc>
            </a:pPr>
            <a:r>
              <a:rPr lang="en-US" sz="1700" dirty="0">
                <a:solidFill>
                  <a:schemeClr val="tx2"/>
                </a:solidFill>
              </a:rPr>
              <a:t>Machines dedicated to sequences of production are grouped into cells in accordance with group-technology principles</a:t>
            </a:r>
          </a:p>
          <a:p>
            <a:pPr>
              <a:lnSpc>
                <a:spcPct val="120000"/>
              </a:lnSpc>
              <a:buFont typeface="Wingdings" panose="05000000000000000000" pitchFamily="2" charset="2"/>
              <a:buChar char="ü"/>
            </a:pPr>
            <a:r>
              <a:rPr lang="en-US" sz="1700" dirty="0">
                <a:solidFill>
                  <a:schemeClr val="tx2"/>
                </a:solidFill>
              </a:rPr>
              <a:t>efficiencies of process as well as product</a:t>
            </a:r>
          </a:p>
          <a:p>
            <a:pPr>
              <a:lnSpc>
                <a:spcPct val="120000"/>
              </a:lnSpc>
              <a:buFont typeface="Wingdings" panose="05000000000000000000" pitchFamily="2" charset="2"/>
              <a:buChar char="ü"/>
            </a:pPr>
            <a:r>
              <a:rPr lang="en-US" sz="1700" dirty="0">
                <a:solidFill>
                  <a:schemeClr val="tx2"/>
                </a:solidFill>
              </a:rPr>
              <a:t> multiskilling, joint problem solving.</a:t>
            </a:r>
          </a:p>
          <a:p>
            <a:pPr marL="0" indent="0">
              <a:lnSpc>
                <a:spcPct val="120000"/>
              </a:lnSpc>
              <a:buNone/>
            </a:pPr>
            <a:r>
              <a:rPr lang="en-US" sz="1700" dirty="0">
                <a:solidFill>
                  <a:schemeClr val="tx2"/>
                </a:solidFill>
              </a:rPr>
              <a:t>(4) Fixed-position layout</a:t>
            </a:r>
          </a:p>
          <a:p>
            <a:pPr>
              <a:lnSpc>
                <a:spcPct val="120000"/>
              </a:lnSpc>
              <a:buFont typeface="Wingdings" panose="05000000000000000000" pitchFamily="2" charset="2"/>
              <a:buChar char="ü"/>
            </a:pPr>
            <a:r>
              <a:rPr lang="en-US" sz="1700" dirty="0">
                <a:solidFill>
                  <a:schemeClr val="tx2"/>
                </a:solidFill>
              </a:rPr>
              <a:t>the product remains in one location and required tasks and equipment are brought to it.</a:t>
            </a:r>
          </a:p>
          <a:p>
            <a:pPr>
              <a:lnSpc>
                <a:spcPct val="120000"/>
              </a:lnSpc>
              <a:buFont typeface="Wingdings" panose="05000000000000000000" pitchFamily="2" charset="2"/>
              <a:buChar char="ü"/>
            </a:pPr>
            <a:r>
              <a:rPr lang="en-US" sz="1700" dirty="0">
                <a:solidFill>
                  <a:schemeClr val="tx2"/>
                </a:solidFill>
              </a:rPr>
              <a:t> e.g. aircraft, ships, buildings</a:t>
            </a:r>
          </a:p>
        </p:txBody>
      </p:sp>
      <p:pic>
        <p:nvPicPr>
          <p:cNvPr id="3" name="Picture 2">
            <a:extLst>
              <a:ext uri="{FF2B5EF4-FFF2-40B4-BE49-F238E27FC236}">
                <a16:creationId xmlns:a16="http://schemas.microsoft.com/office/drawing/2014/main" id="{D2C7E527-ACD3-3AE7-FF83-1413A94E4DC9}"/>
              </a:ext>
            </a:extLst>
          </p:cNvPr>
          <p:cNvPicPr>
            <a:picLocks noChangeAspect="1"/>
          </p:cNvPicPr>
          <p:nvPr/>
        </p:nvPicPr>
        <p:blipFill>
          <a:blip r:embed="rId2"/>
          <a:stretch>
            <a:fillRect/>
          </a:stretch>
        </p:blipFill>
        <p:spPr>
          <a:xfrm>
            <a:off x="5391573" y="64348"/>
            <a:ext cx="6602679" cy="3251200"/>
          </a:xfrm>
          <a:prstGeom prst="rect">
            <a:avLst/>
          </a:prstGeom>
        </p:spPr>
      </p:pic>
      <p:pic>
        <p:nvPicPr>
          <p:cNvPr id="5" name="Picture 4">
            <a:extLst>
              <a:ext uri="{FF2B5EF4-FFF2-40B4-BE49-F238E27FC236}">
                <a16:creationId xmlns:a16="http://schemas.microsoft.com/office/drawing/2014/main" id="{01B3FB44-4681-3E23-8F0F-77256D16ACD5}"/>
              </a:ext>
            </a:extLst>
          </p:cNvPr>
          <p:cNvPicPr>
            <a:picLocks noChangeAspect="1"/>
          </p:cNvPicPr>
          <p:nvPr/>
        </p:nvPicPr>
        <p:blipFill>
          <a:blip r:embed="rId3"/>
          <a:srcRect l="24188" r="21832" b="2"/>
          <a:stretch>
            <a:fillRect/>
          </a:stretch>
        </p:blipFill>
        <p:spPr>
          <a:xfrm>
            <a:off x="5338974" y="3411005"/>
            <a:ext cx="6128173" cy="3366347"/>
          </a:xfrm>
          <a:prstGeom prst="rect">
            <a:avLst/>
          </a:prstGeom>
          <a:noFill/>
        </p:spPr>
      </p:pic>
    </p:spTree>
    <p:extLst>
      <p:ext uri="{BB962C8B-B14F-4D97-AF65-F5344CB8AC3E}">
        <p14:creationId xmlns:p14="http://schemas.microsoft.com/office/powerpoint/2010/main" val="328966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4A756D-FF1A-A743-69E1-BECBB96643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9A0D3FD-D26F-F31E-948E-3D5577889BC6}"/>
              </a:ext>
            </a:extLst>
          </p:cNvPr>
          <p:cNvSpPr>
            <a:spLocks noGrp="1"/>
          </p:cNvSpPr>
          <p:nvPr>
            <p:ph type="title"/>
          </p:nvPr>
        </p:nvSpPr>
        <p:spPr>
          <a:xfrm>
            <a:off x="117088" y="0"/>
            <a:ext cx="10515600" cy="535093"/>
          </a:xfrm>
        </p:spPr>
        <p:txBody>
          <a:bodyPr anchor="ctr">
            <a:normAutofit/>
          </a:bodyPr>
          <a:lstStyle/>
          <a:p>
            <a:r>
              <a:rPr lang="en-US" sz="2000" b="1" dirty="0">
                <a:solidFill>
                  <a:schemeClr val="accent1"/>
                </a:solidFill>
              </a:rPr>
              <a:t>TECHNOLOGY AUTOMATION</a:t>
            </a:r>
          </a:p>
        </p:txBody>
      </p:sp>
      <p:sp>
        <p:nvSpPr>
          <p:cNvPr id="4" name="Content Placeholder 3">
            <a:extLst>
              <a:ext uri="{FF2B5EF4-FFF2-40B4-BE49-F238E27FC236}">
                <a16:creationId xmlns:a16="http://schemas.microsoft.com/office/drawing/2014/main" id="{CB1F49EF-47C2-1539-1684-8D58EDA4B4FB}"/>
              </a:ext>
            </a:extLst>
          </p:cNvPr>
          <p:cNvSpPr>
            <a:spLocks noGrp="1"/>
          </p:cNvSpPr>
          <p:nvPr>
            <p:ph sz="half" idx="1"/>
          </p:nvPr>
        </p:nvSpPr>
        <p:spPr>
          <a:xfrm>
            <a:off x="196427" y="629920"/>
            <a:ext cx="11338560" cy="5371283"/>
          </a:xfrm>
        </p:spPr>
        <p:txBody>
          <a:bodyPr>
            <a:normAutofit/>
          </a:bodyPr>
          <a:lstStyle/>
          <a:p>
            <a:pPr marL="0" indent="0">
              <a:buNone/>
            </a:pPr>
            <a:r>
              <a:rPr lang="en-AU" sz="1800" dirty="0">
                <a:solidFill>
                  <a:srgbClr val="00B050"/>
                </a:solidFill>
              </a:rPr>
              <a:t>Advanced manufacturing systems</a:t>
            </a:r>
          </a:p>
          <a:p>
            <a:pPr algn="l"/>
            <a:r>
              <a:rPr lang="en-US" sz="1800" b="0" i="0" u="none" strike="noStrike" baseline="0" dirty="0">
                <a:solidFill>
                  <a:schemeClr val="tx2"/>
                </a:solidFill>
              </a:rPr>
              <a:t>Most of today’s factories use a variety of sophisticated technologies, including</a:t>
            </a:r>
          </a:p>
          <a:p>
            <a:pPr algn="l">
              <a:buFont typeface="Wingdings" panose="05000000000000000000" pitchFamily="2" charset="2"/>
              <a:buChar char="ü"/>
            </a:pPr>
            <a:r>
              <a:rPr lang="en-US" sz="1800" b="0" i="0" u="none" strike="noStrike" baseline="0" dirty="0">
                <a:solidFill>
                  <a:schemeClr val="tx2"/>
                </a:solidFill>
              </a:rPr>
              <a:t> Advanced robotics, numerically controlled machine tools, radio-frequency identification (RFID), wireless technology, and software and artificial intelligence (AI) for product design, engineering analysis and remote control of machinery.</a:t>
            </a:r>
          </a:p>
          <a:p>
            <a:pPr algn="l">
              <a:buFont typeface="Wingdings" panose="05000000000000000000" pitchFamily="2" charset="2"/>
              <a:buChar char="ü"/>
            </a:pPr>
            <a:r>
              <a:rPr lang="en-US" sz="1800" b="0" i="0" u="none" strike="noStrike" baseline="0" dirty="0">
                <a:solidFill>
                  <a:schemeClr val="tx2"/>
                </a:solidFill>
              </a:rPr>
              <a:t>With an advanced manufacturing system, a single production line can be readily adapted to create small batches of different products based on computer instructions.</a:t>
            </a:r>
            <a:endParaRPr lang="en-AU" sz="1800" dirty="0">
              <a:solidFill>
                <a:schemeClr val="tx2"/>
              </a:solidFill>
            </a:endParaRPr>
          </a:p>
          <a:p>
            <a:pPr>
              <a:buFont typeface="Wingdings" panose="05000000000000000000" pitchFamily="2" charset="2"/>
              <a:buChar char="ü"/>
            </a:pPr>
            <a:r>
              <a:rPr lang="en-US" sz="1800" dirty="0">
                <a:solidFill>
                  <a:schemeClr val="tx2"/>
                </a:solidFill>
              </a:rPr>
              <a:t>saves time and expenses connected with making changes</a:t>
            </a:r>
            <a:endParaRPr lang="en-AU" sz="1800" dirty="0">
              <a:solidFill>
                <a:schemeClr val="tx2"/>
              </a:solidFill>
            </a:endParaRPr>
          </a:p>
        </p:txBody>
      </p:sp>
    </p:spTree>
    <p:extLst>
      <p:ext uri="{BB962C8B-B14F-4D97-AF65-F5344CB8AC3E}">
        <p14:creationId xmlns:p14="http://schemas.microsoft.com/office/powerpoint/2010/main" val="32601241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80E8C-3C6A-2B32-00AB-9CBC996A1FB9}"/>
              </a:ext>
            </a:extLst>
          </p:cNvPr>
          <p:cNvSpPr>
            <a:spLocks noGrp="1"/>
          </p:cNvSpPr>
          <p:nvPr>
            <p:ph type="title"/>
          </p:nvPr>
        </p:nvSpPr>
        <p:spPr>
          <a:xfrm>
            <a:off x="483836" y="324485"/>
            <a:ext cx="10558657" cy="589915"/>
          </a:xfrm>
        </p:spPr>
        <p:txBody>
          <a:bodyPr/>
          <a:lstStyle/>
          <a:p>
            <a:r>
              <a:rPr lang="en-US" sz="2400" b="1" dirty="0">
                <a:solidFill>
                  <a:schemeClr val="accent1"/>
                </a:solidFill>
                <a:latin typeface="+mn-lt"/>
              </a:rPr>
              <a:t>Technology automation (cont.)</a:t>
            </a:r>
            <a:endParaRPr lang="en-AU" sz="2400" b="1" dirty="0">
              <a:solidFill>
                <a:schemeClr val="accent1"/>
              </a:solidFill>
              <a:latin typeface="+mn-lt"/>
            </a:endParaRPr>
          </a:p>
        </p:txBody>
      </p:sp>
      <p:sp>
        <p:nvSpPr>
          <p:cNvPr id="4" name="Content Placeholder 5">
            <a:extLst>
              <a:ext uri="{FF2B5EF4-FFF2-40B4-BE49-F238E27FC236}">
                <a16:creationId xmlns:a16="http://schemas.microsoft.com/office/drawing/2014/main" id="{F50472CB-A410-9870-D793-80EA9A07AAC3}"/>
              </a:ext>
            </a:extLst>
          </p:cNvPr>
          <p:cNvSpPr txBox="1">
            <a:spLocks/>
          </p:cNvSpPr>
          <p:nvPr/>
        </p:nvSpPr>
        <p:spPr>
          <a:xfrm>
            <a:off x="379307" y="1586706"/>
            <a:ext cx="11555306" cy="4257400"/>
          </a:xfrm>
          <a:prstGeom prst="rect">
            <a:avLst/>
          </a:prstGeom>
        </p:spPr>
        <p:txBody>
          <a:bodyPr/>
          <a:lst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l">
              <a:buNone/>
            </a:pPr>
            <a:r>
              <a:rPr lang="en-US" sz="2400" b="1" i="0" u="none" strike="noStrike" baseline="0" dirty="0"/>
              <a:t>Lean thinking </a:t>
            </a:r>
            <a:r>
              <a:rPr lang="en-US" sz="2400" b="0" i="0" u="none" strike="noStrike" baseline="0" dirty="0"/>
              <a:t>basically means </a:t>
            </a:r>
            <a:r>
              <a:rPr lang="en-US" sz="2400" b="0" i="0" u="none" strike="noStrike" baseline="0" dirty="0">
                <a:solidFill>
                  <a:srgbClr val="00B050"/>
                </a:solidFill>
              </a:rPr>
              <a:t>combining advanced technology and innovative management processes</a:t>
            </a:r>
            <a:r>
              <a:rPr lang="en-US" sz="2400" b="0" i="0" u="none" strike="noStrike" baseline="0" dirty="0"/>
              <a:t>, and using highly trained employees to: </a:t>
            </a:r>
          </a:p>
          <a:p>
            <a:r>
              <a:rPr lang="en-US" sz="2400" b="0" i="0" u="none" strike="noStrike" baseline="0" dirty="0">
                <a:solidFill>
                  <a:srgbClr val="00B050"/>
                </a:solidFill>
              </a:rPr>
              <a:t>solve problems</a:t>
            </a:r>
          </a:p>
          <a:p>
            <a:r>
              <a:rPr lang="en-US" sz="2400" b="0" i="0" u="none" strike="noStrike" baseline="0" dirty="0">
                <a:solidFill>
                  <a:srgbClr val="00B050"/>
                </a:solidFill>
              </a:rPr>
              <a:t>cut waste</a:t>
            </a:r>
          </a:p>
          <a:p>
            <a:r>
              <a:rPr lang="en-US" sz="2400" b="0" i="0" u="none" strike="noStrike" baseline="0" dirty="0">
                <a:solidFill>
                  <a:srgbClr val="00B050"/>
                </a:solidFill>
              </a:rPr>
              <a:t>improve the productivity, quality and efficiency </a:t>
            </a:r>
            <a:r>
              <a:rPr lang="en-US" sz="2400" b="0" i="0" u="none" strike="noStrike" baseline="0" dirty="0"/>
              <a:t>of products and services</a:t>
            </a:r>
          </a:p>
          <a:p>
            <a:r>
              <a:rPr lang="en-US" sz="2400" b="0" i="0" u="none" strike="noStrike" baseline="0" dirty="0">
                <a:solidFill>
                  <a:srgbClr val="00B050"/>
                </a:solidFill>
              </a:rPr>
              <a:t>increase customer value.</a:t>
            </a:r>
            <a:endParaRPr lang="en-AU" sz="2400" dirty="0">
              <a:solidFill>
                <a:srgbClr val="00B050"/>
              </a:solidFill>
            </a:endParaRPr>
          </a:p>
        </p:txBody>
      </p:sp>
      <p:sp>
        <p:nvSpPr>
          <p:cNvPr id="5" name="Text Placeholder 2">
            <a:extLst>
              <a:ext uri="{FF2B5EF4-FFF2-40B4-BE49-F238E27FC236}">
                <a16:creationId xmlns:a16="http://schemas.microsoft.com/office/drawing/2014/main" id="{0A3A4FF1-C367-D5E5-5DCF-176C86CE6CF4}"/>
              </a:ext>
            </a:extLst>
          </p:cNvPr>
          <p:cNvSpPr txBox="1">
            <a:spLocks/>
          </p:cNvSpPr>
          <p:nvPr/>
        </p:nvSpPr>
        <p:spPr>
          <a:xfrm>
            <a:off x="483836" y="1013894"/>
            <a:ext cx="5157787" cy="420347"/>
          </a:xfrm>
          <a:prstGeom prst="rect">
            <a:avLst/>
          </a:prstGeom>
        </p:spPr>
        <p:txBody>
          <a:bodyPr anchor="b"/>
          <a:lstStyle>
            <a:lvl1pPr marL="0" indent="0" algn="l" rtl="0" eaLnBrk="1" fontAlgn="base" hangingPunct="1">
              <a:lnSpc>
                <a:spcPct val="90000"/>
              </a:lnSpc>
              <a:spcBef>
                <a:spcPts val="1000"/>
              </a:spcBef>
              <a:spcAft>
                <a:spcPct val="0"/>
              </a:spcAft>
              <a:buFont typeface="Arial" panose="020B0604020202020204" pitchFamily="34" charset="0"/>
              <a:buNone/>
              <a:defRPr sz="2400" b="1" kern="1200">
                <a:solidFill>
                  <a:schemeClr val="tx1"/>
                </a:solidFill>
                <a:latin typeface="+mn-lt"/>
                <a:ea typeface="+mn-ea"/>
                <a:cs typeface="+mn-cs"/>
              </a:defRPr>
            </a:lvl1pPr>
            <a:lvl2pPr marL="457200" indent="0" algn="l" rtl="0" eaLnBrk="1" fontAlgn="base" hangingPunct="1">
              <a:lnSpc>
                <a:spcPct val="90000"/>
              </a:lnSpc>
              <a:spcBef>
                <a:spcPts val="500"/>
              </a:spcBef>
              <a:spcAft>
                <a:spcPct val="0"/>
              </a:spcAft>
              <a:buFont typeface="Arial" panose="020B0604020202020204" pitchFamily="34" charset="0"/>
              <a:buNone/>
              <a:defRPr sz="2000" b="1" kern="1200">
                <a:solidFill>
                  <a:schemeClr val="tx1"/>
                </a:solidFill>
                <a:latin typeface="+mn-lt"/>
                <a:ea typeface="+mn-ea"/>
                <a:cs typeface="+mn-cs"/>
              </a:defRPr>
            </a:lvl2pPr>
            <a:lvl3pPr marL="914400" indent="0" algn="l" rtl="0" eaLnBrk="1" fontAlgn="base" hangingPunct="1">
              <a:lnSpc>
                <a:spcPct val="90000"/>
              </a:lnSpc>
              <a:spcBef>
                <a:spcPts val="500"/>
              </a:spcBef>
              <a:spcAft>
                <a:spcPct val="0"/>
              </a:spcAft>
              <a:buFont typeface="Arial" panose="020B0604020202020204" pitchFamily="34" charset="0"/>
              <a:buNone/>
              <a:defRPr sz="1800" b="1" kern="1200">
                <a:solidFill>
                  <a:schemeClr val="tx1"/>
                </a:solidFill>
                <a:latin typeface="+mn-lt"/>
                <a:ea typeface="+mn-ea"/>
                <a:cs typeface="+mn-cs"/>
              </a:defRPr>
            </a:lvl3pPr>
            <a:lvl4pPr marL="1371600" indent="0" algn="l" rtl="0" eaLnBrk="1" fontAlgn="base" hangingPunct="1">
              <a:lnSpc>
                <a:spcPct val="90000"/>
              </a:lnSpc>
              <a:spcBef>
                <a:spcPts val="500"/>
              </a:spcBef>
              <a:spcAft>
                <a:spcPct val="0"/>
              </a:spcAft>
              <a:buFont typeface="Arial" panose="020B0604020202020204" pitchFamily="34" charset="0"/>
              <a:buNone/>
              <a:defRPr sz="1600" b="1" kern="1200">
                <a:solidFill>
                  <a:schemeClr val="tx1"/>
                </a:solidFill>
                <a:latin typeface="+mn-lt"/>
                <a:ea typeface="+mn-ea"/>
                <a:cs typeface="+mn-cs"/>
              </a:defRPr>
            </a:lvl4pPr>
            <a:lvl5pPr marL="1828800" indent="0" algn="l" rtl="0" eaLnBrk="1" fontAlgn="base" hangingPunct="1">
              <a:lnSpc>
                <a:spcPct val="90000"/>
              </a:lnSpc>
              <a:spcBef>
                <a:spcPts val="500"/>
              </a:spcBef>
              <a:spcAft>
                <a:spcPct val="0"/>
              </a:spcAft>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defTabSz="914400"/>
            <a:r>
              <a:rPr lang="en-AU" dirty="0">
                <a:solidFill>
                  <a:srgbClr val="00B050"/>
                </a:solidFill>
              </a:rPr>
              <a:t>Lean thinking</a:t>
            </a:r>
          </a:p>
        </p:txBody>
      </p:sp>
    </p:spTree>
    <p:extLst>
      <p:ext uri="{BB962C8B-B14F-4D97-AF65-F5344CB8AC3E}">
        <p14:creationId xmlns:p14="http://schemas.microsoft.com/office/powerpoint/2010/main" val="2559966936"/>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heridan Business PPT Template_2024" id="{D9BB25F3-86A8-47AA-9E88-2D7EF30AB927}" vid="{B920712B-1E59-4050-8030-58EEFDAE58F9}"/>
    </a:ext>
  </a:extLst>
</a:theme>
</file>

<file path=docProps/app.xml><?xml version="1.0" encoding="utf-8"?>
<Properties xmlns="http://schemas.openxmlformats.org/officeDocument/2006/extended-properties" xmlns:vt="http://schemas.openxmlformats.org/officeDocument/2006/docPropsVTypes">
  <Template/>
  <TotalTime>252</TotalTime>
  <Words>1334</Words>
  <Application>Microsoft Office PowerPoint</Application>
  <PresentationFormat>Widescreen</PresentationFormat>
  <Paragraphs>113</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Arial</vt:lpstr>
      <vt:lpstr>Calibri</vt:lpstr>
      <vt:lpstr>Georgia Pro</vt:lpstr>
      <vt:lpstr>Times New Roman</vt:lpstr>
      <vt:lpstr>Wingdings</vt:lpstr>
      <vt:lpstr>1_Office Theme</vt:lpstr>
      <vt:lpstr>MN101 Principles of Management </vt:lpstr>
      <vt:lpstr>PowerPoint Presentation</vt:lpstr>
      <vt:lpstr>THE ORGANISATION AS A VALUE CHAIN </vt:lpstr>
      <vt:lpstr>SERVICE AND MANUFACTURING OPERATIONS</vt:lpstr>
      <vt:lpstr>SUPPLY CHAIN MANAGEMENT </vt:lpstr>
      <vt:lpstr>FACILITIES LAYOUT</vt:lpstr>
      <vt:lpstr>FACILITIES LAYOUT (cont.)</vt:lpstr>
      <vt:lpstr>TECHNOLOGY AUTOMATION</vt:lpstr>
      <vt:lpstr>Technology automation (cont.)</vt:lpstr>
      <vt:lpstr>Inventory management</vt:lpstr>
      <vt:lpstr>Inventory management (cont.)</vt:lpstr>
      <vt:lpstr>Operations deliver outcomes</vt:lpstr>
      <vt:lpstr>Impact of information technology on supply chain management</vt:lpstr>
      <vt:lpstr>The internet and e-business</vt:lpstr>
      <vt:lpstr>The key components of e-business for two traditional organisations</vt:lpstr>
      <vt:lpstr>Summary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Belaynesh Teklay Gebremariam</dc:creator>
  <cp:lastModifiedBy>Belaynesh Teklay Gebremariam</cp:lastModifiedBy>
  <cp:revision>4</cp:revision>
  <dcterms:created xsi:type="dcterms:W3CDTF">2025-05-29T02:08:56Z</dcterms:created>
  <dcterms:modified xsi:type="dcterms:W3CDTF">2025-05-29T06:21:38Z</dcterms:modified>
</cp:coreProperties>
</file>