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5" r:id="rId1"/>
  </p:sldMasterIdLst>
  <p:notesMasterIdLst>
    <p:notesMasterId r:id="rId24"/>
  </p:notesMasterIdLst>
  <p:handoutMasterIdLst>
    <p:handoutMasterId r:id="rId25"/>
  </p:handoutMasterIdLst>
  <p:sldIdLst>
    <p:sldId id="390" r:id="rId2"/>
    <p:sldId id="391" r:id="rId3"/>
    <p:sldId id="392" r:id="rId4"/>
    <p:sldId id="393" r:id="rId5"/>
    <p:sldId id="395" r:id="rId6"/>
    <p:sldId id="428" r:id="rId7"/>
    <p:sldId id="429" r:id="rId8"/>
    <p:sldId id="407" r:id="rId9"/>
    <p:sldId id="424" r:id="rId10"/>
    <p:sldId id="423" r:id="rId11"/>
    <p:sldId id="438" r:id="rId12"/>
    <p:sldId id="400" r:id="rId13"/>
    <p:sldId id="430" r:id="rId14"/>
    <p:sldId id="420" r:id="rId15"/>
    <p:sldId id="431" r:id="rId16"/>
    <p:sldId id="432" r:id="rId17"/>
    <p:sldId id="433" r:id="rId18"/>
    <p:sldId id="434" r:id="rId19"/>
    <p:sldId id="435" r:id="rId20"/>
    <p:sldId id="436" r:id="rId21"/>
    <p:sldId id="437" r:id="rId22"/>
    <p:sldId id="405" r:id="rId23"/>
  </p:sldIdLst>
  <p:sldSz cx="9144000" cy="6858000" type="screen4x3"/>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ryn Byrnes" initials="KB" lastIdx="4" clrIdx="0">
    <p:extLst>
      <p:ext uri="{19B8F6BF-5375-455C-9EA6-DF929625EA0E}">
        <p15:presenceInfo xmlns:p15="http://schemas.microsoft.com/office/powerpoint/2012/main" userId="4212795a34ff285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931" autoAdjust="0"/>
    <p:restoredTop sz="89859" autoAdjust="0"/>
  </p:normalViewPr>
  <p:slideViewPr>
    <p:cSldViewPr snapToGrid="0" snapToObjects="1">
      <p:cViewPr>
        <p:scale>
          <a:sx n="66" d="100"/>
          <a:sy n="66" d="100"/>
        </p:scale>
        <p:origin x="2496" y="808"/>
      </p:cViewPr>
      <p:guideLst/>
    </p:cSldViewPr>
  </p:slideViewPr>
  <p:outlineViewPr>
    <p:cViewPr>
      <p:scale>
        <a:sx n="33" d="100"/>
        <a:sy n="33" d="100"/>
      </p:scale>
      <p:origin x="0" y="-345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fld id="{056F7FA5-2795-4AB8-97C1-F391A0446211}" type="datetimeFigureOut">
              <a:rPr lang="en-AU" smtClean="0"/>
              <a:t>28/05/2025</a:t>
            </a:fld>
            <a:endParaRPr lang="en-AU"/>
          </a:p>
        </p:txBody>
      </p:sp>
      <p:sp>
        <p:nvSpPr>
          <p:cNvPr id="4" name="Footer Placeholder 3"/>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8574DDFF-CC32-4874-9830-2FDC0BFA6141}" type="slidenum">
              <a:rPr lang="en-AU" smtClean="0"/>
              <a:t>‹#›</a:t>
            </a:fld>
            <a:endParaRPr lang="en-AU"/>
          </a:p>
        </p:txBody>
      </p:sp>
    </p:spTree>
    <p:extLst>
      <p:ext uri="{BB962C8B-B14F-4D97-AF65-F5344CB8AC3E}">
        <p14:creationId xmlns:p14="http://schemas.microsoft.com/office/powerpoint/2010/main" val="847344712"/>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42A8CEE7-BD3D-4830-ACEC-559A7C1CC8E5}" type="datetimeFigureOut">
              <a:rPr lang="en-AU" smtClean="0"/>
              <a:t>28/05/2025</a:t>
            </a:fld>
            <a:endParaRPr lang="en-AU"/>
          </a:p>
        </p:txBody>
      </p:sp>
      <p:sp>
        <p:nvSpPr>
          <p:cNvPr id="4" name="Slide Image Placeholder 3"/>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CE6CF9F5-25A6-4509-BC66-FAF43B7C3A08}" type="slidenum">
              <a:rPr lang="en-AU" smtClean="0"/>
              <a:t>‹#›</a:t>
            </a:fld>
            <a:endParaRPr lang="en-AU"/>
          </a:p>
        </p:txBody>
      </p:sp>
    </p:spTree>
    <p:extLst>
      <p:ext uri="{BB962C8B-B14F-4D97-AF65-F5344CB8AC3E}">
        <p14:creationId xmlns:p14="http://schemas.microsoft.com/office/powerpoint/2010/main" val="3398401448"/>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LO1</a:t>
            </a:r>
          </a:p>
        </p:txBody>
      </p:sp>
      <p:sp>
        <p:nvSpPr>
          <p:cNvPr id="4" name="Slide Number Placeholder 3"/>
          <p:cNvSpPr>
            <a:spLocks noGrp="1"/>
          </p:cNvSpPr>
          <p:nvPr>
            <p:ph type="sldNum" sz="quarter" idx="10"/>
          </p:nvPr>
        </p:nvSpPr>
        <p:spPr/>
        <p:txBody>
          <a:bodyPr/>
          <a:lstStyle/>
          <a:p>
            <a:fld id="{843C558F-3D11-8346-BE47-537E39BB58FA}" type="slidenum">
              <a:rPr lang="en-US" smtClean="0"/>
              <a:pPr/>
              <a:t>2</a:t>
            </a:fld>
            <a:endParaRPr lang="en-US" dirty="0"/>
          </a:p>
        </p:txBody>
      </p:sp>
    </p:spTree>
    <p:extLst>
      <p:ext uri="{BB962C8B-B14F-4D97-AF65-F5344CB8AC3E}">
        <p14:creationId xmlns:p14="http://schemas.microsoft.com/office/powerpoint/2010/main" val="15318182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011F69-B7CF-8A05-8D7E-54E5377460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2BE8E3-7578-2A0F-91F8-D355091F54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5B7E11-A7D4-9049-F754-4ABC9F0573B7}"/>
              </a:ext>
            </a:extLst>
          </p:cNvPr>
          <p:cNvSpPr>
            <a:spLocks noGrp="1"/>
          </p:cNvSpPr>
          <p:nvPr>
            <p:ph type="body" idx="1"/>
          </p:nvPr>
        </p:nvSpPr>
        <p:spPr/>
        <p:txBody>
          <a:bodyPr>
            <a:normAutofit/>
          </a:bodyPr>
          <a:lstStyle/>
          <a:p>
            <a:r>
              <a:rPr lang="en-US" dirty="0"/>
              <a:t>LO1</a:t>
            </a:r>
          </a:p>
        </p:txBody>
      </p:sp>
      <p:sp>
        <p:nvSpPr>
          <p:cNvPr id="4" name="Slide Number Placeholder 3">
            <a:extLst>
              <a:ext uri="{FF2B5EF4-FFF2-40B4-BE49-F238E27FC236}">
                <a16:creationId xmlns:a16="http://schemas.microsoft.com/office/drawing/2014/main" id="{6DAC211F-D508-2636-A026-4E94A1F0898A}"/>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3C558F-3D11-8346-BE47-537E39BB58F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186621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FAC475-B445-2FE3-D60A-319D8F8B85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CBF228-90DA-060D-C2DB-9021C9EEC4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1E2E84-A4E7-645A-0721-4D2812AE61E4}"/>
              </a:ext>
            </a:extLst>
          </p:cNvPr>
          <p:cNvSpPr>
            <a:spLocks noGrp="1"/>
          </p:cNvSpPr>
          <p:nvPr>
            <p:ph type="body" idx="1"/>
          </p:nvPr>
        </p:nvSpPr>
        <p:spPr/>
        <p:txBody>
          <a:bodyPr>
            <a:normAutofit/>
          </a:bodyPr>
          <a:lstStyle/>
          <a:p>
            <a:r>
              <a:rPr lang="en-US" dirty="0"/>
              <a:t>LO1</a:t>
            </a:r>
          </a:p>
        </p:txBody>
      </p:sp>
      <p:sp>
        <p:nvSpPr>
          <p:cNvPr id="4" name="Slide Number Placeholder 3">
            <a:extLst>
              <a:ext uri="{FF2B5EF4-FFF2-40B4-BE49-F238E27FC236}">
                <a16:creationId xmlns:a16="http://schemas.microsoft.com/office/drawing/2014/main" id="{34ABCBF9-17D8-F92E-91E4-E3BC8678B3E4}"/>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3C558F-3D11-8346-BE47-537E39BB58F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451363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097565-86D5-A290-D007-D46608BFBA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A51E6C-6495-C1A6-0AE1-797AABE737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C7E313-3925-E94C-5611-14DE1CF8DC56}"/>
              </a:ext>
            </a:extLst>
          </p:cNvPr>
          <p:cNvSpPr>
            <a:spLocks noGrp="1"/>
          </p:cNvSpPr>
          <p:nvPr>
            <p:ph type="body" idx="1"/>
          </p:nvPr>
        </p:nvSpPr>
        <p:spPr/>
        <p:txBody>
          <a:bodyPr>
            <a:normAutofit/>
          </a:bodyPr>
          <a:lstStyle/>
          <a:p>
            <a:r>
              <a:rPr lang="en-US" dirty="0"/>
              <a:t>LO1</a:t>
            </a:r>
          </a:p>
        </p:txBody>
      </p:sp>
      <p:sp>
        <p:nvSpPr>
          <p:cNvPr id="4" name="Slide Number Placeholder 3">
            <a:extLst>
              <a:ext uri="{FF2B5EF4-FFF2-40B4-BE49-F238E27FC236}">
                <a16:creationId xmlns:a16="http://schemas.microsoft.com/office/drawing/2014/main" id="{9A392B37-7BC6-B87F-5186-2BE471D220FD}"/>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3C558F-3D11-8346-BE47-537E39BB58F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850786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2425A9-152C-BC19-9C69-345CCA20D6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8452AE-C857-4410-5367-40D68AC076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2333BA-741C-E8AC-67F6-CCE5BE4A2DA4}"/>
              </a:ext>
            </a:extLst>
          </p:cNvPr>
          <p:cNvSpPr>
            <a:spLocks noGrp="1"/>
          </p:cNvSpPr>
          <p:nvPr>
            <p:ph type="body" idx="1"/>
          </p:nvPr>
        </p:nvSpPr>
        <p:spPr/>
        <p:txBody>
          <a:bodyPr>
            <a:normAutofit/>
          </a:bodyPr>
          <a:lstStyle/>
          <a:p>
            <a:r>
              <a:rPr lang="en-US" dirty="0"/>
              <a:t>LO1</a:t>
            </a:r>
          </a:p>
        </p:txBody>
      </p:sp>
      <p:sp>
        <p:nvSpPr>
          <p:cNvPr id="4" name="Slide Number Placeholder 3">
            <a:extLst>
              <a:ext uri="{FF2B5EF4-FFF2-40B4-BE49-F238E27FC236}">
                <a16:creationId xmlns:a16="http://schemas.microsoft.com/office/drawing/2014/main" id="{AA0855A7-6A85-5304-F7A8-2E59FF78FFEF}"/>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3C558F-3D11-8346-BE47-537E39BB58F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542685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F1BC12-9E5C-EF73-2739-68081997B4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283B97-43B1-1CDD-20E4-CB09D32EC4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CE2CE1-C3E2-253C-AC0A-196A8131867E}"/>
              </a:ext>
            </a:extLst>
          </p:cNvPr>
          <p:cNvSpPr>
            <a:spLocks noGrp="1"/>
          </p:cNvSpPr>
          <p:nvPr>
            <p:ph type="body" idx="1"/>
          </p:nvPr>
        </p:nvSpPr>
        <p:spPr/>
        <p:txBody>
          <a:bodyPr>
            <a:normAutofit/>
          </a:bodyPr>
          <a:lstStyle/>
          <a:p>
            <a:r>
              <a:rPr lang="en-US" dirty="0"/>
              <a:t>LO1</a:t>
            </a:r>
          </a:p>
        </p:txBody>
      </p:sp>
      <p:sp>
        <p:nvSpPr>
          <p:cNvPr id="4" name="Slide Number Placeholder 3">
            <a:extLst>
              <a:ext uri="{FF2B5EF4-FFF2-40B4-BE49-F238E27FC236}">
                <a16:creationId xmlns:a16="http://schemas.microsoft.com/office/drawing/2014/main" id="{04EB415E-A59D-153D-CC1D-2432978C50D7}"/>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3C558F-3D11-8346-BE47-537E39BB58F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354423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B15F32-C6DC-31DD-C9F1-227A881DA6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370168-AC6F-1215-266D-5A99809ED6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517C2F-C250-8ADF-A48C-C418DA772270}"/>
              </a:ext>
            </a:extLst>
          </p:cNvPr>
          <p:cNvSpPr>
            <a:spLocks noGrp="1"/>
          </p:cNvSpPr>
          <p:nvPr>
            <p:ph type="body" idx="1"/>
          </p:nvPr>
        </p:nvSpPr>
        <p:spPr/>
        <p:txBody>
          <a:bodyPr>
            <a:normAutofit/>
          </a:bodyPr>
          <a:lstStyle/>
          <a:p>
            <a:r>
              <a:rPr lang="en-US" dirty="0"/>
              <a:t>LO1</a:t>
            </a:r>
          </a:p>
        </p:txBody>
      </p:sp>
      <p:sp>
        <p:nvSpPr>
          <p:cNvPr id="4" name="Slide Number Placeholder 3">
            <a:extLst>
              <a:ext uri="{FF2B5EF4-FFF2-40B4-BE49-F238E27FC236}">
                <a16:creationId xmlns:a16="http://schemas.microsoft.com/office/drawing/2014/main" id="{66E9DBA8-8561-8651-E33C-33125E58FDD7}"/>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3C558F-3D11-8346-BE47-537E39BB58F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198457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99B664-7416-681C-50FD-28BBC05C5E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5B41B3-F982-AEDE-35F8-7A42993213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9E50A5-4093-775C-50EC-13219988CC00}"/>
              </a:ext>
            </a:extLst>
          </p:cNvPr>
          <p:cNvSpPr>
            <a:spLocks noGrp="1"/>
          </p:cNvSpPr>
          <p:nvPr>
            <p:ph type="body" idx="1"/>
          </p:nvPr>
        </p:nvSpPr>
        <p:spPr/>
        <p:txBody>
          <a:bodyPr>
            <a:normAutofit/>
          </a:bodyPr>
          <a:lstStyle/>
          <a:p>
            <a:r>
              <a:rPr lang="en-US" dirty="0"/>
              <a:t>LO1</a:t>
            </a:r>
          </a:p>
        </p:txBody>
      </p:sp>
      <p:sp>
        <p:nvSpPr>
          <p:cNvPr id="4" name="Slide Number Placeholder 3">
            <a:extLst>
              <a:ext uri="{FF2B5EF4-FFF2-40B4-BE49-F238E27FC236}">
                <a16:creationId xmlns:a16="http://schemas.microsoft.com/office/drawing/2014/main" id="{075AC5FB-63A8-38A0-18A4-7D528A052A67}"/>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3C558F-3D11-8346-BE47-537E39BB58F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763009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EEE458-DBF1-BD25-A78C-FF42F83143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81AF23-9E52-DF8E-BDC6-021BA582CE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32201D-2C31-F384-BE32-6BA16A21C736}"/>
              </a:ext>
            </a:extLst>
          </p:cNvPr>
          <p:cNvSpPr>
            <a:spLocks noGrp="1"/>
          </p:cNvSpPr>
          <p:nvPr>
            <p:ph type="body" idx="1"/>
          </p:nvPr>
        </p:nvSpPr>
        <p:spPr/>
        <p:txBody>
          <a:bodyPr>
            <a:normAutofit/>
          </a:bodyPr>
          <a:lstStyle/>
          <a:p>
            <a:r>
              <a:rPr lang="en-US" dirty="0"/>
              <a:t>LO1</a:t>
            </a:r>
          </a:p>
        </p:txBody>
      </p:sp>
      <p:sp>
        <p:nvSpPr>
          <p:cNvPr id="4" name="Slide Number Placeholder 3">
            <a:extLst>
              <a:ext uri="{FF2B5EF4-FFF2-40B4-BE49-F238E27FC236}">
                <a16:creationId xmlns:a16="http://schemas.microsoft.com/office/drawing/2014/main" id="{2F5A2516-904C-8CB4-BFC3-2023852FF97F}"/>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3C558F-3D11-8346-BE47-537E39BB58F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124232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067097-5A2A-E0E2-6241-8BAF01D618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100DD3-1098-333E-9002-EDF8CBBD18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AD5C62-42CA-5584-D90E-8DCD508BFB75}"/>
              </a:ext>
            </a:extLst>
          </p:cNvPr>
          <p:cNvSpPr>
            <a:spLocks noGrp="1"/>
          </p:cNvSpPr>
          <p:nvPr>
            <p:ph type="body" idx="1"/>
          </p:nvPr>
        </p:nvSpPr>
        <p:spPr/>
        <p:txBody>
          <a:bodyPr>
            <a:normAutofit/>
          </a:bodyPr>
          <a:lstStyle/>
          <a:p>
            <a:r>
              <a:rPr lang="en-US" dirty="0"/>
              <a:t>LO1</a:t>
            </a:r>
          </a:p>
        </p:txBody>
      </p:sp>
      <p:sp>
        <p:nvSpPr>
          <p:cNvPr id="4" name="Slide Number Placeholder 3">
            <a:extLst>
              <a:ext uri="{FF2B5EF4-FFF2-40B4-BE49-F238E27FC236}">
                <a16:creationId xmlns:a16="http://schemas.microsoft.com/office/drawing/2014/main" id="{AF2031DB-C370-56FF-85FA-BC0C3C6A2FA5}"/>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3C558F-3D11-8346-BE47-537E39BB58F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496171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LO1</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3C558F-3D11-8346-BE47-537E39BB58F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2786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LO1</a:t>
            </a:r>
          </a:p>
        </p:txBody>
      </p:sp>
      <p:sp>
        <p:nvSpPr>
          <p:cNvPr id="4" name="Slide Number Placeholder 3"/>
          <p:cNvSpPr>
            <a:spLocks noGrp="1"/>
          </p:cNvSpPr>
          <p:nvPr>
            <p:ph type="sldNum" sz="quarter" idx="10"/>
          </p:nvPr>
        </p:nvSpPr>
        <p:spPr/>
        <p:txBody>
          <a:bodyPr/>
          <a:lstStyle/>
          <a:p>
            <a:fld id="{843C558F-3D11-8346-BE47-537E39BB58FA}" type="slidenum">
              <a:rPr lang="en-US" smtClean="0"/>
              <a:pPr/>
              <a:t>3</a:t>
            </a:fld>
            <a:endParaRPr lang="en-US" dirty="0"/>
          </a:p>
        </p:txBody>
      </p:sp>
    </p:spTree>
    <p:extLst>
      <p:ext uri="{BB962C8B-B14F-4D97-AF65-F5344CB8AC3E}">
        <p14:creationId xmlns:p14="http://schemas.microsoft.com/office/powerpoint/2010/main" val="10609580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LO1</a:t>
            </a:r>
          </a:p>
        </p:txBody>
      </p:sp>
      <p:sp>
        <p:nvSpPr>
          <p:cNvPr id="4" name="Slide Number Placeholder 3"/>
          <p:cNvSpPr>
            <a:spLocks noGrp="1"/>
          </p:cNvSpPr>
          <p:nvPr>
            <p:ph type="sldNum" sz="quarter" idx="10"/>
          </p:nvPr>
        </p:nvSpPr>
        <p:spPr/>
        <p:txBody>
          <a:bodyPr/>
          <a:lstStyle/>
          <a:p>
            <a:fld id="{843C558F-3D11-8346-BE47-537E39BB58FA}" type="slidenum">
              <a:rPr lang="en-US" smtClean="0"/>
              <a:pPr/>
              <a:t>4</a:t>
            </a:fld>
            <a:endParaRPr lang="en-US" dirty="0"/>
          </a:p>
        </p:txBody>
      </p:sp>
    </p:spTree>
    <p:extLst>
      <p:ext uri="{BB962C8B-B14F-4D97-AF65-F5344CB8AC3E}">
        <p14:creationId xmlns:p14="http://schemas.microsoft.com/office/powerpoint/2010/main" val="1039723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LO1</a:t>
            </a:r>
          </a:p>
        </p:txBody>
      </p:sp>
      <p:sp>
        <p:nvSpPr>
          <p:cNvPr id="4" name="Slide Number Placeholder 3"/>
          <p:cNvSpPr>
            <a:spLocks noGrp="1"/>
          </p:cNvSpPr>
          <p:nvPr>
            <p:ph type="sldNum" sz="quarter" idx="10"/>
          </p:nvPr>
        </p:nvSpPr>
        <p:spPr/>
        <p:txBody>
          <a:bodyPr/>
          <a:lstStyle/>
          <a:p>
            <a:fld id="{843C558F-3D11-8346-BE47-537E39BB58FA}" type="slidenum">
              <a:rPr lang="en-US" smtClean="0"/>
              <a:pPr/>
              <a:t>5</a:t>
            </a:fld>
            <a:endParaRPr lang="en-US" dirty="0"/>
          </a:p>
        </p:txBody>
      </p:sp>
    </p:spTree>
    <p:extLst>
      <p:ext uri="{BB962C8B-B14F-4D97-AF65-F5344CB8AC3E}">
        <p14:creationId xmlns:p14="http://schemas.microsoft.com/office/powerpoint/2010/main" val="12928372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48E77D-C7CE-119A-0223-1DDDF1B8A0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D555EC-CD9D-67DE-093B-ABE7B10E33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FE80AD-0624-2478-575A-8E8AD3128F8F}"/>
              </a:ext>
            </a:extLst>
          </p:cNvPr>
          <p:cNvSpPr>
            <a:spLocks noGrp="1"/>
          </p:cNvSpPr>
          <p:nvPr>
            <p:ph type="body" idx="1"/>
          </p:nvPr>
        </p:nvSpPr>
        <p:spPr/>
        <p:txBody>
          <a:bodyPr>
            <a:normAutofit/>
          </a:bodyPr>
          <a:lstStyle/>
          <a:p>
            <a:r>
              <a:rPr lang="en-US" dirty="0"/>
              <a:t>LO1</a:t>
            </a:r>
          </a:p>
        </p:txBody>
      </p:sp>
      <p:sp>
        <p:nvSpPr>
          <p:cNvPr id="4" name="Slide Number Placeholder 3">
            <a:extLst>
              <a:ext uri="{FF2B5EF4-FFF2-40B4-BE49-F238E27FC236}">
                <a16:creationId xmlns:a16="http://schemas.microsoft.com/office/drawing/2014/main" id="{F10473D9-E9B9-3A45-30B1-56B1DC05C93B}"/>
              </a:ext>
            </a:extLst>
          </p:cNvPr>
          <p:cNvSpPr>
            <a:spLocks noGrp="1"/>
          </p:cNvSpPr>
          <p:nvPr>
            <p:ph type="sldNum" sz="quarter" idx="10"/>
          </p:nvPr>
        </p:nvSpPr>
        <p:spPr/>
        <p:txBody>
          <a:bodyPr/>
          <a:lstStyle/>
          <a:p>
            <a:fld id="{843C558F-3D11-8346-BE47-537E39BB58FA}" type="slidenum">
              <a:rPr lang="en-US" smtClean="0"/>
              <a:pPr/>
              <a:t>6</a:t>
            </a:fld>
            <a:endParaRPr lang="en-US" dirty="0"/>
          </a:p>
        </p:txBody>
      </p:sp>
    </p:spTree>
    <p:extLst>
      <p:ext uri="{BB962C8B-B14F-4D97-AF65-F5344CB8AC3E}">
        <p14:creationId xmlns:p14="http://schemas.microsoft.com/office/powerpoint/2010/main" val="6242042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082081-4B7A-931F-02DC-6CEB669188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82C3DF-1F14-9413-7EF1-3B44D59ABA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6EC94C-7EF1-78AF-AC18-9398C622EAFC}"/>
              </a:ext>
            </a:extLst>
          </p:cNvPr>
          <p:cNvSpPr>
            <a:spLocks noGrp="1"/>
          </p:cNvSpPr>
          <p:nvPr>
            <p:ph type="body" idx="1"/>
          </p:nvPr>
        </p:nvSpPr>
        <p:spPr/>
        <p:txBody>
          <a:bodyPr>
            <a:normAutofit/>
          </a:bodyPr>
          <a:lstStyle/>
          <a:p>
            <a:r>
              <a:rPr lang="en-US" dirty="0"/>
              <a:t>LO1</a:t>
            </a:r>
          </a:p>
        </p:txBody>
      </p:sp>
      <p:sp>
        <p:nvSpPr>
          <p:cNvPr id="4" name="Slide Number Placeholder 3">
            <a:extLst>
              <a:ext uri="{FF2B5EF4-FFF2-40B4-BE49-F238E27FC236}">
                <a16:creationId xmlns:a16="http://schemas.microsoft.com/office/drawing/2014/main" id="{15DC5DEA-69F7-3B15-2A7F-7CA1DA24FA6A}"/>
              </a:ext>
            </a:extLst>
          </p:cNvPr>
          <p:cNvSpPr>
            <a:spLocks noGrp="1"/>
          </p:cNvSpPr>
          <p:nvPr>
            <p:ph type="sldNum" sz="quarter" idx="10"/>
          </p:nvPr>
        </p:nvSpPr>
        <p:spPr/>
        <p:txBody>
          <a:bodyPr/>
          <a:lstStyle/>
          <a:p>
            <a:fld id="{843C558F-3D11-8346-BE47-537E39BB58FA}" type="slidenum">
              <a:rPr lang="en-US" smtClean="0"/>
              <a:pPr/>
              <a:t>7</a:t>
            </a:fld>
            <a:endParaRPr lang="en-US" dirty="0"/>
          </a:p>
        </p:txBody>
      </p:sp>
    </p:spTree>
    <p:extLst>
      <p:ext uri="{BB962C8B-B14F-4D97-AF65-F5344CB8AC3E}">
        <p14:creationId xmlns:p14="http://schemas.microsoft.com/office/powerpoint/2010/main" val="15035697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LO1</a:t>
            </a:r>
          </a:p>
        </p:txBody>
      </p:sp>
      <p:sp>
        <p:nvSpPr>
          <p:cNvPr id="4" name="Slide Number Placeholder 3"/>
          <p:cNvSpPr>
            <a:spLocks noGrp="1"/>
          </p:cNvSpPr>
          <p:nvPr>
            <p:ph type="sldNum" sz="quarter" idx="10"/>
          </p:nvPr>
        </p:nvSpPr>
        <p:spPr/>
        <p:txBody>
          <a:bodyPr/>
          <a:lstStyle/>
          <a:p>
            <a:fld id="{843C558F-3D11-8346-BE47-537E39BB58FA}" type="slidenum">
              <a:rPr lang="en-US" smtClean="0"/>
              <a:pPr/>
              <a:t>8</a:t>
            </a:fld>
            <a:endParaRPr lang="en-US" dirty="0"/>
          </a:p>
        </p:txBody>
      </p:sp>
    </p:spTree>
    <p:extLst>
      <p:ext uri="{BB962C8B-B14F-4D97-AF65-F5344CB8AC3E}">
        <p14:creationId xmlns:p14="http://schemas.microsoft.com/office/powerpoint/2010/main" val="32637030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36D110-C6E5-2797-2FD7-14DA2E0A79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D2884A-E0E4-39F5-FD13-39A2BEBB1F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3B0AB5-01F5-744B-3862-E15C5AC55105}"/>
              </a:ext>
            </a:extLst>
          </p:cNvPr>
          <p:cNvSpPr>
            <a:spLocks noGrp="1"/>
          </p:cNvSpPr>
          <p:nvPr>
            <p:ph type="body" idx="1"/>
          </p:nvPr>
        </p:nvSpPr>
        <p:spPr/>
        <p:txBody>
          <a:bodyPr>
            <a:normAutofit/>
          </a:bodyPr>
          <a:lstStyle/>
          <a:p>
            <a:r>
              <a:rPr lang="en-US" dirty="0"/>
              <a:t>LO1</a:t>
            </a:r>
          </a:p>
        </p:txBody>
      </p:sp>
      <p:sp>
        <p:nvSpPr>
          <p:cNvPr id="4" name="Slide Number Placeholder 3">
            <a:extLst>
              <a:ext uri="{FF2B5EF4-FFF2-40B4-BE49-F238E27FC236}">
                <a16:creationId xmlns:a16="http://schemas.microsoft.com/office/drawing/2014/main" id="{5D7FCC63-9005-325E-A0D6-BCFFE55173B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3C558F-3D11-8346-BE47-537E39BB58F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29591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LO1</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3C558F-3D11-8346-BE47-537E39BB58F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734194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92E5683-A327-EE53-6A8B-0E590DCBE12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b="16747"/>
          <a:stretch/>
        </p:blipFill>
        <p:spPr>
          <a:xfrm>
            <a:off x="0" y="-2005256"/>
            <a:ext cx="9144000" cy="7612602"/>
          </a:xfrm>
          <a:prstGeom prst="rect">
            <a:avLst/>
          </a:prstGeom>
        </p:spPr>
      </p:pic>
      <p:sp>
        <p:nvSpPr>
          <p:cNvPr id="2" name="Title 1">
            <a:extLst>
              <a:ext uri="{FF2B5EF4-FFF2-40B4-BE49-F238E27FC236}">
                <a16:creationId xmlns:a16="http://schemas.microsoft.com/office/drawing/2014/main" id="{EA9BCC02-48AB-ADD5-CB70-45CB93A479BE}"/>
              </a:ext>
            </a:extLst>
          </p:cNvPr>
          <p:cNvSpPr>
            <a:spLocks noGrp="1"/>
          </p:cNvSpPr>
          <p:nvPr>
            <p:ph type="ctrTitle"/>
          </p:nvPr>
        </p:nvSpPr>
        <p:spPr>
          <a:xfrm>
            <a:off x="1143000" y="1122363"/>
            <a:ext cx="6858000" cy="2387600"/>
          </a:xfrm>
        </p:spPr>
        <p:txBody>
          <a:bodyPr anchor="b"/>
          <a:lstStyle>
            <a:lvl1pPr algn="ctr">
              <a:defRPr sz="4500">
                <a:solidFill>
                  <a:schemeClr val="bg1"/>
                </a:solidFill>
                <a:latin typeface="Arial" panose="020B0604020202020204" pitchFamily="34" charset="0"/>
                <a:cs typeface="Arial" panose="020B0604020202020204" pitchFamily="34" charset="0"/>
              </a:defRPr>
            </a:lvl1pPr>
          </a:lstStyle>
          <a:p>
            <a:r>
              <a:rPr lang="en-US" dirty="0"/>
              <a:t>Click to edit Master title style</a:t>
            </a:r>
            <a:endParaRPr lang="en-AU" dirty="0"/>
          </a:p>
        </p:txBody>
      </p:sp>
      <p:sp>
        <p:nvSpPr>
          <p:cNvPr id="3" name="Subtitle 2">
            <a:extLst>
              <a:ext uri="{FF2B5EF4-FFF2-40B4-BE49-F238E27FC236}">
                <a16:creationId xmlns:a16="http://schemas.microsoft.com/office/drawing/2014/main" id="{8D06BDD5-F0C9-3042-85E7-670EA0C5350F}"/>
              </a:ext>
            </a:extLst>
          </p:cNvPr>
          <p:cNvSpPr>
            <a:spLocks noGrp="1"/>
          </p:cNvSpPr>
          <p:nvPr>
            <p:ph type="subTitle" idx="1"/>
          </p:nvPr>
        </p:nvSpPr>
        <p:spPr>
          <a:xfrm>
            <a:off x="1143000" y="3602038"/>
            <a:ext cx="6858000" cy="1655762"/>
          </a:xfrm>
        </p:spPr>
        <p:txBody>
          <a:bodyPr/>
          <a:lstStyle>
            <a:lvl1pPr marL="0" indent="0" algn="ctr">
              <a:buNone/>
              <a:defRPr sz="1800">
                <a:solidFill>
                  <a:schemeClr val="bg1"/>
                </a:solidFill>
                <a:latin typeface="Arial" panose="020B0604020202020204" pitchFamily="34" charset="0"/>
                <a:cs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endParaRPr lang="en-AU" dirty="0"/>
          </a:p>
        </p:txBody>
      </p:sp>
      <p:sp>
        <p:nvSpPr>
          <p:cNvPr id="10" name="TextBox 9">
            <a:extLst>
              <a:ext uri="{FF2B5EF4-FFF2-40B4-BE49-F238E27FC236}">
                <a16:creationId xmlns:a16="http://schemas.microsoft.com/office/drawing/2014/main" id="{93C55B97-BEFC-F6C9-00C8-9146A89AE056}"/>
              </a:ext>
            </a:extLst>
          </p:cNvPr>
          <p:cNvSpPr txBox="1"/>
          <p:nvPr userDrawn="1"/>
        </p:nvSpPr>
        <p:spPr>
          <a:xfrm>
            <a:off x="4702628" y="6369635"/>
            <a:ext cx="1776448" cy="253916"/>
          </a:xfrm>
          <a:prstGeom prst="rect">
            <a:avLst/>
          </a:prstGeom>
          <a:noFill/>
        </p:spPr>
        <p:txBody>
          <a:bodyPr wrap="none" rtlCol="0">
            <a:spAutoFit/>
          </a:bodyPr>
          <a:lstStyle/>
          <a:p>
            <a:r>
              <a:rPr lang="en-AU" sz="1050" dirty="0">
                <a:latin typeface="Arial" panose="020B0604020202020204" pitchFamily="34" charset="0"/>
                <a:cs typeface="Arial" panose="020B0604020202020204" pitchFamily="34" charset="0"/>
              </a:rPr>
              <a:t>Provider Code: PRV14012</a:t>
            </a:r>
          </a:p>
        </p:txBody>
      </p:sp>
      <p:sp>
        <p:nvSpPr>
          <p:cNvPr id="11" name="TextBox 10">
            <a:extLst>
              <a:ext uri="{FF2B5EF4-FFF2-40B4-BE49-F238E27FC236}">
                <a16:creationId xmlns:a16="http://schemas.microsoft.com/office/drawing/2014/main" id="{A1BFF9FE-FDC7-5757-B649-FC224017427F}"/>
              </a:ext>
            </a:extLst>
          </p:cNvPr>
          <p:cNvSpPr txBox="1"/>
          <p:nvPr userDrawn="1"/>
        </p:nvSpPr>
        <p:spPr>
          <a:xfrm>
            <a:off x="6894733" y="6369635"/>
            <a:ext cx="1632178" cy="253916"/>
          </a:xfrm>
          <a:prstGeom prst="rect">
            <a:avLst/>
          </a:prstGeom>
          <a:noFill/>
        </p:spPr>
        <p:txBody>
          <a:bodyPr wrap="none" rtlCol="0">
            <a:spAutoFit/>
          </a:bodyPr>
          <a:lstStyle/>
          <a:p>
            <a:r>
              <a:rPr lang="en-AU" sz="1050" dirty="0">
                <a:latin typeface="Arial" panose="020B0604020202020204" pitchFamily="34" charset="0"/>
                <a:cs typeface="Arial" panose="020B0604020202020204" pitchFamily="34" charset="0"/>
              </a:rPr>
              <a:t>CRICOS Code: 03391M</a:t>
            </a:r>
          </a:p>
        </p:txBody>
      </p:sp>
      <p:pic>
        <p:nvPicPr>
          <p:cNvPr id="14" name="Picture 13" descr="A black background with blue text&#10;&#10;Description automatically generated">
            <a:extLst>
              <a:ext uri="{FF2B5EF4-FFF2-40B4-BE49-F238E27FC236}">
                <a16:creationId xmlns:a16="http://schemas.microsoft.com/office/drawing/2014/main" id="{5F3D99FC-96FD-8365-80E7-0F20C165948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21035" y="5906270"/>
            <a:ext cx="1934129" cy="731313"/>
          </a:xfrm>
          <a:prstGeom prst="rect">
            <a:avLst/>
          </a:prstGeom>
        </p:spPr>
      </p:pic>
    </p:spTree>
    <p:extLst>
      <p:ext uri="{BB962C8B-B14F-4D97-AF65-F5344CB8AC3E}">
        <p14:creationId xmlns:p14="http://schemas.microsoft.com/office/powerpoint/2010/main" val="4082053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163C0-490D-5F5D-E8D6-DEF19B6DBA56}"/>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67F2551D-3F4C-1938-7EBD-D5864C22A29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FFB0E147-496D-8D20-E3B0-2C9C7CD37F56}"/>
              </a:ext>
            </a:extLst>
          </p:cNvPr>
          <p:cNvSpPr>
            <a:spLocks noGrp="1"/>
          </p:cNvSpPr>
          <p:nvPr>
            <p:ph type="dt" sz="half" idx="10"/>
          </p:nvPr>
        </p:nvSpPr>
        <p:spPr/>
        <p:txBody>
          <a:bodyPr/>
          <a:lstStyle/>
          <a:p>
            <a:fld id="{1EEEF7A6-2F77-4142-B768-F827357806A5}" type="datetimeFigureOut">
              <a:rPr lang="en-AU" smtClean="0"/>
              <a:t>28/05/2025</a:t>
            </a:fld>
            <a:endParaRPr lang="en-AU"/>
          </a:p>
        </p:txBody>
      </p:sp>
      <p:sp>
        <p:nvSpPr>
          <p:cNvPr id="5" name="Footer Placeholder 4">
            <a:extLst>
              <a:ext uri="{FF2B5EF4-FFF2-40B4-BE49-F238E27FC236}">
                <a16:creationId xmlns:a16="http://schemas.microsoft.com/office/drawing/2014/main" id="{9BE9A733-95F5-D5BC-2D54-99820DCF182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0C38DB0-B6E4-40B6-40DA-7326AA522C74}"/>
              </a:ext>
            </a:extLst>
          </p:cNvPr>
          <p:cNvSpPr>
            <a:spLocks noGrp="1"/>
          </p:cNvSpPr>
          <p:nvPr>
            <p:ph type="sldNum" sz="quarter" idx="12"/>
          </p:nvPr>
        </p:nvSpPr>
        <p:spPr/>
        <p:txBody>
          <a:bodyPr/>
          <a:lstStyle/>
          <a:p>
            <a:fld id="{08475154-F9FC-49E4-922F-0B8F90CE7C70}" type="slidenum">
              <a:rPr lang="en-AU" smtClean="0"/>
              <a:t>‹#›</a:t>
            </a:fld>
            <a:endParaRPr lang="en-AU"/>
          </a:p>
        </p:txBody>
      </p:sp>
    </p:spTree>
    <p:extLst>
      <p:ext uri="{BB962C8B-B14F-4D97-AF65-F5344CB8AC3E}">
        <p14:creationId xmlns:p14="http://schemas.microsoft.com/office/powerpoint/2010/main" val="3898694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18CDC5C-942C-8C83-140B-96A8D21D76FB}"/>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B6B13C13-BA75-1E34-F4DD-878B9F48EDAC}"/>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18F96191-C41F-6340-39A1-D051F5BD43DE}"/>
              </a:ext>
            </a:extLst>
          </p:cNvPr>
          <p:cNvSpPr>
            <a:spLocks noGrp="1"/>
          </p:cNvSpPr>
          <p:nvPr>
            <p:ph type="dt" sz="half" idx="10"/>
          </p:nvPr>
        </p:nvSpPr>
        <p:spPr/>
        <p:txBody>
          <a:bodyPr/>
          <a:lstStyle/>
          <a:p>
            <a:fld id="{1EEEF7A6-2F77-4142-B768-F827357806A5}" type="datetimeFigureOut">
              <a:rPr lang="en-AU" smtClean="0"/>
              <a:t>28/05/2025</a:t>
            </a:fld>
            <a:endParaRPr lang="en-AU"/>
          </a:p>
        </p:txBody>
      </p:sp>
      <p:sp>
        <p:nvSpPr>
          <p:cNvPr id="5" name="Footer Placeholder 4">
            <a:extLst>
              <a:ext uri="{FF2B5EF4-FFF2-40B4-BE49-F238E27FC236}">
                <a16:creationId xmlns:a16="http://schemas.microsoft.com/office/drawing/2014/main" id="{7EE24EC3-A7A0-B666-DDD8-44C8D9584B54}"/>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BDD7FF98-869B-F23A-EE39-CFD4BD0D9CF3}"/>
              </a:ext>
            </a:extLst>
          </p:cNvPr>
          <p:cNvSpPr>
            <a:spLocks noGrp="1"/>
          </p:cNvSpPr>
          <p:nvPr>
            <p:ph type="sldNum" sz="quarter" idx="12"/>
          </p:nvPr>
        </p:nvSpPr>
        <p:spPr/>
        <p:txBody>
          <a:bodyPr/>
          <a:lstStyle/>
          <a:p>
            <a:fld id="{08475154-F9FC-49E4-922F-0B8F90CE7C70}" type="slidenum">
              <a:rPr lang="en-AU" smtClean="0"/>
              <a:t>‹#›</a:t>
            </a:fld>
            <a:endParaRPr lang="en-AU"/>
          </a:p>
        </p:txBody>
      </p:sp>
    </p:spTree>
    <p:extLst>
      <p:ext uri="{BB962C8B-B14F-4D97-AF65-F5344CB8AC3E}">
        <p14:creationId xmlns:p14="http://schemas.microsoft.com/office/powerpoint/2010/main" val="3594589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ECE4463-3CC8-41BC-AAFD-06FDD2733182}"/>
              </a:ext>
            </a:extLst>
          </p:cNvPr>
          <p:cNvSpPr/>
          <p:nvPr userDrawn="1"/>
        </p:nvSpPr>
        <p:spPr>
          <a:xfrm>
            <a:off x="0" y="1482811"/>
            <a:ext cx="9144000" cy="476558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8618256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Custom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ECE4463-3CC8-41BC-AAFD-06FDD2733182}"/>
              </a:ext>
            </a:extLst>
          </p:cNvPr>
          <p:cNvSpPr/>
          <p:nvPr userDrawn="1"/>
        </p:nvSpPr>
        <p:spPr>
          <a:xfrm>
            <a:off x="0" y="1482811"/>
            <a:ext cx="9144000" cy="476558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755152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Custom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ECE4463-3CC8-41BC-AAFD-06FDD2733182}"/>
              </a:ext>
            </a:extLst>
          </p:cNvPr>
          <p:cNvSpPr/>
          <p:nvPr userDrawn="1"/>
        </p:nvSpPr>
        <p:spPr>
          <a:xfrm>
            <a:off x="0" y="1482811"/>
            <a:ext cx="9144000" cy="476558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19217028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Custom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4D9875B-21F8-425A-B5DF-D295CD39051D}"/>
              </a:ext>
            </a:extLst>
          </p:cNvPr>
          <p:cNvSpPr/>
          <p:nvPr userDrawn="1"/>
        </p:nvSpPr>
        <p:spPr>
          <a:xfrm>
            <a:off x="0" y="1447800"/>
            <a:ext cx="9144000" cy="4800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1894634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0EA117CD-78D6-8140-8F9E-BBE1D9A6A00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68058" b="23377"/>
          <a:stretch/>
        </p:blipFill>
        <p:spPr>
          <a:xfrm>
            <a:off x="0" y="6074852"/>
            <a:ext cx="9144000" cy="783149"/>
          </a:xfrm>
          <a:prstGeom prst="rect">
            <a:avLst/>
          </a:prstGeom>
        </p:spPr>
      </p:pic>
      <p:sp>
        <p:nvSpPr>
          <p:cNvPr id="2" name="Title 1">
            <a:extLst>
              <a:ext uri="{FF2B5EF4-FFF2-40B4-BE49-F238E27FC236}">
                <a16:creationId xmlns:a16="http://schemas.microsoft.com/office/drawing/2014/main" id="{25A8DDE0-F96D-EF4F-4AAC-96AC7A3FA233}"/>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39C6E2C7-0B7E-49E7-A2AA-0F31EC71C0E6}"/>
              </a:ext>
            </a:extLst>
          </p:cNvPr>
          <p:cNvSpPr>
            <a:spLocks noGrp="1"/>
          </p:cNvSpPr>
          <p:nvPr>
            <p:ph idx="1"/>
          </p:nvPr>
        </p:nvSpPr>
        <p:spPr>
          <a:xfrm>
            <a:off x="628650" y="1825625"/>
            <a:ext cx="7886700" cy="415395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a:extLst>
              <a:ext uri="{FF2B5EF4-FFF2-40B4-BE49-F238E27FC236}">
                <a16:creationId xmlns:a16="http://schemas.microsoft.com/office/drawing/2014/main" id="{36600EF9-848E-8342-A464-86DA41E4F60E}"/>
              </a:ext>
            </a:extLst>
          </p:cNvPr>
          <p:cNvSpPr>
            <a:spLocks noGrp="1"/>
          </p:cNvSpPr>
          <p:nvPr>
            <p:ph type="dt" sz="half" idx="10"/>
          </p:nvPr>
        </p:nvSpPr>
        <p:spPr/>
        <p:txBody>
          <a:bodyPr/>
          <a:lstStyle/>
          <a:p>
            <a:fld id="{1EEEF7A6-2F77-4142-B768-F827357806A5}" type="datetimeFigureOut">
              <a:rPr lang="en-AU" smtClean="0"/>
              <a:t>28/05/2025</a:t>
            </a:fld>
            <a:endParaRPr lang="en-AU"/>
          </a:p>
        </p:txBody>
      </p:sp>
      <p:sp>
        <p:nvSpPr>
          <p:cNvPr id="5" name="Footer Placeholder 4">
            <a:extLst>
              <a:ext uri="{FF2B5EF4-FFF2-40B4-BE49-F238E27FC236}">
                <a16:creationId xmlns:a16="http://schemas.microsoft.com/office/drawing/2014/main" id="{82B3BBE9-60F7-9272-739D-6522C6E68C29}"/>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B69B063B-F8FA-5477-6BA4-EA3B781186F0}"/>
              </a:ext>
            </a:extLst>
          </p:cNvPr>
          <p:cNvSpPr>
            <a:spLocks noGrp="1"/>
          </p:cNvSpPr>
          <p:nvPr>
            <p:ph type="sldNum" sz="quarter" idx="12"/>
          </p:nvPr>
        </p:nvSpPr>
        <p:spPr/>
        <p:txBody>
          <a:bodyPr/>
          <a:lstStyle/>
          <a:p>
            <a:fld id="{08475154-F9FC-49E4-922F-0B8F90CE7C70}" type="slidenum">
              <a:rPr lang="en-AU" smtClean="0"/>
              <a:t>‹#›</a:t>
            </a:fld>
            <a:endParaRPr lang="en-AU"/>
          </a:p>
        </p:txBody>
      </p:sp>
      <p:pic>
        <p:nvPicPr>
          <p:cNvPr id="9" name="Picture 8" descr="A black background with white text&#10;&#10;Description automatically generated">
            <a:extLst>
              <a:ext uri="{FF2B5EF4-FFF2-40B4-BE49-F238E27FC236}">
                <a16:creationId xmlns:a16="http://schemas.microsoft.com/office/drawing/2014/main" id="{E072116D-CEAC-A2E1-6153-35556833443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19317" y="6200363"/>
            <a:ext cx="1460693" cy="551257"/>
          </a:xfrm>
          <a:prstGeom prst="rect">
            <a:avLst/>
          </a:prstGeom>
        </p:spPr>
      </p:pic>
      <p:sp>
        <p:nvSpPr>
          <p:cNvPr id="10" name="TextBox 9">
            <a:extLst>
              <a:ext uri="{FF2B5EF4-FFF2-40B4-BE49-F238E27FC236}">
                <a16:creationId xmlns:a16="http://schemas.microsoft.com/office/drawing/2014/main" id="{B058552A-4ED8-EF49-F3C5-CDB014C8D4AE}"/>
              </a:ext>
            </a:extLst>
          </p:cNvPr>
          <p:cNvSpPr txBox="1"/>
          <p:nvPr userDrawn="1"/>
        </p:nvSpPr>
        <p:spPr>
          <a:xfrm>
            <a:off x="6785015" y="6306714"/>
            <a:ext cx="1444626" cy="276999"/>
          </a:xfrm>
          <a:prstGeom prst="rect">
            <a:avLst/>
          </a:prstGeom>
          <a:noFill/>
        </p:spPr>
        <p:txBody>
          <a:bodyPr wrap="none" rtlCol="0">
            <a:spAutoFit/>
          </a:bodyPr>
          <a:lstStyle/>
          <a:p>
            <a:r>
              <a:rPr lang="en-AU" sz="1200" dirty="0">
                <a:solidFill>
                  <a:schemeClr val="bg1"/>
                </a:solidFill>
                <a:latin typeface="Georgia Pro" panose="02040502050405020303" pitchFamily="18" charset="0"/>
              </a:rPr>
              <a:t>School of Business</a:t>
            </a:r>
          </a:p>
        </p:txBody>
      </p:sp>
    </p:spTree>
    <p:extLst>
      <p:ext uri="{BB962C8B-B14F-4D97-AF65-F5344CB8AC3E}">
        <p14:creationId xmlns:p14="http://schemas.microsoft.com/office/powerpoint/2010/main" val="1233663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E9CD2D21-3EBA-35F0-107C-5E3B44F3EF12}"/>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68058" b="23377"/>
          <a:stretch/>
        </p:blipFill>
        <p:spPr>
          <a:xfrm>
            <a:off x="0" y="6074852"/>
            <a:ext cx="9144000" cy="783149"/>
          </a:xfrm>
          <a:prstGeom prst="rect">
            <a:avLst/>
          </a:prstGeom>
        </p:spPr>
      </p:pic>
      <p:sp>
        <p:nvSpPr>
          <p:cNvPr id="2" name="Title 1">
            <a:extLst>
              <a:ext uri="{FF2B5EF4-FFF2-40B4-BE49-F238E27FC236}">
                <a16:creationId xmlns:a16="http://schemas.microsoft.com/office/drawing/2014/main" id="{94DE4502-502A-E513-028F-CB12A61E0F5A}"/>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00F54D69-3459-8871-6E50-89FACBE2E684}"/>
              </a:ext>
            </a:extLst>
          </p:cNvPr>
          <p:cNvSpPr>
            <a:spLocks noGrp="1"/>
          </p:cNvSpPr>
          <p:nvPr>
            <p:ph type="body" idx="1"/>
          </p:nvPr>
        </p:nvSpPr>
        <p:spPr>
          <a:xfrm>
            <a:off x="623888" y="4589464"/>
            <a:ext cx="7886700" cy="1390121"/>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C075016-E6EC-9527-6A28-BB6136EAA2F9}"/>
              </a:ext>
            </a:extLst>
          </p:cNvPr>
          <p:cNvSpPr>
            <a:spLocks noGrp="1"/>
          </p:cNvSpPr>
          <p:nvPr>
            <p:ph type="dt" sz="half" idx="10"/>
          </p:nvPr>
        </p:nvSpPr>
        <p:spPr/>
        <p:txBody>
          <a:bodyPr/>
          <a:lstStyle/>
          <a:p>
            <a:fld id="{1EEEF7A6-2F77-4142-B768-F827357806A5}" type="datetimeFigureOut">
              <a:rPr lang="en-AU" smtClean="0"/>
              <a:t>28/05/2025</a:t>
            </a:fld>
            <a:endParaRPr lang="en-AU"/>
          </a:p>
        </p:txBody>
      </p:sp>
      <p:sp>
        <p:nvSpPr>
          <p:cNvPr id="5" name="Footer Placeholder 4">
            <a:extLst>
              <a:ext uri="{FF2B5EF4-FFF2-40B4-BE49-F238E27FC236}">
                <a16:creationId xmlns:a16="http://schemas.microsoft.com/office/drawing/2014/main" id="{16C2A4F1-A0DD-2D3D-AA37-30A98D3E4763}"/>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754CD5AC-1415-BCDA-AB63-99052A836142}"/>
              </a:ext>
            </a:extLst>
          </p:cNvPr>
          <p:cNvSpPr>
            <a:spLocks noGrp="1"/>
          </p:cNvSpPr>
          <p:nvPr>
            <p:ph type="sldNum" sz="quarter" idx="12"/>
          </p:nvPr>
        </p:nvSpPr>
        <p:spPr/>
        <p:txBody>
          <a:bodyPr/>
          <a:lstStyle/>
          <a:p>
            <a:fld id="{08475154-F9FC-49E4-922F-0B8F90CE7C70}" type="slidenum">
              <a:rPr lang="en-AU" smtClean="0"/>
              <a:t>‹#›</a:t>
            </a:fld>
            <a:endParaRPr lang="en-AU"/>
          </a:p>
        </p:txBody>
      </p:sp>
      <p:pic>
        <p:nvPicPr>
          <p:cNvPr id="8" name="Picture 7">
            <a:extLst>
              <a:ext uri="{FF2B5EF4-FFF2-40B4-BE49-F238E27FC236}">
                <a16:creationId xmlns:a16="http://schemas.microsoft.com/office/drawing/2014/main" id="{DC4456E6-F407-564E-0040-8C5DE902D7F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b="94547"/>
          <a:stretch/>
        </p:blipFill>
        <p:spPr>
          <a:xfrm>
            <a:off x="0" y="0"/>
            <a:ext cx="9144000" cy="498574"/>
          </a:xfrm>
          <a:prstGeom prst="rect">
            <a:avLst/>
          </a:prstGeom>
        </p:spPr>
      </p:pic>
      <p:pic>
        <p:nvPicPr>
          <p:cNvPr id="10" name="Picture 9" descr="A black background with white text&#10;&#10;Description automatically generated">
            <a:extLst>
              <a:ext uri="{FF2B5EF4-FFF2-40B4-BE49-F238E27FC236}">
                <a16:creationId xmlns:a16="http://schemas.microsoft.com/office/drawing/2014/main" id="{04219F32-9853-FCD3-EA66-E542053F758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19317" y="6200363"/>
            <a:ext cx="1460693" cy="551257"/>
          </a:xfrm>
          <a:prstGeom prst="rect">
            <a:avLst/>
          </a:prstGeom>
        </p:spPr>
      </p:pic>
      <p:sp>
        <p:nvSpPr>
          <p:cNvPr id="12" name="TextBox 11">
            <a:extLst>
              <a:ext uri="{FF2B5EF4-FFF2-40B4-BE49-F238E27FC236}">
                <a16:creationId xmlns:a16="http://schemas.microsoft.com/office/drawing/2014/main" id="{159C27B5-6BBC-80C1-2230-82102BA6A23E}"/>
              </a:ext>
            </a:extLst>
          </p:cNvPr>
          <p:cNvSpPr txBox="1"/>
          <p:nvPr userDrawn="1"/>
        </p:nvSpPr>
        <p:spPr>
          <a:xfrm>
            <a:off x="6785015" y="6306714"/>
            <a:ext cx="1444626" cy="276999"/>
          </a:xfrm>
          <a:prstGeom prst="rect">
            <a:avLst/>
          </a:prstGeom>
          <a:noFill/>
        </p:spPr>
        <p:txBody>
          <a:bodyPr wrap="none" rtlCol="0">
            <a:spAutoFit/>
          </a:bodyPr>
          <a:lstStyle/>
          <a:p>
            <a:r>
              <a:rPr lang="en-AU" sz="1200" dirty="0">
                <a:solidFill>
                  <a:schemeClr val="bg1"/>
                </a:solidFill>
                <a:latin typeface="Georgia Pro" panose="02040502050405020303" pitchFamily="18" charset="0"/>
              </a:rPr>
              <a:t>School of Business</a:t>
            </a:r>
          </a:p>
        </p:txBody>
      </p:sp>
    </p:spTree>
    <p:extLst>
      <p:ext uri="{BB962C8B-B14F-4D97-AF65-F5344CB8AC3E}">
        <p14:creationId xmlns:p14="http://schemas.microsoft.com/office/powerpoint/2010/main" val="493301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D9E3680-4038-471B-BDB3-398A78013BC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68058" b="23377"/>
          <a:stretch/>
        </p:blipFill>
        <p:spPr>
          <a:xfrm>
            <a:off x="0" y="6074852"/>
            <a:ext cx="9144000" cy="783149"/>
          </a:xfrm>
          <a:prstGeom prst="rect">
            <a:avLst/>
          </a:prstGeom>
        </p:spPr>
      </p:pic>
      <p:sp>
        <p:nvSpPr>
          <p:cNvPr id="2" name="Title 1">
            <a:extLst>
              <a:ext uri="{FF2B5EF4-FFF2-40B4-BE49-F238E27FC236}">
                <a16:creationId xmlns:a16="http://schemas.microsoft.com/office/drawing/2014/main" id="{4394E86B-89A9-45B6-0061-00E5CFEC3A31}"/>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D241327A-5C9A-9F2F-4AA3-868AA1DF81F1}"/>
              </a:ext>
            </a:extLst>
          </p:cNvPr>
          <p:cNvSpPr>
            <a:spLocks noGrp="1"/>
          </p:cNvSpPr>
          <p:nvPr>
            <p:ph sz="half" idx="1"/>
          </p:nvPr>
        </p:nvSpPr>
        <p:spPr>
          <a:xfrm>
            <a:off x="628650" y="1825625"/>
            <a:ext cx="3886200" cy="417557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2026AE27-1080-B3CB-A760-52104E5390BA}"/>
              </a:ext>
            </a:extLst>
          </p:cNvPr>
          <p:cNvSpPr>
            <a:spLocks noGrp="1"/>
          </p:cNvSpPr>
          <p:nvPr>
            <p:ph sz="half" idx="2"/>
          </p:nvPr>
        </p:nvSpPr>
        <p:spPr>
          <a:xfrm>
            <a:off x="4629150" y="1825625"/>
            <a:ext cx="3886200" cy="417557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2D64F458-28ED-0193-4FA5-EC8434E48334}"/>
              </a:ext>
            </a:extLst>
          </p:cNvPr>
          <p:cNvSpPr>
            <a:spLocks noGrp="1"/>
          </p:cNvSpPr>
          <p:nvPr>
            <p:ph type="dt" sz="half" idx="10"/>
          </p:nvPr>
        </p:nvSpPr>
        <p:spPr/>
        <p:txBody>
          <a:bodyPr/>
          <a:lstStyle/>
          <a:p>
            <a:fld id="{1EEEF7A6-2F77-4142-B768-F827357806A5}" type="datetimeFigureOut">
              <a:rPr lang="en-AU" smtClean="0"/>
              <a:t>28/05/2025</a:t>
            </a:fld>
            <a:endParaRPr lang="en-AU"/>
          </a:p>
        </p:txBody>
      </p:sp>
      <p:sp>
        <p:nvSpPr>
          <p:cNvPr id="6" name="Footer Placeholder 5">
            <a:extLst>
              <a:ext uri="{FF2B5EF4-FFF2-40B4-BE49-F238E27FC236}">
                <a16:creationId xmlns:a16="http://schemas.microsoft.com/office/drawing/2014/main" id="{50127CF5-E4E2-0EB7-8807-4001053BB2D5}"/>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DB8D8EBB-3195-53E9-4380-1C515DC927CA}"/>
              </a:ext>
            </a:extLst>
          </p:cNvPr>
          <p:cNvSpPr>
            <a:spLocks noGrp="1"/>
          </p:cNvSpPr>
          <p:nvPr>
            <p:ph type="sldNum" sz="quarter" idx="12"/>
          </p:nvPr>
        </p:nvSpPr>
        <p:spPr/>
        <p:txBody>
          <a:bodyPr/>
          <a:lstStyle/>
          <a:p>
            <a:fld id="{08475154-F9FC-49E4-922F-0B8F90CE7C70}" type="slidenum">
              <a:rPr lang="en-AU" smtClean="0"/>
              <a:t>‹#›</a:t>
            </a:fld>
            <a:endParaRPr lang="en-AU"/>
          </a:p>
        </p:txBody>
      </p:sp>
      <p:pic>
        <p:nvPicPr>
          <p:cNvPr id="10" name="Picture 9" descr="A black background with white text&#10;&#10;Description automatically generated">
            <a:extLst>
              <a:ext uri="{FF2B5EF4-FFF2-40B4-BE49-F238E27FC236}">
                <a16:creationId xmlns:a16="http://schemas.microsoft.com/office/drawing/2014/main" id="{B3916C34-82BC-E746-A84A-378B9C76757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19317" y="6200363"/>
            <a:ext cx="1460693" cy="551257"/>
          </a:xfrm>
          <a:prstGeom prst="rect">
            <a:avLst/>
          </a:prstGeom>
        </p:spPr>
      </p:pic>
      <p:sp>
        <p:nvSpPr>
          <p:cNvPr id="9" name="TextBox 8">
            <a:extLst>
              <a:ext uri="{FF2B5EF4-FFF2-40B4-BE49-F238E27FC236}">
                <a16:creationId xmlns:a16="http://schemas.microsoft.com/office/drawing/2014/main" id="{9FE021EF-A5C8-D6A8-3926-D0D314DE3466}"/>
              </a:ext>
            </a:extLst>
          </p:cNvPr>
          <p:cNvSpPr txBox="1"/>
          <p:nvPr userDrawn="1"/>
        </p:nvSpPr>
        <p:spPr>
          <a:xfrm>
            <a:off x="6785015" y="6306714"/>
            <a:ext cx="1444626" cy="276999"/>
          </a:xfrm>
          <a:prstGeom prst="rect">
            <a:avLst/>
          </a:prstGeom>
          <a:noFill/>
        </p:spPr>
        <p:txBody>
          <a:bodyPr wrap="none" rtlCol="0">
            <a:spAutoFit/>
          </a:bodyPr>
          <a:lstStyle/>
          <a:p>
            <a:r>
              <a:rPr lang="en-AU" sz="1200" dirty="0">
                <a:solidFill>
                  <a:schemeClr val="bg1"/>
                </a:solidFill>
                <a:latin typeface="Georgia Pro" panose="02040502050405020303" pitchFamily="18" charset="0"/>
              </a:rPr>
              <a:t>School of Business</a:t>
            </a:r>
          </a:p>
        </p:txBody>
      </p:sp>
    </p:spTree>
    <p:extLst>
      <p:ext uri="{BB962C8B-B14F-4D97-AF65-F5344CB8AC3E}">
        <p14:creationId xmlns:p14="http://schemas.microsoft.com/office/powerpoint/2010/main" val="449986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3743AFFF-EC97-BF54-3C79-0C94413C90F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68058" b="23377"/>
          <a:stretch/>
        </p:blipFill>
        <p:spPr>
          <a:xfrm>
            <a:off x="0" y="6074852"/>
            <a:ext cx="9144000" cy="783149"/>
          </a:xfrm>
          <a:prstGeom prst="rect">
            <a:avLst/>
          </a:prstGeom>
        </p:spPr>
      </p:pic>
      <p:sp>
        <p:nvSpPr>
          <p:cNvPr id="2" name="Title 1">
            <a:extLst>
              <a:ext uri="{FF2B5EF4-FFF2-40B4-BE49-F238E27FC236}">
                <a16:creationId xmlns:a16="http://schemas.microsoft.com/office/drawing/2014/main" id="{D5B938BD-4D93-C1BF-0A77-B942E331FB8B}"/>
              </a:ext>
            </a:extLst>
          </p:cNvPr>
          <p:cNvSpPr>
            <a:spLocks noGrp="1"/>
          </p:cNvSpPr>
          <p:nvPr>
            <p:ph type="title"/>
          </p:nvPr>
        </p:nvSpPr>
        <p:spPr>
          <a:xfrm>
            <a:off x="629841" y="365126"/>
            <a:ext cx="78867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A7FC7B3B-DEC5-5B63-9937-38BA625A2779}"/>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80397562-1C65-06EC-946C-C3241F15F3EA}"/>
              </a:ext>
            </a:extLst>
          </p:cNvPr>
          <p:cNvSpPr>
            <a:spLocks noGrp="1"/>
          </p:cNvSpPr>
          <p:nvPr>
            <p:ph sz="half" idx="2"/>
          </p:nvPr>
        </p:nvSpPr>
        <p:spPr>
          <a:xfrm>
            <a:off x="629842" y="2505076"/>
            <a:ext cx="3868340" cy="35528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69DE4B30-DFFC-0BBF-2735-CFB5299A17D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41E797F2-74D9-C15D-33CA-37F4205FBA5E}"/>
              </a:ext>
            </a:extLst>
          </p:cNvPr>
          <p:cNvSpPr>
            <a:spLocks noGrp="1"/>
          </p:cNvSpPr>
          <p:nvPr>
            <p:ph sz="quarter" idx="4"/>
          </p:nvPr>
        </p:nvSpPr>
        <p:spPr>
          <a:xfrm>
            <a:off x="4629150" y="2505076"/>
            <a:ext cx="3887391" cy="35528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31A5C741-4C0E-19DD-4E48-DF9461C5BFCD}"/>
              </a:ext>
            </a:extLst>
          </p:cNvPr>
          <p:cNvSpPr>
            <a:spLocks noGrp="1"/>
          </p:cNvSpPr>
          <p:nvPr>
            <p:ph type="dt" sz="half" idx="10"/>
          </p:nvPr>
        </p:nvSpPr>
        <p:spPr/>
        <p:txBody>
          <a:bodyPr/>
          <a:lstStyle/>
          <a:p>
            <a:fld id="{1EEEF7A6-2F77-4142-B768-F827357806A5}" type="datetimeFigureOut">
              <a:rPr lang="en-AU" smtClean="0"/>
              <a:t>28/05/2025</a:t>
            </a:fld>
            <a:endParaRPr lang="en-AU"/>
          </a:p>
        </p:txBody>
      </p:sp>
      <p:sp>
        <p:nvSpPr>
          <p:cNvPr id="8" name="Footer Placeholder 7">
            <a:extLst>
              <a:ext uri="{FF2B5EF4-FFF2-40B4-BE49-F238E27FC236}">
                <a16:creationId xmlns:a16="http://schemas.microsoft.com/office/drawing/2014/main" id="{70CB7942-B53C-D2F6-58B1-A26D3A8350DF}"/>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81B46FCE-50D5-0409-FC1C-416DFA969601}"/>
              </a:ext>
            </a:extLst>
          </p:cNvPr>
          <p:cNvSpPr>
            <a:spLocks noGrp="1"/>
          </p:cNvSpPr>
          <p:nvPr>
            <p:ph type="sldNum" sz="quarter" idx="12"/>
          </p:nvPr>
        </p:nvSpPr>
        <p:spPr/>
        <p:txBody>
          <a:bodyPr/>
          <a:lstStyle/>
          <a:p>
            <a:fld id="{08475154-F9FC-49E4-922F-0B8F90CE7C70}" type="slidenum">
              <a:rPr lang="en-AU" smtClean="0"/>
              <a:t>‹#›</a:t>
            </a:fld>
            <a:endParaRPr lang="en-AU"/>
          </a:p>
        </p:txBody>
      </p:sp>
      <p:pic>
        <p:nvPicPr>
          <p:cNvPr id="12" name="Picture 11" descr="A black background with white text&#10;&#10;Description automatically generated">
            <a:extLst>
              <a:ext uri="{FF2B5EF4-FFF2-40B4-BE49-F238E27FC236}">
                <a16:creationId xmlns:a16="http://schemas.microsoft.com/office/drawing/2014/main" id="{2298CB4F-CFCB-30DB-9727-E83E12688AA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19317" y="6200363"/>
            <a:ext cx="1460693" cy="551257"/>
          </a:xfrm>
          <a:prstGeom prst="rect">
            <a:avLst/>
          </a:prstGeom>
        </p:spPr>
      </p:pic>
      <p:sp>
        <p:nvSpPr>
          <p:cNvPr id="10" name="TextBox 9">
            <a:extLst>
              <a:ext uri="{FF2B5EF4-FFF2-40B4-BE49-F238E27FC236}">
                <a16:creationId xmlns:a16="http://schemas.microsoft.com/office/drawing/2014/main" id="{E5400E6F-848A-07BD-1FFB-4092DE96775B}"/>
              </a:ext>
            </a:extLst>
          </p:cNvPr>
          <p:cNvSpPr txBox="1"/>
          <p:nvPr userDrawn="1"/>
        </p:nvSpPr>
        <p:spPr>
          <a:xfrm>
            <a:off x="6785015" y="6306714"/>
            <a:ext cx="1444626" cy="276999"/>
          </a:xfrm>
          <a:prstGeom prst="rect">
            <a:avLst/>
          </a:prstGeom>
          <a:noFill/>
        </p:spPr>
        <p:txBody>
          <a:bodyPr wrap="none" rtlCol="0">
            <a:spAutoFit/>
          </a:bodyPr>
          <a:lstStyle/>
          <a:p>
            <a:r>
              <a:rPr lang="en-AU" sz="1200" dirty="0">
                <a:solidFill>
                  <a:schemeClr val="bg1"/>
                </a:solidFill>
                <a:latin typeface="Georgia Pro" panose="02040502050405020303" pitchFamily="18" charset="0"/>
              </a:rPr>
              <a:t>School of Business</a:t>
            </a:r>
          </a:p>
        </p:txBody>
      </p:sp>
    </p:spTree>
    <p:extLst>
      <p:ext uri="{BB962C8B-B14F-4D97-AF65-F5344CB8AC3E}">
        <p14:creationId xmlns:p14="http://schemas.microsoft.com/office/powerpoint/2010/main" val="1177931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AF5FC7B4-5E93-B73C-66B6-FAE9AC54BD6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68058" b="23377"/>
          <a:stretch/>
        </p:blipFill>
        <p:spPr>
          <a:xfrm>
            <a:off x="0" y="6074852"/>
            <a:ext cx="9144000" cy="783149"/>
          </a:xfrm>
          <a:prstGeom prst="rect">
            <a:avLst/>
          </a:prstGeom>
        </p:spPr>
      </p:pic>
      <p:sp>
        <p:nvSpPr>
          <p:cNvPr id="2" name="Title 1">
            <a:extLst>
              <a:ext uri="{FF2B5EF4-FFF2-40B4-BE49-F238E27FC236}">
                <a16:creationId xmlns:a16="http://schemas.microsoft.com/office/drawing/2014/main" id="{B69D4FA5-9CFF-220E-0458-50170F2DE1E0}"/>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9A5E5B9D-D27C-B044-286D-5855FC701ACD}"/>
              </a:ext>
            </a:extLst>
          </p:cNvPr>
          <p:cNvSpPr>
            <a:spLocks noGrp="1"/>
          </p:cNvSpPr>
          <p:nvPr>
            <p:ph type="dt" sz="half" idx="10"/>
          </p:nvPr>
        </p:nvSpPr>
        <p:spPr/>
        <p:txBody>
          <a:bodyPr/>
          <a:lstStyle/>
          <a:p>
            <a:fld id="{1EEEF7A6-2F77-4142-B768-F827357806A5}" type="datetimeFigureOut">
              <a:rPr lang="en-AU" smtClean="0"/>
              <a:t>28/05/2025</a:t>
            </a:fld>
            <a:endParaRPr lang="en-AU"/>
          </a:p>
        </p:txBody>
      </p:sp>
      <p:sp>
        <p:nvSpPr>
          <p:cNvPr id="4" name="Footer Placeholder 3">
            <a:extLst>
              <a:ext uri="{FF2B5EF4-FFF2-40B4-BE49-F238E27FC236}">
                <a16:creationId xmlns:a16="http://schemas.microsoft.com/office/drawing/2014/main" id="{FB6C5A4B-0B9B-E8AF-C391-8207EFE2587F}"/>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30766BE9-A882-D9F6-7638-0191F1236578}"/>
              </a:ext>
            </a:extLst>
          </p:cNvPr>
          <p:cNvSpPr>
            <a:spLocks noGrp="1"/>
          </p:cNvSpPr>
          <p:nvPr>
            <p:ph type="sldNum" sz="quarter" idx="12"/>
          </p:nvPr>
        </p:nvSpPr>
        <p:spPr/>
        <p:txBody>
          <a:bodyPr/>
          <a:lstStyle/>
          <a:p>
            <a:fld id="{08475154-F9FC-49E4-922F-0B8F90CE7C70}" type="slidenum">
              <a:rPr lang="en-AU" smtClean="0"/>
              <a:t>‹#›</a:t>
            </a:fld>
            <a:endParaRPr lang="en-AU"/>
          </a:p>
        </p:txBody>
      </p:sp>
      <p:pic>
        <p:nvPicPr>
          <p:cNvPr id="8" name="Picture 7" descr="A black background with white text&#10;&#10;Description automatically generated">
            <a:extLst>
              <a:ext uri="{FF2B5EF4-FFF2-40B4-BE49-F238E27FC236}">
                <a16:creationId xmlns:a16="http://schemas.microsoft.com/office/drawing/2014/main" id="{9ED19BA5-ED66-09EE-92E9-502FA43AECB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19317" y="6200363"/>
            <a:ext cx="1460693" cy="551257"/>
          </a:xfrm>
          <a:prstGeom prst="rect">
            <a:avLst/>
          </a:prstGeom>
        </p:spPr>
      </p:pic>
      <p:sp>
        <p:nvSpPr>
          <p:cNvPr id="6" name="TextBox 5">
            <a:extLst>
              <a:ext uri="{FF2B5EF4-FFF2-40B4-BE49-F238E27FC236}">
                <a16:creationId xmlns:a16="http://schemas.microsoft.com/office/drawing/2014/main" id="{82EDB296-9A0E-449D-4A78-7611BACF5DB0}"/>
              </a:ext>
            </a:extLst>
          </p:cNvPr>
          <p:cNvSpPr txBox="1"/>
          <p:nvPr userDrawn="1"/>
        </p:nvSpPr>
        <p:spPr>
          <a:xfrm>
            <a:off x="6785015" y="6306714"/>
            <a:ext cx="1444626" cy="276999"/>
          </a:xfrm>
          <a:prstGeom prst="rect">
            <a:avLst/>
          </a:prstGeom>
          <a:noFill/>
        </p:spPr>
        <p:txBody>
          <a:bodyPr wrap="none" rtlCol="0">
            <a:spAutoFit/>
          </a:bodyPr>
          <a:lstStyle/>
          <a:p>
            <a:r>
              <a:rPr lang="en-AU" sz="1200" dirty="0">
                <a:solidFill>
                  <a:schemeClr val="bg1"/>
                </a:solidFill>
                <a:latin typeface="Georgia Pro" panose="02040502050405020303" pitchFamily="18" charset="0"/>
              </a:rPr>
              <a:t>School of Business</a:t>
            </a:r>
          </a:p>
        </p:txBody>
      </p:sp>
    </p:spTree>
    <p:extLst>
      <p:ext uri="{BB962C8B-B14F-4D97-AF65-F5344CB8AC3E}">
        <p14:creationId xmlns:p14="http://schemas.microsoft.com/office/powerpoint/2010/main" val="2488283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9B2B18-A4D8-892B-5B0E-59BB4771875C}"/>
              </a:ext>
            </a:extLst>
          </p:cNvPr>
          <p:cNvSpPr>
            <a:spLocks noGrp="1"/>
          </p:cNvSpPr>
          <p:nvPr>
            <p:ph type="dt" sz="half" idx="10"/>
          </p:nvPr>
        </p:nvSpPr>
        <p:spPr/>
        <p:txBody>
          <a:bodyPr/>
          <a:lstStyle/>
          <a:p>
            <a:fld id="{1EEEF7A6-2F77-4142-B768-F827357806A5}" type="datetimeFigureOut">
              <a:rPr lang="en-AU" smtClean="0"/>
              <a:t>28/05/2025</a:t>
            </a:fld>
            <a:endParaRPr lang="en-AU"/>
          </a:p>
        </p:txBody>
      </p:sp>
      <p:sp>
        <p:nvSpPr>
          <p:cNvPr id="3" name="Footer Placeholder 2">
            <a:extLst>
              <a:ext uri="{FF2B5EF4-FFF2-40B4-BE49-F238E27FC236}">
                <a16:creationId xmlns:a16="http://schemas.microsoft.com/office/drawing/2014/main" id="{F9821F95-18CA-E4EB-1602-40EEE1F25D67}"/>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82925634-1D33-7190-3D80-CB588F6E89ED}"/>
              </a:ext>
            </a:extLst>
          </p:cNvPr>
          <p:cNvSpPr>
            <a:spLocks noGrp="1"/>
          </p:cNvSpPr>
          <p:nvPr>
            <p:ph type="sldNum" sz="quarter" idx="12"/>
          </p:nvPr>
        </p:nvSpPr>
        <p:spPr/>
        <p:txBody>
          <a:bodyPr/>
          <a:lstStyle/>
          <a:p>
            <a:fld id="{08475154-F9FC-49E4-922F-0B8F90CE7C70}" type="slidenum">
              <a:rPr lang="en-AU" smtClean="0"/>
              <a:t>‹#›</a:t>
            </a:fld>
            <a:endParaRPr lang="en-AU"/>
          </a:p>
        </p:txBody>
      </p:sp>
    </p:spTree>
    <p:extLst>
      <p:ext uri="{BB962C8B-B14F-4D97-AF65-F5344CB8AC3E}">
        <p14:creationId xmlns:p14="http://schemas.microsoft.com/office/powerpoint/2010/main" val="4155074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7AC73-0567-7EEB-3E4D-B1140F62F11D}"/>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2669A5B3-5896-9114-03A2-4C93A2797ED9}"/>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A2143500-E97C-9065-B8A5-D7DBB648DC5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A4F9FB34-6A1B-5F3A-37DD-429D0F7EBBA5}"/>
              </a:ext>
            </a:extLst>
          </p:cNvPr>
          <p:cNvSpPr>
            <a:spLocks noGrp="1"/>
          </p:cNvSpPr>
          <p:nvPr>
            <p:ph type="dt" sz="half" idx="10"/>
          </p:nvPr>
        </p:nvSpPr>
        <p:spPr/>
        <p:txBody>
          <a:bodyPr/>
          <a:lstStyle/>
          <a:p>
            <a:fld id="{1EEEF7A6-2F77-4142-B768-F827357806A5}" type="datetimeFigureOut">
              <a:rPr lang="en-AU" smtClean="0"/>
              <a:t>28/05/2025</a:t>
            </a:fld>
            <a:endParaRPr lang="en-AU"/>
          </a:p>
        </p:txBody>
      </p:sp>
      <p:sp>
        <p:nvSpPr>
          <p:cNvPr id="6" name="Footer Placeholder 5">
            <a:extLst>
              <a:ext uri="{FF2B5EF4-FFF2-40B4-BE49-F238E27FC236}">
                <a16:creationId xmlns:a16="http://schemas.microsoft.com/office/drawing/2014/main" id="{FA4A6493-1F51-F1E0-A8FB-96850697E3CE}"/>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346E12F9-3056-6E33-D9D9-61B7A71F6A28}"/>
              </a:ext>
            </a:extLst>
          </p:cNvPr>
          <p:cNvSpPr>
            <a:spLocks noGrp="1"/>
          </p:cNvSpPr>
          <p:nvPr>
            <p:ph type="sldNum" sz="quarter" idx="12"/>
          </p:nvPr>
        </p:nvSpPr>
        <p:spPr/>
        <p:txBody>
          <a:bodyPr/>
          <a:lstStyle/>
          <a:p>
            <a:fld id="{08475154-F9FC-49E4-922F-0B8F90CE7C70}" type="slidenum">
              <a:rPr lang="en-AU" smtClean="0"/>
              <a:t>‹#›</a:t>
            </a:fld>
            <a:endParaRPr lang="en-AU"/>
          </a:p>
        </p:txBody>
      </p:sp>
    </p:spTree>
    <p:extLst>
      <p:ext uri="{BB962C8B-B14F-4D97-AF65-F5344CB8AC3E}">
        <p14:creationId xmlns:p14="http://schemas.microsoft.com/office/powerpoint/2010/main" val="518132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9CB77-42E4-B934-B913-93982D0303A2}"/>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FF5B71CF-8766-24FA-3A76-BBC63FFCE512}"/>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AU"/>
          </a:p>
        </p:txBody>
      </p:sp>
      <p:sp>
        <p:nvSpPr>
          <p:cNvPr id="4" name="Text Placeholder 3">
            <a:extLst>
              <a:ext uri="{FF2B5EF4-FFF2-40B4-BE49-F238E27FC236}">
                <a16:creationId xmlns:a16="http://schemas.microsoft.com/office/drawing/2014/main" id="{398B33B1-0D6B-9FB0-F11E-61875A4C4BA1}"/>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EFC817C-EE7E-AF85-5C47-3F66B40B679C}"/>
              </a:ext>
            </a:extLst>
          </p:cNvPr>
          <p:cNvSpPr>
            <a:spLocks noGrp="1"/>
          </p:cNvSpPr>
          <p:nvPr>
            <p:ph type="dt" sz="half" idx="10"/>
          </p:nvPr>
        </p:nvSpPr>
        <p:spPr/>
        <p:txBody>
          <a:bodyPr/>
          <a:lstStyle/>
          <a:p>
            <a:fld id="{1EEEF7A6-2F77-4142-B768-F827357806A5}" type="datetimeFigureOut">
              <a:rPr lang="en-AU" smtClean="0"/>
              <a:t>28/05/2025</a:t>
            </a:fld>
            <a:endParaRPr lang="en-AU"/>
          </a:p>
        </p:txBody>
      </p:sp>
      <p:sp>
        <p:nvSpPr>
          <p:cNvPr id="6" name="Footer Placeholder 5">
            <a:extLst>
              <a:ext uri="{FF2B5EF4-FFF2-40B4-BE49-F238E27FC236}">
                <a16:creationId xmlns:a16="http://schemas.microsoft.com/office/drawing/2014/main" id="{54F5D7C6-A669-5998-499B-E74C5C9F39FC}"/>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E7BCE5A5-BB3C-BB3F-F8EC-2A3A09AE027C}"/>
              </a:ext>
            </a:extLst>
          </p:cNvPr>
          <p:cNvSpPr>
            <a:spLocks noGrp="1"/>
          </p:cNvSpPr>
          <p:nvPr>
            <p:ph type="sldNum" sz="quarter" idx="12"/>
          </p:nvPr>
        </p:nvSpPr>
        <p:spPr/>
        <p:txBody>
          <a:bodyPr/>
          <a:lstStyle/>
          <a:p>
            <a:fld id="{08475154-F9FC-49E4-922F-0B8F90CE7C70}" type="slidenum">
              <a:rPr lang="en-AU" smtClean="0"/>
              <a:t>‹#›</a:t>
            </a:fld>
            <a:endParaRPr lang="en-AU"/>
          </a:p>
        </p:txBody>
      </p:sp>
    </p:spTree>
    <p:extLst>
      <p:ext uri="{BB962C8B-B14F-4D97-AF65-F5344CB8AC3E}">
        <p14:creationId xmlns:p14="http://schemas.microsoft.com/office/powerpoint/2010/main" val="3679639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9E7F583-F2E3-7CAA-5BFE-93DA4370701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endParaRPr lang="en-AU" dirty="0"/>
          </a:p>
        </p:txBody>
      </p:sp>
      <p:sp>
        <p:nvSpPr>
          <p:cNvPr id="3" name="Text Placeholder 2">
            <a:extLst>
              <a:ext uri="{FF2B5EF4-FFF2-40B4-BE49-F238E27FC236}">
                <a16:creationId xmlns:a16="http://schemas.microsoft.com/office/drawing/2014/main" id="{7766F3F3-178E-4531-38FF-EBBEAC953FFF}"/>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a:extLst>
              <a:ext uri="{FF2B5EF4-FFF2-40B4-BE49-F238E27FC236}">
                <a16:creationId xmlns:a16="http://schemas.microsoft.com/office/drawing/2014/main" id="{192C381B-1A90-6E8E-7D56-8BA418D5BB48}"/>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1EEEF7A6-2F77-4142-B768-F827357806A5}" type="datetimeFigureOut">
              <a:rPr lang="en-AU" smtClean="0"/>
              <a:t>28/05/2025</a:t>
            </a:fld>
            <a:endParaRPr lang="en-AU"/>
          </a:p>
        </p:txBody>
      </p:sp>
      <p:sp>
        <p:nvSpPr>
          <p:cNvPr id="5" name="Footer Placeholder 4">
            <a:extLst>
              <a:ext uri="{FF2B5EF4-FFF2-40B4-BE49-F238E27FC236}">
                <a16:creationId xmlns:a16="http://schemas.microsoft.com/office/drawing/2014/main" id="{EDC35CC9-DB65-5F33-D092-29565BC41C2E}"/>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D0534231-67D3-95C9-6CEC-B65346F016C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8475154-F9FC-49E4-922F-0B8F90CE7C70}" type="slidenum">
              <a:rPr lang="en-AU" smtClean="0"/>
              <a:t>‹#›</a:t>
            </a:fld>
            <a:endParaRPr lang="en-AU"/>
          </a:p>
        </p:txBody>
      </p:sp>
    </p:spTree>
    <p:extLst>
      <p:ext uri="{BB962C8B-B14F-4D97-AF65-F5344CB8AC3E}">
        <p14:creationId xmlns:p14="http://schemas.microsoft.com/office/powerpoint/2010/main" val="1262429838"/>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44" r:id="rId15"/>
  </p:sldLayoutIdLst>
  <p:txStyles>
    <p:titleStyle>
      <a:lvl1pPr algn="l" defTabSz="685800" rtl="0" eaLnBrk="1" latinLnBrk="0" hangingPunct="1">
        <a:lnSpc>
          <a:spcPct val="90000"/>
        </a:lnSpc>
        <a:spcBef>
          <a:spcPct val="0"/>
        </a:spcBef>
        <a:buNone/>
        <a:defRPr sz="3300" kern="1200">
          <a:solidFill>
            <a:schemeClr val="tx1"/>
          </a:solidFill>
          <a:latin typeface="Arial" panose="020B0604020202020204" pitchFamily="34" charset="0"/>
          <a:ea typeface="+mj-ea"/>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64012-6B3B-B14A-9569-3AF2D92B8716}"/>
              </a:ext>
            </a:extLst>
          </p:cNvPr>
          <p:cNvSpPr>
            <a:spLocks noGrp="1"/>
          </p:cNvSpPr>
          <p:nvPr>
            <p:ph type="ctrTitle"/>
          </p:nvPr>
        </p:nvSpPr>
        <p:spPr>
          <a:xfrm>
            <a:off x="1120645" y="1587900"/>
            <a:ext cx="6504221" cy="983778"/>
          </a:xfrm>
        </p:spPr>
        <p:txBody>
          <a:bodyPr>
            <a:noAutofit/>
          </a:bodyPr>
          <a:lstStyle/>
          <a:p>
            <a:pPr algn="ctr"/>
            <a:r>
              <a:rPr lang="en-AU" sz="3200" b="1" dirty="0">
                <a:latin typeface="Times New Roman" panose="02020603050405020304" pitchFamily="18" charset="0"/>
                <a:cs typeface="Times New Roman" panose="02020603050405020304" pitchFamily="18" charset="0"/>
              </a:rPr>
              <a:t>MN101 Principles of Management </a:t>
            </a:r>
          </a:p>
        </p:txBody>
      </p:sp>
      <p:sp>
        <p:nvSpPr>
          <p:cNvPr id="4" name="Footer Placeholder 3">
            <a:extLst>
              <a:ext uri="{FF2B5EF4-FFF2-40B4-BE49-F238E27FC236}">
                <a16:creationId xmlns:a16="http://schemas.microsoft.com/office/drawing/2014/main" id="{69A61E92-FF4A-9841-9034-61E6122DA033}"/>
              </a:ext>
            </a:extLst>
          </p:cNvPr>
          <p:cNvSpPr>
            <a:spLocks noGrp="1"/>
          </p:cNvSpPr>
          <p:nvPr>
            <p:ph type="ftr" sz="quarter" idx="4294967295"/>
          </p:nvPr>
        </p:nvSpPr>
        <p:spPr>
          <a:xfrm>
            <a:off x="5527675" y="6459538"/>
            <a:ext cx="361632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9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A. Donkor</a:t>
            </a:r>
          </a:p>
        </p:txBody>
      </p:sp>
      <p:sp>
        <p:nvSpPr>
          <p:cNvPr id="5" name="Slide Number Placeholder 4">
            <a:extLst>
              <a:ext uri="{FF2B5EF4-FFF2-40B4-BE49-F238E27FC236}">
                <a16:creationId xmlns:a16="http://schemas.microsoft.com/office/drawing/2014/main" id="{83A05D96-03C2-8849-A1E3-BD1EB4772EEA}"/>
              </a:ext>
            </a:extLst>
          </p:cNvPr>
          <p:cNvSpPr>
            <a:spLocks noGrp="1"/>
          </p:cNvSpPr>
          <p:nvPr>
            <p:ph type="sldNum" sz="quarter" idx="4294967295"/>
          </p:nvPr>
        </p:nvSpPr>
        <p:spPr>
          <a:xfrm>
            <a:off x="8159750" y="6459538"/>
            <a:ext cx="98425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03C1DED-6FC5-6F4D-90FE-4D750CC8972A}" type="slidenum">
              <a:rPr kumimoji="0" lang="en-AU"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AU"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Title 1">
            <a:extLst>
              <a:ext uri="{FF2B5EF4-FFF2-40B4-BE49-F238E27FC236}">
                <a16:creationId xmlns:a16="http://schemas.microsoft.com/office/drawing/2014/main" id="{4C24693E-294C-B775-E603-712F5464F74C}"/>
              </a:ext>
            </a:extLst>
          </p:cNvPr>
          <p:cNvSpPr txBox="1">
            <a:spLocks/>
          </p:cNvSpPr>
          <p:nvPr/>
        </p:nvSpPr>
        <p:spPr>
          <a:xfrm>
            <a:off x="2236303" y="3279285"/>
            <a:ext cx="4671393" cy="523220"/>
          </a:xfrm>
          <a:prstGeom prst="rect">
            <a:avLst/>
          </a:prstGeom>
        </p:spPr>
        <p:txBody>
          <a:bodyPr vert="horz" lIns="91440" tIns="45720" rIns="91440" bIns="45720" rtlCol="0" anchor="b">
            <a:normAutofit lnSpcReduction="10000"/>
          </a:bodyPr>
          <a:lstStyle>
            <a:lvl1pPr algn="ctr" defTabSz="685800" rtl="0" eaLnBrk="1" latinLnBrk="0" hangingPunct="1">
              <a:lnSpc>
                <a:spcPct val="90000"/>
              </a:lnSpc>
              <a:spcBef>
                <a:spcPct val="0"/>
              </a:spcBef>
              <a:buNone/>
              <a:defRPr sz="4500" kern="1200">
                <a:solidFill>
                  <a:schemeClr val="bg1"/>
                </a:solidFill>
                <a:latin typeface="Arial" panose="020B0604020202020204" pitchFamily="34" charset="0"/>
                <a:ea typeface="+mj-ea"/>
                <a:cs typeface="Arial" panose="020B0604020202020204" pitchFamily="34" charset="0"/>
              </a:defRPr>
            </a:lvl1pPr>
          </a:lstStyle>
          <a:p>
            <a:pPr marL="0" marR="0" lvl="0" indent="0" algn="ctr" defTabSz="685800" rtl="0" eaLnBrk="1" fontAlgn="auto" latinLnBrk="0" hangingPunct="1">
              <a:lnSpc>
                <a:spcPct val="90000"/>
              </a:lnSpc>
              <a:spcBef>
                <a:spcPct val="0"/>
              </a:spcBef>
              <a:spcAft>
                <a:spcPts val="0"/>
              </a:spcAft>
              <a:buClrTx/>
              <a:buSzTx/>
              <a:buFontTx/>
              <a:buNone/>
              <a:tabLst/>
              <a:defRPr/>
            </a:pPr>
            <a:r>
              <a:rPr kumimoji="0" lang="en-AU" sz="3200" b="1" i="0" u="none" strike="noStrike" kern="1200" cap="none" spc="0" normalizeH="0" baseline="0" noProof="0" dirty="0">
                <a:ln>
                  <a:noFill/>
                </a:ln>
                <a:solidFill>
                  <a:prstClr val="white"/>
                </a:solidFill>
                <a:effectLst/>
                <a:uLnTx/>
                <a:uFillTx/>
                <a:latin typeface="Times New Roman" panose="02020603050405020304" pitchFamily="18" charset="0"/>
                <a:ea typeface="+mj-ea"/>
                <a:cs typeface="Times New Roman" panose="02020603050405020304" pitchFamily="18" charset="0"/>
              </a:rPr>
              <a:t>Revision</a:t>
            </a:r>
          </a:p>
        </p:txBody>
      </p:sp>
    </p:spTree>
    <p:extLst>
      <p:ext uri="{BB962C8B-B14F-4D97-AF65-F5344CB8AC3E}">
        <p14:creationId xmlns:p14="http://schemas.microsoft.com/office/powerpoint/2010/main" val="2303077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EEC0F9-40CC-86EC-F020-93623336A8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A8F36B-A254-ADA7-1277-AAE1EDB7951D}"/>
              </a:ext>
            </a:extLst>
          </p:cNvPr>
          <p:cNvSpPr>
            <a:spLocks noGrp="1"/>
          </p:cNvSpPr>
          <p:nvPr>
            <p:ph type="title"/>
          </p:nvPr>
        </p:nvSpPr>
        <p:spPr>
          <a:xfrm>
            <a:off x="233795" y="81109"/>
            <a:ext cx="8466859" cy="334528"/>
          </a:xfrm>
        </p:spPr>
        <p:txBody>
          <a:bodyPr>
            <a:noAutofit/>
          </a:bodyPr>
          <a:lstStyle/>
          <a:p>
            <a:r>
              <a:rPr lang="en-US" sz="2000" b="1" dirty="0">
                <a:solidFill>
                  <a:schemeClr val="accent1"/>
                </a:solidFill>
              </a:rPr>
              <a:t>How to Answer Essay-Type Questions Effectively</a:t>
            </a:r>
          </a:p>
        </p:txBody>
      </p:sp>
      <p:sp>
        <p:nvSpPr>
          <p:cNvPr id="5" name="Rectangle 1">
            <a:extLst>
              <a:ext uri="{FF2B5EF4-FFF2-40B4-BE49-F238E27FC236}">
                <a16:creationId xmlns:a16="http://schemas.microsoft.com/office/drawing/2014/main" id="{1056B1BA-4F36-800A-7345-4846AE1B9D58}"/>
              </a:ext>
            </a:extLst>
          </p:cNvPr>
          <p:cNvSpPr>
            <a:spLocks noGrp="1" noChangeArrowheads="1"/>
          </p:cNvSpPr>
          <p:nvPr>
            <p:ph sz="half" idx="1"/>
          </p:nvPr>
        </p:nvSpPr>
        <p:spPr bwMode="auto">
          <a:xfrm>
            <a:off x="266699" y="798736"/>
            <a:ext cx="8834005" cy="49141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nSpc>
                <a:spcPct val="100000"/>
              </a:lnSpc>
              <a:buNone/>
            </a:pPr>
            <a:r>
              <a:rPr lang="en-US" sz="2000" b="1" dirty="0">
                <a:solidFill>
                  <a:srgbClr val="002060"/>
                </a:solidFill>
                <a:latin typeface="Times New Roman" panose="02020603050405020304" pitchFamily="18" charset="0"/>
                <a:cs typeface="Times New Roman" panose="02020603050405020304" pitchFamily="18" charset="0"/>
              </a:rPr>
              <a:t>How to Answer Essay Questions Effectively</a:t>
            </a:r>
          </a:p>
          <a:p>
            <a:pPr>
              <a:lnSpc>
                <a:spcPct val="100000"/>
              </a:lnSpc>
              <a:buNone/>
            </a:pPr>
            <a:r>
              <a:rPr lang="en-US" sz="2000" dirty="0">
                <a:solidFill>
                  <a:srgbClr val="002060"/>
                </a:solidFill>
                <a:latin typeface="Times New Roman" panose="02020603050405020304" pitchFamily="18" charset="0"/>
                <a:cs typeface="Times New Roman" panose="02020603050405020304" pitchFamily="18" charset="0"/>
              </a:rPr>
              <a:t>Each is worth </a:t>
            </a:r>
            <a:r>
              <a:rPr lang="en-US" sz="2000" b="1" dirty="0">
                <a:solidFill>
                  <a:srgbClr val="002060"/>
                </a:solidFill>
                <a:latin typeface="Times New Roman" panose="02020603050405020304" pitchFamily="18" charset="0"/>
                <a:cs typeface="Times New Roman" panose="02020603050405020304" pitchFamily="18" charset="0"/>
              </a:rPr>
              <a:t>10 marks</a:t>
            </a:r>
            <a:r>
              <a:rPr lang="en-US" sz="2000" dirty="0">
                <a:solidFill>
                  <a:srgbClr val="002060"/>
                </a:solidFill>
                <a:latin typeface="Times New Roman" panose="02020603050405020304" pitchFamily="18" charset="0"/>
                <a:cs typeface="Times New Roman" panose="02020603050405020304" pitchFamily="18" charset="0"/>
              </a:rPr>
              <a:t>, so keep the answers:</a:t>
            </a:r>
          </a:p>
          <a:p>
            <a:pPr>
              <a:lnSpc>
                <a:spcPct val="100000"/>
              </a:lnSpc>
              <a:buFont typeface="Arial" panose="020B0604020202020204" pitchFamily="34" charset="0"/>
              <a:buChar char="•"/>
            </a:pPr>
            <a:r>
              <a:rPr lang="en-US" sz="2000" b="1" dirty="0">
                <a:solidFill>
                  <a:srgbClr val="002060"/>
                </a:solidFill>
                <a:latin typeface="Times New Roman" panose="02020603050405020304" pitchFamily="18" charset="0"/>
                <a:cs typeface="Times New Roman" panose="02020603050405020304" pitchFamily="18" charset="0"/>
              </a:rPr>
              <a:t>Structured</a:t>
            </a:r>
            <a:r>
              <a:rPr lang="en-US" sz="2000" dirty="0">
                <a:solidFill>
                  <a:srgbClr val="002060"/>
                </a:solidFill>
                <a:latin typeface="Times New Roman" panose="02020603050405020304" pitchFamily="18" charset="0"/>
                <a:cs typeface="Times New Roman" panose="02020603050405020304" pitchFamily="18" charset="0"/>
              </a:rPr>
              <a:t> (introduction → main points → conclusion).</a:t>
            </a:r>
          </a:p>
          <a:p>
            <a:pPr>
              <a:lnSpc>
                <a:spcPct val="100000"/>
              </a:lnSpc>
              <a:buFont typeface="Arial" panose="020B0604020202020204" pitchFamily="34" charset="0"/>
              <a:buChar char="•"/>
            </a:pPr>
            <a:r>
              <a:rPr lang="en-US" sz="2000" b="1" dirty="0">
                <a:solidFill>
                  <a:srgbClr val="002060"/>
                </a:solidFill>
                <a:latin typeface="Times New Roman" panose="02020603050405020304" pitchFamily="18" charset="0"/>
                <a:cs typeface="Times New Roman" panose="02020603050405020304" pitchFamily="18" charset="0"/>
              </a:rPr>
              <a:t>Focused</a:t>
            </a:r>
            <a:r>
              <a:rPr lang="en-US" sz="2000" dirty="0">
                <a:solidFill>
                  <a:srgbClr val="002060"/>
                </a:solidFill>
                <a:latin typeface="Times New Roman" panose="02020603050405020304" pitchFamily="18" charset="0"/>
                <a:cs typeface="Times New Roman" panose="02020603050405020304" pitchFamily="18" charset="0"/>
              </a:rPr>
              <a:t> on the specific question asked.</a:t>
            </a:r>
          </a:p>
          <a:p>
            <a:pPr>
              <a:lnSpc>
                <a:spcPct val="100000"/>
              </a:lnSpc>
              <a:buNone/>
            </a:pPr>
            <a:r>
              <a:rPr lang="en-US" sz="2000" b="1" dirty="0">
                <a:solidFill>
                  <a:srgbClr val="002060"/>
                </a:solidFill>
                <a:latin typeface="Times New Roman" panose="02020603050405020304" pitchFamily="18" charset="0"/>
                <a:cs typeface="Times New Roman" panose="02020603050405020304" pitchFamily="18" charset="0"/>
              </a:rPr>
              <a:t>What to Include:</a:t>
            </a:r>
          </a:p>
          <a:p>
            <a:pPr>
              <a:lnSpc>
                <a:spcPct val="100000"/>
              </a:lnSpc>
              <a:buFont typeface="Arial" panose="020B0604020202020204" pitchFamily="34" charset="0"/>
              <a:buChar char="•"/>
            </a:pPr>
            <a:r>
              <a:rPr lang="en-US" sz="2000" b="1" dirty="0">
                <a:solidFill>
                  <a:srgbClr val="002060"/>
                </a:solidFill>
                <a:latin typeface="Times New Roman" panose="02020603050405020304" pitchFamily="18" charset="0"/>
                <a:cs typeface="Times New Roman" panose="02020603050405020304" pitchFamily="18" charset="0"/>
              </a:rPr>
              <a:t>Introduction</a:t>
            </a:r>
            <a:r>
              <a:rPr lang="en-US" sz="2000" dirty="0">
                <a:solidFill>
                  <a:srgbClr val="002060"/>
                </a:solidFill>
                <a:latin typeface="Times New Roman" panose="02020603050405020304" pitchFamily="18" charset="0"/>
                <a:cs typeface="Times New Roman" panose="02020603050405020304" pitchFamily="18" charset="0"/>
              </a:rPr>
              <a:t>: Brief context and define any key terms.</a:t>
            </a:r>
          </a:p>
          <a:p>
            <a:pPr>
              <a:lnSpc>
                <a:spcPct val="100000"/>
              </a:lnSpc>
              <a:buFont typeface="Arial" panose="020B0604020202020204" pitchFamily="34" charset="0"/>
              <a:buChar char="•"/>
            </a:pPr>
            <a:r>
              <a:rPr lang="en-US" sz="2000" b="1" dirty="0">
                <a:solidFill>
                  <a:srgbClr val="002060"/>
                </a:solidFill>
                <a:latin typeface="Times New Roman" panose="02020603050405020304" pitchFamily="18" charset="0"/>
                <a:cs typeface="Times New Roman" panose="02020603050405020304" pitchFamily="18" charset="0"/>
              </a:rPr>
              <a:t>Body</a:t>
            </a:r>
            <a:r>
              <a:rPr lang="en-US" sz="2000" dirty="0">
                <a:solidFill>
                  <a:srgbClr val="002060"/>
                </a:solidFill>
                <a:latin typeface="Times New Roman" panose="02020603050405020304" pitchFamily="18" charset="0"/>
                <a:cs typeface="Times New Roman" panose="02020603050405020304" pitchFamily="18" charset="0"/>
              </a:rPr>
              <a:t>: 2–3 main points or arguments, each with explanation and example.</a:t>
            </a:r>
          </a:p>
          <a:p>
            <a:pPr>
              <a:lnSpc>
                <a:spcPct val="100000"/>
              </a:lnSpc>
              <a:buFont typeface="Arial" panose="020B0604020202020204" pitchFamily="34" charset="0"/>
              <a:buChar char="•"/>
            </a:pPr>
            <a:r>
              <a:rPr lang="en-US" sz="2000" b="1" dirty="0">
                <a:solidFill>
                  <a:srgbClr val="002060"/>
                </a:solidFill>
                <a:latin typeface="Times New Roman" panose="02020603050405020304" pitchFamily="18" charset="0"/>
                <a:cs typeface="Times New Roman" panose="02020603050405020304" pitchFamily="18" charset="0"/>
              </a:rPr>
              <a:t>Conclusion</a:t>
            </a:r>
            <a:r>
              <a:rPr lang="en-US" sz="2000" dirty="0">
                <a:solidFill>
                  <a:srgbClr val="002060"/>
                </a:solidFill>
                <a:latin typeface="Times New Roman" panose="02020603050405020304" pitchFamily="18" charset="0"/>
                <a:cs typeface="Times New Roman" panose="02020603050405020304" pitchFamily="18" charset="0"/>
              </a:rPr>
              <a:t>: Summary.</a:t>
            </a:r>
          </a:p>
          <a:p>
            <a:pPr>
              <a:lnSpc>
                <a:spcPct val="100000"/>
              </a:lnSpc>
              <a:buNone/>
            </a:pPr>
            <a:r>
              <a:rPr lang="en-US" sz="2000" b="1" dirty="0">
                <a:solidFill>
                  <a:srgbClr val="002060"/>
                </a:solidFill>
                <a:latin typeface="Times New Roman" panose="02020603050405020304" pitchFamily="18" charset="0"/>
                <a:cs typeface="Times New Roman" panose="02020603050405020304" pitchFamily="18" charset="0"/>
              </a:rPr>
              <a:t>Writing Tips:</a:t>
            </a:r>
          </a:p>
          <a:p>
            <a:pPr>
              <a:lnSpc>
                <a:spcPct val="100000"/>
              </a:lnSpc>
              <a:buFont typeface="Arial" panose="020B0604020202020204" pitchFamily="34" charset="0"/>
              <a:buChar char="•"/>
            </a:pPr>
            <a:r>
              <a:rPr lang="en-US" sz="2000" dirty="0">
                <a:solidFill>
                  <a:srgbClr val="002060"/>
                </a:solidFill>
                <a:latin typeface="Times New Roman" panose="02020603050405020304" pitchFamily="18" charset="0"/>
                <a:cs typeface="Times New Roman" panose="02020603050405020304" pitchFamily="18" charset="0"/>
              </a:rPr>
              <a:t>Stay </a:t>
            </a:r>
            <a:r>
              <a:rPr lang="en-US" sz="2000" b="1" dirty="0">
                <a:solidFill>
                  <a:srgbClr val="002060"/>
                </a:solidFill>
                <a:latin typeface="Times New Roman" panose="02020603050405020304" pitchFamily="18" charset="0"/>
                <a:cs typeface="Times New Roman" panose="02020603050405020304" pitchFamily="18" charset="0"/>
              </a:rPr>
              <a:t>on-topic</a:t>
            </a:r>
            <a:r>
              <a:rPr lang="en-US" sz="2000" dirty="0">
                <a:solidFill>
                  <a:srgbClr val="002060"/>
                </a:solidFill>
                <a:latin typeface="Times New Roman" panose="02020603050405020304" pitchFamily="18" charset="0"/>
                <a:cs typeface="Times New Roman" panose="02020603050405020304" pitchFamily="18" charset="0"/>
              </a:rPr>
              <a:t> and avoid repetition.</a:t>
            </a:r>
          </a:p>
          <a:p>
            <a:pPr>
              <a:lnSpc>
                <a:spcPct val="100000"/>
              </a:lnSpc>
              <a:buFont typeface="Arial" panose="020B0604020202020204" pitchFamily="34" charset="0"/>
              <a:buChar char="•"/>
            </a:pPr>
            <a:r>
              <a:rPr lang="en-US" sz="2000" b="1" dirty="0">
                <a:solidFill>
                  <a:srgbClr val="002060"/>
                </a:solidFill>
                <a:latin typeface="Times New Roman" panose="02020603050405020304" pitchFamily="18" charset="0"/>
                <a:cs typeface="Times New Roman" panose="02020603050405020304" pitchFamily="18" charset="0"/>
              </a:rPr>
              <a:t>Use examples</a:t>
            </a:r>
            <a:r>
              <a:rPr lang="en-US" sz="2000" dirty="0">
                <a:solidFill>
                  <a:srgbClr val="002060"/>
                </a:solidFill>
                <a:latin typeface="Times New Roman" panose="02020603050405020304" pitchFamily="18" charset="0"/>
                <a:cs typeface="Times New Roman" panose="02020603050405020304" pitchFamily="18" charset="0"/>
              </a:rPr>
              <a:t> from business contexts or current events to support arguments.</a:t>
            </a:r>
          </a:p>
          <a:p>
            <a:pPr>
              <a:lnSpc>
                <a:spcPct val="100000"/>
              </a:lnSpc>
              <a:buFont typeface="Arial" panose="020B0604020202020204" pitchFamily="34" charset="0"/>
              <a:buChar char="•"/>
            </a:pPr>
            <a:r>
              <a:rPr lang="en-US" sz="2000" b="1" dirty="0">
                <a:solidFill>
                  <a:srgbClr val="002060"/>
                </a:solidFill>
                <a:latin typeface="Times New Roman" panose="02020603050405020304" pitchFamily="18" charset="0"/>
                <a:cs typeface="Times New Roman" panose="02020603050405020304" pitchFamily="18" charset="0"/>
              </a:rPr>
              <a:t>Link back</a:t>
            </a:r>
            <a:r>
              <a:rPr lang="en-US" sz="2000" dirty="0">
                <a:solidFill>
                  <a:srgbClr val="002060"/>
                </a:solidFill>
                <a:latin typeface="Times New Roman" panose="02020603050405020304" pitchFamily="18" charset="0"/>
                <a:cs typeface="Times New Roman" panose="02020603050405020304" pitchFamily="18" charset="0"/>
              </a:rPr>
              <a:t> to the question in your conclusion.</a:t>
            </a:r>
            <a:endParaRPr lang="en-US" sz="1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39557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F1B016-A106-04DF-3D07-415C0DC6274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57040EC-9BA7-8C5B-7EE9-4262AB7E7993}"/>
              </a:ext>
            </a:extLst>
          </p:cNvPr>
          <p:cNvSpPr>
            <a:spLocks noGrp="1"/>
          </p:cNvSpPr>
          <p:nvPr>
            <p:ph type="title"/>
          </p:nvPr>
        </p:nvSpPr>
        <p:spPr>
          <a:xfrm>
            <a:off x="90446" y="9940"/>
            <a:ext cx="7886700" cy="658604"/>
          </a:xfrm>
        </p:spPr>
        <p:txBody>
          <a:bodyPr/>
          <a:lstStyle/>
          <a:p>
            <a:r>
              <a:rPr lang="en-AU" b="1" dirty="0">
                <a:solidFill>
                  <a:srgbClr val="00B0F0"/>
                </a:solidFill>
                <a:latin typeface="Times New Roman" panose="02020603050405020304" pitchFamily="18" charset="0"/>
                <a:cs typeface="Times New Roman" panose="02020603050405020304" pitchFamily="18" charset="0"/>
              </a:rPr>
              <a:t>Review of key points </a:t>
            </a:r>
          </a:p>
        </p:txBody>
      </p:sp>
      <p:sp>
        <p:nvSpPr>
          <p:cNvPr id="3" name="Content Placeholder 2">
            <a:extLst>
              <a:ext uri="{FF2B5EF4-FFF2-40B4-BE49-F238E27FC236}">
                <a16:creationId xmlns:a16="http://schemas.microsoft.com/office/drawing/2014/main" id="{133A2F74-C687-439D-DCAF-A0403BC3B6BC}"/>
              </a:ext>
            </a:extLst>
          </p:cNvPr>
          <p:cNvSpPr>
            <a:spLocks noGrp="1"/>
          </p:cNvSpPr>
          <p:nvPr>
            <p:ph sz="half" idx="1"/>
          </p:nvPr>
        </p:nvSpPr>
        <p:spPr>
          <a:xfrm>
            <a:off x="213690" y="646907"/>
            <a:ext cx="8670428" cy="5390526"/>
          </a:xfrm>
        </p:spPr>
        <p:txBody>
          <a:bodyPr>
            <a:noAutofit/>
          </a:bodyPr>
          <a:lstStyle/>
          <a:p>
            <a:pPr>
              <a:lnSpc>
                <a:spcPct val="150000"/>
              </a:lnSpc>
              <a:tabLst>
                <a:tab pos="889000" algn="l"/>
              </a:tabLst>
              <a:defRPr/>
            </a:pPr>
            <a:r>
              <a:rPr lang="en-US" b="1" dirty="0">
                <a:latin typeface="Times New Roman" panose="02020603050405020304" pitchFamily="18" charset="0"/>
                <a:cs typeface="Times New Roman" panose="02020603050405020304" pitchFamily="18" charset="0"/>
              </a:rPr>
              <a:t>Ethics and social responsibility </a:t>
            </a:r>
          </a:p>
          <a:p>
            <a:pPr lvl="1">
              <a:lnSpc>
                <a:spcPct val="150000"/>
              </a:lnSpc>
              <a:buFont typeface="Wingdings" panose="05000000000000000000" pitchFamily="2" charset="2"/>
              <a:buChar char="ü"/>
            </a:pPr>
            <a:r>
              <a:rPr lang="en-AU" sz="1700" dirty="0">
                <a:solidFill>
                  <a:srgbClr val="002060"/>
                </a:solidFill>
                <a:latin typeface="Times New Roman" panose="02020603050405020304" pitchFamily="18" charset="0"/>
                <a:cs typeface="Times New Roman" panose="02020603050405020304" pitchFamily="18" charset="0"/>
              </a:rPr>
              <a:t>Discussed what CSR is all about: management’s obligation to make choices and take actions that will contribute to the welfare and interests of society, not just the organisation.</a:t>
            </a:r>
          </a:p>
          <a:p>
            <a:pPr lvl="1">
              <a:lnSpc>
                <a:spcPct val="150000"/>
              </a:lnSpc>
              <a:buFont typeface="Wingdings" panose="05000000000000000000" pitchFamily="2" charset="2"/>
              <a:buChar char="ü"/>
            </a:pPr>
            <a:r>
              <a:rPr lang="en-AU" sz="1700" dirty="0">
                <a:solidFill>
                  <a:srgbClr val="002060"/>
                </a:solidFill>
                <a:latin typeface="Times New Roman" panose="02020603050405020304" pitchFamily="18" charset="0"/>
                <a:cs typeface="Times New Roman" panose="02020603050405020304" pitchFamily="18" charset="0"/>
              </a:rPr>
              <a:t>Explained that a company’s CSR strategy can be assessed and measured alongside environmental, social, and governance (ESG) dimensions.</a:t>
            </a:r>
          </a:p>
          <a:p>
            <a:pPr lvl="1">
              <a:lnSpc>
                <a:spcPct val="150000"/>
              </a:lnSpc>
              <a:buFont typeface="Wingdings" panose="05000000000000000000" pitchFamily="2" charset="2"/>
              <a:buChar char="ü"/>
            </a:pPr>
            <a:r>
              <a:rPr lang="en-US" sz="1700" dirty="0">
                <a:solidFill>
                  <a:srgbClr val="002060"/>
                </a:solidFill>
                <a:latin typeface="Times New Roman" panose="02020603050405020304" pitchFamily="18" charset="0"/>
                <a:cs typeface="Times New Roman" panose="02020603050405020304" pitchFamily="18" charset="0"/>
              </a:rPr>
              <a:t>Learned that CSR provides a broader view of responsibility that goes beyond legal compliance and profit-making, embedding ethical considerations into strategic and operational decision-making.</a:t>
            </a:r>
          </a:p>
          <a:p>
            <a:pPr lvl="1">
              <a:lnSpc>
                <a:spcPct val="150000"/>
              </a:lnSpc>
              <a:buFont typeface="Wingdings" panose="05000000000000000000" pitchFamily="2" charset="2"/>
              <a:buChar char="ü"/>
            </a:pPr>
            <a:r>
              <a:rPr lang="en-US" sz="1700" dirty="0">
                <a:solidFill>
                  <a:srgbClr val="002060"/>
                </a:solidFill>
                <a:latin typeface="Times New Roman" panose="02020603050405020304" pitchFamily="18" charset="0"/>
                <a:cs typeface="Times New Roman" panose="02020603050405020304" pitchFamily="18" charset="0"/>
              </a:rPr>
              <a:t>The adoption of CSR leads managers to </a:t>
            </a:r>
            <a:r>
              <a:rPr lang="en-US" sz="1700" dirty="0" err="1">
                <a:solidFill>
                  <a:srgbClr val="002060"/>
                </a:solidFill>
                <a:latin typeface="Times New Roman" panose="02020603050405020304" pitchFamily="18" charset="0"/>
                <a:cs typeface="Times New Roman" panose="02020603050405020304" pitchFamily="18" charset="0"/>
              </a:rPr>
              <a:t>prioritise</a:t>
            </a:r>
            <a:r>
              <a:rPr lang="en-US" sz="1700" dirty="0">
                <a:solidFill>
                  <a:srgbClr val="002060"/>
                </a:solidFill>
                <a:latin typeface="Times New Roman" panose="02020603050405020304" pitchFamily="18" charset="0"/>
                <a:cs typeface="Times New Roman" panose="02020603050405020304" pitchFamily="18" charset="0"/>
              </a:rPr>
              <a:t> ethical </a:t>
            </a:r>
            <a:r>
              <a:rPr lang="en-US" sz="1700" dirty="0" err="1">
                <a:solidFill>
                  <a:srgbClr val="002060"/>
                </a:solidFill>
                <a:latin typeface="Times New Roman" panose="02020603050405020304" pitchFamily="18" charset="0"/>
                <a:cs typeface="Times New Roman" panose="02020603050405020304" pitchFamily="18" charset="0"/>
              </a:rPr>
              <a:t>behaviour</a:t>
            </a:r>
            <a:r>
              <a:rPr lang="en-US" sz="1700" dirty="0">
                <a:solidFill>
                  <a:srgbClr val="002060"/>
                </a:solidFill>
                <a:latin typeface="Times New Roman" panose="02020603050405020304" pitchFamily="18" charset="0"/>
                <a:cs typeface="Times New Roman" panose="02020603050405020304" pitchFamily="18" charset="0"/>
              </a:rPr>
              <a:t>, transparency,</a:t>
            </a:r>
          </a:p>
          <a:p>
            <a:pPr lvl="1">
              <a:lnSpc>
                <a:spcPct val="120000"/>
              </a:lnSpc>
              <a:buFont typeface="Wingdings" panose="05000000000000000000" pitchFamily="2" charset="2"/>
              <a:buChar char="ü"/>
            </a:pPr>
            <a:r>
              <a:rPr lang="en-US" sz="1700" dirty="0">
                <a:solidFill>
                  <a:srgbClr val="002060"/>
                </a:solidFill>
                <a:latin typeface="Times New Roman" panose="02020603050405020304" pitchFamily="18" charset="0"/>
                <a:cs typeface="Times New Roman" panose="02020603050405020304" pitchFamily="18" charset="0"/>
              </a:rPr>
              <a:t>Ethical leadership is at the heart of the success of a CSR and sustainability initiative. </a:t>
            </a:r>
            <a:r>
              <a:rPr lang="en-GB" sz="1700" dirty="0">
                <a:solidFill>
                  <a:srgbClr val="002060"/>
                </a:solidFill>
                <a:latin typeface="Times New Roman" panose="02020603050405020304" pitchFamily="18" charset="0"/>
                <a:cs typeface="Times New Roman" panose="02020603050405020304" pitchFamily="18" charset="0"/>
              </a:rPr>
              <a:t>practising ethical leadership. </a:t>
            </a:r>
            <a:endParaRPr lang="en-AU" sz="1700" dirty="0">
              <a:solidFill>
                <a:srgbClr val="002060"/>
              </a:solidFill>
              <a:latin typeface="Times New Roman" panose="02020603050405020304" pitchFamily="18" charset="0"/>
              <a:cs typeface="Times New Roman" panose="02020603050405020304" pitchFamily="18" charset="0"/>
            </a:endParaRPr>
          </a:p>
          <a:p>
            <a:pPr lvl="1">
              <a:lnSpc>
                <a:spcPct val="120000"/>
              </a:lnSpc>
              <a:buFont typeface="Wingdings" panose="05000000000000000000" pitchFamily="2" charset="2"/>
              <a:buChar char="ü"/>
            </a:pPr>
            <a:r>
              <a:rPr lang="en-GB" sz="1700" dirty="0">
                <a:solidFill>
                  <a:srgbClr val="002060"/>
                </a:solidFill>
                <a:latin typeface="Times New Roman" panose="02020603050405020304" pitchFamily="18" charset="0"/>
                <a:cs typeface="Times New Roman" panose="02020603050405020304" pitchFamily="18" charset="0"/>
              </a:rPr>
              <a:t>Managers can use both a values-oriented approach (including codes of ethics) and ethical structures (such as ethics committees) to create an ethical organisation.</a:t>
            </a:r>
            <a:endParaRPr lang="en-AU" sz="1700" dirty="0">
              <a:solidFill>
                <a:srgbClr val="002060"/>
              </a:solidFill>
              <a:latin typeface="Times New Roman" panose="02020603050405020304" pitchFamily="18" charset="0"/>
              <a:cs typeface="Times New Roman" panose="02020603050405020304" pitchFamily="18" charset="0"/>
            </a:endParaRPr>
          </a:p>
          <a:p>
            <a:pPr lvl="1">
              <a:lnSpc>
                <a:spcPct val="150000"/>
              </a:lnSpc>
              <a:buFont typeface="Wingdings" panose="05000000000000000000" pitchFamily="2" charset="2"/>
              <a:buChar char="ü"/>
            </a:pPr>
            <a:endParaRPr lang="en-AU" sz="1600" dirty="0">
              <a:solidFill>
                <a:srgbClr val="002060"/>
              </a:solidFill>
            </a:endParaRPr>
          </a:p>
        </p:txBody>
      </p:sp>
    </p:spTree>
    <p:extLst>
      <p:ext uri="{BB962C8B-B14F-4D97-AF65-F5344CB8AC3E}">
        <p14:creationId xmlns:p14="http://schemas.microsoft.com/office/powerpoint/2010/main" val="3856828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0446" y="9940"/>
            <a:ext cx="7886700" cy="658604"/>
          </a:xfrm>
        </p:spPr>
        <p:txBody>
          <a:bodyPr/>
          <a:lstStyle/>
          <a:p>
            <a:r>
              <a:rPr lang="en-AU" b="1" dirty="0">
                <a:solidFill>
                  <a:srgbClr val="00B0F0"/>
                </a:solidFill>
                <a:latin typeface="Times New Roman" panose="02020603050405020304" pitchFamily="18" charset="0"/>
                <a:cs typeface="Times New Roman" panose="02020603050405020304" pitchFamily="18" charset="0"/>
              </a:rPr>
              <a:t>Review of key points </a:t>
            </a:r>
          </a:p>
        </p:txBody>
      </p:sp>
      <p:sp>
        <p:nvSpPr>
          <p:cNvPr id="3" name="Content Placeholder 2"/>
          <p:cNvSpPr>
            <a:spLocks noGrp="1"/>
          </p:cNvSpPr>
          <p:nvPr>
            <p:ph sz="half" idx="1"/>
          </p:nvPr>
        </p:nvSpPr>
        <p:spPr>
          <a:xfrm>
            <a:off x="213690" y="750770"/>
            <a:ext cx="8574175" cy="5274645"/>
          </a:xfrm>
        </p:spPr>
        <p:txBody>
          <a:bodyPr>
            <a:noAutofit/>
          </a:bodyPr>
          <a:lstStyle/>
          <a:p>
            <a:pPr>
              <a:lnSpc>
                <a:spcPct val="150000"/>
              </a:lnSpc>
            </a:pPr>
            <a:r>
              <a:rPr lang="en-GB" sz="2400" b="1" dirty="0">
                <a:solidFill>
                  <a:schemeClr val="tx2"/>
                </a:solidFill>
                <a:latin typeface="Times New Roman" panose="02020603050405020304" pitchFamily="18" charset="0"/>
                <a:cs typeface="Times New Roman" panose="02020603050405020304" pitchFamily="18" charset="0"/>
              </a:rPr>
              <a:t>Organisational planning and goal setting</a:t>
            </a:r>
          </a:p>
          <a:p>
            <a:pPr lvl="1">
              <a:lnSpc>
                <a:spcPct val="150000"/>
              </a:lnSpc>
              <a:buFont typeface="Wingdings" panose="05000000000000000000" pitchFamily="2" charset="2"/>
              <a:buChar char="ü"/>
            </a:pPr>
            <a:r>
              <a:rPr lang="en-GB" sz="2000" dirty="0">
                <a:solidFill>
                  <a:srgbClr val="002060"/>
                </a:solidFill>
                <a:latin typeface="Times New Roman" panose="02020603050405020304" pitchFamily="18" charset="0"/>
                <a:cs typeface="Times New Roman" panose="02020603050405020304" pitchFamily="18" charset="0"/>
              </a:rPr>
              <a:t>Defined goals and plans and explained the relationship between them.</a:t>
            </a:r>
            <a:endParaRPr lang="en-US" sz="2000" dirty="0">
              <a:solidFill>
                <a:srgbClr val="002060"/>
              </a:solidFill>
              <a:latin typeface="Times New Roman" panose="02020603050405020304" pitchFamily="18" charset="0"/>
              <a:cs typeface="Times New Roman" panose="02020603050405020304" pitchFamily="18" charset="0"/>
            </a:endParaRPr>
          </a:p>
          <a:p>
            <a:pPr lvl="1">
              <a:lnSpc>
                <a:spcPct val="150000"/>
              </a:lnSpc>
              <a:buFont typeface="Wingdings" panose="05000000000000000000" pitchFamily="2" charset="2"/>
              <a:buChar char="ü"/>
            </a:pPr>
            <a:r>
              <a:rPr lang="en-GB" sz="2000" dirty="0">
                <a:solidFill>
                  <a:srgbClr val="002060"/>
                </a:solidFill>
                <a:latin typeface="Times New Roman" panose="02020603050405020304" pitchFamily="18" charset="0"/>
                <a:cs typeface="Times New Roman" panose="02020603050405020304" pitchFamily="18" charset="0"/>
              </a:rPr>
              <a:t>Discussed the benefits and limitations of planning.</a:t>
            </a:r>
            <a:endParaRPr lang="en-US" sz="2000" dirty="0">
              <a:solidFill>
                <a:srgbClr val="002060"/>
              </a:solidFill>
              <a:latin typeface="Times New Roman" panose="02020603050405020304" pitchFamily="18" charset="0"/>
              <a:cs typeface="Times New Roman" panose="02020603050405020304" pitchFamily="18" charset="0"/>
            </a:endParaRPr>
          </a:p>
          <a:p>
            <a:pPr lvl="1">
              <a:lnSpc>
                <a:spcPct val="150000"/>
              </a:lnSpc>
              <a:buFont typeface="Wingdings" panose="05000000000000000000" pitchFamily="2" charset="2"/>
              <a:buChar char="ü"/>
            </a:pPr>
            <a:r>
              <a:rPr lang="en-GB" sz="1400" dirty="0">
                <a:solidFill>
                  <a:srgbClr val="002060"/>
                </a:solidFill>
                <a:latin typeface="Times New Roman" panose="02020603050405020304" pitchFamily="18" charset="0"/>
                <a:cs typeface="Times New Roman" panose="02020603050405020304" pitchFamily="18" charset="0"/>
              </a:rPr>
              <a:t> </a:t>
            </a:r>
            <a:r>
              <a:rPr lang="en-GB" sz="2000" dirty="0">
                <a:solidFill>
                  <a:srgbClr val="002060"/>
                </a:solidFill>
                <a:latin typeface="Times New Roman" panose="02020603050405020304" pitchFamily="18" charset="0"/>
                <a:cs typeface="Times New Roman" panose="02020603050405020304" pitchFamily="18" charset="0"/>
              </a:rPr>
              <a:t>Described and explained the importance of contingency planning, scenario building, and crisis planning for today’s managers.</a:t>
            </a:r>
          </a:p>
          <a:p>
            <a:pPr lvl="1">
              <a:lnSpc>
                <a:spcPct val="150000"/>
              </a:lnSpc>
              <a:buFont typeface="Wingdings" panose="05000000000000000000" pitchFamily="2" charset="2"/>
              <a:buChar char="ü"/>
            </a:pPr>
            <a:r>
              <a:rPr lang="en-US" sz="2000" dirty="0">
                <a:solidFill>
                  <a:srgbClr val="002060"/>
                </a:solidFill>
                <a:latin typeface="Times New Roman" panose="02020603050405020304" pitchFamily="18" charset="0"/>
                <a:cs typeface="Times New Roman" panose="02020603050405020304" pitchFamily="18" charset="0"/>
              </a:rPr>
              <a:t>Discussed various types of planning managers use when operating in a turbulent environment: Contingency planning, scenario planning, and crisis planning. Looked at the Japan nuclear disaster or the BP oil spill as an example. </a:t>
            </a:r>
            <a:endParaRPr lang="en-GB" sz="2000" dirty="0">
              <a:solidFill>
                <a:srgbClr val="002060"/>
              </a:solidFill>
              <a:latin typeface="Times New Roman" panose="02020603050405020304" pitchFamily="18" charset="0"/>
              <a:cs typeface="Times New Roman" panose="02020603050405020304" pitchFamily="18" charset="0"/>
            </a:endParaRPr>
          </a:p>
          <a:p>
            <a:pPr lvl="1">
              <a:lnSpc>
                <a:spcPct val="150000"/>
              </a:lnSpc>
              <a:buFont typeface="Wingdings" panose="05000000000000000000" pitchFamily="2" charset="2"/>
              <a:buChar char="ü"/>
            </a:pPr>
            <a:r>
              <a:rPr lang="en-GB" sz="2000" dirty="0">
                <a:solidFill>
                  <a:srgbClr val="002060"/>
                </a:solidFill>
                <a:latin typeface="Times New Roman" panose="02020603050405020304" pitchFamily="18" charset="0"/>
                <a:cs typeface="Times New Roman" panose="02020603050405020304" pitchFamily="18" charset="0"/>
              </a:rPr>
              <a:t>Explained innovative planning approaches that managers use in a fast-changing environment.</a:t>
            </a:r>
            <a:endParaRPr lang="en-US" sz="2000" dirty="0">
              <a:solidFill>
                <a:srgbClr val="002060"/>
              </a:solidFill>
              <a:latin typeface="Times New Roman" panose="02020603050405020304" pitchFamily="18" charset="0"/>
              <a:cs typeface="Times New Roman" panose="02020603050405020304" pitchFamily="18" charset="0"/>
            </a:endParaRPr>
          </a:p>
          <a:p>
            <a:pPr marL="342900" lvl="1" indent="0">
              <a:lnSpc>
                <a:spcPct val="150000"/>
              </a:lnSpc>
              <a:buNone/>
            </a:pPr>
            <a:endParaRPr lang="en-AU" sz="20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2150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A4E905-3C65-CA84-3860-514C51743A9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D7BE6A4-A919-B998-B2BD-64CBF80D9070}"/>
              </a:ext>
            </a:extLst>
          </p:cNvPr>
          <p:cNvSpPr>
            <a:spLocks noGrp="1"/>
          </p:cNvSpPr>
          <p:nvPr>
            <p:ph type="title"/>
          </p:nvPr>
        </p:nvSpPr>
        <p:spPr>
          <a:xfrm>
            <a:off x="90446" y="9940"/>
            <a:ext cx="7886700" cy="471323"/>
          </a:xfrm>
        </p:spPr>
        <p:txBody>
          <a:bodyPr>
            <a:normAutofit fontScale="90000"/>
          </a:bodyPr>
          <a:lstStyle/>
          <a:p>
            <a:r>
              <a:rPr lang="en-AU" sz="2800" b="1" dirty="0">
                <a:solidFill>
                  <a:srgbClr val="00B0F0"/>
                </a:solidFill>
                <a:latin typeface="Times New Roman" panose="02020603050405020304" pitchFamily="18" charset="0"/>
                <a:cs typeface="Times New Roman" panose="02020603050405020304" pitchFamily="18" charset="0"/>
              </a:rPr>
              <a:t>Review ….</a:t>
            </a:r>
          </a:p>
        </p:txBody>
      </p:sp>
      <p:sp>
        <p:nvSpPr>
          <p:cNvPr id="3" name="Content Placeholder 2">
            <a:extLst>
              <a:ext uri="{FF2B5EF4-FFF2-40B4-BE49-F238E27FC236}">
                <a16:creationId xmlns:a16="http://schemas.microsoft.com/office/drawing/2014/main" id="{90F0897A-E0CD-A868-60F0-5EDE9A1ECEEB}"/>
              </a:ext>
            </a:extLst>
          </p:cNvPr>
          <p:cNvSpPr>
            <a:spLocks noGrp="1"/>
          </p:cNvSpPr>
          <p:nvPr>
            <p:ph sz="half" idx="1"/>
          </p:nvPr>
        </p:nvSpPr>
        <p:spPr>
          <a:xfrm>
            <a:off x="213690" y="481263"/>
            <a:ext cx="8930310" cy="5390526"/>
          </a:xfrm>
        </p:spPr>
        <p:txBody>
          <a:bodyPr>
            <a:noAutofit/>
          </a:bodyPr>
          <a:lstStyle/>
          <a:p>
            <a:pPr marL="0" indent="0">
              <a:lnSpc>
                <a:spcPct val="100000"/>
              </a:lnSpc>
              <a:buNone/>
              <a:tabLst>
                <a:tab pos="889000" algn="l"/>
              </a:tabLst>
              <a:defRPr/>
            </a:pPr>
            <a:r>
              <a:rPr lang="en-US" sz="1900" b="1" dirty="0">
                <a:solidFill>
                  <a:srgbClr val="002060"/>
                </a:solidFill>
                <a:latin typeface="Times New Roman" panose="02020603050405020304" pitchFamily="18" charset="0"/>
                <a:cs typeface="Times New Roman" panose="02020603050405020304" pitchFamily="18" charset="0"/>
              </a:rPr>
              <a:t>Managerial decision making</a:t>
            </a:r>
          </a:p>
          <a:p>
            <a:pPr>
              <a:lnSpc>
                <a:spcPct val="100000"/>
              </a:lnSpc>
            </a:pPr>
            <a:r>
              <a:rPr lang="en-US" sz="1900" dirty="0">
                <a:solidFill>
                  <a:srgbClr val="002060"/>
                </a:solidFill>
                <a:latin typeface="Times New Roman" panose="02020603050405020304" pitchFamily="18" charset="0"/>
                <a:cs typeface="Times New Roman" panose="02020603050405020304" pitchFamily="18" charset="0"/>
              </a:rPr>
              <a:t>Defined decision making: the process of identifying problems and opportunities and then resolving them.</a:t>
            </a:r>
          </a:p>
          <a:p>
            <a:pPr>
              <a:lnSpc>
                <a:spcPct val="100000"/>
              </a:lnSpc>
            </a:pPr>
            <a:r>
              <a:rPr lang="en-US" sz="1900" dirty="0">
                <a:solidFill>
                  <a:srgbClr val="002060"/>
                </a:solidFill>
                <a:latin typeface="Times New Roman" panose="02020603050405020304" pitchFamily="18" charset="0"/>
                <a:cs typeface="Times New Roman" panose="02020603050405020304" pitchFamily="18" charset="0"/>
              </a:rPr>
              <a:t>Discussed types of decisions:  programmed decision  and  non-programmed decision </a:t>
            </a:r>
          </a:p>
          <a:p>
            <a:pPr>
              <a:lnSpc>
                <a:spcPct val="100000"/>
              </a:lnSpc>
            </a:pPr>
            <a:r>
              <a:rPr lang="en-US" sz="1900" dirty="0">
                <a:solidFill>
                  <a:srgbClr val="002060"/>
                </a:solidFill>
                <a:latin typeface="Times New Roman" panose="02020603050405020304" pitchFamily="18" charset="0"/>
                <a:cs typeface="Times New Roman" panose="02020603050405020304" pitchFamily="18" charset="0"/>
              </a:rPr>
              <a:t> Learned that decisions differ according to the amount of certainty, risk, uncertainty or ambiguity in the situation.</a:t>
            </a:r>
          </a:p>
          <a:p>
            <a:pPr>
              <a:lnSpc>
                <a:spcPct val="100000"/>
              </a:lnSpc>
            </a:pPr>
            <a:r>
              <a:rPr lang="en-US" sz="1900" dirty="0">
                <a:solidFill>
                  <a:srgbClr val="002060"/>
                </a:solidFill>
                <a:latin typeface="Times New Roman" panose="02020603050405020304" pitchFamily="18" charset="0"/>
                <a:cs typeface="Times New Roman" panose="02020603050405020304" pitchFamily="18" charset="0"/>
              </a:rPr>
              <a:t>Discussed types  of decision models: </a:t>
            </a:r>
          </a:p>
          <a:p>
            <a:pPr lvl="1">
              <a:lnSpc>
                <a:spcPct val="100000"/>
              </a:lnSpc>
              <a:buFont typeface="Wingdings" panose="05000000000000000000" pitchFamily="2" charset="2"/>
              <a:buChar char="ü"/>
            </a:pPr>
            <a:r>
              <a:rPr lang="en-US" sz="1900" dirty="0">
                <a:solidFill>
                  <a:srgbClr val="002060"/>
                </a:solidFill>
                <a:latin typeface="Times New Roman" panose="02020603050405020304" pitchFamily="18" charset="0"/>
                <a:cs typeface="Times New Roman" panose="02020603050405020304" pitchFamily="18" charset="0"/>
              </a:rPr>
              <a:t>Rational approach to decision making (classical model)</a:t>
            </a:r>
          </a:p>
          <a:p>
            <a:pPr lvl="1">
              <a:lnSpc>
                <a:spcPct val="100000"/>
              </a:lnSpc>
              <a:buFont typeface="Wingdings" panose="05000000000000000000" pitchFamily="2" charset="2"/>
              <a:buChar char="ü"/>
            </a:pPr>
            <a:r>
              <a:rPr lang="en-US" sz="1900" dirty="0">
                <a:solidFill>
                  <a:srgbClr val="002060"/>
                </a:solidFill>
                <a:latin typeface="Times New Roman" panose="02020603050405020304" pitchFamily="18" charset="0"/>
                <a:cs typeface="Times New Roman" panose="02020603050405020304" pitchFamily="18" charset="0"/>
              </a:rPr>
              <a:t> Administrative model</a:t>
            </a:r>
          </a:p>
          <a:p>
            <a:pPr lvl="1">
              <a:lnSpc>
                <a:spcPct val="100000"/>
              </a:lnSpc>
              <a:buFont typeface="Wingdings" panose="05000000000000000000" pitchFamily="2" charset="2"/>
              <a:buChar char="ü"/>
            </a:pPr>
            <a:r>
              <a:rPr lang="en-US" sz="1900" dirty="0">
                <a:solidFill>
                  <a:srgbClr val="002060"/>
                </a:solidFill>
                <a:latin typeface="Times New Roman" panose="02020603050405020304" pitchFamily="18" charset="0"/>
                <a:cs typeface="Times New Roman" panose="02020603050405020304" pitchFamily="18" charset="0"/>
              </a:rPr>
              <a:t>Political model </a:t>
            </a:r>
          </a:p>
          <a:p>
            <a:pPr>
              <a:lnSpc>
                <a:spcPct val="100000"/>
              </a:lnSpc>
            </a:pPr>
            <a:r>
              <a:rPr lang="en-AU" sz="1900" dirty="0">
                <a:solidFill>
                  <a:srgbClr val="002060"/>
                </a:solidFill>
                <a:latin typeface="Times New Roman" panose="02020603050405020304" pitchFamily="18" charset="0"/>
                <a:cs typeface="Times New Roman" panose="02020603050405020304" pitchFamily="18" charset="0"/>
              </a:rPr>
              <a:t>Learned the </a:t>
            </a:r>
            <a:r>
              <a:rPr lang="en-US" sz="1900" dirty="0">
                <a:solidFill>
                  <a:srgbClr val="002060"/>
                </a:solidFill>
                <a:latin typeface="Times New Roman" panose="02020603050405020304" pitchFamily="18" charset="0"/>
                <a:cs typeface="Times New Roman" panose="02020603050405020304" pitchFamily="18" charset="0"/>
              </a:rPr>
              <a:t>steps in the managerial decision-making process: </a:t>
            </a:r>
            <a:r>
              <a:rPr lang="en-AU" sz="1900" dirty="0">
                <a:solidFill>
                  <a:srgbClr val="002060"/>
                </a:solidFill>
                <a:latin typeface="Times New Roman" panose="02020603050405020304" pitchFamily="18" charset="0"/>
                <a:cs typeface="Times New Roman" panose="02020603050405020304" pitchFamily="18" charset="0"/>
              </a:rPr>
              <a:t> </a:t>
            </a:r>
            <a:r>
              <a:rPr lang="en-US" sz="1900" dirty="0" err="1">
                <a:solidFill>
                  <a:srgbClr val="002060"/>
                </a:solidFill>
                <a:latin typeface="Times New Roman" panose="02020603050405020304" pitchFamily="18" charset="0"/>
                <a:cs typeface="Times New Roman" panose="02020603050405020304" pitchFamily="18" charset="0"/>
              </a:rPr>
              <a:t>recognising</a:t>
            </a:r>
            <a:r>
              <a:rPr lang="en-US" sz="1900" dirty="0">
                <a:solidFill>
                  <a:srgbClr val="002060"/>
                </a:solidFill>
                <a:latin typeface="Times New Roman" panose="02020603050405020304" pitchFamily="18" charset="0"/>
                <a:cs typeface="Times New Roman" panose="02020603050405020304" pitchFamily="18" charset="0"/>
              </a:rPr>
              <a:t> the need, diagnosing causes, developing alternatives, selecting an alternative, implementing the alternative and evaluating decision effectiveness.</a:t>
            </a:r>
            <a:endParaRPr lang="en-AU" sz="1900" dirty="0">
              <a:solidFill>
                <a:srgbClr val="002060"/>
              </a:solidFill>
              <a:latin typeface="Times New Roman" panose="02020603050405020304" pitchFamily="18" charset="0"/>
              <a:cs typeface="Times New Roman" panose="02020603050405020304" pitchFamily="18" charset="0"/>
            </a:endParaRPr>
          </a:p>
          <a:p>
            <a:pPr>
              <a:lnSpc>
                <a:spcPct val="100000"/>
              </a:lnSpc>
            </a:pPr>
            <a:r>
              <a:rPr lang="en-AU" sz="1900" dirty="0">
                <a:solidFill>
                  <a:srgbClr val="002060"/>
                </a:solidFill>
                <a:latin typeface="Times New Roman" panose="02020603050405020304" pitchFamily="18" charset="0"/>
                <a:cs typeface="Times New Roman" panose="02020603050405020304" pitchFamily="18" charset="0"/>
              </a:rPr>
              <a:t>Discussed that m</a:t>
            </a:r>
            <a:r>
              <a:rPr lang="en-US" sz="1900" dirty="0" err="1">
                <a:solidFill>
                  <a:srgbClr val="002060"/>
                </a:solidFill>
                <a:latin typeface="Times New Roman" panose="02020603050405020304" pitchFamily="18" charset="0"/>
                <a:cs typeface="Times New Roman" panose="02020603050405020304" pitchFamily="18" charset="0"/>
              </a:rPr>
              <a:t>anagers</a:t>
            </a:r>
            <a:r>
              <a:rPr lang="en-US" sz="1900" dirty="0">
                <a:solidFill>
                  <a:srgbClr val="002060"/>
                </a:solidFill>
                <a:latin typeface="Times New Roman" panose="02020603050405020304" pitchFamily="18" charset="0"/>
                <a:cs typeface="Times New Roman" panose="02020603050405020304" pitchFamily="18" charset="0"/>
              </a:rPr>
              <a:t> make bad decisions due to biases, and these can be minimized by applying innovative techniques for decision making.</a:t>
            </a:r>
          </a:p>
          <a:p>
            <a:pPr marL="342900" lvl="1" indent="0">
              <a:lnSpc>
                <a:spcPct val="150000"/>
              </a:lnSpc>
              <a:buNone/>
            </a:pPr>
            <a:endParaRPr lang="en-AU" sz="1900" dirty="0">
              <a:solidFill>
                <a:srgbClr val="002060"/>
              </a:solidFill>
            </a:endParaRPr>
          </a:p>
        </p:txBody>
      </p:sp>
    </p:spTree>
    <p:extLst>
      <p:ext uri="{BB962C8B-B14F-4D97-AF65-F5344CB8AC3E}">
        <p14:creationId xmlns:p14="http://schemas.microsoft.com/office/powerpoint/2010/main" val="1250409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B8E058-BC17-08E4-5048-9EE85E709F9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48EB42D-715E-B624-024A-5B95B0A29C50}"/>
              </a:ext>
            </a:extLst>
          </p:cNvPr>
          <p:cNvSpPr>
            <a:spLocks noGrp="1"/>
          </p:cNvSpPr>
          <p:nvPr>
            <p:ph type="title"/>
          </p:nvPr>
        </p:nvSpPr>
        <p:spPr>
          <a:xfrm>
            <a:off x="90446" y="9940"/>
            <a:ext cx="7886700" cy="658604"/>
          </a:xfrm>
        </p:spPr>
        <p:txBody>
          <a:bodyPr/>
          <a:lstStyle/>
          <a:p>
            <a:r>
              <a:rPr lang="en-AU" b="1" dirty="0">
                <a:solidFill>
                  <a:srgbClr val="00B0F0"/>
                </a:solidFill>
                <a:latin typeface="Times New Roman" panose="02020603050405020304" pitchFamily="18" charset="0"/>
                <a:cs typeface="Times New Roman" panose="02020603050405020304" pitchFamily="18" charset="0"/>
              </a:rPr>
              <a:t>Review ….</a:t>
            </a:r>
          </a:p>
        </p:txBody>
      </p:sp>
      <p:sp>
        <p:nvSpPr>
          <p:cNvPr id="3" name="Content Placeholder 2">
            <a:extLst>
              <a:ext uri="{FF2B5EF4-FFF2-40B4-BE49-F238E27FC236}">
                <a16:creationId xmlns:a16="http://schemas.microsoft.com/office/drawing/2014/main" id="{BBFEDBB1-F904-97CB-F469-561F79C39BF3}"/>
              </a:ext>
            </a:extLst>
          </p:cNvPr>
          <p:cNvSpPr>
            <a:spLocks noGrp="1"/>
          </p:cNvSpPr>
          <p:nvPr>
            <p:ph sz="half" idx="1"/>
          </p:nvPr>
        </p:nvSpPr>
        <p:spPr>
          <a:xfrm>
            <a:off x="213690" y="646907"/>
            <a:ext cx="8728179" cy="5390526"/>
          </a:xfrm>
        </p:spPr>
        <p:txBody>
          <a:bodyPr>
            <a:noAutofit/>
          </a:bodyPr>
          <a:lstStyle/>
          <a:p>
            <a:pPr marL="0" indent="0">
              <a:lnSpc>
                <a:spcPct val="150000"/>
              </a:lnSpc>
              <a:buNone/>
              <a:tabLst>
                <a:tab pos="889000" algn="l"/>
              </a:tabLst>
              <a:defRPr/>
            </a:pPr>
            <a:r>
              <a:rPr lang="en-US" sz="2400" b="1" dirty="0">
                <a:solidFill>
                  <a:srgbClr val="002060"/>
                </a:solidFill>
                <a:latin typeface="Times New Roman" panose="02020603050405020304" pitchFamily="18" charset="0"/>
                <a:cs typeface="Times New Roman" panose="02020603050405020304" pitchFamily="18" charset="0"/>
              </a:rPr>
              <a:t>Designing </a:t>
            </a:r>
            <a:r>
              <a:rPr lang="en-US" sz="2400" b="1" dirty="0" err="1">
                <a:solidFill>
                  <a:srgbClr val="002060"/>
                </a:solidFill>
                <a:latin typeface="Times New Roman" panose="02020603050405020304" pitchFamily="18" charset="0"/>
                <a:cs typeface="Times New Roman" panose="02020603050405020304" pitchFamily="18" charset="0"/>
              </a:rPr>
              <a:t>organisational</a:t>
            </a:r>
            <a:r>
              <a:rPr lang="en-US" sz="2400" b="1" dirty="0">
                <a:solidFill>
                  <a:srgbClr val="002060"/>
                </a:solidFill>
                <a:latin typeface="Times New Roman" panose="02020603050405020304" pitchFamily="18" charset="0"/>
                <a:cs typeface="Times New Roman" panose="02020603050405020304" pitchFamily="18" charset="0"/>
              </a:rPr>
              <a:t> structure</a:t>
            </a:r>
          </a:p>
          <a:p>
            <a:pPr>
              <a:lnSpc>
                <a:spcPct val="100000"/>
              </a:lnSpc>
              <a:tabLst>
                <a:tab pos="889000" algn="l"/>
              </a:tabLst>
              <a:defRPr/>
            </a:pPr>
            <a:r>
              <a:rPr lang="en-US" sz="2200" dirty="0">
                <a:solidFill>
                  <a:srgbClr val="002060"/>
                </a:solidFill>
                <a:latin typeface="Times New Roman" panose="02020603050405020304" pitchFamily="18" charset="0"/>
                <a:cs typeface="Times New Roman" panose="02020603050405020304" pitchFamily="18" charset="0"/>
              </a:rPr>
              <a:t>Defined organizing: the deployment of </a:t>
            </a:r>
            <a:r>
              <a:rPr lang="en-US" sz="2200" dirty="0" err="1">
                <a:solidFill>
                  <a:srgbClr val="002060"/>
                </a:solidFill>
                <a:latin typeface="Times New Roman" panose="02020603050405020304" pitchFamily="18" charset="0"/>
                <a:cs typeface="Times New Roman" panose="02020603050405020304" pitchFamily="18" charset="0"/>
              </a:rPr>
              <a:t>organisational</a:t>
            </a:r>
            <a:r>
              <a:rPr lang="en-US" sz="2200" dirty="0">
                <a:solidFill>
                  <a:srgbClr val="002060"/>
                </a:solidFill>
                <a:latin typeface="Times New Roman" panose="02020603050405020304" pitchFamily="18" charset="0"/>
                <a:cs typeface="Times New Roman" panose="02020603050405020304" pitchFamily="18" charset="0"/>
              </a:rPr>
              <a:t> resources to achieve strategic goals. </a:t>
            </a:r>
          </a:p>
          <a:p>
            <a:pPr>
              <a:lnSpc>
                <a:spcPct val="100000"/>
              </a:lnSpc>
              <a:tabLst>
                <a:tab pos="889000" algn="l"/>
              </a:tabLst>
              <a:defRPr/>
            </a:pPr>
            <a:r>
              <a:rPr lang="en-US" sz="2200" dirty="0">
                <a:solidFill>
                  <a:srgbClr val="002060"/>
                </a:solidFill>
                <a:latin typeface="Times New Roman" panose="02020603050405020304" pitchFamily="18" charset="0"/>
                <a:cs typeface="Times New Roman" panose="02020603050405020304" pitchFamily="18" charset="0"/>
              </a:rPr>
              <a:t>We also defined </a:t>
            </a:r>
            <a:r>
              <a:rPr lang="en-US" sz="2200" dirty="0" err="1">
                <a:solidFill>
                  <a:srgbClr val="002060"/>
                </a:solidFill>
                <a:latin typeface="Times New Roman" panose="02020603050405020304" pitchFamily="18" charset="0"/>
                <a:cs typeface="Times New Roman" panose="02020603050405020304" pitchFamily="18" charset="0"/>
              </a:rPr>
              <a:t>rrganisation</a:t>
            </a:r>
            <a:r>
              <a:rPr lang="en-US" sz="2200" dirty="0">
                <a:solidFill>
                  <a:srgbClr val="002060"/>
                </a:solidFill>
                <a:latin typeface="Times New Roman" panose="02020603050405020304" pitchFamily="18" charset="0"/>
                <a:cs typeface="Times New Roman" panose="02020603050405020304" pitchFamily="18" charset="0"/>
              </a:rPr>
              <a:t> structure as the set of formal tasks assigned to individuals and departments, involving formal reporting relationships, including lines of authority, decision responsibility, number of hierarchical levels, and span of managers’ control</a:t>
            </a:r>
          </a:p>
          <a:p>
            <a:pPr>
              <a:lnSpc>
                <a:spcPct val="100000"/>
              </a:lnSpc>
              <a:tabLst>
                <a:tab pos="889000" algn="l"/>
              </a:tabLst>
              <a:defRPr/>
            </a:pPr>
            <a:r>
              <a:rPr lang="en-US" sz="2200" dirty="0">
                <a:solidFill>
                  <a:srgbClr val="002060"/>
                </a:solidFill>
                <a:latin typeface="Times New Roman" panose="02020603050405020304" pitchFamily="18" charset="0"/>
                <a:cs typeface="Times New Roman" panose="02020603050405020304" pitchFamily="18" charset="0"/>
              </a:rPr>
              <a:t>Discussed the tall structure, the flat structure</a:t>
            </a:r>
          </a:p>
          <a:p>
            <a:pPr>
              <a:lnSpc>
                <a:spcPct val="100000"/>
              </a:lnSpc>
              <a:tabLst>
                <a:tab pos="889000" algn="l"/>
              </a:tabLst>
              <a:defRPr/>
            </a:pPr>
            <a:r>
              <a:rPr lang="en-US" sz="2200" dirty="0">
                <a:solidFill>
                  <a:srgbClr val="002060"/>
                </a:solidFill>
                <a:latin typeface="Times New Roman" panose="02020603050405020304" pitchFamily="18" charset="0"/>
                <a:cs typeface="Times New Roman" panose="02020603050405020304" pitchFamily="18" charset="0"/>
              </a:rPr>
              <a:t>Explained centralization and decentralization.</a:t>
            </a:r>
          </a:p>
          <a:p>
            <a:pPr>
              <a:lnSpc>
                <a:spcPct val="100000"/>
              </a:lnSpc>
              <a:tabLst>
                <a:tab pos="889000" algn="l"/>
              </a:tabLst>
              <a:defRPr/>
            </a:pPr>
            <a:r>
              <a:rPr lang="en-US" sz="2200" dirty="0">
                <a:solidFill>
                  <a:srgbClr val="002060"/>
                </a:solidFill>
                <a:latin typeface="Times New Roman" panose="02020603050405020304" pitchFamily="18" charset="0"/>
                <a:cs typeface="Times New Roman" panose="02020603050405020304" pitchFamily="18" charset="0"/>
              </a:rPr>
              <a:t>Discussed the five approaches to structural design</a:t>
            </a:r>
          </a:p>
          <a:p>
            <a:pPr lvl="1">
              <a:lnSpc>
                <a:spcPct val="100000"/>
              </a:lnSpc>
            </a:pPr>
            <a:r>
              <a:rPr lang="en-AU" sz="2200" dirty="0">
                <a:solidFill>
                  <a:srgbClr val="002060"/>
                </a:solidFill>
                <a:latin typeface="Times New Roman" panose="02020603050405020304" pitchFamily="18" charset="0"/>
                <a:cs typeface="Times New Roman" panose="02020603050405020304" pitchFamily="18" charset="0"/>
              </a:rPr>
              <a:t>Vertical functional, Divisional, Matrix, Team-based, and Network</a:t>
            </a:r>
          </a:p>
          <a:p>
            <a:pPr>
              <a:lnSpc>
                <a:spcPct val="100000"/>
              </a:lnSpc>
              <a:tabLst>
                <a:tab pos="889000" algn="l"/>
              </a:tabLst>
              <a:defRPr/>
            </a:pPr>
            <a:r>
              <a:rPr lang="en-US" sz="2200" dirty="0">
                <a:solidFill>
                  <a:srgbClr val="002060"/>
                </a:solidFill>
                <a:latin typeface="Times New Roman" panose="02020603050405020304" pitchFamily="18" charset="0"/>
                <a:cs typeface="Times New Roman" panose="02020603050405020304" pitchFamily="18" charset="0"/>
              </a:rPr>
              <a:t> Discussed factors shaping organization structure: organization size, strategy, and production technology</a:t>
            </a:r>
          </a:p>
        </p:txBody>
      </p:sp>
    </p:spTree>
    <p:extLst>
      <p:ext uri="{BB962C8B-B14F-4D97-AF65-F5344CB8AC3E}">
        <p14:creationId xmlns:p14="http://schemas.microsoft.com/office/powerpoint/2010/main" val="3351596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74923E-E304-727B-773B-8F346BF6BD4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BD6428D-86B6-FB7C-7660-D6E1A7A3FA35}"/>
              </a:ext>
            </a:extLst>
          </p:cNvPr>
          <p:cNvSpPr>
            <a:spLocks noGrp="1"/>
          </p:cNvSpPr>
          <p:nvPr>
            <p:ph type="title"/>
          </p:nvPr>
        </p:nvSpPr>
        <p:spPr>
          <a:xfrm>
            <a:off x="90446" y="9940"/>
            <a:ext cx="7886700" cy="658604"/>
          </a:xfrm>
        </p:spPr>
        <p:txBody>
          <a:bodyPr/>
          <a:lstStyle/>
          <a:p>
            <a:r>
              <a:rPr lang="en-AU" b="1" dirty="0">
                <a:solidFill>
                  <a:srgbClr val="00B0F0"/>
                </a:solidFill>
                <a:latin typeface="Times New Roman" panose="02020603050405020304" pitchFamily="18" charset="0"/>
                <a:cs typeface="Times New Roman" panose="02020603050405020304" pitchFamily="18" charset="0"/>
              </a:rPr>
              <a:t>Review ….</a:t>
            </a:r>
          </a:p>
        </p:txBody>
      </p:sp>
      <p:sp>
        <p:nvSpPr>
          <p:cNvPr id="3" name="Content Placeholder 2">
            <a:extLst>
              <a:ext uri="{FF2B5EF4-FFF2-40B4-BE49-F238E27FC236}">
                <a16:creationId xmlns:a16="http://schemas.microsoft.com/office/drawing/2014/main" id="{2EDCF0B6-ED53-D059-B4E3-737CD2A263FE}"/>
              </a:ext>
            </a:extLst>
          </p:cNvPr>
          <p:cNvSpPr>
            <a:spLocks noGrp="1"/>
          </p:cNvSpPr>
          <p:nvPr>
            <p:ph sz="half" idx="1"/>
          </p:nvPr>
        </p:nvSpPr>
        <p:spPr>
          <a:xfrm>
            <a:off x="213690" y="646906"/>
            <a:ext cx="8689678" cy="5628765"/>
          </a:xfrm>
        </p:spPr>
        <p:txBody>
          <a:bodyPr>
            <a:noAutofit/>
          </a:bodyPr>
          <a:lstStyle/>
          <a:p>
            <a:pPr marL="0" indent="0">
              <a:lnSpc>
                <a:spcPct val="150000"/>
              </a:lnSpc>
              <a:buNone/>
              <a:tabLst>
                <a:tab pos="889000" algn="l"/>
              </a:tabLst>
              <a:defRPr/>
            </a:pPr>
            <a:r>
              <a:rPr lang="en-US" sz="1800" b="1" dirty="0">
                <a:solidFill>
                  <a:schemeClr val="tx2"/>
                </a:solidFill>
                <a:latin typeface="Times New Roman" panose="02020603050405020304" pitchFamily="18" charset="0"/>
                <a:cs typeface="Times New Roman" panose="02020603050405020304" pitchFamily="18" charset="0"/>
              </a:rPr>
              <a:t>Managing change and innovation</a:t>
            </a:r>
          </a:p>
          <a:p>
            <a:pPr lvl="1">
              <a:lnSpc>
                <a:spcPct val="150000"/>
              </a:lnSpc>
              <a:buFont typeface="Wingdings" panose="05000000000000000000" pitchFamily="2" charset="2"/>
              <a:buChar char="ü"/>
            </a:pPr>
            <a:r>
              <a:rPr lang="en-US" sz="1900" dirty="0">
                <a:solidFill>
                  <a:srgbClr val="002060"/>
                </a:solidFill>
                <a:latin typeface="Times New Roman" panose="02020603050405020304" pitchFamily="18" charset="0"/>
                <a:cs typeface="Times New Roman" panose="02020603050405020304" pitchFamily="18" charset="0"/>
              </a:rPr>
              <a:t>Discussed disruptive innovation: innovations in products, services, or processes that radically change an industry’s rules of the game for producers and consumers.</a:t>
            </a:r>
          </a:p>
          <a:p>
            <a:pPr lvl="1">
              <a:lnSpc>
                <a:spcPct val="150000"/>
              </a:lnSpc>
              <a:buFont typeface="Wingdings" panose="05000000000000000000" pitchFamily="2" charset="2"/>
              <a:buChar char="ü"/>
            </a:pPr>
            <a:r>
              <a:rPr lang="en-US" sz="1900" dirty="0" err="1">
                <a:solidFill>
                  <a:srgbClr val="002060"/>
                </a:solidFill>
                <a:latin typeface="Times New Roman" panose="02020603050405020304" pitchFamily="18" charset="0"/>
                <a:cs typeface="Times New Roman" panose="02020603050405020304" pitchFamily="18" charset="0"/>
              </a:rPr>
              <a:t>Realised</a:t>
            </a:r>
            <a:r>
              <a:rPr lang="en-US" sz="1900" dirty="0">
                <a:solidFill>
                  <a:srgbClr val="002060"/>
                </a:solidFill>
                <a:latin typeface="Times New Roman" panose="02020603050405020304" pitchFamily="18" charset="0"/>
                <a:cs typeface="Times New Roman" panose="02020603050405020304" pitchFamily="18" charset="0"/>
              </a:rPr>
              <a:t> that companies that initiate disruptive innovation are typically successful, while companies affected by a disruptive technology may be put out of business. Discussed some examples such as Uber, Netflix, and smartphones</a:t>
            </a:r>
          </a:p>
          <a:p>
            <a:pPr lvl="1">
              <a:lnSpc>
                <a:spcPct val="150000"/>
              </a:lnSpc>
              <a:buFont typeface="Wingdings" panose="05000000000000000000" pitchFamily="2" charset="2"/>
              <a:buChar char="ü"/>
            </a:pPr>
            <a:r>
              <a:rPr lang="en-US" sz="1900" dirty="0">
                <a:solidFill>
                  <a:srgbClr val="002060"/>
                </a:solidFill>
                <a:latin typeface="Times New Roman" panose="02020603050405020304" pitchFamily="18" charset="0"/>
                <a:cs typeface="Times New Roman" panose="02020603050405020304" pitchFamily="18" charset="0"/>
              </a:rPr>
              <a:t>Discussed internal and external forces of change as well as examples of these forces of change.</a:t>
            </a:r>
          </a:p>
          <a:p>
            <a:pPr lvl="1">
              <a:lnSpc>
                <a:spcPct val="150000"/>
              </a:lnSpc>
              <a:buFont typeface="Wingdings" panose="05000000000000000000" pitchFamily="2" charset="2"/>
              <a:buChar char="ü"/>
            </a:pPr>
            <a:r>
              <a:rPr lang="en-US" sz="1900" dirty="0">
                <a:solidFill>
                  <a:srgbClr val="002060"/>
                </a:solidFill>
                <a:latin typeface="Times New Roman" panose="02020603050405020304" pitchFamily="18" charset="0"/>
                <a:cs typeface="Times New Roman" panose="02020603050405020304" pitchFamily="18" charset="0"/>
              </a:rPr>
              <a:t>Explained product change and technology Change</a:t>
            </a:r>
          </a:p>
          <a:p>
            <a:pPr lvl="1">
              <a:lnSpc>
                <a:spcPct val="150000"/>
              </a:lnSpc>
              <a:buFont typeface="Wingdings" panose="05000000000000000000" pitchFamily="2" charset="2"/>
              <a:buChar char="ü"/>
            </a:pPr>
            <a:r>
              <a:rPr lang="en-US" sz="1900" dirty="0">
                <a:solidFill>
                  <a:srgbClr val="002060"/>
                </a:solidFill>
                <a:latin typeface="Times New Roman" panose="02020603050405020304" pitchFamily="18" charset="0"/>
                <a:cs typeface="Times New Roman" panose="02020603050405020304" pitchFamily="18" charset="0"/>
              </a:rPr>
              <a:t>Discussed Lewin’s change management model</a:t>
            </a:r>
          </a:p>
          <a:p>
            <a:pPr marL="0" indent="0">
              <a:lnSpc>
                <a:spcPct val="150000"/>
              </a:lnSpc>
              <a:buNone/>
            </a:pPr>
            <a:endParaRPr lang="en-US" sz="1800" dirty="0">
              <a:solidFill>
                <a:srgbClr val="002060"/>
              </a:solidFill>
            </a:endParaRPr>
          </a:p>
          <a:p>
            <a:pPr>
              <a:lnSpc>
                <a:spcPct val="150000"/>
              </a:lnSpc>
              <a:tabLst>
                <a:tab pos="889000" algn="l"/>
              </a:tabLst>
              <a:defRPr/>
            </a:pPr>
            <a:endParaRPr lang="en-US" sz="18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134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375143-CD2E-40D1-CA0E-486D6898DCA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87A34B9-CC15-1EC3-7C52-92D35FD81055}"/>
              </a:ext>
            </a:extLst>
          </p:cNvPr>
          <p:cNvSpPr>
            <a:spLocks noGrp="1"/>
          </p:cNvSpPr>
          <p:nvPr>
            <p:ph type="title"/>
          </p:nvPr>
        </p:nvSpPr>
        <p:spPr>
          <a:xfrm>
            <a:off x="90446" y="9940"/>
            <a:ext cx="7886700" cy="658604"/>
          </a:xfrm>
        </p:spPr>
        <p:txBody>
          <a:bodyPr/>
          <a:lstStyle/>
          <a:p>
            <a:r>
              <a:rPr lang="en-AU" b="1" dirty="0">
                <a:solidFill>
                  <a:srgbClr val="00B0F0"/>
                </a:solidFill>
                <a:latin typeface="Times New Roman" panose="02020603050405020304" pitchFamily="18" charset="0"/>
                <a:cs typeface="Times New Roman" panose="02020603050405020304" pitchFamily="18" charset="0"/>
              </a:rPr>
              <a:t>Review ….</a:t>
            </a:r>
          </a:p>
        </p:txBody>
      </p:sp>
      <p:sp>
        <p:nvSpPr>
          <p:cNvPr id="3" name="Content Placeholder 2">
            <a:extLst>
              <a:ext uri="{FF2B5EF4-FFF2-40B4-BE49-F238E27FC236}">
                <a16:creationId xmlns:a16="http://schemas.microsoft.com/office/drawing/2014/main" id="{0A8C965C-3DD9-DB6E-FB24-B6925B083798}"/>
              </a:ext>
            </a:extLst>
          </p:cNvPr>
          <p:cNvSpPr>
            <a:spLocks noGrp="1"/>
          </p:cNvSpPr>
          <p:nvPr>
            <p:ph sz="half" idx="1"/>
          </p:nvPr>
        </p:nvSpPr>
        <p:spPr>
          <a:xfrm>
            <a:off x="213690" y="646907"/>
            <a:ext cx="8930310" cy="5390526"/>
          </a:xfrm>
        </p:spPr>
        <p:txBody>
          <a:bodyPr>
            <a:noAutofit/>
          </a:bodyPr>
          <a:lstStyle/>
          <a:p>
            <a:pPr>
              <a:lnSpc>
                <a:spcPct val="150000"/>
              </a:lnSpc>
              <a:tabLst>
                <a:tab pos="889000" algn="l"/>
              </a:tabLst>
              <a:defRPr/>
            </a:pPr>
            <a:r>
              <a:rPr lang="en-US" sz="2400" b="1" dirty="0">
                <a:solidFill>
                  <a:srgbClr val="002060"/>
                </a:solidFill>
                <a:latin typeface="Times New Roman" panose="02020603050405020304" pitchFamily="18" charset="0"/>
                <a:cs typeface="Times New Roman" panose="02020603050405020304" pitchFamily="18" charset="0"/>
              </a:rPr>
              <a:t>Managing human resour</a:t>
            </a:r>
            <a:r>
              <a:rPr lang="en-US" b="1" dirty="0">
                <a:solidFill>
                  <a:srgbClr val="002060"/>
                </a:solidFill>
                <a:latin typeface="Times New Roman" panose="02020603050405020304" pitchFamily="18" charset="0"/>
                <a:cs typeface="Times New Roman" panose="02020603050405020304" pitchFamily="18" charset="0"/>
              </a:rPr>
              <a:t>ce </a:t>
            </a:r>
          </a:p>
          <a:p>
            <a:pPr>
              <a:lnSpc>
                <a:spcPct val="100000"/>
              </a:lnSpc>
              <a:buFont typeface="Wingdings" panose="05000000000000000000" pitchFamily="2" charset="2"/>
              <a:buChar char="ü"/>
              <a:tabLst>
                <a:tab pos="889000" algn="l"/>
              </a:tabLst>
              <a:defRPr/>
            </a:pPr>
            <a:r>
              <a:rPr lang="en-US" sz="2400" dirty="0">
                <a:solidFill>
                  <a:srgbClr val="002060"/>
                </a:solidFill>
                <a:latin typeface="Times New Roman" panose="02020603050405020304" pitchFamily="18" charset="0"/>
                <a:cs typeface="Times New Roman" panose="02020603050405020304" pitchFamily="18" charset="0"/>
              </a:rPr>
              <a:t>Defined HRM: the design and application of formal systems in an </a:t>
            </a:r>
            <a:r>
              <a:rPr lang="en-US" sz="2400" dirty="0" err="1">
                <a:solidFill>
                  <a:srgbClr val="002060"/>
                </a:solidFill>
                <a:latin typeface="Times New Roman" panose="02020603050405020304" pitchFamily="18" charset="0"/>
                <a:cs typeface="Times New Roman" panose="02020603050405020304" pitchFamily="18" charset="0"/>
              </a:rPr>
              <a:t>organisation</a:t>
            </a:r>
            <a:r>
              <a:rPr lang="en-US" sz="2400" dirty="0">
                <a:solidFill>
                  <a:srgbClr val="002060"/>
                </a:solidFill>
                <a:latin typeface="Times New Roman" panose="02020603050405020304" pitchFamily="18" charset="0"/>
                <a:cs typeface="Times New Roman" panose="02020603050405020304" pitchFamily="18" charset="0"/>
              </a:rPr>
              <a:t> to ensure the effective and efficient use of human talent to accomplish </a:t>
            </a:r>
            <a:r>
              <a:rPr lang="en-US" sz="2400" dirty="0" err="1">
                <a:solidFill>
                  <a:srgbClr val="002060"/>
                </a:solidFill>
                <a:latin typeface="Times New Roman" panose="02020603050405020304" pitchFamily="18" charset="0"/>
                <a:cs typeface="Times New Roman" panose="02020603050405020304" pitchFamily="18" charset="0"/>
              </a:rPr>
              <a:t>organisational</a:t>
            </a:r>
            <a:r>
              <a:rPr lang="en-US" sz="2400" dirty="0">
                <a:solidFill>
                  <a:srgbClr val="002060"/>
                </a:solidFill>
                <a:latin typeface="Times New Roman" panose="02020603050405020304" pitchFamily="18" charset="0"/>
                <a:cs typeface="Times New Roman" panose="02020603050405020304" pitchFamily="18" charset="0"/>
              </a:rPr>
              <a:t> goals.</a:t>
            </a:r>
          </a:p>
          <a:p>
            <a:pPr>
              <a:lnSpc>
                <a:spcPct val="100000"/>
              </a:lnSpc>
              <a:buFont typeface="Wingdings" panose="05000000000000000000" pitchFamily="2" charset="2"/>
              <a:buChar char="ü"/>
              <a:tabLst>
                <a:tab pos="889000" algn="l"/>
              </a:tabLst>
              <a:defRPr/>
            </a:pPr>
            <a:r>
              <a:rPr lang="en-US" sz="2400" dirty="0">
                <a:solidFill>
                  <a:srgbClr val="002060"/>
                </a:solidFill>
                <a:latin typeface="Times New Roman" panose="02020603050405020304" pitchFamily="18" charset="0"/>
                <a:cs typeface="Times New Roman" panose="02020603050405020304" pitchFamily="18" charset="0"/>
              </a:rPr>
              <a:t>Discussed the strategic role of HRM in driving </a:t>
            </a:r>
            <a:r>
              <a:rPr lang="en-US" sz="2400" dirty="0" err="1">
                <a:solidFill>
                  <a:srgbClr val="002060"/>
                </a:solidFill>
                <a:latin typeface="Times New Roman" panose="02020603050405020304" pitchFamily="18" charset="0"/>
                <a:cs typeface="Times New Roman" panose="02020603050405020304" pitchFamily="18" charset="0"/>
              </a:rPr>
              <a:t>organisational</a:t>
            </a:r>
            <a:r>
              <a:rPr lang="en-US" sz="2400" dirty="0">
                <a:solidFill>
                  <a:srgbClr val="002060"/>
                </a:solidFill>
                <a:latin typeface="Times New Roman" panose="02020603050405020304" pitchFamily="18" charset="0"/>
                <a:cs typeface="Times New Roman" panose="02020603050405020304" pitchFamily="18" charset="0"/>
              </a:rPr>
              <a:t> performance. </a:t>
            </a:r>
          </a:p>
          <a:p>
            <a:pPr lvl="1">
              <a:lnSpc>
                <a:spcPct val="100000"/>
              </a:lnSpc>
              <a:buFont typeface="Wingdings" panose="05000000000000000000" pitchFamily="2" charset="2"/>
              <a:buChar char="Ø"/>
              <a:tabLst>
                <a:tab pos="889000" algn="l"/>
              </a:tabLst>
              <a:defRPr/>
            </a:pPr>
            <a:r>
              <a:rPr lang="en-US" sz="2000" dirty="0">
                <a:solidFill>
                  <a:srgbClr val="002060"/>
                </a:solidFill>
                <a:latin typeface="Times New Roman" panose="02020603050405020304" pitchFamily="18" charset="0"/>
                <a:cs typeface="Times New Roman" panose="02020603050405020304" pitchFamily="18" charset="0"/>
              </a:rPr>
              <a:t>Four key areas:</a:t>
            </a:r>
          </a:p>
          <a:p>
            <a:pPr lvl="2">
              <a:lnSpc>
                <a:spcPct val="100000"/>
              </a:lnSpc>
              <a:buFont typeface="Wingdings" panose="05000000000000000000" pitchFamily="2" charset="2"/>
              <a:buChar char="q"/>
              <a:tabLst>
                <a:tab pos="889000" algn="l"/>
              </a:tabLst>
              <a:defRPr/>
            </a:pPr>
            <a:r>
              <a:rPr lang="en-US" sz="2000" dirty="0">
                <a:solidFill>
                  <a:srgbClr val="002060"/>
                </a:solidFill>
                <a:latin typeface="Times New Roman" panose="02020603050405020304" pitchFamily="18" charset="0"/>
                <a:cs typeface="Times New Roman" panose="02020603050405020304" pitchFamily="18" charset="0"/>
              </a:rPr>
              <a:t>Recruitment</a:t>
            </a:r>
          </a:p>
          <a:p>
            <a:pPr lvl="2">
              <a:lnSpc>
                <a:spcPct val="100000"/>
              </a:lnSpc>
              <a:buFont typeface="Wingdings" panose="05000000000000000000" pitchFamily="2" charset="2"/>
              <a:buChar char="q"/>
              <a:tabLst>
                <a:tab pos="889000" algn="l"/>
              </a:tabLst>
              <a:defRPr/>
            </a:pPr>
            <a:r>
              <a:rPr lang="en-US" sz="2000" dirty="0">
                <a:solidFill>
                  <a:srgbClr val="002060"/>
                </a:solidFill>
                <a:latin typeface="Times New Roman" panose="02020603050405020304" pitchFamily="18" charset="0"/>
                <a:cs typeface="Times New Roman" panose="02020603050405020304" pitchFamily="18" charset="0"/>
              </a:rPr>
              <a:t> Training</a:t>
            </a:r>
          </a:p>
          <a:p>
            <a:pPr lvl="2">
              <a:lnSpc>
                <a:spcPct val="100000"/>
              </a:lnSpc>
              <a:buFont typeface="Wingdings" panose="05000000000000000000" pitchFamily="2" charset="2"/>
              <a:buChar char="q"/>
              <a:tabLst>
                <a:tab pos="889000" algn="l"/>
              </a:tabLst>
              <a:defRPr/>
            </a:pPr>
            <a:r>
              <a:rPr lang="en-US" sz="2000" dirty="0">
                <a:solidFill>
                  <a:srgbClr val="002060"/>
                </a:solidFill>
                <a:latin typeface="Times New Roman" panose="02020603050405020304" pitchFamily="18" charset="0"/>
                <a:cs typeface="Times New Roman" panose="02020603050405020304" pitchFamily="18" charset="0"/>
              </a:rPr>
              <a:t> Performance appraisal</a:t>
            </a:r>
          </a:p>
          <a:p>
            <a:pPr lvl="2">
              <a:lnSpc>
                <a:spcPct val="100000"/>
              </a:lnSpc>
              <a:buFont typeface="Wingdings" panose="05000000000000000000" pitchFamily="2" charset="2"/>
              <a:buChar char="q"/>
              <a:tabLst>
                <a:tab pos="889000" algn="l"/>
              </a:tabLst>
              <a:defRPr/>
            </a:pPr>
            <a:r>
              <a:rPr lang="en-US" sz="2000" dirty="0">
                <a:solidFill>
                  <a:srgbClr val="002060"/>
                </a:solidFill>
                <a:latin typeface="Times New Roman" panose="02020603050405020304" pitchFamily="18" charset="0"/>
                <a:cs typeface="Times New Roman" panose="02020603050405020304" pitchFamily="18" charset="0"/>
              </a:rPr>
              <a:t> Compensation</a:t>
            </a:r>
          </a:p>
          <a:p>
            <a:pPr>
              <a:lnSpc>
                <a:spcPct val="100000"/>
              </a:lnSpc>
              <a:buFont typeface="Wingdings" panose="05000000000000000000" pitchFamily="2" charset="2"/>
              <a:buChar char="ü"/>
              <a:tabLst>
                <a:tab pos="889000" algn="l"/>
              </a:tabLst>
              <a:defRPr/>
            </a:pPr>
            <a:r>
              <a:rPr lang="en-US" sz="2400" dirty="0">
                <a:solidFill>
                  <a:srgbClr val="002060"/>
                </a:solidFill>
                <a:latin typeface="Times New Roman" panose="02020603050405020304" pitchFamily="18" charset="0"/>
                <a:cs typeface="Times New Roman" panose="02020603050405020304" pitchFamily="18" charset="0"/>
              </a:rPr>
              <a:t>Discussed innovative HR practices: blind hiring, branding the company as an employer of choice, and algorithm-based hiring.</a:t>
            </a:r>
            <a:endParaRPr lang="en-AU" sz="2400" dirty="0">
              <a:solidFill>
                <a:srgbClr val="002060"/>
              </a:solidFill>
              <a:latin typeface="Times New Roman" panose="02020603050405020304" pitchFamily="18" charset="0"/>
              <a:cs typeface="Times New Roman" panose="02020603050405020304" pitchFamily="18" charset="0"/>
            </a:endParaRPr>
          </a:p>
          <a:p>
            <a:pPr marL="342900" lvl="1" indent="0">
              <a:lnSpc>
                <a:spcPct val="150000"/>
              </a:lnSpc>
              <a:buNone/>
              <a:tabLst>
                <a:tab pos="889000" algn="l"/>
              </a:tabLst>
              <a:defRPr/>
            </a:pPr>
            <a:endParaRPr lang="en-AU" sz="2000" dirty="0"/>
          </a:p>
          <a:p>
            <a:pPr marL="342900" lvl="1" indent="0">
              <a:lnSpc>
                <a:spcPct val="150000"/>
              </a:lnSpc>
              <a:buNone/>
              <a:tabLst>
                <a:tab pos="889000" algn="l"/>
              </a:tabLst>
              <a:defRPr/>
            </a:pPr>
            <a:endParaRPr lang="en-US" sz="20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2686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5E909D-6B11-94B9-53C3-B8C8EA08F80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E88A6BE-0BE3-D767-B4C0-48226E37175A}"/>
              </a:ext>
            </a:extLst>
          </p:cNvPr>
          <p:cNvSpPr>
            <a:spLocks noGrp="1"/>
          </p:cNvSpPr>
          <p:nvPr>
            <p:ph type="title"/>
          </p:nvPr>
        </p:nvSpPr>
        <p:spPr>
          <a:xfrm>
            <a:off x="90446" y="9940"/>
            <a:ext cx="7886700" cy="658604"/>
          </a:xfrm>
        </p:spPr>
        <p:txBody>
          <a:bodyPr/>
          <a:lstStyle/>
          <a:p>
            <a:r>
              <a:rPr lang="en-AU" b="1" dirty="0">
                <a:solidFill>
                  <a:srgbClr val="00B0F0"/>
                </a:solidFill>
                <a:latin typeface="Times New Roman" panose="02020603050405020304" pitchFamily="18" charset="0"/>
                <a:cs typeface="Times New Roman" panose="02020603050405020304" pitchFamily="18" charset="0"/>
              </a:rPr>
              <a:t>Review ….</a:t>
            </a:r>
          </a:p>
        </p:txBody>
      </p:sp>
      <p:sp>
        <p:nvSpPr>
          <p:cNvPr id="3" name="Content Placeholder 2">
            <a:extLst>
              <a:ext uri="{FF2B5EF4-FFF2-40B4-BE49-F238E27FC236}">
                <a16:creationId xmlns:a16="http://schemas.microsoft.com/office/drawing/2014/main" id="{D9EAAC58-D86F-F336-EBCF-63C5AD81A074}"/>
              </a:ext>
            </a:extLst>
          </p:cNvPr>
          <p:cNvSpPr>
            <a:spLocks noGrp="1"/>
          </p:cNvSpPr>
          <p:nvPr>
            <p:ph sz="half" idx="1"/>
          </p:nvPr>
        </p:nvSpPr>
        <p:spPr>
          <a:xfrm>
            <a:off x="213690" y="646907"/>
            <a:ext cx="8930310" cy="5390526"/>
          </a:xfrm>
        </p:spPr>
        <p:txBody>
          <a:bodyPr>
            <a:noAutofit/>
          </a:bodyPr>
          <a:lstStyle/>
          <a:p>
            <a:pPr marL="0" indent="0">
              <a:lnSpc>
                <a:spcPct val="100000"/>
              </a:lnSpc>
              <a:buNone/>
              <a:tabLst>
                <a:tab pos="889000" algn="l"/>
              </a:tabLst>
              <a:defRPr/>
            </a:pPr>
            <a:r>
              <a:rPr lang="en-US" sz="2000" b="1" dirty="0">
                <a:solidFill>
                  <a:srgbClr val="002060"/>
                </a:solidFill>
                <a:latin typeface="Times New Roman" panose="02020603050405020304" pitchFamily="18" charset="0"/>
                <a:cs typeface="Times New Roman" panose="02020603050405020304" pitchFamily="18" charset="0"/>
              </a:rPr>
              <a:t>Leadership</a:t>
            </a:r>
          </a:p>
          <a:p>
            <a:pPr>
              <a:lnSpc>
                <a:spcPct val="100000"/>
              </a:lnSpc>
              <a:buFont typeface="Wingdings" panose="05000000000000000000" pitchFamily="2" charset="2"/>
              <a:buChar char="ü"/>
              <a:tabLst>
                <a:tab pos="889000" algn="l"/>
              </a:tabLst>
              <a:defRPr/>
            </a:pPr>
            <a:r>
              <a:rPr lang="en-US" sz="2000" dirty="0">
                <a:solidFill>
                  <a:srgbClr val="002060"/>
                </a:solidFill>
                <a:latin typeface="Times New Roman" panose="02020603050405020304" pitchFamily="18" charset="0"/>
                <a:cs typeface="Times New Roman" panose="02020603050405020304" pitchFamily="18" charset="0"/>
              </a:rPr>
              <a:t>It is the ability to influence people towards the attainment of goals.</a:t>
            </a:r>
          </a:p>
          <a:p>
            <a:pPr>
              <a:lnSpc>
                <a:spcPct val="100000"/>
              </a:lnSpc>
              <a:buFont typeface="Wingdings" panose="05000000000000000000" pitchFamily="2" charset="2"/>
              <a:buChar char="ü"/>
              <a:tabLst>
                <a:tab pos="889000" algn="l"/>
              </a:tabLst>
              <a:defRPr/>
            </a:pPr>
            <a:r>
              <a:rPr lang="en-US" sz="2000" dirty="0">
                <a:solidFill>
                  <a:srgbClr val="002060"/>
                </a:solidFill>
                <a:latin typeface="Times New Roman" panose="02020603050405020304" pitchFamily="18" charset="0"/>
                <a:cs typeface="Times New Roman" panose="02020603050405020304" pitchFamily="18" charset="0"/>
              </a:rPr>
              <a:t>Discussed features of </a:t>
            </a:r>
            <a:r>
              <a:rPr lang="en-US" sz="2000" dirty="0" err="1">
                <a:solidFill>
                  <a:srgbClr val="002060"/>
                </a:solidFill>
                <a:latin typeface="Times New Roman" panose="02020603050405020304" pitchFamily="18" charset="0"/>
                <a:cs typeface="Times New Roman" panose="02020603050405020304" pitchFamily="18" charset="0"/>
              </a:rPr>
              <a:t>bosless</a:t>
            </a:r>
            <a:r>
              <a:rPr lang="en-US" sz="2000" dirty="0">
                <a:solidFill>
                  <a:srgbClr val="002060"/>
                </a:solidFill>
                <a:latin typeface="Times New Roman" panose="02020603050405020304" pitchFamily="18" charset="0"/>
                <a:cs typeface="Times New Roman" panose="02020603050405020304" pitchFamily="18" charset="0"/>
              </a:rPr>
              <a:t> </a:t>
            </a:r>
            <a:r>
              <a:rPr lang="en-US" sz="2000" dirty="0" err="1">
                <a:solidFill>
                  <a:srgbClr val="002060"/>
                </a:solidFill>
                <a:latin typeface="Times New Roman" panose="02020603050405020304" pitchFamily="18" charset="0"/>
                <a:cs typeface="Times New Roman" panose="02020603050405020304" pitchFamily="18" charset="0"/>
              </a:rPr>
              <a:t>organisations</a:t>
            </a:r>
            <a:r>
              <a:rPr lang="en-US" sz="2000" dirty="0">
                <a:solidFill>
                  <a:srgbClr val="002060"/>
                </a:solidFill>
                <a:latin typeface="Times New Roman" panose="02020603050405020304" pitchFamily="18" charset="0"/>
                <a:cs typeface="Times New Roman" panose="02020603050405020304" pitchFamily="18" charset="0"/>
              </a:rPr>
              <a:t>.</a:t>
            </a:r>
          </a:p>
          <a:p>
            <a:pPr>
              <a:lnSpc>
                <a:spcPct val="100000"/>
              </a:lnSpc>
              <a:buFont typeface="Wingdings" panose="05000000000000000000" pitchFamily="2" charset="2"/>
              <a:buChar char="ü"/>
              <a:tabLst>
                <a:tab pos="889000" algn="l"/>
              </a:tabLst>
              <a:defRPr/>
            </a:pPr>
            <a:r>
              <a:rPr lang="en-US" sz="2000" dirty="0">
                <a:solidFill>
                  <a:srgbClr val="002060"/>
                </a:solidFill>
                <a:latin typeface="Times New Roman" panose="02020603050405020304" pitchFamily="18" charset="0"/>
                <a:cs typeface="Times New Roman" panose="02020603050405020304" pitchFamily="18" charset="0"/>
              </a:rPr>
              <a:t>Explained level 5 leadership and its key characteristics – humility, strong collaborative team, shared vision, shared credit and accountability.</a:t>
            </a:r>
          </a:p>
          <a:p>
            <a:pPr lvl="1">
              <a:lnSpc>
                <a:spcPct val="100000"/>
              </a:lnSpc>
              <a:buFont typeface="Wingdings" panose="05000000000000000000" pitchFamily="2" charset="2"/>
              <a:buChar char="q"/>
              <a:tabLst>
                <a:tab pos="889000" algn="l"/>
              </a:tabLst>
              <a:defRPr/>
            </a:pPr>
            <a:r>
              <a:rPr lang="en-US" sz="1700" dirty="0">
                <a:solidFill>
                  <a:srgbClr val="002060"/>
                </a:solidFill>
                <a:latin typeface="Times New Roman" panose="02020603050405020304" pitchFamily="18" charset="0"/>
                <a:cs typeface="Times New Roman" panose="02020603050405020304" pitchFamily="18" charset="0"/>
              </a:rPr>
              <a:t> Discussed each level: capable (individual), contributing (team member), competent (manager), effective (leader), and level 5  (executive).</a:t>
            </a:r>
          </a:p>
          <a:p>
            <a:pPr>
              <a:lnSpc>
                <a:spcPct val="100000"/>
              </a:lnSpc>
              <a:buFont typeface="Wingdings" panose="05000000000000000000" pitchFamily="2" charset="2"/>
              <a:buChar char="ü"/>
              <a:tabLst>
                <a:tab pos="889000" algn="l"/>
              </a:tabLst>
              <a:defRPr/>
            </a:pPr>
            <a:r>
              <a:rPr lang="en-US" sz="2000" dirty="0">
                <a:solidFill>
                  <a:srgbClr val="002060"/>
                </a:solidFill>
                <a:latin typeface="Times New Roman" panose="02020603050405020304" pitchFamily="18" charset="0"/>
                <a:cs typeface="Times New Roman" panose="02020603050405020304" pitchFamily="18" charset="0"/>
              </a:rPr>
              <a:t>Discussed leadership styles</a:t>
            </a:r>
          </a:p>
          <a:p>
            <a:pPr lvl="1">
              <a:lnSpc>
                <a:spcPct val="100000"/>
              </a:lnSpc>
              <a:buFont typeface="Wingdings" panose="05000000000000000000" pitchFamily="2" charset="2"/>
              <a:buChar char="q"/>
              <a:tabLst>
                <a:tab pos="889000" algn="l"/>
              </a:tabLst>
              <a:defRPr/>
            </a:pPr>
            <a:r>
              <a:rPr lang="en-US" sz="1700" dirty="0">
                <a:solidFill>
                  <a:srgbClr val="002060"/>
                </a:solidFill>
                <a:latin typeface="Times New Roman" panose="02020603050405020304" pitchFamily="18" charset="0"/>
                <a:cs typeface="Times New Roman" panose="02020603050405020304" pitchFamily="18" charset="0"/>
              </a:rPr>
              <a:t> servant leadership</a:t>
            </a:r>
          </a:p>
          <a:p>
            <a:pPr lvl="1">
              <a:lnSpc>
                <a:spcPct val="100000"/>
              </a:lnSpc>
              <a:buFont typeface="Wingdings" panose="05000000000000000000" pitchFamily="2" charset="2"/>
              <a:buChar char="q"/>
              <a:tabLst>
                <a:tab pos="889000" algn="l"/>
              </a:tabLst>
              <a:defRPr/>
            </a:pPr>
            <a:r>
              <a:rPr lang="en-US" sz="1700" dirty="0">
                <a:solidFill>
                  <a:srgbClr val="002060"/>
                </a:solidFill>
                <a:latin typeface="Times New Roman" panose="02020603050405020304" pitchFamily="18" charset="0"/>
                <a:cs typeface="Times New Roman" panose="02020603050405020304" pitchFamily="18" charset="0"/>
              </a:rPr>
              <a:t> Authentic leadership</a:t>
            </a:r>
          </a:p>
          <a:p>
            <a:pPr lvl="1">
              <a:lnSpc>
                <a:spcPct val="100000"/>
              </a:lnSpc>
              <a:buFont typeface="Wingdings" panose="05000000000000000000" pitchFamily="2" charset="2"/>
              <a:buChar char="q"/>
              <a:tabLst>
                <a:tab pos="889000" algn="l"/>
              </a:tabLst>
              <a:defRPr/>
            </a:pPr>
            <a:r>
              <a:rPr lang="en-US" sz="1700" dirty="0">
                <a:solidFill>
                  <a:srgbClr val="002060"/>
                </a:solidFill>
                <a:latin typeface="Times New Roman" panose="02020603050405020304" pitchFamily="18" charset="0"/>
                <a:cs typeface="Times New Roman" panose="02020603050405020304" pitchFamily="18" charset="0"/>
              </a:rPr>
              <a:t> Interactive leadership</a:t>
            </a:r>
          </a:p>
          <a:p>
            <a:pPr lvl="1">
              <a:lnSpc>
                <a:spcPct val="100000"/>
              </a:lnSpc>
              <a:buFont typeface="Wingdings" panose="05000000000000000000" pitchFamily="2" charset="2"/>
              <a:buChar char="q"/>
              <a:tabLst>
                <a:tab pos="889000" algn="l"/>
              </a:tabLst>
              <a:defRPr/>
            </a:pPr>
            <a:r>
              <a:rPr lang="en-US" sz="1700" dirty="0">
                <a:solidFill>
                  <a:srgbClr val="002060"/>
                </a:solidFill>
                <a:latin typeface="Times New Roman" panose="02020603050405020304" pitchFamily="18" charset="0"/>
                <a:cs typeface="Times New Roman" panose="02020603050405020304" pitchFamily="18" charset="0"/>
              </a:rPr>
              <a:t>Transformational leadership</a:t>
            </a:r>
          </a:p>
          <a:p>
            <a:pPr lvl="1">
              <a:lnSpc>
                <a:spcPct val="100000"/>
              </a:lnSpc>
              <a:buFont typeface="Wingdings" panose="05000000000000000000" pitchFamily="2" charset="2"/>
              <a:buChar char="q"/>
              <a:tabLst>
                <a:tab pos="889000" algn="l"/>
              </a:tabLst>
              <a:defRPr/>
            </a:pPr>
            <a:r>
              <a:rPr lang="en-US" sz="1700" dirty="0">
                <a:solidFill>
                  <a:srgbClr val="002060"/>
                </a:solidFill>
                <a:latin typeface="Times New Roman" panose="02020603050405020304" pitchFamily="18" charset="0"/>
                <a:cs typeface="Times New Roman" panose="02020603050405020304" pitchFamily="18" charset="0"/>
              </a:rPr>
              <a:t>Charismatic leadership </a:t>
            </a:r>
          </a:p>
          <a:p>
            <a:pPr>
              <a:lnSpc>
                <a:spcPct val="100000"/>
              </a:lnSpc>
              <a:buFont typeface="Wingdings" panose="05000000000000000000" pitchFamily="2" charset="2"/>
              <a:buChar char="ü"/>
              <a:tabLst>
                <a:tab pos="889000" algn="l"/>
              </a:tabLst>
              <a:defRPr/>
            </a:pPr>
            <a:r>
              <a:rPr lang="en-US" sz="2000" dirty="0">
                <a:solidFill>
                  <a:srgbClr val="002060"/>
                </a:solidFill>
                <a:latin typeface="Times New Roman" panose="02020603050405020304" pitchFamily="18" charset="0"/>
                <a:cs typeface="Times New Roman" panose="02020603050405020304" pitchFamily="18" charset="0"/>
              </a:rPr>
              <a:t>Discussed followership </a:t>
            </a:r>
          </a:p>
        </p:txBody>
      </p:sp>
    </p:spTree>
    <p:extLst>
      <p:ext uri="{BB962C8B-B14F-4D97-AF65-F5344CB8AC3E}">
        <p14:creationId xmlns:p14="http://schemas.microsoft.com/office/powerpoint/2010/main" val="1004402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1D1336-D7DA-CD7C-9EED-48A21CA73C9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AF0E4C2-9CAA-006A-066B-3DE001CE03FF}"/>
              </a:ext>
            </a:extLst>
          </p:cNvPr>
          <p:cNvSpPr>
            <a:spLocks noGrp="1"/>
          </p:cNvSpPr>
          <p:nvPr>
            <p:ph type="title"/>
          </p:nvPr>
        </p:nvSpPr>
        <p:spPr>
          <a:xfrm>
            <a:off x="90446" y="9940"/>
            <a:ext cx="7886700" cy="658604"/>
          </a:xfrm>
        </p:spPr>
        <p:txBody>
          <a:bodyPr/>
          <a:lstStyle/>
          <a:p>
            <a:r>
              <a:rPr lang="en-AU" b="1" dirty="0">
                <a:solidFill>
                  <a:srgbClr val="00B0F0"/>
                </a:solidFill>
                <a:latin typeface="Times New Roman" panose="02020603050405020304" pitchFamily="18" charset="0"/>
                <a:cs typeface="Times New Roman" panose="02020603050405020304" pitchFamily="18" charset="0"/>
              </a:rPr>
              <a:t>Review ….</a:t>
            </a:r>
          </a:p>
        </p:txBody>
      </p:sp>
      <p:sp>
        <p:nvSpPr>
          <p:cNvPr id="3" name="Content Placeholder 2">
            <a:extLst>
              <a:ext uri="{FF2B5EF4-FFF2-40B4-BE49-F238E27FC236}">
                <a16:creationId xmlns:a16="http://schemas.microsoft.com/office/drawing/2014/main" id="{DC3BB8FC-00F6-435F-CB96-9625EE35182E}"/>
              </a:ext>
            </a:extLst>
          </p:cNvPr>
          <p:cNvSpPr>
            <a:spLocks noGrp="1"/>
          </p:cNvSpPr>
          <p:nvPr>
            <p:ph sz="half" idx="1"/>
          </p:nvPr>
        </p:nvSpPr>
        <p:spPr>
          <a:xfrm>
            <a:off x="213690" y="646907"/>
            <a:ext cx="8930310" cy="5390526"/>
          </a:xfrm>
        </p:spPr>
        <p:txBody>
          <a:bodyPr>
            <a:noAutofit/>
          </a:bodyPr>
          <a:lstStyle/>
          <a:p>
            <a:pPr marL="0" indent="0">
              <a:lnSpc>
                <a:spcPct val="100000"/>
              </a:lnSpc>
              <a:buNone/>
              <a:tabLst>
                <a:tab pos="889000" algn="l"/>
              </a:tabLst>
              <a:defRPr/>
            </a:pPr>
            <a:r>
              <a:rPr lang="en-US" b="1" dirty="0">
                <a:solidFill>
                  <a:srgbClr val="002060"/>
                </a:solidFill>
                <a:latin typeface="Times New Roman" panose="02020603050405020304" pitchFamily="18" charset="0"/>
                <a:cs typeface="Times New Roman" panose="02020603050405020304" pitchFamily="18" charset="0"/>
              </a:rPr>
              <a:t>Motivating employees</a:t>
            </a:r>
          </a:p>
          <a:p>
            <a:pPr>
              <a:lnSpc>
                <a:spcPct val="100000"/>
              </a:lnSpc>
              <a:buFont typeface="Wingdings" panose="05000000000000000000" pitchFamily="2" charset="2"/>
              <a:buChar char="ü"/>
              <a:tabLst>
                <a:tab pos="889000" algn="l"/>
              </a:tabLst>
              <a:defRPr/>
            </a:pPr>
            <a:r>
              <a:rPr lang="en-US" sz="1800" dirty="0">
                <a:solidFill>
                  <a:srgbClr val="002060"/>
                </a:solidFill>
                <a:latin typeface="Times New Roman" panose="02020603050405020304" pitchFamily="18" charset="0"/>
                <a:cs typeface="Times New Roman" panose="02020603050405020304" pitchFamily="18" charset="0"/>
              </a:rPr>
              <a:t>Defined motivation and its importance in enhancing employee productivity.</a:t>
            </a:r>
          </a:p>
          <a:p>
            <a:pPr>
              <a:lnSpc>
                <a:spcPct val="100000"/>
              </a:lnSpc>
              <a:buFont typeface="Wingdings" panose="05000000000000000000" pitchFamily="2" charset="2"/>
              <a:buChar char="ü"/>
              <a:tabLst>
                <a:tab pos="889000" algn="l"/>
              </a:tabLst>
              <a:defRPr/>
            </a:pPr>
            <a:r>
              <a:rPr lang="en-US" sz="1800" dirty="0">
                <a:solidFill>
                  <a:srgbClr val="002060"/>
                </a:solidFill>
                <a:latin typeface="Times New Roman" panose="02020603050405020304" pitchFamily="18" charset="0"/>
                <a:cs typeface="Times New Roman" panose="02020603050405020304" pitchFamily="18" charset="0"/>
              </a:rPr>
              <a:t>Discussed various theories of motivation: Content perspectives and process perspectives</a:t>
            </a:r>
          </a:p>
          <a:p>
            <a:pPr>
              <a:lnSpc>
                <a:spcPct val="100000"/>
              </a:lnSpc>
              <a:buFont typeface="Wingdings" panose="05000000000000000000" pitchFamily="2" charset="2"/>
              <a:buChar char="ü"/>
              <a:tabLst>
                <a:tab pos="889000" algn="l"/>
              </a:tabLst>
              <a:defRPr/>
            </a:pPr>
            <a:r>
              <a:rPr lang="en-US" sz="1800" dirty="0">
                <a:solidFill>
                  <a:srgbClr val="002060"/>
                </a:solidFill>
                <a:latin typeface="Times New Roman" panose="02020603050405020304" pitchFamily="18" charset="0"/>
                <a:cs typeface="Times New Roman" panose="02020603050405020304" pitchFamily="18" charset="0"/>
              </a:rPr>
              <a:t>Content perspective theories are: </a:t>
            </a:r>
          </a:p>
          <a:p>
            <a:pPr lvl="1">
              <a:lnSpc>
                <a:spcPct val="100000"/>
              </a:lnSpc>
              <a:buFont typeface="Wingdings" panose="05000000000000000000" pitchFamily="2" charset="2"/>
              <a:buChar char="q"/>
              <a:tabLst>
                <a:tab pos="889000" algn="l"/>
              </a:tabLst>
              <a:defRPr/>
            </a:pPr>
            <a:r>
              <a:rPr lang="en-US" dirty="0">
                <a:solidFill>
                  <a:srgbClr val="002060"/>
                </a:solidFill>
                <a:latin typeface="Times New Roman" panose="02020603050405020304" pitchFamily="18" charset="0"/>
                <a:cs typeface="Times New Roman" panose="02020603050405020304" pitchFamily="18" charset="0"/>
              </a:rPr>
              <a:t> Maslow’s hierarchy of needs theory</a:t>
            </a:r>
          </a:p>
          <a:p>
            <a:pPr lvl="2">
              <a:lnSpc>
                <a:spcPct val="100000"/>
              </a:lnSpc>
              <a:buFont typeface="Wingdings" panose="05000000000000000000" pitchFamily="2" charset="2"/>
              <a:buChar char="§"/>
              <a:tabLst>
                <a:tab pos="889000" algn="l"/>
              </a:tabLst>
              <a:defRPr/>
            </a:pPr>
            <a:r>
              <a:rPr lang="en-US" sz="1800" dirty="0">
                <a:solidFill>
                  <a:srgbClr val="002060"/>
                </a:solidFill>
                <a:latin typeface="Times New Roman" panose="02020603050405020304" pitchFamily="18" charset="0"/>
                <a:cs typeface="Times New Roman" panose="02020603050405020304" pitchFamily="18" charset="0"/>
              </a:rPr>
              <a:t>Physiological, Safety,  Belongingness, Esteem, Self-actualization</a:t>
            </a:r>
          </a:p>
          <a:p>
            <a:pPr lvl="2">
              <a:lnSpc>
                <a:spcPct val="100000"/>
              </a:lnSpc>
              <a:buFont typeface="Wingdings" panose="05000000000000000000" pitchFamily="2" charset="2"/>
              <a:buChar char="§"/>
              <a:tabLst>
                <a:tab pos="889000" algn="l"/>
              </a:tabLst>
              <a:defRPr/>
            </a:pPr>
            <a:r>
              <a:rPr lang="en-US" sz="1800" dirty="0">
                <a:solidFill>
                  <a:srgbClr val="002060"/>
                </a:solidFill>
                <a:latin typeface="Times New Roman" panose="02020603050405020304" pitchFamily="18" charset="0"/>
                <a:cs typeface="Times New Roman" panose="02020603050405020304" pitchFamily="18" charset="0"/>
              </a:rPr>
              <a:t>Discussed how each of the above needs can be met in an organization</a:t>
            </a:r>
          </a:p>
          <a:p>
            <a:pPr lvl="1">
              <a:lnSpc>
                <a:spcPct val="100000"/>
              </a:lnSpc>
              <a:buFont typeface="Wingdings" panose="05000000000000000000" pitchFamily="2" charset="2"/>
              <a:buChar char="q"/>
              <a:tabLst>
                <a:tab pos="889000" algn="l"/>
              </a:tabLst>
              <a:defRPr/>
            </a:pPr>
            <a:r>
              <a:rPr lang="en-AU" dirty="0">
                <a:solidFill>
                  <a:srgbClr val="002060"/>
                </a:solidFill>
                <a:latin typeface="Times New Roman" panose="02020603050405020304" pitchFamily="18" charset="0"/>
                <a:cs typeface="Times New Roman" panose="02020603050405020304" pitchFamily="18" charset="0"/>
              </a:rPr>
              <a:t>ERG theory</a:t>
            </a:r>
          </a:p>
          <a:p>
            <a:pPr lvl="2">
              <a:lnSpc>
                <a:spcPct val="100000"/>
              </a:lnSpc>
              <a:buFont typeface="Wingdings" panose="05000000000000000000" pitchFamily="2" charset="2"/>
              <a:buChar char="§"/>
              <a:tabLst>
                <a:tab pos="889000" algn="l"/>
              </a:tabLst>
              <a:defRPr/>
            </a:pPr>
            <a:r>
              <a:rPr lang="en-US" sz="1800" dirty="0">
                <a:solidFill>
                  <a:srgbClr val="002060"/>
                </a:solidFill>
                <a:latin typeface="Times New Roman" panose="02020603050405020304" pitchFamily="18" charset="0"/>
                <a:cs typeface="Times New Roman" panose="02020603050405020304" pitchFamily="18" charset="0"/>
              </a:rPr>
              <a:t>three categories of needs.</a:t>
            </a:r>
            <a:r>
              <a:rPr lang="en-AU" sz="1800" dirty="0">
                <a:solidFill>
                  <a:srgbClr val="002060"/>
                </a:solidFill>
                <a:latin typeface="Times New Roman" panose="02020603050405020304" pitchFamily="18" charset="0"/>
                <a:cs typeface="Times New Roman" panose="02020603050405020304" pitchFamily="18" charset="0"/>
              </a:rPr>
              <a:t> Existence needs, relatedness needs, and growth needs</a:t>
            </a:r>
          </a:p>
          <a:p>
            <a:pPr lvl="1">
              <a:lnSpc>
                <a:spcPct val="100000"/>
              </a:lnSpc>
              <a:buFont typeface="Wingdings" panose="05000000000000000000" pitchFamily="2" charset="2"/>
              <a:buChar char="q"/>
              <a:tabLst>
                <a:tab pos="889000" algn="l"/>
              </a:tabLst>
              <a:defRPr/>
            </a:pPr>
            <a:r>
              <a:rPr lang="en-AU" dirty="0">
                <a:solidFill>
                  <a:srgbClr val="002060"/>
                </a:solidFill>
                <a:latin typeface="Times New Roman" panose="02020603050405020304" pitchFamily="18" charset="0"/>
                <a:cs typeface="Times New Roman" panose="02020603050405020304" pitchFamily="18" charset="0"/>
              </a:rPr>
              <a:t> Two-factor approach to motivation </a:t>
            </a:r>
          </a:p>
          <a:p>
            <a:pPr lvl="2">
              <a:lnSpc>
                <a:spcPct val="100000"/>
              </a:lnSpc>
              <a:buFont typeface="Wingdings" panose="05000000000000000000" pitchFamily="2" charset="2"/>
              <a:buChar char="§"/>
              <a:tabLst>
                <a:tab pos="889000" algn="l"/>
              </a:tabLst>
              <a:defRPr/>
            </a:pPr>
            <a:r>
              <a:rPr lang="en-AU" sz="1800" dirty="0">
                <a:solidFill>
                  <a:srgbClr val="002060"/>
                </a:solidFill>
                <a:latin typeface="Times New Roman" panose="02020603050405020304" pitchFamily="18" charset="0"/>
                <a:cs typeface="Times New Roman" panose="02020603050405020304" pitchFamily="18" charset="0"/>
              </a:rPr>
              <a:t> Hygiene factors and motivators</a:t>
            </a:r>
          </a:p>
          <a:p>
            <a:pPr lvl="2">
              <a:lnSpc>
                <a:spcPct val="100000"/>
              </a:lnSpc>
              <a:buFont typeface="Wingdings" panose="05000000000000000000" pitchFamily="2" charset="2"/>
              <a:buChar char="§"/>
              <a:tabLst>
                <a:tab pos="889000" algn="l"/>
              </a:tabLst>
              <a:defRPr/>
            </a:pPr>
            <a:endParaRPr lang="en-US" dirty="0">
              <a:solidFill>
                <a:srgbClr val="C00000"/>
              </a:solidFill>
            </a:endParaRPr>
          </a:p>
          <a:p>
            <a:pPr lvl="1">
              <a:lnSpc>
                <a:spcPct val="100000"/>
              </a:lnSpc>
              <a:buFont typeface="Wingdings" panose="05000000000000000000" pitchFamily="2" charset="2"/>
              <a:buChar char="q"/>
              <a:tabLst>
                <a:tab pos="889000" algn="l"/>
              </a:tabLst>
              <a:defRPr/>
            </a:pPr>
            <a:r>
              <a:rPr lang="en-US" dirty="0">
                <a:solidFill>
                  <a:srgbClr val="002060"/>
                </a:solidFill>
                <a:latin typeface="Times New Roman" panose="02020603050405020304" pitchFamily="18" charset="0"/>
                <a:cs typeface="Times New Roman" panose="02020603050405020304" pitchFamily="18" charset="0"/>
              </a:rPr>
              <a:t> Acquired needs</a:t>
            </a:r>
          </a:p>
          <a:p>
            <a:pPr lvl="2">
              <a:lnSpc>
                <a:spcPct val="100000"/>
              </a:lnSpc>
              <a:buFont typeface="Wingdings" panose="05000000000000000000" pitchFamily="2" charset="2"/>
              <a:buChar char="§"/>
              <a:tabLst>
                <a:tab pos="889000" algn="l"/>
              </a:tabLst>
              <a:defRPr/>
            </a:pPr>
            <a:r>
              <a:rPr lang="en-US" sz="1800" dirty="0">
                <a:solidFill>
                  <a:srgbClr val="002060"/>
                </a:solidFill>
                <a:latin typeface="Times New Roman" panose="02020603050405020304" pitchFamily="18" charset="0"/>
                <a:cs typeface="Times New Roman" panose="02020603050405020304" pitchFamily="18" charset="0"/>
              </a:rPr>
              <a:t>Need for achievement, need for affiliation, need for power</a:t>
            </a:r>
          </a:p>
          <a:p>
            <a:pPr lvl="1">
              <a:lnSpc>
                <a:spcPct val="100000"/>
              </a:lnSpc>
              <a:buFont typeface="Wingdings" panose="05000000000000000000" pitchFamily="2" charset="2"/>
              <a:buChar char="ü"/>
              <a:tabLst>
                <a:tab pos="889000" algn="l"/>
              </a:tabLst>
              <a:defRPr/>
            </a:pPr>
            <a:r>
              <a:rPr lang="en-US" sz="2100" dirty="0">
                <a:solidFill>
                  <a:srgbClr val="002060"/>
                </a:solidFill>
                <a:latin typeface="Times New Roman" panose="02020603050405020304" pitchFamily="18" charset="0"/>
                <a:cs typeface="Times New Roman" panose="02020603050405020304" pitchFamily="18" charset="0"/>
              </a:rPr>
              <a:t>Process perspective theories of motivation include goal setting and social learning theory.</a:t>
            </a:r>
          </a:p>
          <a:p>
            <a:pPr lvl="1">
              <a:lnSpc>
                <a:spcPct val="100000"/>
              </a:lnSpc>
              <a:buFont typeface="Wingdings" panose="05000000000000000000" pitchFamily="2" charset="2"/>
              <a:buChar char="ü"/>
              <a:tabLst>
                <a:tab pos="889000" algn="l"/>
              </a:tabLst>
              <a:defRPr/>
            </a:pPr>
            <a:endParaRPr lang="en-US" sz="21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2921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D674B8-D6C4-E1BD-3C09-A95D1D6EE56D}"/>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488A4A3-BB7C-E4FE-F9C2-6871FAF14335}"/>
              </a:ext>
            </a:extLst>
          </p:cNvPr>
          <p:cNvSpPr>
            <a:spLocks noGrp="1"/>
          </p:cNvSpPr>
          <p:nvPr>
            <p:ph type="title"/>
          </p:nvPr>
        </p:nvSpPr>
        <p:spPr>
          <a:xfrm>
            <a:off x="90446" y="9940"/>
            <a:ext cx="7886700" cy="658604"/>
          </a:xfrm>
        </p:spPr>
        <p:txBody>
          <a:bodyPr/>
          <a:lstStyle/>
          <a:p>
            <a:r>
              <a:rPr lang="en-AU" b="1" dirty="0">
                <a:solidFill>
                  <a:srgbClr val="00B0F0"/>
                </a:solidFill>
                <a:latin typeface="Times New Roman" panose="02020603050405020304" pitchFamily="18" charset="0"/>
                <a:cs typeface="Times New Roman" panose="02020603050405020304" pitchFamily="18" charset="0"/>
              </a:rPr>
              <a:t>Review ….</a:t>
            </a:r>
          </a:p>
        </p:txBody>
      </p:sp>
      <p:sp>
        <p:nvSpPr>
          <p:cNvPr id="3" name="Content Placeholder 2">
            <a:extLst>
              <a:ext uri="{FF2B5EF4-FFF2-40B4-BE49-F238E27FC236}">
                <a16:creationId xmlns:a16="http://schemas.microsoft.com/office/drawing/2014/main" id="{25ADA4DB-C968-C8D7-BBF9-5BA9C62BA461}"/>
              </a:ext>
            </a:extLst>
          </p:cNvPr>
          <p:cNvSpPr>
            <a:spLocks noGrp="1"/>
          </p:cNvSpPr>
          <p:nvPr>
            <p:ph sz="half" idx="1"/>
          </p:nvPr>
        </p:nvSpPr>
        <p:spPr>
          <a:xfrm>
            <a:off x="213690" y="646907"/>
            <a:ext cx="8930310" cy="5390526"/>
          </a:xfrm>
        </p:spPr>
        <p:txBody>
          <a:bodyPr>
            <a:noAutofit/>
          </a:bodyPr>
          <a:lstStyle/>
          <a:p>
            <a:pPr marL="0" indent="0">
              <a:lnSpc>
                <a:spcPct val="100000"/>
              </a:lnSpc>
              <a:buNone/>
              <a:tabLst>
                <a:tab pos="889000" algn="l"/>
              </a:tabLst>
              <a:defRPr/>
            </a:pPr>
            <a:r>
              <a:rPr lang="en-US" b="1" dirty="0">
                <a:solidFill>
                  <a:srgbClr val="002060"/>
                </a:solidFill>
                <a:latin typeface="Times New Roman" panose="02020603050405020304" pitchFamily="18" charset="0"/>
                <a:cs typeface="Times New Roman" panose="02020603050405020304" pitchFamily="18" charset="0"/>
              </a:rPr>
              <a:t>Leading teams</a:t>
            </a:r>
          </a:p>
          <a:p>
            <a:pPr>
              <a:lnSpc>
                <a:spcPct val="100000"/>
              </a:lnSpc>
              <a:buFont typeface="Wingdings" panose="05000000000000000000" pitchFamily="2" charset="2"/>
              <a:buChar char="ü"/>
              <a:tabLst>
                <a:tab pos="889000" algn="l"/>
              </a:tabLst>
              <a:defRPr/>
            </a:pPr>
            <a:r>
              <a:rPr lang="en-US" sz="2000" dirty="0">
                <a:solidFill>
                  <a:srgbClr val="002060"/>
                </a:solidFill>
                <a:latin typeface="Times New Roman" panose="02020603050405020304" pitchFamily="18" charset="0"/>
                <a:cs typeface="Times New Roman" panose="02020603050405020304" pitchFamily="18" charset="0"/>
              </a:rPr>
              <a:t>Defined team and explained its key components: two or more people, interact regularly, share a performance goal.</a:t>
            </a:r>
          </a:p>
          <a:p>
            <a:pPr>
              <a:lnSpc>
                <a:spcPct val="100000"/>
              </a:lnSpc>
              <a:buFont typeface="Wingdings" panose="05000000000000000000" pitchFamily="2" charset="2"/>
              <a:buChar char="ü"/>
              <a:tabLst>
                <a:tab pos="889000" algn="l"/>
              </a:tabLst>
              <a:defRPr/>
            </a:pPr>
            <a:r>
              <a:rPr lang="en-US" sz="2000" dirty="0">
                <a:solidFill>
                  <a:srgbClr val="002060"/>
                </a:solidFill>
                <a:latin typeface="Times New Roman" panose="02020603050405020304" pitchFamily="18" charset="0"/>
                <a:cs typeface="Times New Roman" panose="02020603050405020304" pitchFamily="18" charset="0"/>
              </a:rPr>
              <a:t>Explained the requirements for teamwork: focus on shared mission, trust one another, willing to sacrifice for the team, pull together in the same direction, and communicate their objectives and needs. </a:t>
            </a:r>
          </a:p>
          <a:p>
            <a:pPr>
              <a:lnSpc>
                <a:spcPct val="100000"/>
              </a:lnSpc>
              <a:buFont typeface="Wingdings" panose="05000000000000000000" pitchFamily="2" charset="2"/>
              <a:buChar char="ü"/>
              <a:tabLst>
                <a:tab pos="889000" algn="l"/>
              </a:tabLst>
              <a:defRPr/>
            </a:pPr>
            <a:r>
              <a:rPr lang="en-US" sz="2000" dirty="0">
                <a:solidFill>
                  <a:srgbClr val="002060"/>
                </a:solidFill>
                <a:latin typeface="Times New Roman" panose="02020603050405020304" pitchFamily="18" charset="0"/>
                <a:cs typeface="Times New Roman" panose="02020603050405020304" pitchFamily="18" charset="0"/>
              </a:rPr>
              <a:t>Discussed the contributions of teams, types of teams, common dysfunctions in teams,.</a:t>
            </a:r>
          </a:p>
          <a:p>
            <a:pPr>
              <a:lnSpc>
                <a:spcPct val="100000"/>
              </a:lnSpc>
              <a:buFont typeface="Wingdings" panose="05000000000000000000" pitchFamily="2" charset="2"/>
              <a:buChar char="ü"/>
              <a:tabLst>
                <a:tab pos="889000" algn="l"/>
              </a:tabLst>
              <a:defRPr/>
            </a:pPr>
            <a:r>
              <a:rPr lang="en-US" sz="2000" dirty="0">
                <a:solidFill>
                  <a:srgbClr val="002060"/>
                </a:solidFill>
                <a:latin typeface="Times New Roman" panose="02020603050405020304" pitchFamily="18" charset="0"/>
                <a:cs typeface="Times New Roman" panose="02020603050405020304" pitchFamily="18" charset="0"/>
              </a:rPr>
              <a:t>Discussed outcomes of team effectiveness: productive output, personal satisfaction, and the capacity to adapt and learn.</a:t>
            </a:r>
          </a:p>
          <a:p>
            <a:pPr>
              <a:lnSpc>
                <a:spcPct val="100000"/>
              </a:lnSpc>
              <a:buFont typeface="Wingdings" panose="05000000000000000000" pitchFamily="2" charset="2"/>
              <a:buChar char="ü"/>
              <a:tabLst>
                <a:tab pos="889000" algn="l"/>
              </a:tabLst>
              <a:defRPr/>
            </a:pPr>
            <a:r>
              <a:rPr lang="en-US" sz="2000" dirty="0">
                <a:solidFill>
                  <a:srgbClr val="002060"/>
                </a:solidFill>
                <a:latin typeface="Times New Roman" panose="02020603050405020304" pitchFamily="18" charset="0"/>
                <a:cs typeface="Times New Roman" panose="02020603050405020304" pitchFamily="18" charset="0"/>
              </a:rPr>
              <a:t>Discussed stages of team development:</a:t>
            </a:r>
          </a:p>
          <a:p>
            <a:pPr lvl="1">
              <a:lnSpc>
                <a:spcPct val="100000"/>
              </a:lnSpc>
              <a:buFont typeface="Wingdings" panose="05000000000000000000" pitchFamily="2" charset="2"/>
              <a:buChar char="q"/>
              <a:tabLst>
                <a:tab pos="889000" algn="l"/>
              </a:tabLst>
              <a:defRPr/>
            </a:pPr>
            <a:r>
              <a:rPr lang="en-US" sz="2000" dirty="0">
                <a:solidFill>
                  <a:srgbClr val="002060"/>
                </a:solidFill>
                <a:latin typeface="Times New Roman" panose="02020603050405020304" pitchFamily="18" charset="0"/>
                <a:cs typeface="Times New Roman" panose="02020603050405020304" pitchFamily="18" charset="0"/>
              </a:rPr>
              <a:t>Forming, storming, norming, performing, and adjourning</a:t>
            </a:r>
          </a:p>
          <a:p>
            <a:pPr>
              <a:lnSpc>
                <a:spcPct val="100000"/>
              </a:lnSpc>
              <a:buFont typeface="Wingdings" panose="05000000000000000000" pitchFamily="2" charset="2"/>
              <a:buChar char="ü"/>
              <a:tabLst>
                <a:tab pos="889000" algn="l"/>
              </a:tabLst>
              <a:defRPr/>
            </a:pPr>
            <a:r>
              <a:rPr lang="en-US" sz="2000" dirty="0">
                <a:solidFill>
                  <a:srgbClr val="002060"/>
                </a:solidFill>
                <a:latin typeface="Times New Roman" panose="02020603050405020304" pitchFamily="18" charset="0"/>
                <a:cs typeface="Times New Roman" panose="02020603050405020304" pitchFamily="18" charset="0"/>
              </a:rPr>
              <a:t>Discussed types of conflicts,  which occurs at the storming stage of team development stage, causes of conflicts, and ways (styles) to handle team conflict</a:t>
            </a:r>
          </a:p>
        </p:txBody>
      </p:sp>
    </p:spTree>
    <p:extLst>
      <p:ext uri="{BB962C8B-B14F-4D97-AF65-F5344CB8AC3E}">
        <p14:creationId xmlns:p14="http://schemas.microsoft.com/office/powerpoint/2010/main" val="1492287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8620" y="126588"/>
            <a:ext cx="7886700" cy="658604"/>
          </a:xfrm>
        </p:spPr>
        <p:txBody>
          <a:bodyPr/>
          <a:lstStyle/>
          <a:p>
            <a:r>
              <a:rPr lang="en-AU" b="1" dirty="0">
                <a:solidFill>
                  <a:srgbClr val="00B0F0"/>
                </a:solidFill>
                <a:latin typeface="Times New Roman" panose="02020603050405020304" pitchFamily="18" charset="0"/>
                <a:cs typeface="Times New Roman" panose="02020603050405020304" pitchFamily="18" charset="0"/>
              </a:rPr>
              <a:t>Learning objectives </a:t>
            </a:r>
          </a:p>
        </p:txBody>
      </p:sp>
      <p:sp>
        <p:nvSpPr>
          <p:cNvPr id="3" name="Content Placeholder 2"/>
          <p:cNvSpPr>
            <a:spLocks noGrp="1"/>
          </p:cNvSpPr>
          <p:nvPr>
            <p:ph sz="half" idx="1"/>
          </p:nvPr>
        </p:nvSpPr>
        <p:spPr>
          <a:xfrm>
            <a:off x="248477" y="785192"/>
            <a:ext cx="8716619" cy="5390526"/>
          </a:xfrm>
        </p:spPr>
        <p:txBody>
          <a:bodyPr>
            <a:normAutofit/>
          </a:bodyPr>
          <a:lstStyle/>
          <a:p>
            <a:r>
              <a:rPr lang="en-US" dirty="0">
                <a:latin typeface="Times New Roman" panose="02020603050405020304" pitchFamily="18" charset="0"/>
                <a:cs typeface="Times New Roman" panose="02020603050405020304" pitchFamily="18" charset="0"/>
              </a:rPr>
              <a:t>Define the fundamentals of management including its control processes, functions, and roles in contemporary </a:t>
            </a:r>
            <a:r>
              <a:rPr lang="en-US" dirty="0" err="1">
                <a:latin typeface="Times New Roman" panose="02020603050405020304" pitchFamily="18" charset="0"/>
                <a:cs typeface="Times New Roman" panose="02020603050405020304" pitchFamily="18" charset="0"/>
              </a:rPr>
              <a:t>organisations</a:t>
            </a:r>
            <a:r>
              <a:rPr lang="en-US" dirty="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Identify key management issues affecting </a:t>
            </a:r>
            <a:r>
              <a:rPr lang="en-US" dirty="0" err="1">
                <a:latin typeface="Times New Roman" panose="02020603050405020304" pitchFamily="18" charset="0"/>
                <a:cs typeface="Times New Roman" panose="02020603050405020304" pitchFamily="18" charset="0"/>
              </a:rPr>
              <a:t>organisations</a:t>
            </a:r>
            <a:r>
              <a:rPr lang="en-US" dirty="0">
                <a:latin typeface="Times New Roman" panose="02020603050405020304" pitchFamily="18" charset="0"/>
                <a:cs typeface="Times New Roman" panose="02020603050405020304" pitchFamily="18" charset="0"/>
              </a:rPr>
              <a:t> in contemporary society.</a:t>
            </a:r>
          </a:p>
          <a:p>
            <a:r>
              <a:rPr lang="en-US" dirty="0">
                <a:latin typeface="Times New Roman" panose="02020603050405020304" pitchFamily="18" charset="0"/>
                <a:cs typeface="Times New Roman" panose="02020603050405020304" pitchFamily="18" charset="0"/>
              </a:rPr>
              <a:t>Demonstrate effective application of basic management frameworks in problem analysis.</a:t>
            </a:r>
          </a:p>
          <a:p>
            <a:r>
              <a:rPr lang="en-US" dirty="0">
                <a:latin typeface="Times New Roman" panose="02020603050405020304" pitchFamily="18" charset="0"/>
                <a:cs typeface="Times New Roman" panose="02020603050405020304" pitchFamily="18" charset="0"/>
              </a:rPr>
              <a:t>Identify effective remedies to address managerial problems defined in an analysis.</a:t>
            </a:r>
          </a:p>
          <a:p>
            <a:r>
              <a:rPr lang="en-US" dirty="0">
                <a:latin typeface="Times New Roman" panose="02020603050405020304" pitchFamily="18" charset="0"/>
                <a:cs typeface="Times New Roman" panose="02020603050405020304" pitchFamily="18" charset="0"/>
              </a:rPr>
              <a:t>Successfully write a sound professional management report.</a:t>
            </a:r>
          </a:p>
          <a:p>
            <a:r>
              <a:rPr lang="en-US" dirty="0">
                <a:latin typeface="Times New Roman" panose="02020603050405020304" pitchFamily="18" charset="0"/>
                <a:cs typeface="Times New Roman" panose="02020603050405020304" pitchFamily="18" charset="0"/>
              </a:rPr>
              <a:t>Conduct a presentation that engages an audience and conveys key ideas effectively.</a:t>
            </a:r>
          </a:p>
        </p:txBody>
      </p:sp>
    </p:spTree>
    <p:extLst>
      <p:ext uri="{BB962C8B-B14F-4D97-AF65-F5344CB8AC3E}">
        <p14:creationId xmlns:p14="http://schemas.microsoft.com/office/powerpoint/2010/main" val="614942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EC03CC-33AC-B7B2-60BD-9F3DF6C9840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DF66AFF-7AB5-A856-540B-5321317C4E5F}"/>
              </a:ext>
            </a:extLst>
          </p:cNvPr>
          <p:cNvSpPr>
            <a:spLocks noGrp="1"/>
          </p:cNvSpPr>
          <p:nvPr>
            <p:ph type="title"/>
          </p:nvPr>
        </p:nvSpPr>
        <p:spPr>
          <a:xfrm>
            <a:off x="90446" y="9940"/>
            <a:ext cx="7886700" cy="658604"/>
          </a:xfrm>
        </p:spPr>
        <p:txBody>
          <a:bodyPr/>
          <a:lstStyle/>
          <a:p>
            <a:r>
              <a:rPr lang="en-AU" b="1" dirty="0">
                <a:solidFill>
                  <a:srgbClr val="00B0F0"/>
                </a:solidFill>
                <a:latin typeface="Times New Roman" panose="02020603050405020304" pitchFamily="18" charset="0"/>
                <a:cs typeface="Times New Roman" panose="02020603050405020304" pitchFamily="18" charset="0"/>
              </a:rPr>
              <a:t>Review ….</a:t>
            </a:r>
          </a:p>
        </p:txBody>
      </p:sp>
      <p:sp>
        <p:nvSpPr>
          <p:cNvPr id="3" name="Content Placeholder 2">
            <a:extLst>
              <a:ext uri="{FF2B5EF4-FFF2-40B4-BE49-F238E27FC236}">
                <a16:creationId xmlns:a16="http://schemas.microsoft.com/office/drawing/2014/main" id="{0E408C16-3517-9088-3902-FFC5EED17D18}"/>
              </a:ext>
            </a:extLst>
          </p:cNvPr>
          <p:cNvSpPr>
            <a:spLocks noGrp="1"/>
          </p:cNvSpPr>
          <p:nvPr>
            <p:ph sz="half" idx="1"/>
          </p:nvPr>
        </p:nvSpPr>
        <p:spPr>
          <a:xfrm>
            <a:off x="213690" y="646907"/>
            <a:ext cx="8189165" cy="5390526"/>
          </a:xfrm>
        </p:spPr>
        <p:txBody>
          <a:bodyPr>
            <a:noAutofit/>
          </a:bodyPr>
          <a:lstStyle/>
          <a:p>
            <a:pPr marL="0" indent="0">
              <a:lnSpc>
                <a:spcPct val="150000"/>
              </a:lnSpc>
              <a:buNone/>
              <a:tabLst>
                <a:tab pos="889000" algn="l"/>
              </a:tabLst>
              <a:defRPr/>
            </a:pPr>
            <a:r>
              <a:rPr lang="en-US" sz="3200" b="1" dirty="0">
                <a:solidFill>
                  <a:srgbClr val="002060"/>
                </a:solidFill>
                <a:latin typeface="Times New Roman" panose="02020603050405020304" pitchFamily="18" charset="0"/>
                <a:cs typeface="Times New Roman" panose="02020603050405020304" pitchFamily="18" charset="0"/>
              </a:rPr>
              <a:t>Managerial quality and performance.</a:t>
            </a:r>
          </a:p>
          <a:p>
            <a:pPr lvl="0">
              <a:lnSpc>
                <a:spcPct val="100000"/>
              </a:lnSpc>
              <a:buFont typeface="Wingdings" panose="05000000000000000000" pitchFamily="2" charset="2"/>
              <a:buChar char="ü"/>
            </a:pPr>
            <a:r>
              <a:rPr lang="en-US" sz="2800" dirty="0">
                <a:solidFill>
                  <a:srgbClr val="002060"/>
                </a:solidFill>
                <a:latin typeface="Times New Roman" panose="02020603050405020304" pitchFamily="18" charset="0"/>
                <a:cs typeface="Times New Roman" panose="02020603050405020304" pitchFamily="18" charset="0"/>
              </a:rPr>
              <a:t>Explained why </a:t>
            </a:r>
            <a:r>
              <a:rPr lang="en-US" sz="2800" dirty="0" err="1">
                <a:solidFill>
                  <a:srgbClr val="002060"/>
                </a:solidFill>
                <a:latin typeface="Times New Roman" panose="02020603050405020304" pitchFamily="18" charset="0"/>
                <a:cs typeface="Times New Roman" panose="02020603050405020304" pitchFamily="18" charset="0"/>
              </a:rPr>
              <a:t>organisational</a:t>
            </a:r>
            <a:r>
              <a:rPr lang="en-US" sz="2800" dirty="0">
                <a:solidFill>
                  <a:srgbClr val="002060"/>
                </a:solidFill>
                <a:latin typeface="Times New Roman" panose="02020603050405020304" pitchFamily="18" charset="0"/>
                <a:cs typeface="Times New Roman" panose="02020603050405020304" pitchFamily="18" charset="0"/>
              </a:rPr>
              <a:t> control is a key management function.</a:t>
            </a:r>
          </a:p>
          <a:p>
            <a:pPr>
              <a:lnSpc>
                <a:spcPct val="100000"/>
              </a:lnSpc>
              <a:buFont typeface="Wingdings" panose="05000000000000000000" pitchFamily="2" charset="2"/>
              <a:buChar char="ü"/>
            </a:pPr>
            <a:r>
              <a:rPr lang="en-US" sz="2800" dirty="0">
                <a:solidFill>
                  <a:srgbClr val="002060"/>
                </a:solidFill>
                <a:latin typeface="Times New Roman" panose="02020603050405020304" pitchFamily="18" charset="0"/>
                <a:cs typeface="Times New Roman" panose="02020603050405020304" pitchFamily="18" charset="0"/>
              </a:rPr>
              <a:t>Explain how the balanced scorecard addresses the four steps in the control process.</a:t>
            </a:r>
          </a:p>
          <a:p>
            <a:pPr>
              <a:lnSpc>
                <a:spcPct val="100000"/>
              </a:lnSpc>
              <a:buFont typeface="Wingdings" panose="05000000000000000000" pitchFamily="2" charset="2"/>
              <a:buChar char="ü"/>
            </a:pPr>
            <a:r>
              <a:rPr lang="en-US" sz="2800" dirty="0">
                <a:solidFill>
                  <a:srgbClr val="002060"/>
                </a:solidFill>
                <a:latin typeface="Times New Roman" panose="02020603050405020304" pitchFamily="18" charset="0"/>
                <a:cs typeface="Times New Roman" panose="02020603050405020304" pitchFamily="18" charset="0"/>
              </a:rPr>
              <a:t>Discussed the importance of aligning organizational control with the strategy of the organization; cost leadership vs differentiation strategy, for example. </a:t>
            </a:r>
          </a:p>
          <a:p>
            <a:pPr>
              <a:lnSpc>
                <a:spcPct val="100000"/>
              </a:lnSpc>
              <a:buFont typeface="Wingdings" panose="05000000000000000000" pitchFamily="2" charset="2"/>
              <a:buChar char="ü"/>
            </a:pPr>
            <a:r>
              <a:rPr lang="en-US" sz="2800" dirty="0">
                <a:solidFill>
                  <a:srgbClr val="002060"/>
                </a:solidFill>
                <a:latin typeface="Times New Roman" panose="02020603050405020304" pitchFamily="18" charset="0"/>
                <a:cs typeface="Times New Roman" panose="02020603050405020304" pitchFamily="18" charset="0"/>
              </a:rPr>
              <a:t>Describe the qualities of effective control systems.</a:t>
            </a:r>
            <a:endParaRPr lang="en-AU" sz="2800" dirty="0">
              <a:solidFill>
                <a:srgbClr val="002060"/>
              </a:solidFill>
              <a:latin typeface="Times New Roman" panose="02020603050405020304" pitchFamily="18" charset="0"/>
              <a:cs typeface="Times New Roman" panose="02020603050405020304" pitchFamily="18" charset="0"/>
            </a:endParaRPr>
          </a:p>
          <a:p>
            <a:pPr>
              <a:lnSpc>
                <a:spcPct val="150000"/>
              </a:lnSpc>
              <a:tabLst>
                <a:tab pos="889000" algn="l"/>
              </a:tabLst>
              <a:defRPr/>
            </a:pPr>
            <a:endParaRPr lang="en-US" sz="28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9664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B2943-D56F-59E3-4DA3-CC4DAF6AEF1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2D7C195-1F02-5385-119E-1E6A7A40E5E6}"/>
              </a:ext>
            </a:extLst>
          </p:cNvPr>
          <p:cNvSpPr>
            <a:spLocks noGrp="1"/>
          </p:cNvSpPr>
          <p:nvPr>
            <p:ph type="title"/>
          </p:nvPr>
        </p:nvSpPr>
        <p:spPr>
          <a:xfrm>
            <a:off x="90446" y="9940"/>
            <a:ext cx="7886700" cy="658604"/>
          </a:xfrm>
        </p:spPr>
        <p:txBody>
          <a:bodyPr/>
          <a:lstStyle/>
          <a:p>
            <a:r>
              <a:rPr lang="en-AU" b="1" dirty="0">
                <a:solidFill>
                  <a:srgbClr val="00B0F0"/>
                </a:solidFill>
                <a:latin typeface="Times New Roman" panose="02020603050405020304" pitchFamily="18" charset="0"/>
                <a:cs typeface="Times New Roman" panose="02020603050405020304" pitchFamily="18" charset="0"/>
              </a:rPr>
              <a:t>Review ….</a:t>
            </a:r>
          </a:p>
        </p:txBody>
      </p:sp>
      <p:sp>
        <p:nvSpPr>
          <p:cNvPr id="3" name="Content Placeholder 2">
            <a:extLst>
              <a:ext uri="{FF2B5EF4-FFF2-40B4-BE49-F238E27FC236}">
                <a16:creationId xmlns:a16="http://schemas.microsoft.com/office/drawing/2014/main" id="{8B8B6F67-01A4-F4B6-A207-9E0AACA708A3}"/>
              </a:ext>
            </a:extLst>
          </p:cNvPr>
          <p:cNvSpPr>
            <a:spLocks noGrp="1"/>
          </p:cNvSpPr>
          <p:nvPr>
            <p:ph sz="half" idx="1"/>
          </p:nvPr>
        </p:nvSpPr>
        <p:spPr>
          <a:xfrm>
            <a:off x="213690" y="646907"/>
            <a:ext cx="8930310" cy="5390526"/>
          </a:xfrm>
        </p:spPr>
        <p:txBody>
          <a:bodyPr>
            <a:noAutofit/>
          </a:bodyPr>
          <a:lstStyle/>
          <a:p>
            <a:pPr>
              <a:lnSpc>
                <a:spcPct val="100000"/>
              </a:lnSpc>
              <a:tabLst>
                <a:tab pos="889000" algn="l"/>
              </a:tabLst>
              <a:defRPr/>
            </a:pPr>
            <a:r>
              <a:rPr lang="en-US" sz="2400" b="1" dirty="0">
                <a:solidFill>
                  <a:srgbClr val="002060"/>
                </a:solidFill>
                <a:latin typeface="Times New Roman" panose="02020603050405020304" pitchFamily="18" charset="0"/>
                <a:cs typeface="Times New Roman" panose="02020603050405020304" pitchFamily="18" charset="0"/>
              </a:rPr>
              <a:t>Managing value chain, information technology and E-business</a:t>
            </a:r>
          </a:p>
          <a:p>
            <a:pPr>
              <a:lnSpc>
                <a:spcPct val="100000"/>
              </a:lnSpc>
              <a:buFont typeface="Wingdings" panose="05000000000000000000" pitchFamily="2" charset="2"/>
              <a:buChar char="ü"/>
              <a:tabLst>
                <a:tab pos="889000" algn="l"/>
              </a:tabLst>
              <a:defRPr/>
            </a:pPr>
            <a:r>
              <a:rPr lang="en-US" sz="2400" dirty="0">
                <a:solidFill>
                  <a:srgbClr val="002060"/>
                </a:solidFill>
                <a:latin typeface="Times New Roman" panose="02020603050405020304" pitchFamily="18" charset="0"/>
                <a:cs typeface="Times New Roman" panose="02020603050405020304" pitchFamily="18" charset="0"/>
              </a:rPr>
              <a:t>Defined operations management and described its application within manufacturing and service </a:t>
            </a:r>
            <a:r>
              <a:rPr lang="en-US" sz="2400" dirty="0" err="1">
                <a:solidFill>
                  <a:srgbClr val="002060"/>
                </a:solidFill>
                <a:latin typeface="Times New Roman" panose="02020603050405020304" pitchFamily="18" charset="0"/>
                <a:cs typeface="Times New Roman" panose="02020603050405020304" pitchFamily="18" charset="0"/>
              </a:rPr>
              <a:t>organisations</a:t>
            </a:r>
            <a:r>
              <a:rPr lang="en-US" sz="2400" dirty="0">
                <a:solidFill>
                  <a:srgbClr val="002060"/>
                </a:solidFill>
                <a:latin typeface="Times New Roman" panose="02020603050405020304" pitchFamily="18" charset="0"/>
                <a:cs typeface="Times New Roman" panose="02020603050405020304" pitchFamily="18" charset="0"/>
              </a:rPr>
              <a:t>.</a:t>
            </a:r>
          </a:p>
          <a:p>
            <a:pPr>
              <a:lnSpc>
                <a:spcPct val="100000"/>
              </a:lnSpc>
              <a:buFont typeface="Wingdings" panose="05000000000000000000" pitchFamily="2" charset="2"/>
              <a:buChar char="ü"/>
              <a:tabLst>
                <a:tab pos="889000" algn="l"/>
              </a:tabLst>
              <a:defRPr/>
            </a:pPr>
            <a:r>
              <a:rPr lang="en-US" sz="2400" dirty="0">
                <a:solidFill>
                  <a:srgbClr val="002060"/>
                </a:solidFill>
                <a:latin typeface="Times New Roman" panose="02020603050405020304" pitchFamily="18" charset="0"/>
                <a:cs typeface="Times New Roman" panose="02020603050405020304" pitchFamily="18" charset="0"/>
              </a:rPr>
              <a:t>Discussed the difference between manufacturing and service </a:t>
            </a:r>
            <a:r>
              <a:rPr lang="en-US" sz="2400" dirty="0" err="1">
                <a:solidFill>
                  <a:srgbClr val="002060"/>
                </a:solidFill>
                <a:latin typeface="Times New Roman" panose="02020603050405020304" pitchFamily="18" charset="0"/>
                <a:cs typeface="Times New Roman" panose="02020603050405020304" pitchFamily="18" charset="0"/>
              </a:rPr>
              <a:t>organisations</a:t>
            </a:r>
            <a:endParaRPr lang="en-US" sz="2400" dirty="0">
              <a:solidFill>
                <a:srgbClr val="002060"/>
              </a:solidFill>
              <a:latin typeface="Times New Roman" panose="02020603050405020304" pitchFamily="18" charset="0"/>
              <a:cs typeface="Times New Roman" panose="02020603050405020304" pitchFamily="18" charset="0"/>
            </a:endParaRPr>
          </a:p>
          <a:p>
            <a:pPr>
              <a:lnSpc>
                <a:spcPct val="100000"/>
              </a:lnSpc>
              <a:buFont typeface="Wingdings" panose="05000000000000000000" pitchFamily="2" charset="2"/>
              <a:buChar char="ü"/>
              <a:tabLst>
                <a:tab pos="889000" algn="l"/>
              </a:tabLst>
              <a:defRPr/>
            </a:pPr>
            <a:r>
              <a:rPr lang="en-US" sz="2400" dirty="0">
                <a:solidFill>
                  <a:srgbClr val="002060"/>
                </a:solidFill>
                <a:latin typeface="Times New Roman" panose="02020603050405020304" pitchFamily="18" charset="0"/>
                <a:cs typeface="Times New Roman" panose="02020603050405020304" pitchFamily="18" charset="0"/>
              </a:rPr>
              <a:t>Discussed the organization as a value chain. </a:t>
            </a:r>
          </a:p>
          <a:p>
            <a:pPr>
              <a:lnSpc>
                <a:spcPct val="100000"/>
              </a:lnSpc>
              <a:buFont typeface="Wingdings" panose="05000000000000000000" pitchFamily="2" charset="2"/>
              <a:buChar char="ü"/>
              <a:tabLst>
                <a:tab pos="889000" algn="l"/>
              </a:tabLst>
              <a:defRPr/>
            </a:pPr>
            <a:r>
              <a:rPr lang="en-US" sz="2400" dirty="0">
                <a:solidFill>
                  <a:srgbClr val="002060"/>
                </a:solidFill>
                <a:latin typeface="Times New Roman" panose="02020603050405020304" pitchFamily="18" charset="0"/>
                <a:cs typeface="Times New Roman" panose="02020603050405020304" pitchFamily="18" charset="0"/>
              </a:rPr>
              <a:t>Defined value chain: primary and secondary activities</a:t>
            </a:r>
          </a:p>
          <a:p>
            <a:pPr>
              <a:lnSpc>
                <a:spcPct val="100000"/>
              </a:lnSpc>
              <a:buFont typeface="Wingdings" panose="05000000000000000000" pitchFamily="2" charset="2"/>
              <a:buChar char="ü"/>
              <a:tabLst>
                <a:tab pos="889000" algn="l"/>
              </a:tabLst>
              <a:defRPr/>
            </a:pPr>
            <a:r>
              <a:rPr lang="en-US" sz="2400" dirty="0">
                <a:solidFill>
                  <a:srgbClr val="002060"/>
                </a:solidFill>
                <a:latin typeface="Times New Roman" panose="02020603050405020304" pitchFamily="18" charset="0"/>
                <a:cs typeface="Times New Roman" panose="02020603050405020304" pitchFamily="18" charset="0"/>
              </a:rPr>
              <a:t> Discussed supply chain management</a:t>
            </a:r>
          </a:p>
          <a:p>
            <a:pPr>
              <a:lnSpc>
                <a:spcPct val="100000"/>
              </a:lnSpc>
              <a:buFont typeface="Wingdings" panose="05000000000000000000" pitchFamily="2" charset="2"/>
              <a:buChar char="ü"/>
              <a:tabLst>
                <a:tab pos="889000" algn="l"/>
              </a:tabLst>
              <a:defRPr/>
            </a:pPr>
            <a:r>
              <a:rPr lang="en-US" sz="2400" dirty="0">
                <a:solidFill>
                  <a:srgbClr val="002060"/>
                </a:solidFill>
                <a:latin typeface="Times New Roman" panose="02020603050405020304" pitchFamily="18" charset="0"/>
                <a:cs typeface="Times New Roman" panose="02020603050405020304" pitchFamily="18" charset="0"/>
              </a:rPr>
              <a:t>Discussed the importance of inventory management  and the role of information technology </a:t>
            </a:r>
          </a:p>
          <a:p>
            <a:pPr>
              <a:lnSpc>
                <a:spcPct val="100000"/>
              </a:lnSpc>
              <a:buFont typeface="Wingdings" panose="05000000000000000000" pitchFamily="2" charset="2"/>
              <a:buChar char="ü"/>
              <a:tabLst>
                <a:tab pos="889000" algn="l"/>
              </a:tabLst>
              <a:defRPr/>
            </a:pPr>
            <a:endParaRPr lang="en-US" sz="1800" dirty="0">
              <a:solidFill>
                <a:srgbClr val="002060"/>
              </a:solidFill>
            </a:endParaRPr>
          </a:p>
        </p:txBody>
      </p:sp>
    </p:spTree>
    <p:extLst>
      <p:ext uri="{BB962C8B-B14F-4D97-AF65-F5344CB8AC3E}">
        <p14:creationId xmlns:p14="http://schemas.microsoft.com/office/powerpoint/2010/main" val="3860480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2266123"/>
            <a:ext cx="7886700" cy="658604"/>
          </a:xfrm>
        </p:spPr>
        <p:txBody>
          <a:bodyPr/>
          <a:lstStyle/>
          <a:p>
            <a:pPr algn="ctr"/>
            <a:r>
              <a:rPr lang="en-AU" b="1" dirty="0">
                <a:solidFill>
                  <a:srgbClr val="00B0F0"/>
                </a:solidFill>
                <a:latin typeface="Times New Roman" panose="02020603050405020304" pitchFamily="18" charset="0"/>
                <a:cs typeface="Times New Roman" panose="02020603050405020304" pitchFamily="18" charset="0"/>
              </a:rPr>
              <a:t>Good luck!</a:t>
            </a:r>
          </a:p>
        </p:txBody>
      </p:sp>
    </p:spTree>
    <p:extLst>
      <p:ext uri="{BB962C8B-B14F-4D97-AF65-F5344CB8AC3E}">
        <p14:creationId xmlns:p14="http://schemas.microsoft.com/office/powerpoint/2010/main" val="41422010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8620" y="126588"/>
            <a:ext cx="7886700" cy="430625"/>
          </a:xfrm>
        </p:spPr>
        <p:txBody>
          <a:bodyPr>
            <a:normAutofit fontScale="90000"/>
          </a:bodyPr>
          <a:lstStyle/>
          <a:p>
            <a:r>
              <a:rPr lang="en-AU" b="1" dirty="0">
                <a:solidFill>
                  <a:srgbClr val="00B0F0"/>
                </a:solidFill>
                <a:latin typeface="Times New Roman" panose="02020603050405020304" pitchFamily="18" charset="0"/>
                <a:cs typeface="Times New Roman" panose="02020603050405020304" pitchFamily="18" charset="0"/>
              </a:rPr>
              <a:t>Topics</a:t>
            </a:r>
          </a:p>
        </p:txBody>
      </p:sp>
      <p:graphicFrame>
        <p:nvGraphicFramePr>
          <p:cNvPr id="2" name="Content Placeholder 1">
            <a:extLst>
              <a:ext uri="{FF2B5EF4-FFF2-40B4-BE49-F238E27FC236}">
                <a16:creationId xmlns:a16="http://schemas.microsoft.com/office/drawing/2014/main" id="{B05D472F-155C-300F-4CD6-28E5A345F2BA}"/>
              </a:ext>
            </a:extLst>
          </p:cNvPr>
          <p:cNvGraphicFramePr>
            <a:graphicFrameLocks noGrp="1"/>
          </p:cNvGraphicFramePr>
          <p:nvPr>
            <p:ph sz="half" idx="1"/>
            <p:extLst>
              <p:ext uri="{D42A27DB-BD31-4B8C-83A1-F6EECF244321}">
                <p14:modId xmlns:p14="http://schemas.microsoft.com/office/powerpoint/2010/main" val="4153343588"/>
              </p:ext>
            </p:extLst>
          </p:nvPr>
        </p:nvGraphicFramePr>
        <p:xfrm>
          <a:off x="228600" y="657225"/>
          <a:ext cx="8801100" cy="6007894"/>
        </p:xfrm>
        <a:graphic>
          <a:graphicData uri="http://schemas.openxmlformats.org/drawingml/2006/table">
            <a:tbl>
              <a:tblPr firstRow="1" firstCol="1" bandRow="1">
                <a:tableStyleId>{5C22544A-7EE6-4342-B048-85BDC9FD1C3A}</a:tableStyleId>
              </a:tblPr>
              <a:tblGrid>
                <a:gridCol w="6715125">
                  <a:extLst>
                    <a:ext uri="{9D8B030D-6E8A-4147-A177-3AD203B41FA5}">
                      <a16:colId xmlns:a16="http://schemas.microsoft.com/office/drawing/2014/main" val="251168401"/>
                    </a:ext>
                  </a:extLst>
                </a:gridCol>
                <a:gridCol w="2085975">
                  <a:extLst>
                    <a:ext uri="{9D8B030D-6E8A-4147-A177-3AD203B41FA5}">
                      <a16:colId xmlns:a16="http://schemas.microsoft.com/office/drawing/2014/main" val="2210617558"/>
                    </a:ext>
                  </a:extLst>
                </a:gridCol>
              </a:tblGrid>
              <a:tr h="457840">
                <a:tc>
                  <a:txBody>
                    <a:bodyPr/>
                    <a:lstStyle/>
                    <a:p>
                      <a:pPr marL="0" marR="0" algn="ctr">
                        <a:lnSpc>
                          <a:spcPct val="115000"/>
                        </a:lnSpc>
                        <a:spcAft>
                          <a:spcPts val="800"/>
                        </a:spcAft>
                        <a:buNone/>
                      </a:pPr>
                      <a:r>
                        <a:rPr lang="en-US" sz="1800" kern="1200" dirty="0">
                          <a:solidFill>
                            <a:srgbClr val="002060"/>
                          </a:solidFill>
                          <a:effectLst/>
                        </a:rPr>
                        <a:t>Topic</a:t>
                      </a:r>
                      <a:endParaRPr lang="en-US" sz="1200" kern="100" dirty="0">
                        <a:solidFill>
                          <a:srgbClr val="002060"/>
                        </a:solidFill>
                        <a:effectLst/>
                        <a:latin typeface="Aptos" panose="020B0004020202020204" pitchFamily="34" charset="0"/>
                        <a:ea typeface="DengXian" panose="02010600030101010101" pitchFamily="2" charset="-122"/>
                        <a:cs typeface="Times New Roman" panose="02020603050405020304" pitchFamily="18" charset="0"/>
                      </a:endParaRPr>
                    </a:p>
                  </a:txBody>
                  <a:tcPr marL="68580" marR="68580" marT="0" marB="0">
                    <a:solidFill>
                      <a:schemeClr val="accent3">
                        <a:lumMod val="20000"/>
                        <a:lumOff val="80000"/>
                      </a:schemeClr>
                    </a:solidFill>
                  </a:tcPr>
                </a:tc>
                <a:tc>
                  <a:txBody>
                    <a:bodyPr/>
                    <a:lstStyle/>
                    <a:p>
                      <a:pPr marL="0" marR="0" algn="ctr">
                        <a:lnSpc>
                          <a:spcPct val="115000"/>
                        </a:lnSpc>
                        <a:spcAft>
                          <a:spcPts val="800"/>
                        </a:spcAft>
                        <a:buNone/>
                      </a:pPr>
                      <a:r>
                        <a:rPr lang="en-US" sz="1800" kern="100" dirty="0">
                          <a:solidFill>
                            <a:srgbClr val="002060"/>
                          </a:solidFill>
                          <a:effectLst/>
                        </a:rPr>
                        <a:t>Chapter</a:t>
                      </a:r>
                      <a:endParaRPr lang="en-US" sz="1200" kern="100" dirty="0">
                        <a:solidFill>
                          <a:srgbClr val="002060"/>
                        </a:solidFill>
                        <a:effectLst/>
                        <a:latin typeface="Aptos" panose="020B0004020202020204" pitchFamily="34" charset="0"/>
                        <a:ea typeface="DengXian" panose="02010600030101010101" pitchFamily="2" charset="-122"/>
                        <a:cs typeface="Times New Roman" panose="02020603050405020304" pitchFamily="18" charset="0"/>
                      </a:endParaRPr>
                    </a:p>
                  </a:txBody>
                  <a:tcPr marL="68580" marR="68580" marT="0" marB="0">
                    <a:solidFill>
                      <a:schemeClr val="accent3">
                        <a:lumMod val="20000"/>
                        <a:lumOff val="80000"/>
                      </a:schemeClr>
                    </a:solidFill>
                  </a:tcPr>
                </a:tc>
                <a:extLst>
                  <a:ext uri="{0D108BD9-81ED-4DB2-BD59-A6C34878D82A}">
                    <a16:rowId xmlns:a16="http://schemas.microsoft.com/office/drawing/2014/main" val="4168428737"/>
                  </a:ext>
                </a:extLst>
              </a:tr>
              <a:tr h="650479">
                <a:tc>
                  <a:txBody>
                    <a:bodyPr/>
                    <a:lstStyle/>
                    <a:p>
                      <a:pPr marL="0" marR="0">
                        <a:lnSpc>
                          <a:spcPct val="115000"/>
                        </a:lnSpc>
                        <a:spcAft>
                          <a:spcPts val="800"/>
                        </a:spcAft>
                        <a:buNone/>
                      </a:pPr>
                      <a:r>
                        <a:rPr lang="en-US" sz="1600" kern="1200" dirty="0">
                          <a:solidFill>
                            <a:srgbClr val="002060"/>
                          </a:solidFill>
                          <a:effectLst/>
                        </a:rPr>
                        <a:t>Introduction to management: The changing world of management &amp; evolution of management theory</a:t>
                      </a:r>
                      <a:endParaRPr lang="en-US" sz="1400" kern="100" dirty="0">
                        <a:solidFill>
                          <a:srgbClr val="002060"/>
                        </a:solidFill>
                        <a:effectLst/>
                        <a:latin typeface="Aptos" panose="020B0004020202020204" pitchFamily="34" charset="0"/>
                        <a:ea typeface="DengXian" panose="02010600030101010101" pitchFamily="2" charset="-122"/>
                        <a:cs typeface="Times New Roman" panose="02020603050405020304" pitchFamily="18" charset="0"/>
                      </a:endParaRPr>
                    </a:p>
                  </a:txBody>
                  <a:tcPr marL="68580" marR="68580" marT="0" marB="0">
                    <a:solidFill>
                      <a:schemeClr val="accent3">
                        <a:lumMod val="20000"/>
                        <a:lumOff val="80000"/>
                      </a:schemeClr>
                    </a:solidFill>
                  </a:tcPr>
                </a:tc>
                <a:tc>
                  <a:txBody>
                    <a:bodyPr/>
                    <a:lstStyle/>
                    <a:p>
                      <a:pPr marL="0" marR="0">
                        <a:lnSpc>
                          <a:spcPct val="115000"/>
                        </a:lnSpc>
                        <a:spcAft>
                          <a:spcPts val="800"/>
                        </a:spcAft>
                        <a:buNone/>
                      </a:pPr>
                      <a:r>
                        <a:rPr lang="en-US" sz="1600" kern="100" dirty="0">
                          <a:solidFill>
                            <a:srgbClr val="002060"/>
                          </a:solidFill>
                          <a:effectLst/>
                        </a:rPr>
                        <a:t>Chapter 1</a:t>
                      </a:r>
                    </a:p>
                    <a:p>
                      <a:pPr marL="0" marR="0">
                        <a:lnSpc>
                          <a:spcPct val="115000"/>
                        </a:lnSpc>
                        <a:spcAft>
                          <a:spcPts val="800"/>
                        </a:spcAft>
                        <a:buNone/>
                      </a:pPr>
                      <a:r>
                        <a:rPr lang="en-US" sz="1600" kern="100" dirty="0">
                          <a:solidFill>
                            <a:srgbClr val="002060"/>
                          </a:solidFill>
                          <a:effectLst/>
                        </a:rPr>
                        <a:t>Chapter 2</a:t>
                      </a:r>
                      <a:endParaRPr lang="en-US" sz="1400" kern="100" dirty="0">
                        <a:solidFill>
                          <a:srgbClr val="002060"/>
                        </a:solidFill>
                        <a:effectLst/>
                        <a:latin typeface="Aptos" panose="020B0004020202020204" pitchFamily="34" charset="0"/>
                        <a:ea typeface="DengXian" panose="02010600030101010101" pitchFamily="2" charset="-122"/>
                        <a:cs typeface="Times New Roman" panose="02020603050405020304" pitchFamily="18" charset="0"/>
                      </a:endParaRPr>
                    </a:p>
                  </a:txBody>
                  <a:tcPr marL="68580" marR="68580" marT="0" marB="0">
                    <a:solidFill>
                      <a:schemeClr val="accent3">
                        <a:lumMod val="20000"/>
                        <a:lumOff val="80000"/>
                      </a:schemeClr>
                    </a:solidFill>
                  </a:tcPr>
                </a:tc>
                <a:extLst>
                  <a:ext uri="{0D108BD9-81ED-4DB2-BD59-A6C34878D82A}">
                    <a16:rowId xmlns:a16="http://schemas.microsoft.com/office/drawing/2014/main" val="728746287"/>
                  </a:ext>
                </a:extLst>
              </a:tr>
              <a:tr h="788693">
                <a:tc>
                  <a:txBody>
                    <a:bodyPr/>
                    <a:lstStyle/>
                    <a:p>
                      <a:pPr marL="0" marR="0">
                        <a:lnSpc>
                          <a:spcPct val="115000"/>
                        </a:lnSpc>
                        <a:spcAft>
                          <a:spcPts val="800"/>
                        </a:spcAft>
                        <a:buNone/>
                      </a:pPr>
                      <a:r>
                        <a:rPr lang="en-US" sz="1600" kern="1200" dirty="0">
                          <a:solidFill>
                            <a:srgbClr val="002060"/>
                          </a:solidFill>
                          <a:effectLst/>
                        </a:rPr>
                        <a:t>Managing in a global environment</a:t>
                      </a:r>
                      <a:endParaRPr lang="en-US" sz="1400" kern="100" dirty="0">
                        <a:solidFill>
                          <a:srgbClr val="002060"/>
                        </a:solidFill>
                        <a:effectLst/>
                      </a:endParaRPr>
                    </a:p>
                    <a:p>
                      <a:pPr marL="0" marR="0">
                        <a:lnSpc>
                          <a:spcPct val="115000"/>
                        </a:lnSpc>
                        <a:spcAft>
                          <a:spcPts val="800"/>
                        </a:spcAft>
                        <a:buNone/>
                      </a:pPr>
                      <a:r>
                        <a:rPr lang="en-US" sz="1600" kern="1200" dirty="0">
                          <a:solidFill>
                            <a:srgbClr val="00B0F0"/>
                          </a:solidFill>
                          <a:effectLst/>
                        </a:rPr>
                        <a:t>Ethics and social responsibility </a:t>
                      </a:r>
                      <a:endParaRPr lang="en-US" sz="1400" kern="100" dirty="0">
                        <a:solidFill>
                          <a:srgbClr val="00B0F0"/>
                        </a:solidFill>
                        <a:effectLst/>
                        <a:latin typeface="Aptos" panose="020B0004020202020204" pitchFamily="34" charset="0"/>
                        <a:ea typeface="DengXian" panose="02010600030101010101" pitchFamily="2" charset="-122"/>
                        <a:cs typeface="Times New Roman" panose="02020603050405020304" pitchFamily="18" charset="0"/>
                      </a:endParaRPr>
                    </a:p>
                  </a:txBody>
                  <a:tcPr marL="68580" marR="68580" marT="0" marB="0">
                    <a:solidFill>
                      <a:schemeClr val="accent3">
                        <a:lumMod val="20000"/>
                        <a:lumOff val="80000"/>
                      </a:schemeClr>
                    </a:solidFill>
                  </a:tcPr>
                </a:tc>
                <a:tc>
                  <a:txBody>
                    <a:bodyPr/>
                    <a:lstStyle/>
                    <a:p>
                      <a:pPr marL="0" marR="0">
                        <a:lnSpc>
                          <a:spcPct val="115000"/>
                        </a:lnSpc>
                        <a:spcAft>
                          <a:spcPts val="800"/>
                        </a:spcAft>
                        <a:buNone/>
                      </a:pPr>
                      <a:r>
                        <a:rPr lang="en-US" sz="1600" kern="100" dirty="0">
                          <a:solidFill>
                            <a:srgbClr val="002060"/>
                          </a:solidFill>
                          <a:effectLst/>
                        </a:rPr>
                        <a:t>Chapter 4</a:t>
                      </a:r>
                      <a:endParaRPr lang="en-US" sz="1400" kern="100" dirty="0">
                        <a:solidFill>
                          <a:srgbClr val="002060"/>
                        </a:solidFill>
                        <a:effectLst/>
                      </a:endParaRPr>
                    </a:p>
                    <a:p>
                      <a:pPr marL="0" marR="0">
                        <a:lnSpc>
                          <a:spcPct val="115000"/>
                        </a:lnSpc>
                        <a:spcAft>
                          <a:spcPts val="800"/>
                        </a:spcAft>
                        <a:buNone/>
                      </a:pPr>
                      <a:r>
                        <a:rPr lang="en-US" sz="1600" kern="100" dirty="0">
                          <a:solidFill>
                            <a:srgbClr val="002060"/>
                          </a:solidFill>
                          <a:effectLst/>
                        </a:rPr>
                        <a:t>Chapter 5</a:t>
                      </a:r>
                      <a:endParaRPr lang="en-US" sz="1400" kern="100" dirty="0">
                        <a:solidFill>
                          <a:srgbClr val="002060"/>
                        </a:solidFill>
                        <a:effectLst/>
                        <a:latin typeface="Aptos" panose="020B0004020202020204" pitchFamily="34" charset="0"/>
                        <a:ea typeface="DengXian" panose="02010600030101010101" pitchFamily="2" charset="-122"/>
                        <a:cs typeface="Times New Roman" panose="02020603050405020304" pitchFamily="18" charset="0"/>
                      </a:endParaRPr>
                    </a:p>
                  </a:txBody>
                  <a:tcPr marL="68580" marR="68580" marT="0" marB="0">
                    <a:solidFill>
                      <a:schemeClr val="accent3">
                        <a:lumMod val="20000"/>
                        <a:lumOff val="80000"/>
                      </a:schemeClr>
                    </a:solidFill>
                  </a:tcPr>
                </a:tc>
                <a:extLst>
                  <a:ext uri="{0D108BD9-81ED-4DB2-BD59-A6C34878D82A}">
                    <a16:rowId xmlns:a16="http://schemas.microsoft.com/office/drawing/2014/main" val="889105608"/>
                  </a:ext>
                </a:extLst>
              </a:tr>
              <a:tr h="788693">
                <a:tc>
                  <a:txBody>
                    <a:bodyPr/>
                    <a:lstStyle/>
                    <a:p>
                      <a:pPr marL="0" marR="0">
                        <a:lnSpc>
                          <a:spcPct val="115000"/>
                        </a:lnSpc>
                        <a:spcAft>
                          <a:spcPts val="800"/>
                        </a:spcAft>
                        <a:buNone/>
                      </a:pPr>
                      <a:r>
                        <a:rPr lang="en-US" sz="1600" kern="1200" dirty="0" err="1">
                          <a:solidFill>
                            <a:srgbClr val="00B0F0"/>
                          </a:solidFill>
                          <a:effectLst/>
                        </a:rPr>
                        <a:t>Organisational</a:t>
                      </a:r>
                      <a:r>
                        <a:rPr lang="en-US" sz="1600" kern="1200" dirty="0">
                          <a:solidFill>
                            <a:srgbClr val="00B0F0"/>
                          </a:solidFill>
                          <a:effectLst/>
                        </a:rPr>
                        <a:t> planning and goal setting</a:t>
                      </a:r>
                      <a:endParaRPr lang="en-US" sz="1400" kern="100" dirty="0">
                        <a:solidFill>
                          <a:srgbClr val="00B0F0"/>
                        </a:solidFill>
                        <a:effectLst/>
                      </a:endParaRPr>
                    </a:p>
                    <a:p>
                      <a:pPr marL="0" marR="0">
                        <a:lnSpc>
                          <a:spcPct val="115000"/>
                        </a:lnSpc>
                        <a:spcAft>
                          <a:spcPts val="800"/>
                        </a:spcAft>
                        <a:buNone/>
                      </a:pPr>
                      <a:r>
                        <a:rPr lang="en-US" sz="1600" kern="1200" dirty="0">
                          <a:solidFill>
                            <a:srgbClr val="002060"/>
                          </a:solidFill>
                          <a:effectLst/>
                        </a:rPr>
                        <a:t>Strategy formulation and implementation</a:t>
                      </a:r>
                      <a:endParaRPr lang="en-US" sz="1400" kern="100" dirty="0">
                        <a:solidFill>
                          <a:srgbClr val="002060"/>
                        </a:solidFill>
                        <a:effectLst/>
                        <a:latin typeface="Aptos" panose="020B0004020202020204" pitchFamily="34" charset="0"/>
                        <a:ea typeface="DengXian" panose="02010600030101010101" pitchFamily="2" charset="-122"/>
                        <a:cs typeface="Times New Roman" panose="02020603050405020304" pitchFamily="18" charset="0"/>
                      </a:endParaRPr>
                    </a:p>
                  </a:txBody>
                  <a:tcPr marL="68580" marR="68580" marT="0" marB="0">
                    <a:solidFill>
                      <a:schemeClr val="accent3">
                        <a:lumMod val="20000"/>
                        <a:lumOff val="80000"/>
                      </a:schemeClr>
                    </a:solidFill>
                  </a:tcPr>
                </a:tc>
                <a:tc>
                  <a:txBody>
                    <a:bodyPr/>
                    <a:lstStyle/>
                    <a:p>
                      <a:pPr marL="0" marR="0">
                        <a:lnSpc>
                          <a:spcPct val="115000"/>
                        </a:lnSpc>
                        <a:spcAft>
                          <a:spcPts val="800"/>
                        </a:spcAft>
                        <a:buNone/>
                      </a:pPr>
                      <a:r>
                        <a:rPr lang="en-US" sz="1600" kern="100" dirty="0">
                          <a:solidFill>
                            <a:srgbClr val="002060"/>
                          </a:solidFill>
                          <a:effectLst/>
                        </a:rPr>
                        <a:t>Chapter 7 </a:t>
                      </a:r>
                    </a:p>
                    <a:p>
                      <a:pPr marL="0" marR="0">
                        <a:lnSpc>
                          <a:spcPct val="115000"/>
                        </a:lnSpc>
                        <a:spcAft>
                          <a:spcPts val="800"/>
                        </a:spcAft>
                        <a:buNone/>
                      </a:pPr>
                      <a:r>
                        <a:rPr lang="en-US" sz="1600" kern="100" dirty="0">
                          <a:solidFill>
                            <a:srgbClr val="002060"/>
                          </a:solidFill>
                          <a:effectLst/>
                        </a:rPr>
                        <a:t>Chapter 8</a:t>
                      </a:r>
                      <a:endParaRPr lang="en-US" sz="1400" kern="100" dirty="0">
                        <a:solidFill>
                          <a:srgbClr val="002060"/>
                        </a:solidFill>
                        <a:effectLst/>
                        <a:latin typeface="Aptos" panose="020B0004020202020204" pitchFamily="34" charset="0"/>
                        <a:ea typeface="DengXian" panose="02010600030101010101" pitchFamily="2" charset="-122"/>
                        <a:cs typeface="Times New Roman" panose="02020603050405020304" pitchFamily="18" charset="0"/>
                      </a:endParaRPr>
                    </a:p>
                  </a:txBody>
                  <a:tcPr marL="68580" marR="68580" marT="0" marB="0">
                    <a:solidFill>
                      <a:schemeClr val="accent3">
                        <a:lumMod val="20000"/>
                        <a:lumOff val="80000"/>
                      </a:schemeClr>
                    </a:solidFill>
                  </a:tcPr>
                </a:tc>
                <a:extLst>
                  <a:ext uri="{0D108BD9-81ED-4DB2-BD59-A6C34878D82A}">
                    <a16:rowId xmlns:a16="http://schemas.microsoft.com/office/drawing/2014/main" val="2757710537"/>
                  </a:ext>
                </a:extLst>
              </a:tr>
              <a:tr h="316687">
                <a:tc>
                  <a:txBody>
                    <a:bodyPr/>
                    <a:lstStyle/>
                    <a:p>
                      <a:pPr marL="0" marR="0">
                        <a:lnSpc>
                          <a:spcPct val="115000"/>
                        </a:lnSpc>
                        <a:spcAft>
                          <a:spcPts val="800"/>
                        </a:spcAft>
                        <a:buNone/>
                      </a:pPr>
                      <a:r>
                        <a:rPr lang="en-US" sz="1600" kern="1200" dirty="0">
                          <a:solidFill>
                            <a:srgbClr val="00B0F0"/>
                          </a:solidFill>
                          <a:effectLst/>
                        </a:rPr>
                        <a:t>Managerial decision making</a:t>
                      </a:r>
                      <a:endParaRPr lang="en-US" sz="1400" kern="100" dirty="0">
                        <a:solidFill>
                          <a:srgbClr val="00B0F0"/>
                        </a:solidFill>
                        <a:effectLst/>
                        <a:latin typeface="Aptos" panose="020B0004020202020204" pitchFamily="34" charset="0"/>
                        <a:ea typeface="DengXian" panose="02010600030101010101" pitchFamily="2" charset="-122"/>
                        <a:cs typeface="Times New Roman" panose="02020603050405020304" pitchFamily="18" charset="0"/>
                      </a:endParaRPr>
                    </a:p>
                  </a:txBody>
                  <a:tcPr marL="68580" marR="68580" marT="0" marB="0">
                    <a:solidFill>
                      <a:schemeClr val="accent3">
                        <a:lumMod val="20000"/>
                        <a:lumOff val="80000"/>
                      </a:schemeClr>
                    </a:solidFill>
                  </a:tcPr>
                </a:tc>
                <a:tc>
                  <a:txBody>
                    <a:bodyPr/>
                    <a:lstStyle/>
                    <a:p>
                      <a:pPr marL="0" marR="0">
                        <a:lnSpc>
                          <a:spcPct val="115000"/>
                        </a:lnSpc>
                        <a:spcAft>
                          <a:spcPts val="800"/>
                        </a:spcAft>
                        <a:buNone/>
                      </a:pPr>
                      <a:r>
                        <a:rPr lang="en-US" sz="1600" kern="100" dirty="0">
                          <a:solidFill>
                            <a:srgbClr val="002060"/>
                          </a:solidFill>
                          <a:effectLst/>
                        </a:rPr>
                        <a:t>Chapter 9</a:t>
                      </a:r>
                      <a:endParaRPr lang="en-US" sz="1400" kern="100" dirty="0">
                        <a:solidFill>
                          <a:srgbClr val="002060"/>
                        </a:solidFill>
                        <a:effectLst/>
                        <a:latin typeface="Aptos" panose="020B0004020202020204" pitchFamily="34" charset="0"/>
                        <a:ea typeface="DengXian" panose="02010600030101010101" pitchFamily="2" charset="-122"/>
                        <a:cs typeface="Times New Roman" panose="02020603050405020304" pitchFamily="18" charset="0"/>
                      </a:endParaRPr>
                    </a:p>
                  </a:txBody>
                  <a:tcPr marL="68580" marR="68580" marT="0" marB="0">
                    <a:solidFill>
                      <a:schemeClr val="accent3">
                        <a:lumMod val="20000"/>
                        <a:lumOff val="80000"/>
                      </a:schemeClr>
                    </a:solidFill>
                  </a:tcPr>
                </a:tc>
                <a:extLst>
                  <a:ext uri="{0D108BD9-81ED-4DB2-BD59-A6C34878D82A}">
                    <a16:rowId xmlns:a16="http://schemas.microsoft.com/office/drawing/2014/main" val="1552418217"/>
                  </a:ext>
                </a:extLst>
              </a:tr>
              <a:tr h="788693">
                <a:tc>
                  <a:txBody>
                    <a:bodyPr/>
                    <a:lstStyle/>
                    <a:p>
                      <a:pPr marL="0" marR="0">
                        <a:lnSpc>
                          <a:spcPct val="115000"/>
                        </a:lnSpc>
                        <a:spcAft>
                          <a:spcPts val="800"/>
                        </a:spcAft>
                        <a:buNone/>
                      </a:pPr>
                      <a:r>
                        <a:rPr lang="en-US" sz="1600" kern="1200" dirty="0">
                          <a:solidFill>
                            <a:srgbClr val="00B0F0"/>
                          </a:solidFill>
                          <a:effectLst/>
                        </a:rPr>
                        <a:t>Designing </a:t>
                      </a:r>
                      <a:r>
                        <a:rPr lang="en-US" sz="1600" kern="1200" dirty="0" err="1">
                          <a:solidFill>
                            <a:srgbClr val="00B0F0"/>
                          </a:solidFill>
                          <a:effectLst/>
                        </a:rPr>
                        <a:t>organisational</a:t>
                      </a:r>
                      <a:r>
                        <a:rPr lang="en-US" sz="1600" kern="1200" dirty="0">
                          <a:solidFill>
                            <a:srgbClr val="00B0F0"/>
                          </a:solidFill>
                          <a:effectLst/>
                        </a:rPr>
                        <a:t> structure</a:t>
                      </a:r>
                      <a:endParaRPr lang="en-US" sz="1400" kern="100" dirty="0">
                        <a:solidFill>
                          <a:srgbClr val="00B0F0"/>
                        </a:solidFill>
                        <a:effectLst/>
                      </a:endParaRPr>
                    </a:p>
                    <a:p>
                      <a:pPr marL="0" marR="0">
                        <a:lnSpc>
                          <a:spcPct val="115000"/>
                        </a:lnSpc>
                        <a:spcAft>
                          <a:spcPts val="800"/>
                        </a:spcAft>
                        <a:buNone/>
                      </a:pPr>
                      <a:r>
                        <a:rPr lang="en-US" sz="1600" kern="1200" dirty="0">
                          <a:solidFill>
                            <a:srgbClr val="00B0F0"/>
                          </a:solidFill>
                          <a:effectLst/>
                        </a:rPr>
                        <a:t>Managing change and innovation</a:t>
                      </a:r>
                      <a:endParaRPr lang="en-US" sz="1400" kern="100" dirty="0">
                        <a:solidFill>
                          <a:srgbClr val="00B0F0"/>
                        </a:solidFill>
                        <a:effectLst/>
                        <a:latin typeface="Aptos" panose="020B0004020202020204" pitchFamily="34" charset="0"/>
                        <a:ea typeface="DengXian" panose="02010600030101010101" pitchFamily="2" charset="-122"/>
                        <a:cs typeface="Times New Roman" panose="02020603050405020304" pitchFamily="18" charset="0"/>
                      </a:endParaRPr>
                    </a:p>
                  </a:txBody>
                  <a:tcPr marL="68580" marR="68580" marT="0" marB="0">
                    <a:solidFill>
                      <a:schemeClr val="accent3">
                        <a:lumMod val="20000"/>
                        <a:lumOff val="80000"/>
                      </a:schemeClr>
                    </a:solidFill>
                  </a:tcPr>
                </a:tc>
                <a:tc>
                  <a:txBody>
                    <a:bodyPr/>
                    <a:lstStyle/>
                    <a:p>
                      <a:pPr marL="0" marR="0">
                        <a:lnSpc>
                          <a:spcPct val="115000"/>
                        </a:lnSpc>
                        <a:spcAft>
                          <a:spcPts val="800"/>
                        </a:spcAft>
                        <a:buNone/>
                      </a:pPr>
                      <a:r>
                        <a:rPr lang="en-US" sz="1600" kern="100" dirty="0">
                          <a:solidFill>
                            <a:srgbClr val="002060"/>
                          </a:solidFill>
                          <a:effectLst/>
                        </a:rPr>
                        <a:t>Chapter 10 </a:t>
                      </a:r>
                    </a:p>
                    <a:p>
                      <a:pPr marL="0" marR="0">
                        <a:lnSpc>
                          <a:spcPct val="115000"/>
                        </a:lnSpc>
                        <a:spcAft>
                          <a:spcPts val="800"/>
                        </a:spcAft>
                        <a:buNone/>
                      </a:pPr>
                      <a:r>
                        <a:rPr lang="en-US" sz="1600" kern="100" dirty="0">
                          <a:solidFill>
                            <a:srgbClr val="002060"/>
                          </a:solidFill>
                          <a:effectLst/>
                        </a:rPr>
                        <a:t>Chapter 11</a:t>
                      </a:r>
                      <a:endParaRPr lang="en-US" sz="1400" kern="100" dirty="0">
                        <a:solidFill>
                          <a:srgbClr val="002060"/>
                        </a:solidFill>
                        <a:effectLst/>
                        <a:latin typeface="Aptos" panose="020B0004020202020204" pitchFamily="34" charset="0"/>
                        <a:ea typeface="DengXian" panose="02010600030101010101" pitchFamily="2" charset="-122"/>
                        <a:cs typeface="Times New Roman" panose="02020603050405020304" pitchFamily="18" charset="0"/>
                      </a:endParaRPr>
                    </a:p>
                  </a:txBody>
                  <a:tcPr marL="68580" marR="68580" marT="0" marB="0">
                    <a:solidFill>
                      <a:schemeClr val="accent3">
                        <a:lumMod val="20000"/>
                        <a:lumOff val="80000"/>
                      </a:schemeClr>
                    </a:solidFill>
                  </a:tcPr>
                </a:tc>
                <a:extLst>
                  <a:ext uri="{0D108BD9-81ED-4DB2-BD59-A6C34878D82A}">
                    <a16:rowId xmlns:a16="http://schemas.microsoft.com/office/drawing/2014/main" val="899855757"/>
                  </a:ext>
                </a:extLst>
              </a:tr>
              <a:tr h="316687">
                <a:tc>
                  <a:txBody>
                    <a:bodyPr/>
                    <a:lstStyle/>
                    <a:p>
                      <a:pPr marL="0" marR="0">
                        <a:lnSpc>
                          <a:spcPct val="115000"/>
                        </a:lnSpc>
                        <a:spcAft>
                          <a:spcPts val="800"/>
                        </a:spcAft>
                        <a:buNone/>
                      </a:pPr>
                      <a:r>
                        <a:rPr lang="en-US" sz="1600" kern="1200" dirty="0">
                          <a:solidFill>
                            <a:srgbClr val="00B0F0"/>
                          </a:solidFill>
                          <a:effectLst/>
                        </a:rPr>
                        <a:t>Managing human resource </a:t>
                      </a:r>
                      <a:endParaRPr lang="en-US" sz="1400" kern="100" dirty="0">
                        <a:solidFill>
                          <a:srgbClr val="00B0F0"/>
                        </a:solidFill>
                        <a:effectLst/>
                        <a:latin typeface="Aptos" panose="020B0004020202020204" pitchFamily="34" charset="0"/>
                        <a:ea typeface="DengXian" panose="02010600030101010101" pitchFamily="2" charset="-122"/>
                        <a:cs typeface="Times New Roman" panose="02020603050405020304" pitchFamily="18" charset="0"/>
                      </a:endParaRPr>
                    </a:p>
                  </a:txBody>
                  <a:tcPr marL="68580" marR="68580" marT="0" marB="0">
                    <a:solidFill>
                      <a:schemeClr val="accent3">
                        <a:lumMod val="20000"/>
                        <a:lumOff val="80000"/>
                      </a:schemeClr>
                    </a:solidFill>
                  </a:tcPr>
                </a:tc>
                <a:tc>
                  <a:txBody>
                    <a:bodyPr/>
                    <a:lstStyle/>
                    <a:p>
                      <a:pPr marL="0" marR="0">
                        <a:lnSpc>
                          <a:spcPct val="115000"/>
                        </a:lnSpc>
                        <a:spcAft>
                          <a:spcPts val="800"/>
                        </a:spcAft>
                        <a:buNone/>
                      </a:pPr>
                      <a:r>
                        <a:rPr lang="en-US" sz="1600" kern="100">
                          <a:solidFill>
                            <a:srgbClr val="002060"/>
                          </a:solidFill>
                          <a:effectLst/>
                        </a:rPr>
                        <a:t>Chapter 12</a:t>
                      </a:r>
                      <a:endParaRPr lang="en-US" sz="1400" kern="100">
                        <a:solidFill>
                          <a:srgbClr val="002060"/>
                        </a:solidFill>
                        <a:effectLst/>
                        <a:latin typeface="Aptos" panose="020B0004020202020204" pitchFamily="34" charset="0"/>
                        <a:ea typeface="DengXian" panose="02010600030101010101" pitchFamily="2" charset="-122"/>
                        <a:cs typeface="Times New Roman" panose="02020603050405020304" pitchFamily="18" charset="0"/>
                      </a:endParaRPr>
                    </a:p>
                  </a:txBody>
                  <a:tcPr marL="68580" marR="68580" marT="0" marB="0">
                    <a:solidFill>
                      <a:schemeClr val="accent3">
                        <a:lumMod val="20000"/>
                        <a:lumOff val="80000"/>
                      </a:schemeClr>
                    </a:solidFill>
                  </a:tcPr>
                </a:tc>
                <a:extLst>
                  <a:ext uri="{0D108BD9-81ED-4DB2-BD59-A6C34878D82A}">
                    <a16:rowId xmlns:a16="http://schemas.microsoft.com/office/drawing/2014/main" val="2739473696"/>
                  </a:ext>
                </a:extLst>
              </a:tr>
              <a:tr h="316687">
                <a:tc>
                  <a:txBody>
                    <a:bodyPr/>
                    <a:lstStyle/>
                    <a:p>
                      <a:pPr marL="0" marR="0">
                        <a:lnSpc>
                          <a:spcPct val="115000"/>
                        </a:lnSpc>
                        <a:spcAft>
                          <a:spcPts val="800"/>
                        </a:spcAft>
                        <a:buNone/>
                      </a:pPr>
                      <a:r>
                        <a:rPr lang="en-US" sz="1600" kern="1200" dirty="0">
                          <a:solidFill>
                            <a:srgbClr val="00B0F0"/>
                          </a:solidFill>
                          <a:effectLst/>
                        </a:rPr>
                        <a:t>Leadership</a:t>
                      </a:r>
                      <a:endParaRPr lang="en-US" sz="1400" kern="100" dirty="0">
                        <a:solidFill>
                          <a:srgbClr val="00B0F0"/>
                        </a:solidFill>
                        <a:effectLst/>
                        <a:latin typeface="Aptos" panose="020B0004020202020204" pitchFamily="34" charset="0"/>
                        <a:ea typeface="DengXian" panose="02010600030101010101" pitchFamily="2" charset="-122"/>
                        <a:cs typeface="Times New Roman" panose="02020603050405020304" pitchFamily="18" charset="0"/>
                      </a:endParaRPr>
                    </a:p>
                  </a:txBody>
                  <a:tcPr marL="68580" marR="68580" marT="0" marB="0">
                    <a:solidFill>
                      <a:schemeClr val="accent3">
                        <a:lumMod val="20000"/>
                        <a:lumOff val="80000"/>
                      </a:schemeClr>
                    </a:solidFill>
                  </a:tcPr>
                </a:tc>
                <a:tc>
                  <a:txBody>
                    <a:bodyPr/>
                    <a:lstStyle/>
                    <a:p>
                      <a:pPr marL="0" marR="0">
                        <a:lnSpc>
                          <a:spcPct val="115000"/>
                        </a:lnSpc>
                        <a:spcAft>
                          <a:spcPts val="800"/>
                        </a:spcAft>
                        <a:buNone/>
                      </a:pPr>
                      <a:r>
                        <a:rPr lang="en-US" sz="1600" kern="100" dirty="0">
                          <a:solidFill>
                            <a:srgbClr val="002060"/>
                          </a:solidFill>
                          <a:effectLst/>
                        </a:rPr>
                        <a:t>Chapter 15</a:t>
                      </a:r>
                      <a:endParaRPr lang="en-US" sz="1400" kern="100" dirty="0">
                        <a:solidFill>
                          <a:srgbClr val="002060"/>
                        </a:solidFill>
                        <a:effectLst/>
                        <a:latin typeface="Aptos" panose="020B0004020202020204" pitchFamily="34" charset="0"/>
                        <a:ea typeface="DengXian" panose="02010600030101010101" pitchFamily="2" charset="-122"/>
                        <a:cs typeface="Times New Roman" panose="02020603050405020304" pitchFamily="18" charset="0"/>
                      </a:endParaRPr>
                    </a:p>
                  </a:txBody>
                  <a:tcPr marL="68580" marR="68580" marT="0" marB="0">
                    <a:solidFill>
                      <a:schemeClr val="accent3">
                        <a:lumMod val="20000"/>
                        <a:lumOff val="80000"/>
                      </a:schemeClr>
                    </a:solidFill>
                  </a:tcPr>
                </a:tc>
                <a:extLst>
                  <a:ext uri="{0D108BD9-81ED-4DB2-BD59-A6C34878D82A}">
                    <a16:rowId xmlns:a16="http://schemas.microsoft.com/office/drawing/2014/main" val="2015448908"/>
                  </a:ext>
                </a:extLst>
              </a:tr>
              <a:tr h="316687">
                <a:tc>
                  <a:txBody>
                    <a:bodyPr/>
                    <a:lstStyle/>
                    <a:p>
                      <a:pPr marL="0" marR="0">
                        <a:lnSpc>
                          <a:spcPct val="115000"/>
                        </a:lnSpc>
                        <a:spcAft>
                          <a:spcPts val="800"/>
                        </a:spcAft>
                        <a:buNone/>
                      </a:pPr>
                      <a:r>
                        <a:rPr lang="en-US" sz="1600" kern="1200" dirty="0">
                          <a:solidFill>
                            <a:srgbClr val="00B0F0"/>
                          </a:solidFill>
                          <a:effectLst/>
                        </a:rPr>
                        <a:t>Motivating employees</a:t>
                      </a:r>
                      <a:endParaRPr lang="en-US" sz="1400" kern="100" dirty="0">
                        <a:solidFill>
                          <a:srgbClr val="00B0F0"/>
                        </a:solidFill>
                        <a:effectLst/>
                        <a:latin typeface="Aptos" panose="020B0004020202020204" pitchFamily="34" charset="0"/>
                        <a:ea typeface="DengXian" panose="02010600030101010101" pitchFamily="2" charset="-122"/>
                        <a:cs typeface="Times New Roman" panose="02020603050405020304" pitchFamily="18" charset="0"/>
                      </a:endParaRPr>
                    </a:p>
                  </a:txBody>
                  <a:tcPr marL="68580" marR="68580" marT="0" marB="0">
                    <a:solidFill>
                      <a:schemeClr val="accent3">
                        <a:lumMod val="20000"/>
                        <a:lumOff val="80000"/>
                      </a:schemeClr>
                    </a:solidFill>
                  </a:tcPr>
                </a:tc>
                <a:tc>
                  <a:txBody>
                    <a:bodyPr/>
                    <a:lstStyle/>
                    <a:p>
                      <a:pPr marL="0" marR="0">
                        <a:lnSpc>
                          <a:spcPct val="115000"/>
                        </a:lnSpc>
                        <a:spcAft>
                          <a:spcPts val="800"/>
                        </a:spcAft>
                        <a:buNone/>
                      </a:pPr>
                      <a:r>
                        <a:rPr lang="en-US" sz="1600" kern="100" dirty="0">
                          <a:solidFill>
                            <a:srgbClr val="002060"/>
                          </a:solidFill>
                          <a:effectLst/>
                        </a:rPr>
                        <a:t>Chapter 16</a:t>
                      </a:r>
                      <a:endParaRPr lang="en-US" sz="1400" kern="100" dirty="0">
                        <a:solidFill>
                          <a:srgbClr val="002060"/>
                        </a:solidFill>
                        <a:effectLst/>
                        <a:latin typeface="Aptos" panose="020B0004020202020204" pitchFamily="34" charset="0"/>
                        <a:ea typeface="DengXian" panose="02010600030101010101" pitchFamily="2" charset="-122"/>
                        <a:cs typeface="Times New Roman" panose="02020603050405020304" pitchFamily="18" charset="0"/>
                      </a:endParaRPr>
                    </a:p>
                  </a:txBody>
                  <a:tcPr marL="68580" marR="68580" marT="0" marB="0">
                    <a:solidFill>
                      <a:schemeClr val="accent3">
                        <a:lumMod val="20000"/>
                        <a:lumOff val="80000"/>
                      </a:schemeClr>
                    </a:solidFill>
                  </a:tcPr>
                </a:tc>
                <a:extLst>
                  <a:ext uri="{0D108BD9-81ED-4DB2-BD59-A6C34878D82A}">
                    <a16:rowId xmlns:a16="http://schemas.microsoft.com/office/drawing/2014/main" val="1915905397"/>
                  </a:ext>
                </a:extLst>
              </a:tr>
              <a:tr h="316687">
                <a:tc>
                  <a:txBody>
                    <a:bodyPr/>
                    <a:lstStyle/>
                    <a:p>
                      <a:pPr marL="0" marR="0">
                        <a:lnSpc>
                          <a:spcPct val="115000"/>
                        </a:lnSpc>
                        <a:spcAft>
                          <a:spcPts val="800"/>
                        </a:spcAft>
                        <a:buNone/>
                      </a:pPr>
                      <a:r>
                        <a:rPr lang="en-US" sz="1600" kern="1200" dirty="0">
                          <a:solidFill>
                            <a:srgbClr val="002060"/>
                          </a:solidFill>
                          <a:effectLst/>
                        </a:rPr>
                        <a:t>Communication in </a:t>
                      </a:r>
                      <a:r>
                        <a:rPr lang="en-US" sz="1600" kern="1200" dirty="0" err="1">
                          <a:solidFill>
                            <a:srgbClr val="002060"/>
                          </a:solidFill>
                          <a:effectLst/>
                        </a:rPr>
                        <a:t>organisations</a:t>
                      </a:r>
                      <a:endParaRPr lang="en-US" sz="1400" kern="100" dirty="0">
                        <a:solidFill>
                          <a:srgbClr val="002060"/>
                        </a:solidFill>
                        <a:effectLst/>
                        <a:latin typeface="Aptos" panose="020B0004020202020204" pitchFamily="34" charset="0"/>
                        <a:ea typeface="DengXian" panose="02010600030101010101" pitchFamily="2" charset="-122"/>
                        <a:cs typeface="Times New Roman" panose="02020603050405020304" pitchFamily="18" charset="0"/>
                      </a:endParaRPr>
                    </a:p>
                  </a:txBody>
                  <a:tcPr marL="68580" marR="68580" marT="0" marB="0">
                    <a:solidFill>
                      <a:schemeClr val="accent3">
                        <a:lumMod val="20000"/>
                        <a:lumOff val="80000"/>
                      </a:schemeClr>
                    </a:solidFill>
                  </a:tcPr>
                </a:tc>
                <a:tc>
                  <a:txBody>
                    <a:bodyPr/>
                    <a:lstStyle/>
                    <a:p>
                      <a:pPr marL="0" marR="0">
                        <a:lnSpc>
                          <a:spcPct val="115000"/>
                        </a:lnSpc>
                        <a:spcAft>
                          <a:spcPts val="800"/>
                        </a:spcAft>
                        <a:buNone/>
                      </a:pPr>
                      <a:r>
                        <a:rPr lang="en-US" sz="1600" kern="100" dirty="0">
                          <a:solidFill>
                            <a:srgbClr val="002060"/>
                          </a:solidFill>
                          <a:effectLst/>
                        </a:rPr>
                        <a:t>Chapter 17</a:t>
                      </a:r>
                      <a:endParaRPr lang="en-US" sz="1400" kern="100" dirty="0">
                        <a:solidFill>
                          <a:srgbClr val="002060"/>
                        </a:solidFill>
                        <a:effectLst/>
                        <a:latin typeface="Aptos" panose="020B0004020202020204" pitchFamily="34" charset="0"/>
                        <a:ea typeface="DengXian" panose="02010600030101010101" pitchFamily="2" charset="-122"/>
                        <a:cs typeface="Times New Roman" panose="02020603050405020304" pitchFamily="18" charset="0"/>
                      </a:endParaRPr>
                    </a:p>
                  </a:txBody>
                  <a:tcPr marL="68580" marR="68580" marT="0" marB="0">
                    <a:solidFill>
                      <a:schemeClr val="accent3">
                        <a:lumMod val="20000"/>
                        <a:lumOff val="80000"/>
                      </a:schemeClr>
                    </a:solidFill>
                  </a:tcPr>
                </a:tc>
                <a:extLst>
                  <a:ext uri="{0D108BD9-81ED-4DB2-BD59-A6C34878D82A}">
                    <a16:rowId xmlns:a16="http://schemas.microsoft.com/office/drawing/2014/main" val="1403768884"/>
                  </a:ext>
                </a:extLst>
              </a:tr>
              <a:tr h="316687">
                <a:tc>
                  <a:txBody>
                    <a:bodyPr/>
                    <a:lstStyle/>
                    <a:p>
                      <a:pPr marL="0" marR="0">
                        <a:lnSpc>
                          <a:spcPct val="115000"/>
                        </a:lnSpc>
                        <a:spcAft>
                          <a:spcPts val="800"/>
                        </a:spcAft>
                        <a:buNone/>
                      </a:pPr>
                      <a:r>
                        <a:rPr lang="en-US" sz="1600" kern="1200" dirty="0">
                          <a:solidFill>
                            <a:srgbClr val="00B0F0"/>
                          </a:solidFill>
                          <a:effectLst/>
                        </a:rPr>
                        <a:t>Leading teams</a:t>
                      </a:r>
                      <a:endParaRPr lang="en-US" sz="1400" kern="100" dirty="0">
                        <a:solidFill>
                          <a:srgbClr val="00B0F0"/>
                        </a:solidFill>
                        <a:effectLst/>
                        <a:latin typeface="Aptos" panose="020B0004020202020204" pitchFamily="34" charset="0"/>
                        <a:ea typeface="DengXian" panose="02010600030101010101" pitchFamily="2" charset="-122"/>
                        <a:cs typeface="Times New Roman" panose="02020603050405020304" pitchFamily="18" charset="0"/>
                      </a:endParaRPr>
                    </a:p>
                  </a:txBody>
                  <a:tcPr marL="68580" marR="68580" marT="0" marB="0">
                    <a:solidFill>
                      <a:schemeClr val="accent3">
                        <a:lumMod val="20000"/>
                        <a:lumOff val="80000"/>
                      </a:schemeClr>
                    </a:solidFill>
                  </a:tcPr>
                </a:tc>
                <a:tc>
                  <a:txBody>
                    <a:bodyPr/>
                    <a:lstStyle/>
                    <a:p>
                      <a:pPr marL="0" marR="0">
                        <a:lnSpc>
                          <a:spcPct val="115000"/>
                        </a:lnSpc>
                        <a:spcAft>
                          <a:spcPts val="800"/>
                        </a:spcAft>
                        <a:buNone/>
                      </a:pPr>
                      <a:r>
                        <a:rPr lang="en-US" sz="1600" kern="100" dirty="0">
                          <a:solidFill>
                            <a:srgbClr val="002060"/>
                          </a:solidFill>
                          <a:effectLst/>
                        </a:rPr>
                        <a:t>Chapter 18</a:t>
                      </a:r>
                      <a:endParaRPr lang="en-US" sz="1400" kern="100" dirty="0">
                        <a:solidFill>
                          <a:srgbClr val="002060"/>
                        </a:solidFill>
                        <a:effectLst/>
                        <a:latin typeface="Aptos" panose="020B0004020202020204" pitchFamily="34" charset="0"/>
                        <a:ea typeface="DengXian" panose="02010600030101010101" pitchFamily="2" charset="-122"/>
                        <a:cs typeface="Times New Roman" panose="02020603050405020304" pitchFamily="18" charset="0"/>
                      </a:endParaRPr>
                    </a:p>
                  </a:txBody>
                  <a:tcPr marL="68580" marR="68580" marT="0" marB="0">
                    <a:solidFill>
                      <a:schemeClr val="accent3">
                        <a:lumMod val="20000"/>
                        <a:lumOff val="80000"/>
                      </a:schemeClr>
                    </a:solidFill>
                  </a:tcPr>
                </a:tc>
                <a:extLst>
                  <a:ext uri="{0D108BD9-81ED-4DB2-BD59-A6C34878D82A}">
                    <a16:rowId xmlns:a16="http://schemas.microsoft.com/office/drawing/2014/main" val="272099242"/>
                  </a:ext>
                </a:extLst>
              </a:tr>
              <a:tr h="316687">
                <a:tc>
                  <a:txBody>
                    <a:bodyPr/>
                    <a:lstStyle/>
                    <a:p>
                      <a:pPr marL="0" marR="0">
                        <a:lnSpc>
                          <a:spcPct val="115000"/>
                        </a:lnSpc>
                        <a:spcAft>
                          <a:spcPts val="800"/>
                        </a:spcAft>
                        <a:buNone/>
                      </a:pPr>
                      <a:r>
                        <a:rPr lang="en-US" sz="1600" kern="1200" dirty="0">
                          <a:solidFill>
                            <a:srgbClr val="00B0F0"/>
                          </a:solidFill>
                          <a:effectLst/>
                        </a:rPr>
                        <a:t>Managerial quality and performance</a:t>
                      </a:r>
                      <a:endParaRPr lang="en-US" sz="1400" kern="100" dirty="0">
                        <a:solidFill>
                          <a:srgbClr val="00B0F0"/>
                        </a:solidFill>
                        <a:effectLst/>
                        <a:latin typeface="Aptos" panose="020B0004020202020204" pitchFamily="34" charset="0"/>
                        <a:ea typeface="DengXian" panose="02010600030101010101" pitchFamily="2" charset="-122"/>
                        <a:cs typeface="Times New Roman" panose="02020603050405020304" pitchFamily="18" charset="0"/>
                      </a:endParaRPr>
                    </a:p>
                  </a:txBody>
                  <a:tcPr marL="68580" marR="68580" marT="0" marB="0">
                    <a:solidFill>
                      <a:schemeClr val="accent3">
                        <a:lumMod val="20000"/>
                        <a:lumOff val="80000"/>
                      </a:schemeClr>
                    </a:solidFill>
                  </a:tcPr>
                </a:tc>
                <a:tc>
                  <a:txBody>
                    <a:bodyPr/>
                    <a:lstStyle/>
                    <a:p>
                      <a:pPr marL="0" marR="0">
                        <a:lnSpc>
                          <a:spcPct val="115000"/>
                        </a:lnSpc>
                        <a:spcAft>
                          <a:spcPts val="800"/>
                        </a:spcAft>
                        <a:buNone/>
                      </a:pPr>
                      <a:r>
                        <a:rPr lang="en-US" sz="1600" kern="100" dirty="0">
                          <a:solidFill>
                            <a:srgbClr val="002060"/>
                          </a:solidFill>
                          <a:effectLst/>
                        </a:rPr>
                        <a:t>Chapter 19</a:t>
                      </a:r>
                      <a:endParaRPr lang="en-US" sz="1400" kern="100" dirty="0">
                        <a:solidFill>
                          <a:srgbClr val="002060"/>
                        </a:solidFill>
                        <a:effectLst/>
                        <a:latin typeface="Aptos" panose="020B0004020202020204" pitchFamily="34" charset="0"/>
                        <a:ea typeface="DengXian" panose="02010600030101010101" pitchFamily="2" charset="-122"/>
                        <a:cs typeface="Times New Roman" panose="02020603050405020304" pitchFamily="18" charset="0"/>
                      </a:endParaRPr>
                    </a:p>
                  </a:txBody>
                  <a:tcPr marL="68580" marR="68580" marT="0" marB="0">
                    <a:solidFill>
                      <a:schemeClr val="accent3">
                        <a:lumMod val="20000"/>
                        <a:lumOff val="80000"/>
                      </a:schemeClr>
                    </a:solidFill>
                  </a:tcPr>
                </a:tc>
                <a:extLst>
                  <a:ext uri="{0D108BD9-81ED-4DB2-BD59-A6C34878D82A}">
                    <a16:rowId xmlns:a16="http://schemas.microsoft.com/office/drawing/2014/main" val="1774195365"/>
                  </a:ext>
                </a:extLst>
              </a:tr>
              <a:tr h="316687">
                <a:tc>
                  <a:txBody>
                    <a:bodyPr/>
                    <a:lstStyle/>
                    <a:p>
                      <a:pPr marL="0" marR="0">
                        <a:lnSpc>
                          <a:spcPct val="115000"/>
                        </a:lnSpc>
                        <a:spcAft>
                          <a:spcPts val="800"/>
                        </a:spcAft>
                        <a:buNone/>
                      </a:pPr>
                      <a:r>
                        <a:rPr lang="en-US" sz="1600" kern="1200" dirty="0">
                          <a:solidFill>
                            <a:srgbClr val="00B0F0"/>
                          </a:solidFill>
                          <a:effectLst/>
                        </a:rPr>
                        <a:t>Managing value chain, information technology and E-business</a:t>
                      </a:r>
                      <a:endParaRPr lang="en-US" sz="1400" kern="100" dirty="0">
                        <a:solidFill>
                          <a:srgbClr val="00B0F0"/>
                        </a:solidFill>
                        <a:effectLst/>
                        <a:latin typeface="Aptos" panose="020B0004020202020204" pitchFamily="34" charset="0"/>
                        <a:ea typeface="DengXian" panose="02010600030101010101" pitchFamily="2" charset="-122"/>
                        <a:cs typeface="Times New Roman" panose="02020603050405020304" pitchFamily="18" charset="0"/>
                      </a:endParaRPr>
                    </a:p>
                  </a:txBody>
                  <a:tcPr marL="68580" marR="68580" marT="0" marB="0">
                    <a:solidFill>
                      <a:schemeClr val="accent3">
                        <a:lumMod val="20000"/>
                        <a:lumOff val="80000"/>
                      </a:schemeClr>
                    </a:solidFill>
                  </a:tcPr>
                </a:tc>
                <a:tc>
                  <a:txBody>
                    <a:bodyPr/>
                    <a:lstStyle/>
                    <a:p>
                      <a:pPr marL="0" marR="0">
                        <a:lnSpc>
                          <a:spcPct val="115000"/>
                        </a:lnSpc>
                        <a:spcAft>
                          <a:spcPts val="800"/>
                        </a:spcAft>
                        <a:buNone/>
                      </a:pPr>
                      <a:r>
                        <a:rPr lang="en-US" sz="1400" kern="100" dirty="0">
                          <a:solidFill>
                            <a:srgbClr val="002060"/>
                          </a:solidFill>
                          <a:effectLst/>
                        </a:rPr>
                        <a:t>Chapter 20</a:t>
                      </a:r>
                      <a:endParaRPr lang="en-US" sz="1200" kern="100" dirty="0">
                        <a:solidFill>
                          <a:srgbClr val="002060"/>
                        </a:solidFill>
                        <a:effectLst/>
                        <a:latin typeface="Aptos" panose="020B0004020202020204" pitchFamily="34" charset="0"/>
                        <a:ea typeface="DengXian" panose="02010600030101010101" pitchFamily="2" charset="-122"/>
                        <a:cs typeface="Times New Roman" panose="02020603050405020304" pitchFamily="18" charset="0"/>
                      </a:endParaRPr>
                    </a:p>
                  </a:txBody>
                  <a:tcPr marL="68580" marR="68580" marT="0" marB="0">
                    <a:solidFill>
                      <a:schemeClr val="accent3">
                        <a:lumMod val="20000"/>
                        <a:lumOff val="80000"/>
                      </a:schemeClr>
                    </a:solidFill>
                  </a:tcPr>
                </a:tc>
                <a:extLst>
                  <a:ext uri="{0D108BD9-81ED-4DB2-BD59-A6C34878D82A}">
                    <a16:rowId xmlns:a16="http://schemas.microsoft.com/office/drawing/2014/main" val="2434715275"/>
                  </a:ext>
                </a:extLst>
              </a:tr>
            </a:tbl>
          </a:graphicData>
        </a:graphic>
      </p:graphicFrame>
    </p:spTree>
    <p:extLst>
      <p:ext uri="{BB962C8B-B14F-4D97-AF65-F5344CB8AC3E}">
        <p14:creationId xmlns:p14="http://schemas.microsoft.com/office/powerpoint/2010/main" val="333874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8620" y="126588"/>
            <a:ext cx="7886700" cy="658604"/>
          </a:xfrm>
        </p:spPr>
        <p:txBody>
          <a:bodyPr/>
          <a:lstStyle/>
          <a:p>
            <a:r>
              <a:rPr lang="en-AU" b="1" dirty="0">
                <a:solidFill>
                  <a:srgbClr val="00B0F0"/>
                </a:solidFill>
                <a:latin typeface="Times New Roman" panose="02020603050405020304" pitchFamily="18" charset="0"/>
                <a:cs typeface="Times New Roman" panose="02020603050405020304" pitchFamily="18" charset="0"/>
              </a:rPr>
              <a:t>Assessment</a:t>
            </a:r>
          </a:p>
        </p:txBody>
      </p:sp>
      <p:pic>
        <p:nvPicPr>
          <p:cNvPr id="3" name="Picture 2">
            <a:extLst>
              <a:ext uri="{FF2B5EF4-FFF2-40B4-BE49-F238E27FC236}">
                <a16:creationId xmlns:a16="http://schemas.microsoft.com/office/drawing/2014/main" id="{DD296A7C-5985-C261-A2B5-B8BCAE7C68E4}"/>
              </a:ext>
            </a:extLst>
          </p:cNvPr>
          <p:cNvPicPr>
            <a:picLocks noChangeAspect="1"/>
          </p:cNvPicPr>
          <p:nvPr/>
        </p:nvPicPr>
        <p:blipFill>
          <a:blip r:embed="rId3"/>
          <a:stretch>
            <a:fillRect/>
          </a:stretch>
        </p:blipFill>
        <p:spPr>
          <a:xfrm>
            <a:off x="600075" y="1271588"/>
            <a:ext cx="7786688" cy="4086225"/>
          </a:xfrm>
          <a:prstGeom prst="rect">
            <a:avLst/>
          </a:prstGeom>
        </p:spPr>
      </p:pic>
    </p:spTree>
    <p:extLst>
      <p:ext uri="{BB962C8B-B14F-4D97-AF65-F5344CB8AC3E}">
        <p14:creationId xmlns:p14="http://schemas.microsoft.com/office/powerpoint/2010/main" val="39095255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8620" y="126588"/>
            <a:ext cx="7886700" cy="658604"/>
          </a:xfrm>
        </p:spPr>
        <p:txBody>
          <a:bodyPr/>
          <a:lstStyle/>
          <a:p>
            <a:r>
              <a:rPr lang="en-AU" b="1" dirty="0">
                <a:solidFill>
                  <a:srgbClr val="00B0F0"/>
                </a:solidFill>
                <a:latin typeface="Times New Roman" panose="02020603050405020304" pitchFamily="18" charset="0"/>
                <a:cs typeface="Times New Roman" panose="02020603050405020304" pitchFamily="18" charset="0"/>
              </a:rPr>
              <a:t>Final exam </a:t>
            </a:r>
          </a:p>
        </p:txBody>
      </p:sp>
      <p:sp>
        <p:nvSpPr>
          <p:cNvPr id="3" name="Content Placeholder 2"/>
          <p:cNvSpPr>
            <a:spLocks noGrp="1"/>
          </p:cNvSpPr>
          <p:nvPr>
            <p:ph sz="half" idx="1"/>
          </p:nvPr>
        </p:nvSpPr>
        <p:spPr>
          <a:xfrm>
            <a:off x="213690" y="733737"/>
            <a:ext cx="8716619" cy="5390526"/>
          </a:xfrm>
        </p:spPr>
        <p:txBody>
          <a:bodyPr>
            <a:noAutofit/>
          </a:bodyPr>
          <a:lstStyle/>
          <a:p>
            <a:pPr marL="342900" lvl="1" indent="0">
              <a:lnSpc>
                <a:spcPct val="150000"/>
              </a:lnSpc>
              <a:buNone/>
            </a:pPr>
            <a:r>
              <a:rPr lang="en-US" sz="2400" b="1" dirty="0">
                <a:solidFill>
                  <a:srgbClr val="002060"/>
                </a:solidFill>
                <a:latin typeface="Times New Roman" panose="02020603050405020304" pitchFamily="18" charset="0"/>
                <a:cs typeface="Times New Roman" panose="02020603050405020304" pitchFamily="18" charset="0"/>
              </a:rPr>
              <a:t>Nature of questions</a:t>
            </a:r>
          </a:p>
          <a:p>
            <a:pPr lvl="2">
              <a:lnSpc>
                <a:spcPct val="150000"/>
              </a:lnSpc>
              <a:buFont typeface="Wingdings" panose="05000000000000000000" pitchFamily="2" charset="2"/>
              <a:buChar char="§"/>
            </a:pPr>
            <a:r>
              <a:rPr lang="en-AU" sz="1800" dirty="0">
                <a:solidFill>
                  <a:srgbClr val="002060"/>
                </a:solidFill>
                <a:latin typeface="Times New Roman" panose="02020603050405020304" pitchFamily="18" charset="0"/>
                <a:cs typeface="Times New Roman" panose="02020603050405020304" pitchFamily="18" charset="0"/>
              </a:rPr>
              <a:t> Short answer questions (20%)</a:t>
            </a:r>
          </a:p>
          <a:p>
            <a:pPr lvl="3">
              <a:lnSpc>
                <a:spcPct val="150000"/>
              </a:lnSpc>
              <a:buFont typeface="Wingdings" panose="05000000000000000000" pitchFamily="2" charset="2"/>
              <a:buChar char="ü"/>
            </a:pPr>
            <a:r>
              <a:rPr lang="en-AU" sz="1600" b="1" dirty="0">
                <a:solidFill>
                  <a:srgbClr val="002060"/>
                </a:solidFill>
                <a:latin typeface="Times New Roman" panose="02020603050405020304" pitchFamily="18" charset="0"/>
                <a:cs typeface="Times New Roman" panose="02020603050405020304" pitchFamily="18" charset="0"/>
              </a:rPr>
              <a:t>Requirement</a:t>
            </a:r>
            <a:r>
              <a:rPr lang="en-AU" sz="1600" dirty="0">
                <a:solidFill>
                  <a:srgbClr val="002060"/>
                </a:solidFill>
                <a:latin typeface="Times New Roman" panose="02020603050405020304" pitchFamily="18" charset="0"/>
                <a:cs typeface="Times New Roman" panose="02020603050405020304" pitchFamily="18" charset="0"/>
              </a:rPr>
              <a:t>: Answer any </a:t>
            </a:r>
            <a:r>
              <a:rPr lang="en-AU" sz="1600" b="1" dirty="0">
                <a:solidFill>
                  <a:srgbClr val="002060"/>
                </a:solidFill>
                <a:latin typeface="Times New Roman" panose="02020603050405020304" pitchFamily="18" charset="0"/>
                <a:cs typeface="Times New Roman" panose="02020603050405020304" pitchFamily="18" charset="0"/>
              </a:rPr>
              <a:t>four</a:t>
            </a:r>
            <a:r>
              <a:rPr lang="en-AU" sz="1600" dirty="0">
                <a:solidFill>
                  <a:srgbClr val="002060"/>
                </a:solidFill>
                <a:latin typeface="Times New Roman" panose="02020603050405020304" pitchFamily="18" charset="0"/>
                <a:cs typeface="Times New Roman" panose="02020603050405020304" pitchFamily="18" charset="0"/>
              </a:rPr>
              <a:t> out of </a:t>
            </a:r>
            <a:r>
              <a:rPr lang="en-AU" sz="1600" b="1" dirty="0">
                <a:solidFill>
                  <a:srgbClr val="002060"/>
                </a:solidFill>
                <a:latin typeface="Times New Roman" panose="02020603050405020304" pitchFamily="18" charset="0"/>
                <a:cs typeface="Times New Roman" panose="02020603050405020304" pitchFamily="18" charset="0"/>
              </a:rPr>
              <a:t>eight</a:t>
            </a:r>
            <a:r>
              <a:rPr lang="en-AU" sz="1600" dirty="0">
                <a:solidFill>
                  <a:srgbClr val="002060"/>
                </a:solidFill>
                <a:latin typeface="Times New Roman" panose="02020603050405020304" pitchFamily="18" charset="0"/>
                <a:cs typeface="Times New Roman" panose="02020603050405020304" pitchFamily="18" charset="0"/>
              </a:rPr>
              <a:t> management concepts.</a:t>
            </a:r>
          </a:p>
          <a:p>
            <a:pPr lvl="3">
              <a:lnSpc>
                <a:spcPct val="150000"/>
              </a:lnSpc>
              <a:buFont typeface="Wingdings" panose="05000000000000000000" pitchFamily="2" charset="2"/>
              <a:buChar char="ü"/>
            </a:pPr>
            <a:r>
              <a:rPr lang="en-AU" sz="1600" b="1" dirty="0">
                <a:solidFill>
                  <a:srgbClr val="002060"/>
                </a:solidFill>
                <a:latin typeface="Times New Roman" panose="02020603050405020304" pitchFamily="18" charset="0"/>
                <a:cs typeface="Times New Roman" panose="02020603050405020304" pitchFamily="18" charset="0"/>
              </a:rPr>
              <a:t>Marks:</a:t>
            </a:r>
            <a:r>
              <a:rPr lang="en-AU" sz="1600" dirty="0">
                <a:solidFill>
                  <a:srgbClr val="002060"/>
                </a:solidFill>
                <a:latin typeface="Times New Roman" panose="02020603050405020304" pitchFamily="18" charset="0"/>
                <a:cs typeface="Times New Roman" panose="02020603050405020304" pitchFamily="18" charset="0"/>
              </a:rPr>
              <a:t> 5 marks each, </a:t>
            </a:r>
            <a:r>
              <a:rPr lang="en-AU" sz="1600" b="1" dirty="0">
                <a:solidFill>
                  <a:srgbClr val="002060"/>
                </a:solidFill>
                <a:latin typeface="Times New Roman" panose="02020603050405020304" pitchFamily="18" charset="0"/>
                <a:cs typeface="Times New Roman" panose="02020603050405020304" pitchFamily="18" charset="0"/>
              </a:rPr>
              <a:t>total 20 marks</a:t>
            </a:r>
            <a:r>
              <a:rPr lang="en-AU" sz="1600" dirty="0">
                <a:solidFill>
                  <a:srgbClr val="002060"/>
                </a:solidFill>
                <a:latin typeface="Times New Roman" panose="02020603050405020304" pitchFamily="18" charset="0"/>
                <a:cs typeface="Times New Roman" panose="02020603050405020304" pitchFamily="18" charset="0"/>
              </a:rPr>
              <a:t>.</a:t>
            </a:r>
          </a:p>
          <a:p>
            <a:pPr lvl="2">
              <a:lnSpc>
                <a:spcPct val="150000"/>
              </a:lnSpc>
              <a:buFont typeface="Wingdings" panose="05000000000000000000" pitchFamily="2" charset="2"/>
              <a:buChar char="ü"/>
            </a:pPr>
            <a:r>
              <a:rPr lang="en-US" sz="1800" dirty="0">
                <a:solidFill>
                  <a:srgbClr val="002060"/>
                </a:solidFill>
                <a:latin typeface="Times New Roman" panose="02020603050405020304" pitchFamily="18" charset="0"/>
                <a:cs typeface="Times New Roman" panose="02020603050405020304" pitchFamily="18" charset="0"/>
              </a:rPr>
              <a:t> Essay-type questions (20%)</a:t>
            </a:r>
          </a:p>
          <a:p>
            <a:pPr lvl="3">
              <a:lnSpc>
                <a:spcPct val="150000"/>
              </a:lnSpc>
              <a:buFont typeface="Wingdings" panose="05000000000000000000" pitchFamily="2" charset="2"/>
              <a:buChar char="ü"/>
            </a:pPr>
            <a:r>
              <a:rPr lang="en-AU" sz="2000" b="1" dirty="0">
                <a:solidFill>
                  <a:srgbClr val="002060"/>
                </a:solidFill>
                <a:latin typeface="Times New Roman" panose="02020603050405020304" pitchFamily="18" charset="0"/>
                <a:cs typeface="Times New Roman" panose="02020603050405020304" pitchFamily="18" charset="0"/>
              </a:rPr>
              <a:t>Requirement:</a:t>
            </a:r>
            <a:r>
              <a:rPr lang="en-AU" sz="2000" dirty="0">
                <a:solidFill>
                  <a:srgbClr val="002060"/>
                </a:solidFill>
                <a:latin typeface="Times New Roman" panose="02020603050405020304" pitchFamily="18" charset="0"/>
                <a:cs typeface="Times New Roman" panose="02020603050405020304" pitchFamily="18" charset="0"/>
              </a:rPr>
              <a:t> Answer any </a:t>
            </a:r>
            <a:r>
              <a:rPr lang="en-AU" sz="2000" b="1" dirty="0">
                <a:solidFill>
                  <a:srgbClr val="002060"/>
                </a:solidFill>
                <a:latin typeface="Times New Roman" panose="02020603050405020304" pitchFamily="18" charset="0"/>
                <a:cs typeface="Times New Roman" panose="02020603050405020304" pitchFamily="18" charset="0"/>
              </a:rPr>
              <a:t>two </a:t>
            </a:r>
            <a:r>
              <a:rPr lang="en-AU" sz="2000" dirty="0">
                <a:solidFill>
                  <a:srgbClr val="002060"/>
                </a:solidFill>
                <a:latin typeface="Times New Roman" panose="02020603050405020304" pitchFamily="18" charset="0"/>
                <a:cs typeface="Times New Roman" panose="02020603050405020304" pitchFamily="18" charset="0"/>
              </a:rPr>
              <a:t>out of </a:t>
            </a:r>
            <a:r>
              <a:rPr lang="en-AU" sz="2000" b="1" dirty="0">
                <a:solidFill>
                  <a:srgbClr val="002060"/>
                </a:solidFill>
                <a:latin typeface="Times New Roman" panose="02020603050405020304" pitchFamily="18" charset="0"/>
                <a:cs typeface="Times New Roman" panose="02020603050405020304" pitchFamily="18" charset="0"/>
              </a:rPr>
              <a:t>four</a:t>
            </a:r>
            <a:r>
              <a:rPr lang="en-AU" sz="2000" dirty="0">
                <a:solidFill>
                  <a:srgbClr val="002060"/>
                </a:solidFill>
                <a:latin typeface="Times New Roman" panose="02020603050405020304" pitchFamily="18" charset="0"/>
                <a:cs typeface="Times New Roman" panose="02020603050405020304" pitchFamily="18" charset="0"/>
              </a:rPr>
              <a:t> questions.</a:t>
            </a:r>
          </a:p>
          <a:p>
            <a:pPr lvl="3">
              <a:lnSpc>
                <a:spcPct val="150000"/>
              </a:lnSpc>
              <a:buFont typeface="Wingdings" panose="05000000000000000000" pitchFamily="2" charset="2"/>
              <a:buChar char="ü"/>
            </a:pPr>
            <a:r>
              <a:rPr lang="en-AU" sz="2000" b="1" dirty="0">
                <a:solidFill>
                  <a:srgbClr val="002060"/>
                </a:solidFill>
                <a:latin typeface="Times New Roman" panose="02020603050405020304" pitchFamily="18" charset="0"/>
                <a:cs typeface="Times New Roman" panose="02020603050405020304" pitchFamily="18" charset="0"/>
              </a:rPr>
              <a:t>Marks:</a:t>
            </a:r>
            <a:r>
              <a:rPr lang="en-AU" sz="2000" dirty="0">
                <a:solidFill>
                  <a:srgbClr val="002060"/>
                </a:solidFill>
                <a:latin typeface="Times New Roman" panose="02020603050405020304" pitchFamily="18" charset="0"/>
                <a:cs typeface="Times New Roman" panose="02020603050405020304" pitchFamily="18" charset="0"/>
              </a:rPr>
              <a:t> 10 marks each, </a:t>
            </a:r>
            <a:r>
              <a:rPr lang="en-AU" sz="2000" b="1" dirty="0">
                <a:solidFill>
                  <a:srgbClr val="002060"/>
                </a:solidFill>
                <a:latin typeface="Times New Roman" panose="02020603050405020304" pitchFamily="18" charset="0"/>
                <a:cs typeface="Times New Roman" panose="02020603050405020304" pitchFamily="18" charset="0"/>
              </a:rPr>
              <a:t>total 20 marks</a:t>
            </a:r>
            <a:endParaRPr lang="en-US" sz="1800" b="1" dirty="0">
              <a:solidFill>
                <a:srgbClr val="002060"/>
              </a:solidFill>
              <a:latin typeface="Times New Roman" panose="02020603050405020304" pitchFamily="18" charset="0"/>
              <a:cs typeface="Times New Roman" panose="02020603050405020304" pitchFamily="18" charset="0"/>
            </a:endParaRPr>
          </a:p>
          <a:p>
            <a:pPr marL="342900" lvl="1" indent="0">
              <a:lnSpc>
                <a:spcPct val="150000"/>
              </a:lnSpc>
              <a:buNone/>
            </a:pPr>
            <a:r>
              <a:rPr lang="en-AU" sz="2400" b="1" dirty="0">
                <a:solidFill>
                  <a:srgbClr val="002060"/>
                </a:solidFill>
                <a:latin typeface="Times New Roman" panose="02020603050405020304" pitchFamily="18" charset="0"/>
                <a:cs typeface="Times New Roman" panose="02020603050405020304" pitchFamily="18" charset="0"/>
              </a:rPr>
              <a:t>Chapters:</a:t>
            </a:r>
          </a:p>
          <a:p>
            <a:pPr marL="342900" lvl="1" indent="0">
              <a:lnSpc>
                <a:spcPct val="150000"/>
              </a:lnSpc>
              <a:buNone/>
            </a:pPr>
            <a:r>
              <a:rPr lang="en-US" sz="2800" dirty="0">
                <a:solidFill>
                  <a:srgbClr val="000000"/>
                </a:solidFill>
                <a:effectLst/>
                <a:latin typeface="inter"/>
                <a:ea typeface="inter"/>
                <a:cs typeface="inter"/>
              </a:rPr>
              <a:t>Chapter 5, 7, 9, 10, 11, 15, 16, 18, 19, 20</a:t>
            </a:r>
            <a:endParaRPr lang="en-US" sz="2800" dirty="0">
              <a:effectLst/>
              <a:latin typeface="Georgia" panose="02040502050405020303" pitchFamily="18" charset="0"/>
              <a:ea typeface="Aptos" panose="020B0004020202020204" pitchFamily="34" charset="0"/>
              <a:cs typeface="Times New Roman" panose="02020603050405020304" pitchFamily="18" charset="0"/>
            </a:endParaRPr>
          </a:p>
          <a:p>
            <a:pPr marL="342900" lvl="1" indent="0">
              <a:lnSpc>
                <a:spcPct val="150000"/>
              </a:lnSpc>
              <a:buNone/>
            </a:pPr>
            <a:endParaRPr lang="en-AU" sz="16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3136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711147-3012-88D4-C632-0AB9ACF32B5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012B22F-6220-9B8D-CA5C-2B3B691EB59D}"/>
              </a:ext>
            </a:extLst>
          </p:cNvPr>
          <p:cNvSpPr>
            <a:spLocks noGrp="1"/>
          </p:cNvSpPr>
          <p:nvPr>
            <p:ph type="title"/>
          </p:nvPr>
        </p:nvSpPr>
        <p:spPr>
          <a:xfrm>
            <a:off x="388620" y="126588"/>
            <a:ext cx="7886700" cy="383551"/>
          </a:xfrm>
        </p:spPr>
        <p:txBody>
          <a:bodyPr>
            <a:normAutofit fontScale="90000"/>
          </a:bodyPr>
          <a:lstStyle/>
          <a:p>
            <a:r>
              <a:rPr lang="en-AU" b="1" dirty="0">
                <a:solidFill>
                  <a:srgbClr val="00B0F0"/>
                </a:solidFill>
                <a:latin typeface="Times New Roman" panose="02020603050405020304" pitchFamily="18" charset="0"/>
                <a:cs typeface="Times New Roman" panose="02020603050405020304" pitchFamily="18" charset="0"/>
              </a:rPr>
              <a:t>Final exam- topics</a:t>
            </a:r>
          </a:p>
        </p:txBody>
      </p:sp>
      <p:sp>
        <p:nvSpPr>
          <p:cNvPr id="3" name="Content Placeholder 2">
            <a:extLst>
              <a:ext uri="{FF2B5EF4-FFF2-40B4-BE49-F238E27FC236}">
                <a16:creationId xmlns:a16="http://schemas.microsoft.com/office/drawing/2014/main" id="{0329E475-C3F9-1DF9-5B64-A860395B58C8}"/>
              </a:ext>
            </a:extLst>
          </p:cNvPr>
          <p:cNvSpPr>
            <a:spLocks noGrp="1"/>
          </p:cNvSpPr>
          <p:nvPr>
            <p:ph sz="half" idx="1"/>
          </p:nvPr>
        </p:nvSpPr>
        <p:spPr>
          <a:xfrm>
            <a:off x="213690" y="510139"/>
            <a:ext cx="8716619" cy="5614124"/>
          </a:xfrm>
        </p:spPr>
        <p:txBody>
          <a:bodyPr>
            <a:noAutofit/>
          </a:bodyPr>
          <a:lstStyle/>
          <a:p>
            <a:pPr marL="342900" lvl="1" indent="0">
              <a:lnSpc>
                <a:spcPct val="150000"/>
              </a:lnSpc>
              <a:buNone/>
            </a:pPr>
            <a:r>
              <a:rPr lang="en-US" sz="2000" b="1" dirty="0">
                <a:solidFill>
                  <a:schemeClr val="tx2"/>
                </a:solidFill>
                <a:latin typeface="Times New Roman" panose="02020603050405020304" pitchFamily="18" charset="0"/>
                <a:cs typeface="Times New Roman" panose="02020603050405020304" pitchFamily="18" charset="0"/>
              </a:rPr>
              <a:t>Short answer questions. </a:t>
            </a:r>
            <a:r>
              <a:rPr lang="en-AU" sz="2000" dirty="0">
                <a:solidFill>
                  <a:schemeClr val="tx2"/>
                </a:solidFill>
                <a:latin typeface="Times New Roman" panose="02020603050405020304" pitchFamily="18" charset="0"/>
                <a:cs typeface="Times New Roman" panose="02020603050405020304" pitchFamily="18" charset="0"/>
              </a:rPr>
              <a:t>Answer any </a:t>
            </a:r>
            <a:r>
              <a:rPr lang="en-AU" sz="2000" b="1" dirty="0">
                <a:solidFill>
                  <a:schemeClr val="tx2"/>
                </a:solidFill>
                <a:latin typeface="Times New Roman" panose="02020603050405020304" pitchFamily="18" charset="0"/>
                <a:cs typeface="Times New Roman" panose="02020603050405020304" pitchFamily="18" charset="0"/>
              </a:rPr>
              <a:t>four</a:t>
            </a:r>
            <a:r>
              <a:rPr lang="en-AU" sz="2000" dirty="0">
                <a:solidFill>
                  <a:schemeClr val="tx2"/>
                </a:solidFill>
                <a:latin typeface="Times New Roman" panose="02020603050405020304" pitchFamily="18" charset="0"/>
                <a:cs typeface="Times New Roman" panose="02020603050405020304" pitchFamily="18" charset="0"/>
              </a:rPr>
              <a:t> out of </a:t>
            </a:r>
            <a:r>
              <a:rPr lang="en-AU" sz="2000" b="1" dirty="0">
                <a:solidFill>
                  <a:schemeClr val="tx2"/>
                </a:solidFill>
                <a:latin typeface="Times New Roman" panose="02020603050405020304" pitchFamily="18" charset="0"/>
                <a:cs typeface="Times New Roman" panose="02020603050405020304" pitchFamily="18" charset="0"/>
              </a:rPr>
              <a:t>eight</a:t>
            </a:r>
            <a:r>
              <a:rPr lang="en-AU" sz="2000" dirty="0">
                <a:solidFill>
                  <a:schemeClr val="tx2"/>
                </a:solidFill>
                <a:latin typeface="Times New Roman" panose="02020603050405020304" pitchFamily="18" charset="0"/>
                <a:cs typeface="Times New Roman" panose="02020603050405020304" pitchFamily="18" charset="0"/>
              </a:rPr>
              <a:t> management concepts. </a:t>
            </a:r>
            <a:r>
              <a:rPr lang="en-AU" sz="2000" b="1" dirty="0">
                <a:solidFill>
                  <a:schemeClr val="tx2"/>
                </a:solidFill>
                <a:latin typeface="Times New Roman" panose="02020603050405020304" pitchFamily="18" charset="0"/>
                <a:cs typeface="Times New Roman" panose="02020603050405020304" pitchFamily="18" charset="0"/>
              </a:rPr>
              <a:t>5 marks </a:t>
            </a:r>
            <a:r>
              <a:rPr lang="en-AU" sz="2000" dirty="0">
                <a:solidFill>
                  <a:schemeClr val="tx2"/>
                </a:solidFill>
                <a:latin typeface="Times New Roman" panose="02020603050405020304" pitchFamily="18" charset="0"/>
                <a:cs typeface="Times New Roman" panose="02020603050405020304" pitchFamily="18" charset="0"/>
              </a:rPr>
              <a:t>each. </a:t>
            </a:r>
          </a:p>
          <a:p>
            <a:pPr marL="342900" lvl="1" indent="0">
              <a:lnSpc>
                <a:spcPct val="150000"/>
              </a:lnSpc>
              <a:buNone/>
            </a:pPr>
            <a:r>
              <a:rPr lang="en-AU" sz="2000" b="1" dirty="0">
                <a:solidFill>
                  <a:schemeClr val="tx2"/>
                </a:solidFill>
                <a:latin typeface="Times New Roman" panose="02020603050405020304" pitchFamily="18" charset="0"/>
                <a:cs typeface="Times New Roman" panose="02020603050405020304" pitchFamily="18" charset="0"/>
              </a:rPr>
              <a:t>Topics/lecture week/chapters/number of questions:</a:t>
            </a:r>
          </a:p>
          <a:p>
            <a:pPr lvl="1">
              <a:lnSpc>
                <a:spcPct val="150000"/>
              </a:lnSpc>
              <a:buFont typeface="Wingdings" panose="05000000000000000000" pitchFamily="2" charset="2"/>
              <a:buChar char="ü"/>
            </a:pPr>
            <a:r>
              <a:rPr lang="en-US" sz="2000" dirty="0">
                <a:solidFill>
                  <a:schemeClr val="tx2"/>
                </a:solidFill>
                <a:effectLst/>
                <a:latin typeface="Times New Roman" panose="02020603050405020304" pitchFamily="18" charset="0"/>
                <a:ea typeface="inter"/>
                <a:cs typeface="Times New Roman" panose="02020603050405020304" pitchFamily="18" charset="0"/>
              </a:rPr>
              <a:t>Managerial Decision Making – Week 4 (Chapter 9) (1 question)</a:t>
            </a:r>
          </a:p>
          <a:p>
            <a:pPr lvl="1">
              <a:lnSpc>
                <a:spcPct val="150000"/>
              </a:lnSpc>
              <a:buFont typeface="Wingdings" panose="05000000000000000000" pitchFamily="2" charset="2"/>
              <a:buChar char="ü"/>
            </a:pPr>
            <a:r>
              <a:rPr lang="en-US" sz="2000" dirty="0">
                <a:solidFill>
                  <a:schemeClr val="tx2"/>
                </a:solidFill>
                <a:latin typeface="Times New Roman" panose="02020603050405020304" pitchFamily="18" charset="0"/>
                <a:ea typeface="inter"/>
                <a:cs typeface="Times New Roman" panose="02020603050405020304" pitchFamily="18" charset="0"/>
              </a:rPr>
              <a:t>Designing organization structure – Week 5 (chapter 10) (1 question)</a:t>
            </a:r>
          </a:p>
          <a:p>
            <a:pPr lvl="1">
              <a:lnSpc>
                <a:spcPct val="150000"/>
              </a:lnSpc>
              <a:buFont typeface="Wingdings" panose="05000000000000000000" pitchFamily="2" charset="2"/>
              <a:buChar char="ü"/>
            </a:pPr>
            <a:r>
              <a:rPr lang="en-US" sz="2000" dirty="0">
                <a:solidFill>
                  <a:schemeClr val="tx2"/>
                </a:solidFill>
                <a:latin typeface="Times New Roman" panose="02020603050405020304" pitchFamily="18" charset="0"/>
                <a:ea typeface="inter"/>
                <a:cs typeface="Times New Roman" panose="02020603050405020304" pitchFamily="18" charset="0"/>
              </a:rPr>
              <a:t>Managing change and innovation – Week 5 – (chapter 11) (2 questions)</a:t>
            </a:r>
          </a:p>
          <a:p>
            <a:pPr lvl="1">
              <a:lnSpc>
                <a:spcPct val="150000"/>
              </a:lnSpc>
              <a:buFont typeface="Wingdings" panose="05000000000000000000" pitchFamily="2" charset="2"/>
              <a:buChar char="ü"/>
            </a:pPr>
            <a:r>
              <a:rPr lang="en-US" sz="2000" dirty="0">
                <a:solidFill>
                  <a:schemeClr val="tx2"/>
                </a:solidFill>
                <a:latin typeface="Times New Roman" panose="02020603050405020304" pitchFamily="18" charset="0"/>
                <a:ea typeface="inter"/>
                <a:cs typeface="Times New Roman" panose="02020603050405020304" pitchFamily="18" charset="0"/>
              </a:rPr>
              <a:t>Leadership – week 8 (chapter 15) (1 question)</a:t>
            </a:r>
          </a:p>
          <a:p>
            <a:pPr lvl="1">
              <a:lnSpc>
                <a:spcPct val="150000"/>
              </a:lnSpc>
              <a:buFont typeface="Wingdings" panose="05000000000000000000" pitchFamily="2" charset="2"/>
              <a:buChar char="ü"/>
            </a:pPr>
            <a:r>
              <a:rPr lang="en-US" sz="2000" dirty="0">
                <a:solidFill>
                  <a:schemeClr val="tx2"/>
                </a:solidFill>
                <a:latin typeface="Times New Roman" panose="02020603050405020304" pitchFamily="18" charset="0"/>
                <a:ea typeface="inter"/>
                <a:cs typeface="Times New Roman" panose="02020603050405020304" pitchFamily="18" charset="0"/>
              </a:rPr>
              <a:t>Motivating employees – (week 9) (1 question)</a:t>
            </a:r>
          </a:p>
          <a:p>
            <a:pPr lvl="1">
              <a:lnSpc>
                <a:spcPct val="150000"/>
              </a:lnSpc>
              <a:buFont typeface="Wingdings" panose="05000000000000000000" pitchFamily="2" charset="2"/>
              <a:buChar char="ü"/>
            </a:pPr>
            <a:r>
              <a:rPr lang="en-US" sz="2000" dirty="0">
                <a:solidFill>
                  <a:schemeClr val="tx2"/>
                </a:solidFill>
                <a:latin typeface="Times New Roman" panose="02020603050405020304" pitchFamily="18" charset="0"/>
                <a:ea typeface="inter"/>
                <a:cs typeface="Times New Roman" panose="02020603050405020304" pitchFamily="18" charset="0"/>
              </a:rPr>
              <a:t>Leading teams – Week 11 (chapter 18) (1 question)</a:t>
            </a:r>
          </a:p>
          <a:p>
            <a:pPr lvl="1">
              <a:lnSpc>
                <a:spcPct val="150000"/>
              </a:lnSpc>
              <a:buFont typeface="Wingdings" panose="05000000000000000000" pitchFamily="2" charset="2"/>
              <a:buChar char="ü"/>
            </a:pPr>
            <a:r>
              <a:rPr lang="en-US" sz="2000" dirty="0">
                <a:solidFill>
                  <a:schemeClr val="tx2"/>
                </a:solidFill>
                <a:effectLst/>
                <a:latin typeface="Times New Roman" panose="02020603050405020304" pitchFamily="18" charset="0"/>
                <a:ea typeface="inter"/>
                <a:cs typeface="Times New Roman" panose="02020603050405020304" pitchFamily="18" charset="0"/>
              </a:rPr>
              <a:t>Managing the Value Chain, Technology, E-Business  - week 13 (chapter 20) ( 1 question)</a:t>
            </a:r>
            <a:endParaRPr lang="en-US" sz="2000" dirty="0">
              <a:solidFill>
                <a:schemeClr val="tx2"/>
              </a:solidFill>
              <a:latin typeface="Times New Roman" panose="02020603050405020304" pitchFamily="18" charset="0"/>
              <a:ea typeface="inter"/>
              <a:cs typeface="Times New Roman" panose="02020603050405020304" pitchFamily="18" charset="0"/>
            </a:endParaRPr>
          </a:p>
          <a:p>
            <a:pPr lvl="1">
              <a:lnSpc>
                <a:spcPct val="150000"/>
              </a:lnSpc>
              <a:buFont typeface="Wingdings" panose="05000000000000000000" pitchFamily="2" charset="2"/>
              <a:buChar char="ü"/>
            </a:pPr>
            <a:endParaRPr lang="en-US" dirty="0">
              <a:solidFill>
                <a:srgbClr val="000000"/>
              </a:solidFill>
              <a:latin typeface="Times New Roman" panose="02020603050405020304" pitchFamily="18" charset="0"/>
              <a:ea typeface="inter"/>
              <a:cs typeface="Times New Roman" panose="02020603050405020304" pitchFamily="18" charset="0"/>
            </a:endParaRPr>
          </a:p>
          <a:p>
            <a:pPr lvl="1">
              <a:lnSpc>
                <a:spcPct val="150000"/>
              </a:lnSpc>
              <a:buFont typeface="Wingdings" panose="05000000000000000000" pitchFamily="2" charset="2"/>
              <a:buChar char="ü"/>
            </a:pPr>
            <a:endParaRPr lang="en-US" dirty="0">
              <a:solidFill>
                <a:srgbClr val="000000"/>
              </a:solidFill>
              <a:latin typeface="Times New Roman" panose="02020603050405020304" pitchFamily="18" charset="0"/>
              <a:ea typeface="inter"/>
              <a:cs typeface="Times New Roman" panose="02020603050405020304" pitchFamily="18" charset="0"/>
            </a:endParaRPr>
          </a:p>
          <a:p>
            <a:pPr lvl="1">
              <a:lnSpc>
                <a:spcPct val="150000"/>
              </a:lnSpc>
              <a:buFont typeface="Wingdings" panose="05000000000000000000" pitchFamily="2" charset="2"/>
              <a:buChar char="ü"/>
            </a:pPr>
            <a:endParaRPr lang="en-US" sz="1800" dirty="0">
              <a:solidFill>
                <a:srgbClr val="000000"/>
              </a:solidFill>
              <a:effectLst/>
              <a:latin typeface="inter"/>
              <a:ea typeface="inter"/>
              <a:cs typeface="inter"/>
            </a:endParaRPr>
          </a:p>
          <a:p>
            <a:pPr marL="342900" lvl="1" indent="0">
              <a:lnSpc>
                <a:spcPct val="150000"/>
              </a:lnSpc>
              <a:buNone/>
            </a:pPr>
            <a:endParaRPr lang="en-US" sz="16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7903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CBC639-91B5-8EDF-7ED9-CFC611FF1D0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301F954-39C6-6ADA-2A9E-761E4E4FB3A3}"/>
              </a:ext>
            </a:extLst>
          </p:cNvPr>
          <p:cNvSpPr>
            <a:spLocks noGrp="1"/>
          </p:cNvSpPr>
          <p:nvPr>
            <p:ph type="title"/>
          </p:nvPr>
        </p:nvSpPr>
        <p:spPr>
          <a:xfrm>
            <a:off x="388620" y="126588"/>
            <a:ext cx="7886700" cy="658604"/>
          </a:xfrm>
        </p:spPr>
        <p:txBody>
          <a:bodyPr/>
          <a:lstStyle/>
          <a:p>
            <a:r>
              <a:rPr lang="en-AU" b="1" dirty="0">
                <a:solidFill>
                  <a:srgbClr val="00B0F0"/>
                </a:solidFill>
                <a:latin typeface="Times New Roman" panose="02020603050405020304" pitchFamily="18" charset="0"/>
                <a:cs typeface="Times New Roman" panose="02020603050405020304" pitchFamily="18" charset="0"/>
              </a:rPr>
              <a:t>Final exam - topics </a:t>
            </a:r>
          </a:p>
        </p:txBody>
      </p:sp>
      <p:sp>
        <p:nvSpPr>
          <p:cNvPr id="3" name="Content Placeholder 2">
            <a:extLst>
              <a:ext uri="{FF2B5EF4-FFF2-40B4-BE49-F238E27FC236}">
                <a16:creationId xmlns:a16="http://schemas.microsoft.com/office/drawing/2014/main" id="{E0E035DF-36B2-549B-6AA6-2A2439D21E28}"/>
              </a:ext>
            </a:extLst>
          </p:cNvPr>
          <p:cNvSpPr>
            <a:spLocks noGrp="1"/>
          </p:cNvSpPr>
          <p:nvPr>
            <p:ph sz="half" idx="1"/>
          </p:nvPr>
        </p:nvSpPr>
        <p:spPr>
          <a:xfrm>
            <a:off x="213690" y="733737"/>
            <a:ext cx="8930310" cy="5390526"/>
          </a:xfrm>
        </p:spPr>
        <p:txBody>
          <a:bodyPr>
            <a:noAutofit/>
          </a:bodyPr>
          <a:lstStyle/>
          <a:p>
            <a:pPr marL="342900" lvl="1" indent="0">
              <a:lnSpc>
                <a:spcPct val="150000"/>
              </a:lnSpc>
              <a:buNone/>
            </a:pPr>
            <a:r>
              <a:rPr lang="en-US" sz="2300" dirty="0">
                <a:solidFill>
                  <a:schemeClr val="tx2"/>
                </a:solidFill>
                <a:latin typeface="Times New Roman" panose="02020603050405020304" pitchFamily="18" charset="0"/>
                <a:cs typeface="Times New Roman" panose="02020603050405020304" pitchFamily="18" charset="0"/>
              </a:rPr>
              <a:t>Essay-type questions (20%). </a:t>
            </a:r>
            <a:r>
              <a:rPr lang="en-AU" sz="2300" dirty="0">
                <a:solidFill>
                  <a:schemeClr val="tx2"/>
                </a:solidFill>
                <a:latin typeface="Times New Roman" panose="02020603050405020304" pitchFamily="18" charset="0"/>
                <a:cs typeface="Times New Roman" panose="02020603050405020304" pitchFamily="18" charset="0"/>
              </a:rPr>
              <a:t>Answer any </a:t>
            </a:r>
            <a:r>
              <a:rPr lang="en-AU" sz="2300" b="1" dirty="0">
                <a:solidFill>
                  <a:schemeClr val="tx2"/>
                </a:solidFill>
                <a:latin typeface="Times New Roman" panose="02020603050405020304" pitchFamily="18" charset="0"/>
                <a:cs typeface="Times New Roman" panose="02020603050405020304" pitchFamily="18" charset="0"/>
              </a:rPr>
              <a:t>two </a:t>
            </a:r>
            <a:r>
              <a:rPr lang="en-AU" sz="2300" dirty="0">
                <a:solidFill>
                  <a:schemeClr val="tx2"/>
                </a:solidFill>
                <a:latin typeface="Times New Roman" panose="02020603050405020304" pitchFamily="18" charset="0"/>
                <a:cs typeface="Times New Roman" panose="02020603050405020304" pitchFamily="18" charset="0"/>
              </a:rPr>
              <a:t>out of </a:t>
            </a:r>
            <a:r>
              <a:rPr lang="en-AU" sz="2300" b="1" dirty="0">
                <a:solidFill>
                  <a:schemeClr val="tx2"/>
                </a:solidFill>
                <a:latin typeface="Times New Roman" panose="02020603050405020304" pitchFamily="18" charset="0"/>
                <a:cs typeface="Times New Roman" panose="02020603050405020304" pitchFamily="18" charset="0"/>
              </a:rPr>
              <a:t>four</a:t>
            </a:r>
            <a:r>
              <a:rPr lang="en-AU" sz="2300" dirty="0">
                <a:solidFill>
                  <a:schemeClr val="tx2"/>
                </a:solidFill>
                <a:latin typeface="Times New Roman" panose="02020603050405020304" pitchFamily="18" charset="0"/>
                <a:cs typeface="Times New Roman" panose="02020603050405020304" pitchFamily="18" charset="0"/>
              </a:rPr>
              <a:t> questions. </a:t>
            </a:r>
            <a:r>
              <a:rPr lang="en-AU" sz="2300" b="1" dirty="0">
                <a:solidFill>
                  <a:schemeClr val="tx2"/>
                </a:solidFill>
                <a:latin typeface="Times New Roman" panose="02020603050405020304" pitchFamily="18" charset="0"/>
                <a:cs typeface="Times New Roman" panose="02020603050405020304" pitchFamily="18" charset="0"/>
              </a:rPr>
              <a:t>Marks:</a:t>
            </a:r>
            <a:r>
              <a:rPr lang="en-AU" sz="2300" dirty="0">
                <a:solidFill>
                  <a:schemeClr val="tx2"/>
                </a:solidFill>
                <a:latin typeface="Times New Roman" panose="02020603050405020304" pitchFamily="18" charset="0"/>
                <a:cs typeface="Times New Roman" panose="02020603050405020304" pitchFamily="18" charset="0"/>
              </a:rPr>
              <a:t> 10 marks each, </a:t>
            </a:r>
            <a:r>
              <a:rPr lang="en-AU" sz="2300" b="1" dirty="0">
                <a:solidFill>
                  <a:schemeClr val="tx2"/>
                </a:solidFill>
                <a:latin typeface="Times New Roman" panose="02020603050405020304" pitchFamily="18" charset="0"/>
                <a:cs typeface="Times New Roman" panose="02020603050405020304" pitchFamily="18" charset="0"/>
              </a:rPr>
              <a:t>total 20 marks.</a:t>
            </a:r>
          </a:p>
          <a:p>
            <a:pPr marL="342900" lvl="1" indent="0">
              <a:lnSpc>
                <a:spcPct val="150000"/>
              </a:lnSpc>
              <a:buNone/>
            </a:pPr>
            <a:r>
              <a:rPr lang="en-US" sz="2300" b="1" dirty="0">
                <a:solidFill>
                  <a:schemeClr val="tx2"/>
                </a:solidFill>
                <a:latin typeface="Times New Roman" panose="02020603050405020304" pitchFamily="18" charset="0"/>
                <a:cs typeface="Times New Roman" panose="02020603050405020304" pitchFamily="18" charset="0"/>
              </a:rPr>
              <a:t>Topics/lecture week/chapters/number of questions:</a:t>
            </a:r>
          </a:p>
          <a:p>
            <a:pPr lvl="1">
              <a:lnSpc>
                <a:spcPct val="150000"/>
              </a:lnSpc>
              <a:buFont typeface="Wingdings" panose="05000000000000000000" pitchFamily="2" charset="2"/>
              <a:buChar char="ü"/>
            </a:pPr>
            <a:r>
              <a:rPr lang="en-US" sz="2300" dirty="0">
                <a:solidFill>
                  <a:schemeClr val="tx2"/>
                </a:solidFill>
                <a:effectLst/>
                <a:latin typeface="Times New Roman" panose="02020603050405020304" pitchFamily="18" charset="0"/>
                <a:ea typeface="inter"/>
                <a:cs typeface="Times New Roman" panose="02020603050405020304" pitchFamily="18" charset="0"/>
              </a:rPr>
              <a:t>CSR &amp; Ethical Management Practices – Week 2 ( chapter 5), 1 question</a:t>
            </a:r>
          </a:p>
          <a:p>
            <a:pPr lvl="1">
              <a:lnSpc>
                <a:spcPct val="150000"/>
              </a:lnSpc>
              <a:buFont typeface="Wingdings" panose="05000000000000000000" pitchFamily="2" charset="2"/>
              <a:buChar char="ü"/>
            </a:pPr>
            <a:r>
              <a:rPr lang="en-US" sz="2300" dirty="0">
                <a:solidFill>
                  <a:schemeClr val="tx2"/>
                </a:solidFill>
                <a:effectLst/>
                <a:latin typeface="Times New Roman" panose="02020603050405020304" pitchFamily="18" charset="0"/>
                <a:ea typeface="inter"/>
                <a:cs typeface="Times New Roman" panose="02020603050405020304" pitchFamily="18" charset="0"/>
              </a:rPr>
              <a:t>Organization planning and goal setting- week 3 (chapte</a:t>
            </a:r>
            <a:r>
              <a:rPr lang="en-US" sz="2300" dirty="0">
                <a:solidFill>
                  <a:schemeClr val="tx2"/>
                </a:solidFill>
                <a:latin typeface="Times New Roman" panose="02020603050405020304" pitchFamily="18" charset="0"/>
                <a:ea typeface="inter"/>
                <a:cs typeface="Times New Roman" panose="02020603050405020304" pitchFamily="18" charset="0"/>
              </a:rPr>
              <a:t>r 7), 1 question</a:t>
            </a:r>
          </a:p>
          <a:p>
            <a:pPr lvl="1">
              <a:lnSpc>
                <a:spcPct val="150000"/>
              </a:lnSpc>
              <a:buFont typeface="Wingdings" panose="05000000000000000000" pitchFamily="2" charset="2"/>
              <a:buChar char="ü"/>
            </a:pPr>
            <a:r>
              <a:rPr lang="en-US" sz="2300" dirty="0">
                <a:solidFill>
                  <a:schemeClr val="tx2"/>
                </a:solidFill>
                <a:effectLst/>
                <a:latin typeface="Times New Roman" panose="02020603050405020304" pitchFamily="18" charset="0"/>
                <a:ea typeface="inter"/>
                <a:cs typeface="Times New Roman" panose="02020603050405020304" pitchFamily="18" charset="0"/>
              </a:rPr>
              <a:t>Managin</a:t>
            </a:r>
            <a:r>
              <a:rPr lang="en-US" sz="2300" dirty="0">
                <a:solidFill>
                  <a:schemeClr val="tx2"/>
                </a:solidFill>
                <a:latin typeface="Times New Roman" panose="02020603050405020304" pitchFamily="18" charset="0"/>
                <a:ea typeface="inter"/>
                <a:cs typeface="Times New Roman" panose="02020603050405020304" pitchFamily="18" charset="0"/>
              </a:rPr>
              <a:t>g Human Resources – week (chapter 12), 1 question</a:t>
            </a:r>
          </a:p>
          <a:p>
            <a:pPr lvl="1">
              <a:lnSpc>
                <a:spcPct val="150000"/>
              </a:lnSpc>
              <a:buFont typeface="Wingdings" panose="05000000000000000000" pitchFamily="2" charset="2"/>
              <a:buChar char="ü"/>
            </a:pPr>
            <a:r>
              <a:rPr lang="en-US" sz="2300" b="0" i="0" dirty="0">
                <a:solidFill>
                  <a:schemeClr val="tx2"/>
                </a:solidFill>
                <a:effectLst/>
                <a:latin typeface="Times New Roman" panose="02020603050405020304" pitchFamily="18" charset="0"/>
                <a:cs typeface="Times New Roman" panose="02020603050405020304" pitchFamily="18" charset="0"/>
              </a:rPr>
              <a:t>Managerial quality and performance – week 12 (chapter 19), 1 question</a:t>
            </a:r>
            <a:endParaRPr lang="en-AU" sz="2300" b="1"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7154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8620" y="126588"/>
            <a:ext cx="7886700" cy="658604"/>
          </a:xfrm>
        </p:spPr>
        <p:txBody>
          <a:bodyPr/>
          <a:lstStyle/>
          <a:p>
            <a:r>
              <a:rPr lang="en-AU" b="1" dirty="0">
                <a:solidFill>
                  <a:srgbClr val="00B0F0"/>
                </a:solidFill>
                <a:latin typeface="Times New Roman" panose="02020603050405020304" pitchFamily="18" charset="0"/>
                <a:cs typeface="Times New Roman" panose="02020603050405020304" pitchFamily="18" charset="0"/>
              </a:rPr>
              <a:t>Final exam </a:t>
            </a:r>
          </a:p>
        </p:txBody>
      </p:sp>
      <p:sp>
        <p:nvSpPr>
          <p:cNvPr id="3" name="Content Placeholder 2"/>
          <p:cNvSpPr>
            <a:spLocks noGrp="1"/>
          </p:cNvSpPr>
          <p:nvPr>
            <p:ph sz="half" idx="1"/>
          </p:nvPr>
        </p:nvSpPr>
        <p:spPr>
          <a:xfrm>
            <a:off x="213690" y="733737"/>
            <a:ext cx="8716619" cy="5390526"/>
          </a:xfrm>
        </p:spPr>
        <p:txBody>
          <a:bodyPr>
            <a:noAutofit/>
          </a:bodyPr>
          <a:lstStyle/>
          <a:p>
            <a:pPr marL="342900" lvl="1" indent="0">
              <a:lnSpc>
                <a:spcPct val="150000"/>
              </a:lnSpc>
              <a:buNone/>
            </a:pPr>
            <a:endParaRPr lang="en-US" sz="1600" b="1" dirty="0">
              <a:solidFill>
                <a:srgbClr val="002060"/>
              </a:solidFill>
              <a:latin typeface="Times New Roman" panose="02020603050405020304" pitchFamily="18" charset="0"/>
              <a:cs typeface="Times New Roman" panose="02020603050405020304" pitchFamily="18" charset="0"/>
            </a:endParaRPr>
          </a:p>
          <a:p>
            <a:pPr lvl="1">
              <a:lnSpc>
                <a:spcPct val="150000"/>
              </a:lnSpc>
            </a:pPr>
            <a:r>
              <a:rPr lang="en-US" sz="2800" b="1" dirty="0">
                <a:solidFill>
                  <a:srgbClr val="002060"/>
                </a:solidFill>
                <a:latin typeface="Times New Roman" panose="02020603050405020304" pitchFamily="18" charset="0"/>
                <a:cs typeface="Times New Roman" panose="02020603050405020304" pitchFamily="18" charset="0"/>
              </a:rPr>
              <a:t>How to get maximum marks?</a:t>
            </a:r>
          </a:p>
          <a:p>
            <a:pPr lvl="1">
              <a:lnSpc>
                <a:spcPct val="150000"/>
              </a:lnSpc>
              <a:buFont typeface="Wingdings" panose="05000000000000000000" pitchFamily="2" charset="2"/>
              <a:buChar char="ü"/>
            </a:pPr>
            <a:r>
              <a:rPr lang="en-US" sz="2800" b="1" dirty="0">
                <a:solidFill>
                  <a:srgbClr val="002060"/>
                </a:solidFill>
                <a:latin typeface="Times New Roman" panose="02020603050405020304" pitchFamily="18" charset="0"/>
                <a:cs typeface="Times New Roman" panose="02020603050405020304" pitchFamily="18" charset="0"/>
              </a:rPr>
              <a:t>Review</a:t>
            </a:r>
          </a:p>
          <a:p>
            <a:pPr lvl="2">
              <a:lnSpc>
                <a:spcPct val="150000"/>
              </a:lnSpc>
              <a:buFont typeface="Wingdings" panose="05000000000000000000" pitchFamily="2" charset="2"/>
              <a:buChar char="Ø"/>
            </a:pPr>
            <a:r>
              <a:rPr lang="en-US" sz="2000" b="1" dirty="0">
                <a:solidFill>
                  <a:srgbClr val="002060"/>
                </a:solidFill>
                <a:latin typeface="Times New Roman" panose="02020603050405020304" pitchFamily="18" charset="0"/>
                <a:cs typeface="Times New Roman" panose="02020603050405020304" pitchFamily="18" charset="0"/>
              </a:rPr>
              <a:t> lecture slides, relevant topics in your textbook,</a:t>
            </a:r>
          </a:p>
          <a:p>
            <a:pPr lvl="2">
              <a:lnSpc>
                <a:spcPct val="150000"/>
              </a:lnSpc>
              <a:buFont typeface="Wingdings" panose="05000000000000000000" pitchFamily="2" charset="2"/>
              <a:buChar char="Ø"/>
            </a:pPr>
            <a:r>
              <a:rPr lang="en-US" sz="2000" b="1" dirty="0">
                <a:solidFill>
                  <a:srgbClr val="002060"/>
                </a:solidFill>
                <a:latin typeface="Times New Roman" panose="02020603050405020304" pitchFamily="18" charset="0"/>
                <a:cs typeface="Times New Roman" panose="02020603050405020304" pitchFamily="18" charset="0"/>
              </a:rPr>
              <a:t>tutorial questions</a:t>
            </a:r>
          </a:p>
          <a:p>
            <a:pPr lvl="1">
              <a:lnSpc>
                <a:spcPct val="150000"/>
              </a:lnSpc>
            </a:pPr>
            <a:r>
              <a:rPr lang="en-AU" sz="2800" b="1" dirty="0">
                <a:solidFill>
                  <a:srgbClr val="002060"/>
                </a:solidFill>
                <a:latin typeface="Times New Roman" panose="02020603050405020304" pitchFamily="18" charset="0"/>
                <a:cs typeface="Times New Roman" panose="02020603050405020304" pitchFamily="18" charset="0"/>
              </a:rPr>
              <a:t>Questions?</a:t>
            </a:r>
          </a:p>
          <a:p>
            <a:pPr lvl="1">
              <a:lnSpc>
                <a:spcPct val="150000"/>
              </a:lnSpc>
              <a:buFont typeface="Wingdings" panose="05000000000000000000" pitchFamily="2" charset="2"/>
              <a:buChar char="ü"/>
            </a:pPr>
            <a:r>
              <a:rPr lang="en-AU" sz="2800" b="1" dirty="0">
                <a:solidFill>
                  <a:srgbClr val="002060"/>
                </a:solidFill>
                <a:latin typeface="Times New Roman" panose="02020603050405020304" pitchFamily="18" charset="0"/>
                <a:cs typeface="Times New Roman" panose="02020603050405020304" pitchFamily="18" charset="0"/>
              </a:rPr>
              <a:t>Email: bteklay@sheridan.edu.au</a:t>
            </a:r>
          </a:p>
        </p:txBody>
      </p:sp>
    </p:spTree>
    <p:extLst>
      <p:ext uri="{BB962C8B-B14F-4D97-AF65-F5344CB8AC3E}">
        <p14:creationId xmlns:p14="http://schemas.microsoft.com/office/powerpoint/2010/main" val="11253972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8ADF06-5247-4936-4DFF-5FF5F5EFB4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E0C7CC-F935-DE23-9C48-DA0059DF4269}"/>
              </a:ext>
            </a:extLst>
          </p:cNvPr>
          <p:cNvSpPr>
            <a:spLocks noGrp="1"/>
          </p:cNvSpPr>
          <p:nvPr>
            <p:ph type="title"/>
          </p:nvPr>
        </p:nvSpPr>
        <p:spPr>
          <a:xfrm>
            <a:off x="338570" y="581623"/>
            <a:ext cx="8466859" cy="823666"/>
          </a:xfrm>
        </p:spPr>
        <p:txBody>
          <a:bodyPr>
            <a:noAutofit/>
          </a:bodyPr>
          <a:lstStyle/>
          <a:p>
            <a:r>
              <a:rPr lang="en-US" sz="2000" b="1" dirty="0">
                <a:solidFill>
                  <a:schemeClr val="accent1"/>
                </a:solidFill>
              </a:rPr>
              <a:t>How to Answer Short Answer Questions Effectively</a:t>
            </a:r>
          </a:p>
        </p:txBody>
      </p:sp>
      <p:sp>
        <p:nvSpPr>
          <p:cNvPr id="5" name="Rectangle 1">
            <a:extLst>
              <a:ext uri="{FF2B5EF4-FFF2-40B4-BE49-F238E27FC236}">
                <a16:creationId xmlns:a16="http://schemas.microsoft.com/office/drawing/2014/main" id="{F3BDB0B9-592C-B600-5A31-04DC896317FE}"/>
              </a:ext>
            </a:extLst>
          </p:cNvPr>
          <p:cNvSpPr>
            <a:spLocks noGrp="1" noChangeArrowheads="1"/>
          </p:cNvSpPr>
          <p:nvPr>
            <p:ph sz="half" idx="1"/>
          </p:nvPr>
        </p:nvSpPr>
        <p:spPr bwMode="auto">
          <a:xfrm>
            <a:off x="233795" y="1922302"/>
            <a:ext cx="8640041" cy="2399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None/>
              <a:tabLst/>
            </a:pPr>
            <a:r>
              <a:rPr lang="en-US" sz="1700" dirty="0">
                <a:latin typeface="Times New Roman" panose="02020603050405020304" pitchFamily="18" charset="0"/>
                <a:cs typeface="Times New Roman" panose="02020603050405020304" pitchFamily="18" charset="0"/>
              </a:rPr>
              <a:t>To answer short answer questions effectively, it is important to be </a:t>
            </a:r>
            <a:r>
              <a:rPr lang="en-US" sz="1700" b="1" dirty="0">
                <a:latin typeface="Times New Roman" panose="02020603050405020304" pitchFamily="18" charset="0"/>
                <a:cs typeface="Times New Roman" panose="02020603050405020304" pitchFamily="18" charset="0"/>
              </a:rPr>
              <a:t>concise yet thorough</a:t>
            </a:r>
            <a:r>
              <a:rPr lang="en-US" sz="1700" dirty="0">
                <a:latin typeface="Times New Roman" panose="02020603050405020304" pitchFamily="18" charset="0"/>
                <a:cs typeface="Times New Roman" panose="02020603050405020304" pitchFamily="18" charset="0"/>
              </a:rPr>
              <a:t>. Each question is worth 5 marks, so your answer should be </a:t>
            </a:r>
            <a:r>
              <a:rPr lang="en-US" sz="1700" b="1" dirty="0">
                <a:latin typeface="Times New Roman" panose="02020603050405020304" pitchFamily="18" charset="0"/>
                <a:cs typeface="Times New Roman" panose="02020603050405020304" pitchFamily="18" charset="0"/>
              </a:rPr>
              <a:t>well-structured to demonstrate a clear understanding of the concept</a:t>
            </a:r>
            <a:r>
              <a:rPr lang="en-US" sz="1700" dirty="0">
                <a:latin typeface="Times New Roman" panose="02020603050405020304" pitchFamily="18" charset="0"/>
                <a:cs typeface="Times New Roman" panose="02020603050405020304" pitchFamily="18" charset="0"/>
              </a:rPr>
              <a:t>. A good structure includes three key components: first, provide a clear and accurate </a:t>
            </a:r>
            <a:r>
              <a:rPr lang="en-US" sz="1700" b="1" dirty="0">
                <a:solidFill>
                  <a:srgbClr val="C00000"/>
                </a:solidFill>
                <a:latin typeface="Times New Roman" panose="02020603050405020304" pitchFamily="18" charset="0"/>
                <a:cs typeface="Times New Roman" panose="02020603050405020304" pitchFamily="18" charset="0"/>
              </a:rPr>
              <a:t>definition</a:t>
            </a:r>
            <a:r>
              <a:rPr lang="en-US" sz="1700" dirty="0">
                <a:latin typeface="Times New Roman" panose="02020603050405020304" pitchFamily="18" charset="0"/>
                <a:cs typeface="Times New Roman" panose="02020603050405020304" pitchFamily="18" charset="0"/>
              </a:rPr>
              <a:t> of the concept; second, offer an </a:t>
            </a:r>
            <a:r>
              <a:rPr lang="en-US" sz="1700" b="1" dirty="0">
                <a:solidFill>
                  <a:srgbClr val="C00000"/>
                </a:solidFill>
                <a:latin typeface="Times New Roman" panose="02020603050405020304" pitchFamily="18" charset="0"/>
                <a:cs typeface="Times New Roman" panose="02020603050405020304" pitchFamily="18" charset="0"/>
              </a:rPr>
              <a:t>explanation</a:t>
            </a:r>
            <a:r>
              <a:rPr lang="en-US" sz="1700" dirty="0">
                <a:latin typeface="Times New Roman" panose="02020603050405020304" pitchFamily="18" charset="0"/>
                <a:cs typeface="Times New Roman" panose="02020603050405020304" pitchFamily="18" charset="0"/>
              </a:rPr>
              <a:t> of its significance or how it functions within a management context; and third, include </a:t>
            </a:r>
            <a:r>
              <a:rPr lang="en-US" sz="1700" b="1" dirty="0">
                <a:solidFill>
                  <a:srgbClr val="C00000"/>
                </a:solidFill>
                <a:latin typeface="Times New Roman" panose="02020603050405020304" pitchFamily="18" charset="0"/>
                <a:cs typeface="Times New Roman" panose="02020603050405020304" pitchFamily="18" charset="0"/>
              </a:rPr>
              <a:t>an example</a:t>
            </a:r>
            <a:r>
              <a:rPr lang="en-US" sz="1700" b="1" dirty="0">
                <a:latin typeface="Times New Roman" panose="02020603050405020304" pitchFamily="18" charset="0"/>
                <a:cs typeface="Times New Roman" panose="02020603050405020304" pitchFamily="18" charset="0"/>
              </a:rPr>
              <a:t> </a:t>
            </a:r>
            <a:r>
              <a:rPr lang="en-US" sz="1700" dirty="0">
                <a:latin typeface="Times New Roman" panose="02020603050405020304" pitchFamily="18" charset="0"/>
                <a:cs typeface="Times New Roman" panose="02020603050405020304" pitchFamily="18" charset="0"/>
              </a:rPr>
              <a:t>or </a:t>
            </a:r>
            <a:r>
              <a:rPr lang="en-US" sz="1700" b="1" dirty="0">
                <a:solidFill>
                  <a:srgbClr val="C00000"/>
                </a:solidFill>
                <a:latin typeface="Times New Roman" panose="02020603050405020304" pitchFamily="18" charset="0"/>
                <a:cs typeface="Times New Roman" panose="02020603050405020304" pitchFamily="18" charset="0"/>
              </a:rPr>
              <a:t>practical application</a:t>
            </a:r>
            <a:r>
              <a:rPr lang="en-US" sz="1700" dirty="0">
                <a:solidFill>
                  <a:srgbClr val="C00000"/>
                </a:solidFill>
                <a:latin typeface="Times New Roman" panose="02020603050405020304" pitchFamily="18" charset="0"/>
                <a:cs typeface="Times New Roman" panose="02020603050405020304" pitchFamily="18" charset="0"/>
              </a:rPr>
              <a:t> </a:t>
            </a:r>
            <a:r>
              <a:rPr lang="en-US" sz="1700" dirty="0">
                <a:latin typeface="Times New Roman" panose="02020603050405020304" pitchFamily="18" charset="0"/>
                <a:cs typeface="Times New Roman" panose="02020603050405020304" pitchFamily="18" charset="0"/>
              </a:rPr>
              <a:t>to show how the concept is used in practice. </a:t>
            </a:r>
          </a:p>
        </p:txBody>
      </p:sp>
    </p:spTree>
    <p:extLst>
      <p:ext uri="{BB962C8B-B14F-4D97-AF65-F5344CB8AC3E}">
        <p14:creationId xmlns:p14="http://schemas.microsoft.com/office/powerpoint/2010/main" val="1231976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heridan Business PPT Template_2024" id="{D9BB25F3-86A8-47AA-9E88-2D7EF30AB927}" vid="{B920712B-1E59-4050-8030-58EEFDAE58F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9064</TotalTime>
  <Words>1880</Words>
  <Application>Microsoft Office PowerPoint</Application>
  <PresentationFormat>On-screen Show (4:3)</PresentationFormat>
  <Paragraphs>241</Paragraphs>
  <Slides>22</Slides>
  <Notes>19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22</vt:i4>
      </vt:variant>
    </vt:vector>
  </HeadingPairs>
  <TitlesOfParts>
    <vt:vector size="31" baseType="lpstr">
      <vt:lpstr>inter</vt:lpstr>
      <vt:lpstr>Aptos</vt:lpstr>
      <vt:lpstr>Arial</vt:lpstr>
      <vt:lpstr>Calibri</vt:lpstr>
      <vt:lpstr>Georgia</vt:lpstr>
      <vt:lpstr>Georgia Pro</vt:lpstr>
      <vt:lpstr>Times New Roman</vt:lpstr>
      <vt:lpstr>Wingdings</vt:lpstr>
      <vt:lpstr>Office Theme</vt:lpstr>
      <vt:lpstr>MN101 Principles of Management </vt:lpstr>
      <vt:lpstr>Learning objectives </vt:lpstr>
      <vt:lpstr>Topics</vt:lpstr>
      <vt:lpstr>Assessment</vt:lpstr>
      <vt:lpstr>Final exam </vt:lpstr>
      <vt:lpstr>Final exam- topics</vt:lpstr>
      <vt:lpstr>Final exam - topics </vt:lpstr>
      <vt:lpstr>Final exam </vt:lpstr>
      <vt:lpstr>How to Answer Short Answer Questions Effectively</vt:lpstr>
      <vt:lpstr>How to Answer Essay-Type Questions Effectively</vt:lpstr>
      <vt:lpstr>Review of key points </vt:lpstr>
      <vt:lpstr>Review of key points </vt:lpstr>
      <vt:lpstr>Review ….</vt:lpstr>
      <vt:lpstr>Review ….</vt:lpstr>
      <vt:lpstr>Review ….</vt:lpstr>
      <vt:lpstr>Review ….</vt:lpstr>
      <vt:lpstr>Review ….</vt:lpstr>
      <vt:lpstr>Review ….</vt:lpstr>
      <vt:lpstr>Review ….</vt:lpstr>
      <vt:lpstr>Review ….</vt:lpstr>
      <vt:lpstr>Review ….</vt:lpstr>
      <vt:lpstr>Good luck!</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MN101 Principles of Management 2020</dc:title>
  <dc:creator>user</dc:creator>
  <cp:lastModifiedBy>Belaynesh Teklay Gebremariam</cp:lastModifiedBy>
  <cp:revision>133</cp:revision>
  <cp:lastPrinted>2020-08-26T02:30:00Z</cp:lastPrinted>
  <dcterms:created xsi:type="dcterms:W3CDTF">2020-05-11T07:05:53Z</dcterms:created>
  <dcterms:modified xsi:type="dcterms:W3CDTF">2025-05-28T10:42:38Z</dcterms:modified>
</cp:coreProperties>
</file>