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2" r:id="rId4"/>
  </p:sldMasterIdLst>
  <p:notesMasterIdLst>
    <p:notesMasterId r:id="rId33"/>
  </p:notesMasterIdLst>
  <p:handoutMasterIdLst>
    <p:handoutMasterId r:id="rId34"/>
  </p:handoutMasterIdLst>
  <p:sldIdLst>
    <p:sldId id="309" r:id="rId5"/>
    <p:sldId id="287" r:id="rId6"/>
    <p:sldId id="288" r:id="rId7"/>
    <p:sldId id="289" r:id="rId8"/>
    <p:sldId id="386" r:id="rId9"/>
    <p:sldId id="377" r:id="rId10"/>
    <p:sldId id="387" r:id="rId11"/>
    <p:sldId id="319" r:id="rId12"/>
    <p:sldId id="378" r:id="rId13"/>
    <p:sldId id="379" r:id="rId14"/>
    <p:sldId id="380" r:id="rId15"/>
    <p:sldId id="310" r:id="rId16"/>
    <p:sldId id="391" r:id="rId17"/>
    <p:sldId id="300" r:id="rId18"/>
    <p:sldId id="324" r:id="rId19"/>
    <p:sldId id="381" r:id="rId20"/>
    <p:sldId id="394" r:id="rId21"/>
    <p:sldId id="348" r:id="rId22"/>
    <p:sldId id="395" r:id="rId23"/>
    <p:sldId id="382" r:id="rId24"/>
    <p:sldId id="396" r:id="rId25"/>
    <p:sldId id="383" r:id="rId26"/>
    <p:sldId id="397" r:id="rId27"/>
    <p:sldId id="384" r:id="rId28"/>
    <p:sldId id="398" r:id="rId29"/>
    <p:sldId id="385" r:id="rId30"/>
    <p:sldId id="399" r:id="rId31"/>
    <p:sldId id="401" r:id="rId32"/>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085"/>
    <a:srgbClr val="006296"/>
    <a:srgbClr val="007B82"/>
    <a:srgbClr val="A93E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278049-3FF4-4A45-BEDB-4C76F32CD3CB}" v="85" dt="2023-11-20T09:14:49.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50" autoAdjust="0"/>
    <p:restoredTop sz="94118" autoAdjust="0"/>
  </p:normalViewPr>
  <p:slideViewPr>
    <p:cSldViewPr snapToGrid="0" snapToObjects="1">
      <p:cViewPr varScale="1">
        <p:scale>
          <a:sx n="90" d="100"/>
          <a:sy n="90" d="100"/>
        </p:scale>
        <p:origin x="968" y="1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F1E11-599D-0949-9935-EF154CCA033F}"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GB"/>
        </a:p>
      </dgm:t>
    </dgm:pt>
    <dgm:pt modelId="{76795634-F8B4-3B45-8658-CE26A1BAF2E3}">
      <dgm:prSet custT="1"/>
      <dgm:spPr>
        <a:solidFill>
          <a:schemeClr val="bg1">
            <a:alpha val="90000"/>
          </a:schemeClr>
        </a:solidFill>
      </dgm:spPr>
      <dgm:t>
        <a:bodyPr lIns="72000" tIns="0" rIns="72000" bIns="0"/>
        <a:lstStyle/>
        <a:p>
          <a:pPr>
            <a:buNone/>
          </a:pPr>
          <a:r>
            <a:rPr lang="en-US" sz="1400" noProof="0" dirty="0">
              <a:latin typeface="+mn-lt"/>
              <a:cs typeface="Arial" panose="020B0604020202020204" pitchFamily="34" charset="0"/>
            </a:rPr>
            <a:t>	</a:t>
          </a:r>
          <a:r>
            <a:rPr lang="en-US" sz="1400" noProof="0" dirty="0" err="1">
              <a:latin typeface="+mn-lt"/>
              <a:cs typeface="Arial" panose="020B0604020202020204" pitchFamily="34" charset="0"/>
            </a:rPr>
            <a:t>Summarise</a:t>
          </a:r>
          <a:r>
            <a:rPr lang="en-US" sz="1400" noProof="0" dirty="0">
              <a:latin typeface="+mn-lt"/>
              <a:cs typeface="Arial" panose="020B0604020202020204" pitchFamily="34" charset="0"/>
            </a:rPr>
            <a:t> the personal dilemmas and common dysfunctions that may arise when working in teams.</a:t>
          </a:r>
          <a:endParaRPr lang="en-AU" sz="1400" noProof="0" dirty="0">
            <a:latin typeface="+mn-lt"/>
            <a:cs typeface="Arial" panose="020B0604020202020204" pitchFamily="34" charset="0"/>
          </a:endParaRPr>
        </a:p>
      </dgm:t>
    </dgm:pt>
    <dgm:pt modelId="{99A38DBA-6A87-F64A-B570-3C4F26BF5389}" type="parTrans" cxnId="{872C025C-6C23-4A47-8FE4-FC6683EEB86E}">
      <dgm:prSet/>
      <dgm:spPr/>
      <dgm:t>
        <a:bodyPr/>
        <a:lstStyle/>
        <a:p>
          <a:endParaRPr lang="en-GB"/>
        </a:p>
      </dgm:t>
    </dgm:pt>
    <dgm:pt modelId="{A7E241D2-C69D-A44E-A0A0-932FB8B6C094}" type="sibTrans" cxnId="{872C025C-6C23-4A47-8FE4-FC6683EEB86E}">
      <dgm:prSet/>
      <dgm:spPr/>
      <dgm:t>
        <a:bodyPr/>
        <a:lstStyle/>
        <a:p>
          <a:endParaRPr lang="en-GB"/>
        </a:p>
      </dgm:t>
    </dgm:pt>
    <dgm:pt modelId="{6D5DAC63-DE3C-C140-B4BE-B5CDB44D54AB}">
      <dgm:prSet custT="1"/>
      <dgm:spPr>
        <a:solidFill>
          <a:schemeClr val="bg1">
            <a:alpha val="90000"/>
          </a:schemeClr>
        </a:solidFill>
      </dgm:spPr>
      <dgm:t>
        <a:bodyPr lIns="72000" tIns="0" rIns="72000" bIns="0"/>
        <a:lstStyle/>
        <a:p>
          <a:pPr>
            <a:buNone/>
          </a:pPr>
          <a:r>
            <a:rPr lang="en-US" sz="1100" noProof="0" dirty="0">
              <a:latin typeface="+mn-lt"/>
              <a:cs typeface="Arial" panose="020B0604020202020204" pitchFamily="34" charset="0"/>
            </a:rPr>
            <a:t>	</a:t>
          </a:r>
          <a:r>
            <a:rPr lang="en-US" sz="1400" noProof="0" dirty="0">
              <a:latin typeface="+mn-lt"/>
              <a:cs typeface="Arial" panose="020B0604020202020204" pitchFamily="34" charset="0"/>
            </a:rPr>
            <a:t>Describe the types of teams and explain the practices of effective virtual teams.</a:t>
          </a:r>
          <a:endParaRPr lang="en-AU" sz="1100" noProof="0" dirty="0">
            <a:latin typeface="+mn-lt"/>
            <a:cs typeface="Arial" panose="020B0604020202020204" pitchFamily="34" charset="0"/>
          </a:endParaRPr>
        </a:p>
      </dgm:t>
    </dgm:pt>
    <dgm:pt modelId="{5FF7DFC8-423A-A644-988C-3A4FE63232F4}" type="parTrans" cxnId="{2F0FADAD-D3B3-4C44-B5C5-7C760BE798E9}">
      <dgm:prSet/>
      <dgm:spPr/>
      <dgm:t>
        <a:bodyPr/>
        <a:lstStyle/>
        <a:p>
          <a:endParaRPr lang="en-GB"/>
        </a:p>
      </dgm:t>
    </dgm:pt>
    <dgm:pt modelId="{43816542-E296-634E-A7D0-E5955E48AA62}" type="sibTrans" cxnId="{2F0FADAD-D3B3-4C44-B5C5-7C760BE798E9}">
      <dgm:prSet/>
      <dgm:spPr/>
      <dgm:t>
        <a:bodyPr/>
        <a:lstStyle/>
        <a:p>
          <a:endParaRPr lang="en-GB"/>
        </a:p>
      </dgm:t>
    </dgm:pt>
    <dgm:pt modelId="{B8D138A2-4BC8-A64A-8ED6-3EE47713AD4D}">
      <dgm:prSet/>
      <dgm:spPr>
        <a:solidFill>
          <a:srgbClr val="006296"/>
        </a:solidFill>
      </dgm:spPr>
      <dgm:t>
        <a:bodyPr/>
        <a:lstStyle/>
        <a:p>
          <a:r>
            <a:rPr lang="en-GB" dirty="0"/>
            <a:t>1</a:t>
          </a:r>
        </a:p>
      </dgm:t>
    </dgm:pt>
    <dgm:pt modelId="{AAE97A1B-719E-4D40-A17D-EF41E6F3D2DC}" type="parTrans" cxnId="{F535906C-9A02-A940-9DA3-F626B8274A8B}">
      <dgm:prSet/>
      <dgm:spPr/>
      <dgm:t>
        <a:bodyPr/>
        <a:lstStyle/>
        <a:p>
          <a:endParaRPr lang="en-GB"/>
        </a:p>
      </dgm:t>
    </dgm:pt>
    <dgm:pt modelId="{EF029657-A31D-6C48-BB63-571B0D850B95}" type="sibTrans" cxnId="{F535906C-9A02-A940-9DA3-F626B8274A8B}">
      <dgm:prSet/>
      <dgm:spPr/>
      <dgm:t>
        <a:bodyPr/>
        <a:lstStyle/>
        <a:p>
          <a:endParaRPr lang="en-GB"/>
        </a:p>
      </dgm:t>
    </dgm:pt>
    <dgm:pt modelId="{4643464A-0660-7D4B-93AA-161E2E1F9444}">
      <dgm:prSet custT="1"/>
      <dgm:spPr>
        <a:solidFill>
          <a:schemeClr val="bg1">
            <a:alpha val="90000"/>
          </a:schemeClr>
        </a:solidFill>
      </dgm:spPr>
      <dgm:t>
        <a:bodyPr lIns="72000" tIns="0" rIns="72000" bIns="0"/>
        <a:lstStyle/>
        <a:p>
          <a:pPr>
            <a:buFont typeface="Arial" panose="020B0604020202020204" pitchFamily="34" charset="0"/>
            <a:buNone/>
          </a:pPr>
          <a:r>
            <a:rPr lang="en-US" sz="1100" noProof="0" dirty="0">
              <a:latin typeface="+mn-lt"/>
              <a:cs typeface="Arial" panose="020B0604020202020204" pitchFamily="34" charset="0"/>
            </a:rPr>
            <a:t>	</a:t>
          </a:r>
          <a:r>
            <a:rPr lang="en-US" sz="1400" noProof="0" dirty="0">
              <a:latin typeface="+mn-lt"/>
              <a:cs typeface="Arial" panose="020B0604020202020204" pitchFamily="34" charset="0"/>
            </a:rPr>
            <a:t>Explain what a team is and the value and contributions they make in </a:t>
          </a:r>
          <a:r>
            <a:rPr lang="en-US" sz="1400" noProof="0" dirty="0" err="1">
              <a:latin typeface="+mn-lt"/>
              <a:cs typeface="Arial" panose="020B0604020202020204" pitchFamily="34" charset="0"/>
            </a:rPr>
            <a:t>organisations</a:t>
          </a:r>
          <a:r>
            <a:rPr lang="en-US" sz="1400" noProof="0" dirty="0">
              <a:latin typeface="+mn-lt"/>
              <a:cs typeface="Arial" panose="020B0604020202020204" pitchFamily="34" charset="0"/>
            </a:rPr>
            <a:t>.</a:t>
          </a:r>
          <a:endParaRPr lang="en-AU" sz="1100" noProof="0" dirty="0">
            <a:latin typeface="+mn-lt"/>
            <a:cs typeface="Arial" panose="020B0604020202020204" pitchFamily="34" charset="0"/>
          </a:endParaRPr>
        </a:p>
      </dgm:t>
    </dgm:pt>
    <dgm:pt modelId="{C50AC8FA-F5C7-874D-A1A4-A8AC68CC1FFD}" type="parTrans" cxnId="{6FCF8442-3783-E24C-83D3-AB65F2645476}">
      <dgm:prSet/>
      <dgm:spPr/>
      <dgm:t>
        <a:bodyPr/>
        <a:lstStyle/>
        <a:p>
          <a:endParaRPr lang="en-GB"/>
        </a:p>
      </dgm:t>
    </dgm:pt>
    <dgm:pt modelId="{5810EDA6-3ADA-E34C-9A05-2A2462BC0BBA}" type="sibTrans" cxnId="{6FCF8442-3783-E24C-83D3-AB65F2645476}">
      <dgm:prSet/>
      <dgm:spPr/>
      <dgm:t>
        <a:bodyPr/>
        <a:lstStyle/>
        <a:p>
          <a:endParaRPr lang="en-GB"/>
        </a:p>
      </dgm:t>
    </dgm:pt>
    <dgm:pt modelId="{0E1C80D5-74A6-7346-914D-86A23521B4A7}">
      <dgm:prSet/>
      <dgm:spPr>
        <a:solidFill>
          <a:srgbClr val="A93E62"/>
        </a:solidFill>
      </dgm:spPr>
      <dgm:t>
        <a:bodyPr/>
        <a:lstStyle/>
        <a:p>
          <a:r>
            <a:rPr lang="en-GB" dirty="0"/>
            <a:t>2</a:t>
          </a:r>
          <a:endParaRPr lang="en-AU" dirty="0"/>
        </a:p>
      </dgm:t>
    </dgm:pt>
    <dgm:pt modelId="{7F5DC6CC-CC31-7A4E-846F-3904567F8E8C}" type="parTrans" cxnId="{B248099F-9BD5-D64D-A82C-C471A25F05B4}">
      <dgm:prSet/>
      <dgm:spPr/>
      <dgm:t>
        <a:bodyPr/>
        <a:lstStyle/>
        <a:p>
          <a:endParaRPr lang="en-GB"/>
        </a:p>
      </dgm:t>
    </dgm:pt>
    <dgm:pt modelId="{0596E755-0B11-E44A-8465-C946350D2713}" type="sibTrans" cxnId="{B248099F-9BD5-D64D-A82C-C471A25F05B4}">
      <dgm:prSet/>
      <dgm:spPr/>
      <dgm:t>
        <a:bodyPr/>
        <a:lstStyle/>
        <a:p>
          <a:endParaRPr lang="en-GB"/>
        </a:p>
      </dgm:t>
    </dgm:pt>
    <dgm:pt modelId="{7FE545A0-8C6F-494E-8E91-A641D2683566}">
      <dgm:prSet/>
      <dgm:spPr>
        <a:solidFill>
          <a:srgbClr val="4B5085"/>
        </a:solidFill>
      </dgm:spPr>
      <dgm:t>
        <a:bodyPr/>
        <a:lstStyle/>
        <a:p>
          <a:r>
            <a:rPr lang="en-GB" dirty="0"/>
            <a:t>3</a:t>
          </a:r>
          <a:endParaRPr lang="en-AU" dirty="0"/>
        </a:p>
      </dgm:t>
    </dgm:pt>
    <dgm:pt modelId="{BEF6D366-584C-5B40-AB82-4BEE08FB4570}" type="parTrans" cxnId="{2DDC4617-1225-6148-9B8C-31C2E578674B}">
      <dgm:prSet/>
      <dgm:spPr/>
      <dgm:t>
        <a:bodyPr/>
        <a:lstStyle/>
        <a:p>
          <a:endParaRPr lang="en-GB"/>
        </a:p>
      </dgm:t>
    </dgm:pt>
    <dgm:pt modelId="{3B769274-40A3-784D-93EB-552FA60E6172}" type="sibTrans" cxnId="{2DDC4617-1225-6148-9B8C-31C2E578674B}">
      <dgm:prSet/>
      <dgm:spPr/>
      <dgm:t>
        <a:bodyPr/>
        <a:lstStyle/>
        <a:p>
          <a:endParaRPr lang="en-GB"/>
        </a:p>
      </dgm:t>
    </dgm:pt>
    <dgm:pt modelId="{8BB096BC-8AF9-2D4E-95D1-786A11D2BD9C}">
      <dgm:prSet/>
      <dgm:spPr>
        <a:solidFill>
          <a:srgbClr val="007B82"/>
        </a:solidFill>
      </dgm:spPr>
      <dgm:t>
        <a:bodyPr/>
        <a:lstStyle/>
        <a:p>
          <a:r>
            <a:rPr lang="en-GB" dirty="0"/>
            <a:t>4</a:t>
          </a:r>
          <a:endParaRPr lang="en-AU" dirty="0"/>
        </a:p>
      </dgm:t>
    </dgm:pt>
    <dgm:pt modelId="{B969997F-CAA9-F44C-8EB2-59BA933290BA}" type="parTrans" cxnId="{6E4672A7-4EBE-614E-A076-289ED29AF768}">
      <dgm:prSet/>
      <dgm:spPr/>
      <dgm:t>
        <a:bodyPr/>
        <a:lstStyle/>
        <a:p>
          <a:endParaRPr lang="en-GB"/>
        </a:p>
      </dgm:t>
    </dgm:pt>
    <dgm:pt modelId="{4D42FB9F-4C94-994B-9685-2468078918D0}" type="sibTrans" cxnId="{6E4672A7-4EBE-614E-A076-289ED29AF768}">
      <dgm:prSet/>
      <dgm:spPr/>
      <dgm:t>
        <a:bodyPr/>
        <a:lstStyle/>
        <a:p>
          <a:endParaRPr lang="en-GB"/>
        </a:p>
      </dgm:t>
    </dgm:pt>
    <dgm:pt modelId="{74C8C666-44C9-7A45-A272-D8F30C6C9BD3}">
      <dgm:prSet custT="1"/>
      <dgm:spPr>
        <a:solidFill>
          <a:schemeClr val="bg1">
            <a:alpha val="90000"/>
          </a:schemeClr>
        </a:solidFill>
      </dgm:spPr>
      <dgm:t>
        <a:bodyPr lIns="72000" tIns="0" rIns="72000" bIns="0"/>
        <a:lstStyle/>
        <a:p>
          <a:pPr>
            <a:buNone/>
          </a:pPr>
          <a:r>
            <a:rPr lang="en-US" sz="1100" noProof="0" dirty="0">
              <a:latin typeface="+mn-lt"/>
              <a:cs typeface="Arial" panose="020B0604020202020204" pitchFamily="34" charset="0"/>
            </a:rPr>
            <a:t>	</a:t>
          </a:r>
          <a:r>
            <a:rPr lang="en-US" sz="1400" noProof="0" dirty="0">
              <a:latin typeface="+mn-lt"/>
              <a:cs typeface="Arial" panose="020B0604020202020204" pitchFamily="34" charset="0"/>
            </a:rPr>
            <a:t>Outline the factors managers should consider that will influence work team effectiveness.</a:t>
          </a:r>
          <a:endParaRPr lang="en-AU" sz="1100" noProof="0" dirty="0">
            <a:latin typeface="+mn-lt"/>
            <a:cs typeface="Arial" panose="020B0604020202020204" pitchFamily="34" charset="0"/>
          </a:endParaRPr>
        </a:p>
      </dgm:t>
    </dgm:pt>
    <dgm:pt modelId="{B6CAC12B-7F4C-E341-A1BF-47E5D511AD31}" type="parTrans" cxnId="{7C93493C-E9A5-BA49-BD78-D66938C8ACDF}">
      <dgm:prSet/>
      <dgm:spPr/>
      <dgm:t>
        <a:bodyPr/>
        <a:lstStyle/>
        <a:p>
          <a:endParaRPr lang="en-GB"/>
        </a:p>
      </dgm:t>
    </dgm:pt>
    <dgm:pt modelId="{74874D89-847F-0746-8B8B-E3B8A0B4A58A}" type="sibTrans" cxnId="{7C93493C-E9A5-BA49-BD78-D66938C8ACDF}">
      <dgm:prSet/>
      <dgm:spPr/>
      <dgm:t>
        <a:bodyPr/>
        <a:lstStyle/>
        <a:p>
          <a:endParaRPr lang="en-GB"/>
        </a:p>
      </dgm:t>
    </dgm:pt>
    <dgm:pt modelId="{A6EF2B0B-CC2E-4F69-BE28-F054BC2FB87E}">
      <dgm:prSet/>
      <dgm:spPr>
        <a:solidFill>
          <a:srgbClr val="006296"/>
        </a:solidFill>
      </dgm:spPr>
      <dgm:t>
        <a:bodyPr/>
        <a:lstStyle/>
        <a:p>
          <a:r>
            <a:rPr lang="en-GB" dirty="0"/>
            <a:t>5</a:t>
          </a:r>
          <a:endParaRPr lang="en-AU" dirty="0"/>
        </a:p>
      </dgm:t>
    </dgm:pt>
    <dgm:pt modelId="{15F062B1-CBF0-43EB-9B2E-27FFC5DDEBEB}" type="parTrans" cxnId="{5A08ED99-66CB-4024-A5A9-00F1FA8B786C}">
      <dgm:prSet/>
      <dgm:spPr/>
      <dgm:t>
        <a:bodyPr/>
        <a:lstStyle/>
        <a:p>
          <a:endParaRPr lang="en-US"/>
        </a:p>
      </dgm:t>
    </dgm:pt>
    <dgm:pt modelId="{4B0C6D0F-942C-4768-9152-8300C262D693}" type="sibTrans" cxnId="{5A08ED99-66CB-4024-A5A9-00F1FA8B786C}">
      <dgm:prSet/>
      <dgm:spPr/>
      <dgm:t>
        <a:bodyPr/>
        <a:lstStyle/>
        <a:p>
          <a:endParaRPr lang="en-US"/>
        </a:p>
      </dgm:t>
    </dgm:pt>
    <dgm:pt modelId="{DF458D01-2394-40DF-BC4D-93D8CB687BA6}">
      <dgm:prSet/>
      <dgm:spPr>
        <a:solidFill>
          <a:srgbClr val="A93E62"/>
        </a:solidFill>
      </dgm:spPr>
      <dgm:t>
        <a:bodyPr/>
        <a:lstStyle/>
        <a:p>
          <a:r>
            <a:rPr lang="en-GB" dirty="0"/>
            <a:t>6</a:t>
          </a:r>
          <a:endParaRPr lang="en-AU" dirty="0"/>
        </a:p>
      </dgm:t>
    </dgm:pt>
    <dgm:pt modelId="{95072B5B-A80F-4BCA-8FDE-28E7DB433EDE}" type="parTrans" cxnId="{D9FF6374-8E20-4995-8431-CFB6FE287F2E}">
      <dgm:prSet/>
      <dgm:spPr/>
      <dgm:t>
        <a:bodyPr/>
        <a:lstStyle/>
        <a:p>
          <a:endParaRPr lang="en-US"/>
        </a:p>
      </dgm:t>
    </dgm:pt>
    <dgm:pt modelId="{0586A993-19D7-4F37-9839-F84057B89902}" type="sibTrans" cxnId="{D9FF6374-8E20-4995-8431-CFB6FE287F2E}">
      <dgm:prSet/>
      <dgm:spPr/>
      <dgm:t>
        <a:bodyPr/>
        <a:lstStyle/>
        <a:p>
          <a:endParaRPr lang="en-US"/>
        </a:p>
      </dgm:t>
    </dgm:pt>
    <dgm:pt modelId="{82BA98A3-0BC9-49FB-82A9-6699596956CD}">
      <dgm:prSet/>
      <dgm:spPr>
        <a:solidFill>
          <a:srgbClr val="4B5085"/>
        </a:solidFill>
      </dgm:spPr>
      <dgm:t>
        <a:bodyPr/>
        <a:lstStyle/>
        <a:p>
          <a:r>
            <a:rPr lang="en-GB" dirty="0"/>
            <a:t>7</a:t>
          </a:r>
          <a:endParaRPr lang="en-AU" dirty="0"/>
        </a:p>
      </dgm:t>
    </dgm:pt>
    <dgm:pt modelId="{659D7B02-746E-41F3-BE4F-9A8B9981AAD9}" type="parTrans" cxnId="{42489E85-E0BB-4262-9912-C56D1537A93F}">
      <dgm:prSet/>
      <dgm:spPr/>
      <dgm:t>
        <a:bodyPr/>
        <a:lstStyle/>
        <a:p>
          <a:endParaRPr lang="en-US"/>
        </a:p>
      </dgm:t>
    </dgm:pt>
    <dgm:pt modelId="{92B69DF0-4777-46D5-A005-249582817AE7}" type="sibTrans" cxnId="{42489E85-E0BB-4262-9912-C56D1537A93F}">
      <dgm:prSet/>
      <dgm:spPr/>
      <dgm:t>
        <a:bodyPr/>
        <a:lstStyle/>
        <a:p>
          <a:endParaRPr lang="en-US"/>
        </a:p>
      </dgm:t>
    </dgm:pt>
    <dgm:pt modelId="{C0F64D56-7269-4E9E-91F6-D7AEF655D15E}">
      <dgm:prSet/>
      <dgm:spPr>
        <a:solidFill>
          <a:schemeClr val="bg1"/>
        </a:solidFill>
      </dgm:spPr>
      <dgm:t>
        <a:bodyPr/>
        <a:lstStyle/>
        <a:p>
          <a:pPr>
            <a:buNone/>
          </a:pPr>
          <a:r>
            <a:rPr lang="en-US" dirty="0">
              <a:solidFill>
                <a:prstClr val="black">
                  <a:hueOff val="0"/>
                  <a:satOff val="0"/>
                  <a:lumOff val="0"/>
                  <a:alphaOff val="0"/>
                </a:prstClr>
              </a:solidFill>
              <a:latin typeface="Calibri" panose="020F0502020204030204"/>
              <a:cs typeface="Arial" panose="020B0604020202020204" pitchFamily="34" charset="0"/>
            </a:rPr>
            <a:t>   Identify ways in which team size, diversity of membership and team roles affect team performance.</a:t>
          </a:r>
          <a:endParaRPr lang="en-AU" dirty="0"/>
        </a:p>
      </dgm:t>
    </dgm:pt>
    <dgm:pt modelId="{6DB3EBAE-4C52-4750-91AB-4B98DA338F9E}" type="parTrans" cxnId="{EE01F211-12D6-4053-93A3-DA413B508C2F}">
      <dgm:prSet/>
      <dgm:spPr/>
      <dgm:t>
        <a:bodyPr/>
        <a:lstStyle/>
        <a:p>
          <a:endParaRPr lang="en-GB"/>
        </a:p>
      </dgm:t>
    </dgm:pt>
    <dgm:pt modelId="{6C766B86-18E6-451F-818B-B34D0E7D0516}" type="sibTrans" cxnId="{EE01F211-12D6-4053-93A3-DA413B508C2F}">
      <dgm:prSet/>
      <dgm:spPr/>
      <dgm:t>
        <a:bodyPr/>
        <a:lstStyle/>
        <a:p>
          <a:endParaRPr lang="en-GB"/>
        </a:p>
      </dgm:t>
    </dgm:pt>
    <dgm:pt modelId="{0D52C3A4-65A8-484B-AC1C-6B14809A0EE1}">
      <dgm:prSet/>
      <dgm:spPr>
        <a:solidFill>
          <a:schemeClr val="bg1"/>
        </a:solidFill>
      </dgm:spPr>
      <dgm:t>
        <a:bodyPr/>
        <a:lstStyle/>
        <a:p>
          <a:pPr>
            <a:buNone/>
          </a:pPr>
          <a:r>
            <a:rPr lang="en-US" dirty="0">
              <a:solidFill>
                <a:prstClr val="black">
                  <a:hueOff val="0"/>
                  <a:satOff val="0"/>
                  <a:lumOff val="0"/>
                  <a:alphaOff val="0"/>
                </a:prstClr>
              </a:solidFill>
              <a:latin typeface="Calibri" panose="020F0502020204030204"/>
              <a:cs typeface="Arial" panose="020B0604020202020204" pitchFamily="34" charset="0"/>
            </a:rPr>
            <a:t>   Explain the processes of team cohesiveness, team norms and the general stages of team development.</a:t>
          </a:r>
          <a:endParaRPr lang="en-AU" dirty="0"/>
        </a:p>
      </dgm:t>
    </dgm:pt>
    <dgm:pt modelId="{8F17D1C8-440C-4FB2-8A53-F3D3CCAD2172}" type="parTrans" cxnId="{7242651A-6458-42D1-9738-459C237132F4}">
      <dgm:prSet/>
      <dgm:spPr/>
      <dgm:t>
        <a:bodyPr/>
        <a:lstStyle/>
        <a:p>
          <a:endParaRPr lang="en-GB"/>
        </a:p>
      </dgm:t>
    </dgm:pt>
    <dgm:pt modelId="{C7DF7C4C-3AB4-46B9-A20D-C4749A5D0621}" type="sibTrans" cxnId="{7242651A-6458-42D1-9738-459C237132F4}">
      <dgm:prSet/>
      <dgm:spPr/>
      <dgm:t>
        <a:bodyPr/>
        <a:lstStyle/>
        <a:p>
          <a:endParaRPr lang="en-GB"/>
        </a:p>
      </dgm:t>
    </dgm:pt>
    <dgm:pt modelId="{0C337CEE-8403-4BFD-AF40-16B74057120D}">
      <dgm:prSet/>
      <dgm:spPr>
        <a:noFill/>
      </dgm:spPr>
      <dgm:t>
        <a:bodyPr/>
        <a:lstStyle/>
        <a:p>
          <a:pPr>
            <a:buNone/>
          </a:pPr>
          <a:r>
            <a:rPr lang="en-US" dirty="0">
              <a:solidFill>
                <a:prstClr val="black">
                  <a:hueOff val="0"/>
                  <a:satOff val="0"/>
                  <a:lumOff val="0"/>
                  <a:alphaOff val="0"/>
                </a:prstClr>
              </a:solidFill>
              <a:latin typeface="Calibri" panose="020F0502020204030204"/>
              <a:cs typeface="Arial" panose="020B0604020202020204" pitchFamily="34" charset="0"/>
            </a:rPr>
            <a:t>   Explain the causes and types of conflict within and among teams, and describe ways to reduce conflict.</a:t>
          </a:r>
          <a:endParaRPr lang="en-AU" dirty="0"/>
        </a:p>
      </dgm:t>
    </dgm:pt>
    <dgm:pt modelId="{8FF426ED-6AB5-4BBC-BD02-380CCF64AA75}" type="parTrans" cxnId="{48EA1C49-D3F4-4823-A8F8-4F4DBADE93EE}">
      <dgm:prSet/>
      <dgm:spPr/>
      <dgm:t>
        <a:bodyPr/>
        <a:lstStyle/>
        <a:p>
          <a:endParaRPr lang="en-GB"/>
        </a:p>
      </dgm:t>
    </dgm:pt>
    <dgm:pt modelId="{6DCFB88C-6686-49AB-AD44-45268F4AB89F}" type="sibTrans" cxnId="{48EA1C49-D3F4-4823-A8F8-4F4DBADE93EE}">
      <dgm:prSet/>
      <dgm:spPr/>
      <dgm:t>
        <a:bodyPr/>
        <a:lstStyle/>
        <a:p>
          <a:endParaRPr lang="en-GB"/>
        </a:p>
      </dgm:t>
    </dgm:pt>
    <dgm:pt modelId="{9E8D0705-9535-E64A-B37A-C8E73F6D54E3}" type="pres">
      <dgm:prSet presAssocID="{F6FF1E11-599D-0949-9935-EF154CCA033F}" presName="Name0" presStyleCnt="0">
        <dgm:presLayoutVars>
          <dgm:dir/>
          <dgm:animLvl val="lvl"/>
          <dgm:resizeHandles val="exact"/>
        </dgm:presLayoutVars>
      </dgm:prSet>
      <dgm:spPr/>
    </dgm:pt>
    <dgm:pt modelId="{E59CFE5B-7DCA-7B48-A3AD-AAB8CA5F473A}" type="pres">
      <dgm:prSet presAssocID="{B8D138A2-4BC8-A64A-8ED6-3EE47713AD4D}" presName="linNode" presStyleCnt="0"/>
      <dgm:spPr/>
    </dgm:pt>
    <dgm:pt modelId="{D8DE435B-19BB-A440-A2E0-19A13652204D}" type="pres">
      <dgm:prSet presAssocID="{B8D138A2-4BC8-A64A-8ED6-3EE47713AD4D}" presName="parentText" presStyleLbl="node1" presStyleIdx="0" presStyleCnt="7" custScaleX="18359">
        <dgm:presLayoutVars>
          <dgm:chMax val="1"/>
          <dgm:bulletEnabled val="1"/>
        </dgm:presLayoutVars>
      </dgm:prSet>
      <dgm:spPr/>
    </dgm:pt>
    <dgm:pt modelId="{E41C56CE-4CEC-0948-9545-3A76B4102290}" type="pres">
      <dgm:prSet presAssocID="{B8D138A2-4BC8-A64A-8ED6-3EE47713AD4D}" presName="descendantText" presStyleLbl="alignAccFollowNode1" presStyleIdx="0" presStyleCnt="7">
        <dgm:presLayoutVars>
          <dgm:bulletEnabled val="1"/>
        </dgm:presLayoutVars>
      </dgm:prSet>
      <dgm:spPr/>
    </dgm:pt>
    <dgm:pt modelId="{38F39C3D-EDA9-B640-9E12-D10BDFE408B0}" type="pres">
      <dgm:prSet presAssocID="{EF029657-A31D-6C48-BB63-571B0D850B95}" presName="sp" presStyleCnt="0"/>
      <dgm:spPr/>
    </dgm:pt>
    <dgm:pt modelId="{AB7E866C-B543-F841-97E4-214D2517FDAE}" type="pres">
      <dgm:prSet presAssocID="{0E1C80D5-74A6-7346-914D-86A23521B4A7}" presName="linNode" presStyleCnt="0"/>
      <dgm:spPr/>
    </dgm:pt>
    <dgm:pt modelId="{F183DAD9-84A0-E34E-8F20-0E8FD0E0A82D}" type="pres">
      <dgm:prSet presAssocID="{0E1C80D5-74A6-7346-914D-86A23521B4A7}" presName="parentText" presStyleLbl="node1" presStyleIdx="1" presStyleCnt="7" custScaleX="18246">
        <dgm:presLayoutVars>
          <dgm:chMax val="1"/>
          <dgm:bulletEnabled val="1"/>
        </dgm:presLayoutVars>
      </dgm:prSet>
      <dgm:spPr/>
    </dgm:pt>
    <dgm:pt modelId="{621CE94C-CA90-214E-880A-46C46B589BC5}" type="pres">
      <dgm:prSet presAssocID="{0E1C80D5-74A6-7346-914D-86A23521B4A7}" presName="descendantText" presStyleLbl="alignAccFollowNode1" presStyleIdx="1" presStyleCnt="7" custScaleY="115685">
        <dgm:presLayoutVars>
          <dgm:bulletEnabled val="1"/>
        </dgm:presLayoutVars>
      </dgm:prSet>
      <dgm:spPr/>
    </dgm:pt>
    <dgm:pt modelId="{4D5AA5AD-232B-A44E-8AE4-F66687C3A5A3}" type="pres">
      <dgm:prSet presAssocID="{0596E755-0B11-E44A-8465-C946350D2713}" presName="sp" presStyleCnt="0"/>
      <dgm:spPr/>
    </dgm:pt>
    <dgm:pt modelId="{F23F7F84-D902-3543-A2EA-1FD1C6979081}" type="pres">
      <dgm:prSet presAssocID="{7FE545A0-8C6F-494E-8E91-A641D2683566}" presName="linNode" presStyleCnt="0"/>
      <dgm:spPr/>
    </dgm:pt>
    <dgm:pt modelId="{1C7ABE1D-55C7-7A45-8C7A-DFB74D8F11C2}" type="pres">
      <dgm:prSet presAssocID="{7FE545A0-8C6F-494E-8E91-A641D2683566}" presName="parentText" presStyleLbl="node1" presStyleIdx="2" presStyleCnt="7" custScaleX="17542">
        <dgm:presLayoutVars>
          <dgm:chMax val="1"/>
          <dgm:bulletEnabled val="1"/>
        </dgm:presLayoutVars>
      </dgm:prSet>
      <dgm:spPr/>
    </dgm:pt>
    <dgm:pt modelId="{80DA99DC-222A-7B4C-91CE-41C18BB151ED}" type="pres">
      <dgm:prSet presAssocID="{7FE545A0-8C6F-494E-8E91-A641D2683566}" presName="descendantText" presStyleLbl="alignAccFollowNode1" presStyleIdx="2" presStyleCnt="7">
        <dgm:presLayoutVars>
          <dgm:bulletEnabled val="1"/>
        </dgm:presLayoutVars>
      </dgm:prSet>
      <dgm:spPr/>
    </dgm:pt>
    <dgm:pt modelId="{E35E5001-07EE-D947-B590-C77A801BACDD}" type="pres">
      <dgm:prSet presAssocID="{3B769274-40A3-784D-93EB-552FA60E6172}" presName="sp" presStyleCnt="0"/>
      <dgm:spPr/>
    </dgm:pt>
    <dgm:pt modelId="{19D28EAD-E76A-9F48-A353-774189A739B2}" type="pres">
      <dgm:prSet presAssocID="{8BB096BC-8AF9-2D4E-95D1-786A11D2BD9C}" presName="linNode" presStyleCnt="0"/>
      <dgm:spPr/>
    </dgm:pt>
    <dgm:pt modelId="{E787D783-7285-744E-BE0F-2E42AAD751D4}" type="pres">
      <dgm:prSet presAssocID="{8BB096BC-8AF9-2D4E-95D1-786A11D2BD9C}" presName="parentText" presStyleLbl="node1" presStyleIdx="3" presStyleCnt="7" custScaleX="16614">
        <dgm:presLayoutVars>
          <dgm:chMax val="1"/>
          <dgm:bulletEnabled val="1"/>
        </dgm:presLayoutVars>
      </dgm:prSet>
      <dgm:spPr/>
    </dgm:pt>
    <dgm:pt modelId="{EC01DF2F-229F-6940-8BF4-D8444693ACE6}" type="pres">
      <dgm:prSet presAssocID="{8BB096BC-8AF9-2D4E-95D1-786A11D2BD9C}" presName="descendantText" presStyleLbl="alignAccFollowNode1" presStyleIdx="3" presStyleCnt="7">
        <dgm:presLayoutVars>
          <dgm:bulletEnabled val="1"/>
        </dgm:presLayoutVars>
      </dgm:prSet>
      <dgm:spPr/>
    </dgm:pt>
    <dgm:pt modelId="{1730706C-ED9A-41DB-8340-4FFCBA33192E}" type="pres">
      <dgm:prSet presAssocID="{4D42FB9F-4C94-994B-9685-2468078918D0}" presName="sp" presStyleCnt="0"/>
      <dgm:spPr/>
    </dgm:pt>
    <dgm:pt modelId="{12475604-D10D-44D7-8DB5-7DA4958423FC}" type="pres">
      <dgm:prSet presAssocID="{A6EF2B0B-CC2E-4F69-BE28-F054BC2FB87E}" presName="linNode" presStyleCnt="0"/>
      <dgm:spPr/>
    </dgm:pt>
    <dgm:pt modelId="{CD5CF5BC-1CA9-4A55-8E76-B5174DEA1E22}" type="pres">
      <dgm:prSet presAssocID="{A6EF2B0B-CC2E-4F69-BE28-F054BC2FB87E}" presName="parentText" presStyleLbl="node1" presStyleIdx="4" presStyleCnt="7" custScaleX="18247">
        <dgm:presLayoutVars>
          <dgm:chMax val="1"/>
          <dgm:bulletEnabled val="1"/>
        </dgm:presLayoutVars>
      </dgm:prSet>
      <dgm:spPr/>
    </dgm:pt>
    <dgm:pt modelId="{B64970E1-B573-4307-A9A0-CD80DEC60C17}" type="pres">
      <dgm:prSet presAssocID="{A6EF2B0B-CC2E-4F69-BE28-F054BC2FB87E}" presName="descendantText" presStyleLbl="alignAccFollowNode1" presStyleIdx="4" presStyleCnt="7">
        <dgm:presLayoutVars>
          <dgm:bulletEnabled val="1"/>
        </dgm:presLayoutVars>
      </dgm:prSet>
      <dgm:spPr/>
    </dgm:pt>
    <dgm:pt modelId="{8F55404D-D0AB-4DF3-AA35-B73F134B832A}" type="pres">
      <dgm:prSet presAssocID="{4B0C6D0F-942C-4768-9152-8300C262D693}" presName="sp" presStyleCnt="0"/>
      <dgm:spPr/>
    </dgm:pt>
    <dgm:pt modelId="{C3829689-1394-49C6-A97C-9D8AE8B682E6}" type="pres">
      <dgm:prSet presAssocID="{DF458D01-2394-40DF-BC4D-93D8CB687BA6}" presName="linNode" presStyleCnt="0"/>
      <dgm:spPr/>
    </dgm:pt>
    <dgm:pt modelId="{9E3B1E1E-9C02-4F0A-9DB0-09098F827798}" type="pres">
      <dgm:prSet presAssocID="{DF458D01-2394-40DF-BC4D-93D8CB687BA6}" presName="parentText" presStyleLbl="node1" presStyleIdx="5" presStyleCnt="7" custScaleX="19079">
        <dgm:presLayoutVars>
          <dgm:chMax val="1"/>
          <dgm:bulletEnabled val="1"/>
        </dgm:presLayoutVars>
      </dgm:prSet>
      <dgm:spPr/>
    </dgm:pt>
    <dgm:pt modelId="{ECCB17AB-4A48-4FC0-918D-A9B05F361545}" type="pres">
      <dgm:prSet presAssocID="{DF458D01-2394-40DF-BC4D-93D8CB687BA6}" presName="descendantText" presStyleLbl="alignAccFollowNode1" presStyleIdx="5" presStyleCnt="7">
        <dgm:presLayoutVars>
          <dgm:bulletEnabled val="1"/>
        </dgm:presLayoutVars>
      </dgm:prSet>
      <dgm:spPr/>
    </dgm:pt>
    <dgm:pt modelId="{5920BCFC-8C92-4B85-B355-EADAF2CEBF07}" type="pres">
      <dgm:prSet presAssocID="{0586A993-19D7-4F37-9839-F84057B89902}" presName="sp" presStyleCnt="0"/>
      <dgm:spPr/>
    </dgm:pt>
    <dgm:pt modelId="{0BC358AC-C8E8-4F8E-918D-67A946F79F76}" type="pres">
      <dgm:prSet presAssocID="{82BA98A3-0BC9-49FB-82A9-6699596956CD}" presName="linNode" presStyleCnt="0"/>
      <dgm:spPr/>
    </dgm:pt>
    <dgm:pt modelId="{B67E9ADB-D81F-4936-B75D-F37FCCCAB856}" type="pres">
      <dgm:prSet presAssocID="{82BA98A3-0BC9-49FB-82A9-6699596956CD}" presName="parentText" presStyleLbl="node1" presStyleIdx="6" presStyleCnt="7" custScaleX="20080" custLinFactNeighborX="-1104" custLinFactNeighborY="63">
        <dgm:presLayoutVars>
          <dgm:chMax val="1"/>
          <dgm:bulletEnabled val="1"/>
        </dgm:presLayoutVars>
      </dgm:prSet>
      <dgm:spPr/>
    </dgm:pt>
    <dgm:pt modelId="{540D3F40-E0B3-4443-B19B-3865A334C987}" type="pres">
      <dgm:prSet presAssocID="{82BA98A3-0BC9-49FB-82A9-6699596956CD}" presName="descendantText" presStyleLbl="alignAccFollowNode1" presStyleIdx="6" presStyleCnt="7" custLinFactNeighborX="-2969" custLinFactNeighborY="-5627">
        <dgm:presLayoutVars>
          <dgm:bulletEnabled val="1"/>
        </dgm:presLayoutVars>
      </dgm:prSet>
      <dgm:spPr/>
    </dgm:pt>
  </dgm:ptLst>
  <dgm:cxnLst>
    <dgm:cxn modelId="{A745E50A-73AD-4DCA-886E-5B0FE55D4FC9}" type="presOf" srcId="{DF458D01-2394-40DF-BC4D-93D8CB687BA6}" destId="{9E3B1E1E-9C02-4F0A-9DB0-09098F827798}" srcOrd="0" destOrd="0" presId="urn:microsoft.com/office/officeart/2005/8/layout/vList5"/>
    <dgm:cxn modelId="{EE01F211-12D6-4053-93A3-DA413B508C2F}" srcId="{A6EF2B0B-CC2E-4F69-BE28-F054BC2FB87E}" destId="{C0F64D56-7269-4E9E-91F6-D7AEF655D15E}" srcOrd="0" destOrd="0" parTransId="{6DB3EBAE-4C52-4750-91AB-4B98DA338F9E}" sibTransId="{6C766B86-18E6-451F-818B-B34D0E7D0516}"/>
    <dgm:cxn modelId="{2DDC4617-1225-6148-9B8C-31C2E578674B}" srcId="{F6FF1E11-599D-0949-9935-EF154CCA033F}" destId="{7FE545A0-8C6F-494E-8E91-A641D2683566}" srcOrd="2" destOrd="0" parTransId="{BEF6D366-584C-5B40-AB82-4BEE08FB4570}" sibTransId="{3B769274-40A3-784D-93EB-552FA60E6172}"/>
    <dgm:cxn modelId="{FBBB1419-7930-1243-A6A9-3F44C7A92660}" type="presOf" srcId="{8BB096BC-8AF9-2D4E-95D1-786A11D2BD9C}" destId="{E787D783-7285-744E-BE0F-2E42AAD751D4}" srcOrd="0" destOrd="0" presId="urn:microsoft.com/office/officeart/2005/8/layout/vList5"/>
    <dgm:cxn modelId="{7242651A-6458-42D1-9738-459C237132F4}" srcId="{DF458D01-2394-40DF-BC4D-93D8CB687BA6}" destId="{0D52C3A4-65A8-484B-AC1C-6B14809A0EE1}" srcOrd="0" destOrd="0" parTransId="{8F17D1C8-440C-4FB2-8A53-F3D3CCAD2172}" sibTransId="{C7DF7C4C-3AB4-46B9-A20D-C4749A5D0621}"/>
    <dgm:cxn modelId="{8B736F33-AC7E-4E8F-9870-A56B9AF21C9F}" type="presOf" srcId="{82BA98A3-0BC9-49FB-82A9-6699596956CD}" destId="{B67E9ADB-D81F-4936-B75D-F37FCCCAB856}" srcOrd="0" destOrd="0" presId="urn:microsoft.com/office/officeart/2005/8/layout/vList5"/>
    <dgm:cxn modelId="{7C93493C-E9A5-BA49-BD78-D66938C8ACDF}" srcId="{8BB096BC-8AF9-2D4E-95D1-786A11D2BD9C}" destId="{74C8C666-44C9-7A45-A272-D8F30C6C9BD3}" srcOrd="0" destOrd="0" parTransId="{B6CAC12B-7F4C-E341-A1BF-47E5D511AD31}" sibTransId="{74874D89-847F-0746-8B8B-E3B8A0B4A58A}"/>
    <dgm:cxn modelId="{76053A3E-E81C-3844-A101-7054934CA33D}" type="presOf" srcId="{4643464A-0660-7D4B-93AA-161E2E1F9444}" destId="{E41C56CE-4CEC-0948-9545-3A76B4102290}" srcOrd="0" destOrd="0" presId="urn:microsoft.com/office/officeart/2005/8/layout/vList5"/>
    <dgm:cxn modelId="{872C025C-6C23-4A47-8FE4-FC6683EEB86E}" srcId="{7FE545A0-8C6F-494E-8E91-A641D2683566}" destId="{76795634-F8B4-3B45-8658-CE26A1BAF2E3}" srcOrd="0" destOrd="0" parTransId="{99A38DBA-6A87-F64A-B570-3C4F26BF5389}" sibTransId="{A7E241D2-C69D-A44E-A0A0-932FB8B6C094}"/>
    <dgm:cxn modelId="{6FCF8442-3783-E24C-83D3-AB65F2645476}" srcId="{B8D138A2-4BC8-A64A-8ED6-3EE47713AD4D}" destId="{4643464A-0660-7D4B-93AA-161E2E1F9444}" srcOrd="0" destOrd="0" parTransId="{C50AC8FA-F5C7-874D-A1A4-A8AC68CC1FFD}" sibTransId="{5810EDA6-3ADA-E34C-9A05-2A2462BC0BBA}"/>
    <dgm:cxn modelId="{48EA1C49-D3F4-4823-A8F8-4F4DBADE93EE}" srcId="{82BA98A3-0BC9-49FB-82A9-6699596956CD}" destId="{0C337CEE-8403-4BFD-AF40-16B74057120D}" srcOrd="0" destOrd="0" parTransId="{8FF426ED-6AB5-4BBC-BD02-380CCF64AA75}" sibTransId="{6DCFB88C-6686-49AB-AD44-45268F4AB89F}"/>
    <dgm:cxn modelId="{1724D049-0D37-E740-AB7D-2CA083819BEC}" type="presOf" srcId="{7FE545A0-8C6F-494E-8E91-A641D2683566}" destId="{1C7ABE1D-55C7-7A45-8C7A-DFB74D8F11C2}" srcOrd="0" destOrd="0" presId="urn:microsoft.com/office/officeart/2005/8/layout/vList5"/>
    <dgm:cxn modelId="{F535906C-9A02-A940-9DA3-F626B8274A8B}" srcId="{F6FF1E11-599D-0949-9935-EF154CCA033F}" destId="{B8D138A2-4BC8-A64A-8ED6-3EE47713AD4D}" srcOrd="0" destOrd="0" parTransId="{AAE97A1B-719E-4D40-A17D-EF41E6F3D2DC}" sibTransId="{EF029657-A31D-6C48-BB63-571B0D850B95}"/>
    <dgm:cxn modelId="{D9FF6374-8E20-4995-8431-CFB6FE287F2E}" srcId="{F6FF1E11-599D-0949-9935-EF154CCA033F}" destId="{DF458D01-2394-40DF-BC4D-93D8CB687BA6}" srcOrd="5" destOrd="0" parTransId="{95072B5B-A80F-4BCA-8FDE-28E7DB433EDE}" sibTransId="{0586A993-19D7-4F37-9839-F84057B89902}"/>
    <dgm:cxn modelId="{7C69C27D-4319-4ADC-B80D-0A9DAAC4952F}" type="presOf" srcId="{0C337CEE-8403-4BFD-AF40-16B74057120D}" destId="{540D3F40-E0B3-4443-B19B-3865A334C987}" srcOrd="0" destOrd="0" presId="urn:microsoft.com/office/officeart/2005/8/layout/vList5"/>
    <dgm:cxn modelId="{42489E85-E0BB-4262-9912-C56D1537A93F}" srcId="{F6FF1E11-599D-0949-9935-EF154CCA033F}" destId="{82BA98A3-0BC9-49FB-82A9-6699596956CD}" srcOrd="6" destOrd="0" parTransId="{659D7B02-746E-41F3-BE4F-9A8B9981AAD9}" sibTransId="{92B69DF0-4777-46D5-A005-249582817AE7}"/>
    <dgm:cxn modelId="{25E9658E-68CE-9540-9553-154A2D972D74}" type="presOf" srcId="{74C8C666-44C9-7A45-A272-D8F30C6C9BD3}" destId="{EC01DF2F-229F-6940-8BF4-D8444693ACE6}" srcOrd="0" destOrd="0" presId="urn:microsoft.com/office/officeart/2005/8/layout/vList5"/>
    <dgm:cxn modelId="{AF861092-B957-DC49-98AF-004AA1BFD65A}" type="presOf" srcId="{6D5DAC63-DE3C-C140-B4BE-B5CDB44D54AB}" destId="{621CE94C-CA90-214E-880A-46C46B589BC5}" srcOrd="0" destOrd="0" presId="urn:microsoft.com/office/officeart/2005/8/layout/vList5"/>
    <dgm:cxn modelId="{5A08ED99-66CB-4024-A5A9-00F1FA8B786C}" srcId="{F6FF1E11-599D-0949-9935-EF154CCA033F}" destId="{A6EF2B0B-CC2E-4F69-BE28-F054BC2FB87E}" srcOrd="4" destOrd="0" parTransId="{15F062B1-CBF0-43EB-9B2E-27FFC5DDEBEB}" sibTransId="{4B0C6D0F-942C-4768-9152-8300C262D693}"/>
    <dgm:cxn modelId="{B248099F-9BD5-D64D-A82C-C471A25F05B4}" srcId="{F6FF1E11-599D-0949-9935-EF154CCA033F}" destId="{0E1C80D5-74A6-7346-914D-86A23521B4A7}" srcOrd="1" destOrd="0" parTransId="{7F5DC6CC-CC31-7A4E-846F-3904567F8E8C}" sibTransId="{0596E755-0B11-E44A-8465-C946350D2713}"/>
    <dgm:cxn modelId="{244527A5-16C0-E349-90AE-0D58484C00C4}" type="presOf" srcId="{F6FF1E11-599D-0949-9935-EF154CCA033F}" destId="{9E8D0705-9535-E64A-B37A-C8E73F6D54E3}" srcOrd="0" destOrd="0" presId="urn:microsoft.com/office/officeart/2005/8/layout/vList5"/>
    <dgm:cxn modelId="{BB8B5FA6-CC0E-42EA-AAA9-4C50573D2630}" type="presOf" srcId="{0D52C3A4-65A8-484B-AC1C-6B14809A0EE1}" destId="{ECCB17AB-4A48-4FC0-918D-A9B05F361545}" srcOrd="0" destOrd="0" presId="urn:microsoft.com/office/officeart/2005/8/layout/vList5"/>
    <dgm:cxn modelId="{6E4672A7-4EBE-614E-A076-289ED29AF768}" srcId="{F6FF1E11-599D-0949-9935-EF154CCA033F}" destId="{8BB096BC-8AF9-2D4E-95D1-786A11D2BD9C}" srcOrd="3" destOrd="0" parTransId="{B969997F-CAA9-F44C-8EB2-59BA933290BA}" sibTransId="{4D42FB9F-4C94-994B-9685-2468078918D0}"/>
    <dgm:cxn modelId="{2F0FADAD-D3B3-4C44-B5C5-7C760BE798E9}" srcId="{0E1C80D5-74A6-7346-914D-86A23521B4A7}" destId="{6D5DAC63-DE3C-C140-B4BE-B5CDB44D54AB}" srcOrd="0" destOrd="0" parTransId="{5FF7DFC8-423A-A644-988C-3A4FE63232F4}" sibTransId="{43816542-E296-634E-A7D0-E5955E48AA62}"/>
    <dgm:cxn modelId="{B85034CA-19D8-4284-9A1D-CCDF0066E140}" type="presOf" srcId="{C0F64D56-7269-4E9E-91F6-D7AEF655D15E}" destId="{B64970E1-B573-4307-A9A0-CD80DEC60C17}" srcOrd="0" destOrd="0" presId="urn:microsoft.com/office/officeart/2005/8/layout/vList5"/>
    <dgm:cxn modelId="{CD57F1E2-0BED-4D46-9F8A-FB6616646101}" type="presOf" srcId="{0E1C80D5-74A6-7346-914D-86A23521B4A7}" destId="{F183DAD9-84A0-E34E-8F20-0E8FD0E0A82D}" srcOrd="0" destOrd="0" presId="urn:microsoft.com/office/officeart/2005/8/layout/vList5"/>
    <dgm:cxn modelId="{C703A3E3-E7B1-6C4C-B149-62BBE133FC97}" type="presOf" srcId="{76795634-F8B4-3B45-8658-CE26A1BAF2E3}" destId="{80DA99DC-222A-7B4C-91CE-41C18BB151ED}" srcOrd="0" destOrd="0" presId="urn:microsoft.com/office/officeart/2005/8/layout/vList5"/>
    <dgm:cxn modelId="{814405ED-183D-CD46-B0A0-222454CC8FCB}" type="presOf" srcId="{B8D138A2-4BC8-A64A-8ED6-3EE47713AD4D}" destId="{D8DE435B-19BB-A440-A2E0-19A13652204D}" srcOrd="0" destOrd="0" presId="urn:microsoft.com/office/officeart/2005/8/layout/vList5"/>
    <dgm:cxn modelId="{1C00ADEE-9944-4E51-BA37-42D9C65096F5}" type="presOf" srcId="{A6EF2B0B-CC2E-4F69-BE28-F054BC2FB87E}" destId="{CD5CF5BC-1CA9-4A55-8E76-B5174DEA1E22}" srcOrd="0" destOrd="0" presId="urn:microsoft.com/office/officeart/2005/8/layout/vList5"/>
    <dgm:cxn modelId="{B708D82F-2AC6-2147-995B-58D8D271953C}" type="presParOf" srcId="{9E8D0705-9535-E64A-B37A-C8E73F6D54E3}" destId="{E59CFE5B-7DCA-7B48-A3AD-AAB8CA5F473A}" srcOrd="0" destOrd="0" presId="urn:microsoft.com/office/officeart/2005/8/layout/vList5"/>
    <dgm:cxn modelId="{93379529-C8A9-044B-B97B-01624EACE5E9}" type="presParOf" srcId="{E59CFE5B-7DCA-7B48-A3AD-AAB8CA5F473A}" destId="{D8DE435B-19BB-A440-A2E0-19A13652204D}" srcOrd="0" destOrd="0" presId="urn:microsoft.com/office/officeart/2005/8/layout/vList5"/>
    <dgm:cxn modelId="{C2B0C1BD-6F96-1841-B69F-C3DF80E6BC5F}" type="presParOf" srcId="{E59CFE5B-7DCA-7B48-A3AD-AAB8CA5F473A}" destId="{E41C56CE-4CEC-0948-9545-3A76B4102290}" srcOrd="1" destOrd="0" presId="urn:microsoft.com/office/officeart/2005/8/layout/vList5"/>
    <dgm:cxn modelId="{8AC22D8E-D71A-4F4A-B7B5-8966909DCC6D}" type="presParOf" srcId="{9E8D0705-9535-E64A-B37A-C8E73F6D54E3}" destId="{38F39C3D-EDA9-B640-9E12-D10BDFE408B0}" srcOrd="1" destOrd="0" presId="urn:microsoft.com/office/officeart/2005/8/layout/vList5"/>
    <dgm:cxn modelId="{8B9DC174-31B5-7B47-A9E6-8C97CB1F444F}" type="presParOf" srcId="{9E8D0705-9535-E64A-B37A-C8E73F6D54E3}" destId="{AB7E866C-B543-F841-97E4-214D2517FDAE}" srcOrd="2" destOrd="0" presId="urn:microsoft.com/office/officeart/2005/8/layout/vList5"/>
    <dgm:cxn modelId="{EB1A98DE-FBE7-8D49-81A0-7A5B22D2EF57}" type="presParOf" srcId="{AB7E866C-B543-F841-97E4-214D2517FDAE}" destId="{F183DAD9-84A0-E34E-8F20-0E8FD0E0A82D}" srcOrd="0" destOrd="0" presId="urn:microsoft.com/office/officeart/2005/8/layout/vList5"/>
    <dgm:cxn modelId="{93811F1F-DD9B-7F4B-99C9-95A02A1606B8}" type="presParOf" srcId="{AB7E866C-B543-F841-97E4-214D2517FDAE}" destId="{621CE94C-CA90-214E-880A-46C46B589BC5}" srcOrd="1" destOrd="0" presId="urn:microsoft.com/office/officeart/2005/8/layout/vList5"/>
    <dgm:cxn modelId="{6CAF4C92-8D9C-DB4C-B920-FFECDAF5BE6B}" type="presParOf" srcId="{9E8D0705-9535-E64A-B37A-C8E73F6D54E3}" destId="{4D5AA5AD-232B-A44E-8AE4-F66687C3A5A3}" srcOrd="3" destOrd="0" presId="urn:microsoft.com/office/officeart/2005/8/layout/vList5"/>
    <dgm:cxn modelId="{F8931913-A788-264C-89C7-75888B742675}" type="presParOf" srcId="{9E8D0705-9535-E64A-B37A-C8E73F6D54E3}" destId="{F23F7F84-D902-3543-A2EA-1FD1C6979081}" srcOrd="4" destOrd="0" presId="urn:microsoft.com/office/officeart/2005/8/layout/vList5"/>
    <dgm:cxn modelId="{896541B0-CA32-D048-AF93-02EFF5A015B7}" type="presParOf" srcId="{F23F7F84-D902-3543-A2EA-1FD1C6979081}" destId="{1C7ABE1D-55C7-7A45-8C7A-DFB74D8F11C2}" srcOrd="0" destOrd="0" presId="urn:microsoft.com/office/officeart/2005/8/layout/vList5"/>
    <dgm:cxn modelId="{3D8F3EE3-A61C-A74C-AFF2-A0937657CABF}" type="presParOf" srcId="{F23F7F84-D902-3543-A2EA-1FD1C6979081}" destId="{80DA99DC-222A-7B4C-91CE-41C18BB151ED}" srcOrd="1" destOrd="0" presId="urn:microsoft.com/office/officeart/2005/8/layout/vList5"/>
    <dgm:cxn modelId="{F40EC0AE-1535-6146-9483-3ECEB5663C95}" type="presParOf" srcId="{9E8D0705-9535-E64A-B37A-C8E73F6D54E3}" destId="{E35E5001-07EE-D947-B590-C77A801BACDD}" srcOrd="5" destOrd="0" presId="urn:microsoft.com/office/officeart/2005/8/layout/vList5"/>
    <dgm:cxn modelId="{4BF84436-867A-6D42-A100-4964ABED125C}" type="presParOf" srcId="{9E8D0705-9535-E64A-B37A-C8E73F6D54E3}" destId="{19D28EAD-E76A-9F48-A353-774189A739B2}" srcOrd="6" destOrd="0" presId="urn:microsoft.com/office/officeart/2005/8/layout/vList5"/>
    <dgm:cxn modelId="{745D6CEA-FF83-B04D-9538-B85B4C7D84D4}" type="presParOf" srcId="{19D28EAD-E76A-9F48-A353-774189A739B2}" destId="{E787D783-7285-744E-BE0F-2E42AAD751D4}" srcOrd="0" destOrd="0" presId="urn:microsoft.com/office/officeart/2005/8/layout/vList5"/>
    <dgm:cxn modelId="{9E1FCA36-69CF-9B4A-A5DF-D51B1E60995D}" type="presParOf" srcId="{19D28EAD-E76A-9F48-A353-774189A739B2}" destId="{EC01DF2F-229F-6940-8BF4-D8444693ACE6}" srcOrd="1" destOrd="0" presId="urn:microsoft.com/office/officeart/2005/8/layout/vList5"/>
    <dgm:cxn modelId="{F88AF5F3-D065-49EF-A2C6-B7B871D54C27}" type="presParOf" srcId="{9E8D0705-9535-E64A-B37A-C8E73F6D54E3}" destId="{1730706C-ED9A-41DB-8340-4FFCBA33192E}" srcOrd="7" destOrd="0" presId="urn:microsoft.com/office/officeart/2005/8/layout/vList5"/>
    <dgm:cxn modelId="{6D508042-62BF-44A7-8CE6-02206EC85CB2}" type="presParOf" srcId="{9E8D0705-9535-E64A-B37A-C8E73F6D54E3}" destId="{12475604-D10D-44D7-8DB5-7DA4958423FC}" srcOrd="8" destOrd="0" presId="urn:microsoft.com/office/officeart/2005/8/layout/vList5"/>
    <dgm:cxn modelId="{3ACA1782-D394-40B5-B313-0196E21F98D7}" type="presParOf" srcId="{12475604-D10D-44D7-8DB5-7DA4958423FC}" destId="{CD5CF5BC-1CA9-4A55-8E76-B5174DEA1E22}" srcOrd="0" destOrd="0" presId="urn:microsoft.com/office/officeart/2005/8/layout/vList5"/>
    <dgm:cxn modelId="{0C352281-4017-4429-805B-7F124BBD081F}" type="presParOf" srcId="{12475604-D10D-44D7-8DB5-7DA4958423FC}" destId="{B64970E1-B573-4307-A9A0-CD80DEC60C17}" srcOrd="1" destOrd="0" presId="urn:microsoft.com/office/officeart/2005/8/layout/vList5"/>
    <dgm:cxn modelId="{A860F540-B715-417B-8951-C422584A261D}" type="presParOf" srcId="{9E8D0705-9535-E64A-B37A-C8E73F6D54E3}" destId="{8F55404D-D0AB-4DF3-AA35-B73F134B832A}" srcOrd="9" destOrd="0" presId="urn:microsoft.com/office/officeart/2005/8/layout/vList5"/>
    <dgm:cxn modelId="{700360CF-C991-454E-8013-43891F79BB79}" type="presParOf" srcId="{9E8D0705-9535-E64A-B37A-C8E73F6D54E3}" destId="{C3829689-1394-49C6-A97C-9D8AE8B682E6}" srcOrd="10" destOrd="0" presId="urn:microsoft.com/office/officeart/2005/8/layout/vList5"/>
    <dgm:cxn modelId="{2423DC7B-B1B7-4E94-9CDC-EA72EAE7A74B}" type="presParOf" srcId="{C3829689-1394-49C6-A97C-9D8AE8B682E6}" destId="{9E3B1E1E-9C02-4F0A-9DB0-09098F827798}" srcOrd="0" destOrd="0" presId="urn:microsoft.com/office/officeart/2005/8/layout/vList5"/>
    <dgm:cxn modelId="{86B45F21-0CD2-4A75-9901-594489ACAA49}" type="presParOf" srcId="{C3829689-1394-49C6-A97C-9D8AE8B682E6}" destId="{ECCB17AB-4A48-4FC0-918D-A9B05F361545}" srcOrd="1" destOrd="0" presId="urn:microsoft.com/office/officeart/2005/8/layout/vList5"/>
    <dgm:cxn modelId="{9DD986B5-6450-4BD6-AF78-1264F143C564}" type="presParOf" srcId="{9E8D0705-9535-E64A-B37A-C8E73F6D54E3}" destId="{5920BCFC-8C92-4B85-B355-EADAF2CEBF07}" srcOrd="11" destOrd="0" presId="urn:microsoft.com/office/officeart/2005/8/layout/vList5"/>
    <dgm:cxn modelId="{584F586A-CD76-4E3E-858C-0EAF0FA64549}" type="presParOf" srcId="{9E8D0705-9535-E64A-B37A-C8E73F6D54E3}" destId="{0BC358AC-C8E8-4F8E-918D-67A946F79F76}" srcOrd="12" destOrd="0" presId="urn:microsoft.com/office/officeart/2005/8/layout/vList5"/>
    <dgm:cxn modelId="{68D07CF1-6254-43BE-B367-EC209357A56A}" type="presParOf" srcId="{0BC358AC-C8E8-4F8E-918D-67A946F79F76}" destId="{B67E9ADB-D81F-4936-B75D-F37FCCCAB856}" srcOrd="0" destOrd="0" presId="urn:microsoft.com/office/officeart/2005/8/layout/vList5"/>
    <dgm:cxn modelId="{2FD475DD-A7C2-49E8-8A11-22CC3C2B351E}" type="presParOf" srcId="{0BC358AC-C8E8-4F8E-918D-67A946F79F76}" destId="{540D3F40-E0B3-4443-B19B-3865A334C98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20B1B4-5DAF-424D-9387-7D9D066DF2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BA3B2E8A-40AB-494A-A6DF-76E24890C8CD}">
      <dgm:prSet/>
      <dgm:spPr>
        <a:solidFill>
          <a:srgbClr val="006296"/>
        </a:solidFill>
      </dgm:spPr>
      <dgm:t>
        <a:bodyPr/>
        <a:lstStyle/>
        <a:p>
          <a:r>
            <a:rPr lang="en-AU" dirty="0"/>
            <a:t>Initiate ideas</a:t>
          </a:r>
        </a:p>
      </dgm:t>
    </dgm:pt>
    <dgm:pt modelId="{A9F5B3AC-8D85-3349-8BFD-D56A46B0B9BA}" type="parTrans" cxnId="{C4EC8B13-2FC4-2745-884B-37C490E864BA}">
      <dgm:prSet/>
      <dgm:spPr/>
      <dgm:t>
        <a:bodyPr/>
        <a:lstStyle/>
        <a:p>
          <a:endParaRPr lang="en-GB"/>
        </a:p>
      </dgm:t>
    </dgm:pt>
    <dgm:pt modelId="{87ADEA5D-EB9C-194F-82E4-D8E182807F12}" type="sibTrans" cxnId="{C4EC8B13-2FC4-2745-884B-37C490E864BA}">
      <dgm:prSet/>
      <dgm:spPr/>
      <dgm:t>
        <a:bodyPr/>
        <a:lstStyle/>
        <a:p>
          <a:endParaRPr lang="en-GB"/>
        </a:p>
      </dgm:t>
    </dgm:pt>
    <dgm:pt modelId="{86158B96-C567-9041-9C15-9473C1DE006E}">
      <dgm:prSet/>
      <dgm:spPr>
        <a:solidFill>
          <a:srgbClr val="A93E62"/>
        </a:solidFill>
      </dgm:spPr>
      <dgm:t>
        <a:bodyPr/>
        <a:lstStyle/>
        <a:p>
          <a:r>
            <a:rPr lang="en-AU" dirty="0"/>
            <a:t>Give opinions</a:t>
          </a:r>
        </a:p>
      </dgm:t>
    </dgm:pt>
    <dgm:pt modelId="{92AEDED5-75D5-BB4A-A7FD-C18523525518}" type="parTrans" cxnId="{7652E005-D2D4-F84A-A6D2-00EFC769E5C1}">
      <dgm:prSet/>
      <dgm:spPr/>
      <dgm:t>
        <a:bodyPr/>
        <a:lstStyle/>
        <a:p>
          <a:endParaRPr lang="en-GB"/>
        </a:p>
      </dgm:t>
    </dgm:pt>
    <dgm:pt modelId="{16BA2F3B-67FD-8948-A655-F1DB1042D02D}" type="sibTrans" cxnId="{7652E005-D2D4-F84A-A6D2-00EFC769E5C1}">
      <dgm:prSet/>
      <dgm:spPr/>
      <dgm:t>
        <a:bodyPr/>
        <a:lstStyle/>
        <a:p>
          <a:endParaRPr lang="en-GB"/>
        </a:p>
      </dgm:t>
    </dgm:pt>
    <dgm:pt modelId="{2D46BF2F-D5E0-FF48-AF8C-36371AAFBE8E}">
      <dgm:prSet/>
      <dgm:spPr>
        <a:solidFill>
          <a:srgbClr val="4B5085"/>
        </a:solidFill>
      </dgm:spPr>
      <dgm:t>
        <a:bodyPr/>
        <a:lstStyle/>
        <a:p>
          <a:r>
            <a:rPr lang="en-AU" dirty="0"/>
            <a:t>Seek information</a:t>
          </a:r>
        </a:p>
      </dgm:t>
    </dgm:pt>
    <dgm:pt modelId="{98C4830A-9EEA-DA4E-83D9-05841FBB22F9}" type="parTrans" cxnId="{ED580A4B-86DE-1A41-A17B-3D54AAD6AF5A}">
      <dgm:prSet/>
      <dgm:spPr/>
      <dgm:t>
        <a:bodyPr/>
        <a:lstStyle/>
        <a:p>
          <a:endParaRPr lang="en-GB"/>
        </a:p>
      </dgm:t>
    </dgm:pt>
    <dgm:pt modelId="{0EAE9DD9-DE80-3E47-9091-FF339835378C}" type="sibTrans" cxnId="{ED580A4B-86DE-1A41-A17B-3D54AAD6AF5A}">
      <dgm:prSet/>
      <dgm:spPr/>
      <dgm:t>
        <a:bodyPr/>
        <a:lstStyle/>
        <a:p>
          <a:endParaRPr lang="en-GB"/>
        </a:p>
      </dgm:t>
    </dgm:pt>
    <dgm:pt modelId="{C1385AF5-3062-BB42-8DD7-A252B6D059B2}">
      <dgm:prSet/>
      <dgm:spPr>
        <a:solidFill>
          <a:srgbClr val="007B82"/>
        </a:solidFill>
      </dgm:spPr>
      <dgm:t>
        <a:bodyPr/>
        <a:lstStyle/>
        <a:p>
          <a:r>
            <a:rPr lang="en-AU" dirty="0"/>
            <a:t>Summarise</a:t>
          </a:r>
        </a:p>
      </dgm:t>
    </dgm:pt>
    <dgm:pt modelId="{3B77401B-CA92-4F40-8C8C-37D381868517}" type="parTrans" cxnId="{92592CE9-EB19-7A46-931D-0FB6C754FBA3}">
      <dgm:prSet/>
      <dgm:spPr/>
      <dgm:t>
        <a:bodyPr/>
        <a:lstStyle/>
        <a:p>
          <a:endParaRPr lang="en-GB"/>
        </a:p>
      </dgm:t>
    </dgm:pt>
    <dgm:pt modelId="{0F7C7A7B-D3C0-AF42-B11C-0668E5E438C4}" type="sibTrans" cxnId="{92592CE9-EB19-7A46-931D-0FB6C754FBA3}">
      <dgm:prSet/>
      <dgm:spPr/>
      <dgm:t>
        <a:bodyPr/>
        <a:lstStyle/>
        <a:p>
          <a:endParaRPr lang="en-GB"/>
        </a:p>
      </dgm:t>
    </dgm:pt>
    <dgm:pt modelId="{130EF6C7-E966-41BC-AE92-0D09FBF3D2AC}">
      <dgm:prSet/>
      <dgm:spPr>
        <a:solidFill>
          <a:srgbClr val="006296"/>
        </a:solidFill>
      </dgm:spPr>
      <dgm:t>
        <a:bodyPr/>
        <a:lstStyle/>
        <a:p>
          <a:r>
            <a:rPr lang="en-US" dirty="0" err="1"/>
            <a:t>Energise</a:t>
          </a:r>
          <a:endParaRPr lang="en-US" dirty="0"/>
        </a:p>
      </dgm:t>
    </dgm:pt>
    <dgm:pt modelId="{E073F5CD-0D29-41A5-8A6C-4E1E81346587}" type="parTrans" cxnId="{BDED717C-ACF0-4BDA-9C9D-4C1C9EA4C9AA}">
      <dgm:prSet/>
      <dgm:spPr/>
      <dgm:t>
        <a:bodyPr/>
        <a:lstStyle/>
        <a:p>
          <a:endParaRPr lang="en-US"/>
        </a:p>
      </dgm:t>
    </dgm:pt>
    <dgm:pt modelId="{B7A71CF2-577D-49BD-9177-98A67DECF66F}" type="sibTrans" cxnId="{BDED717C-ACF0-4BDA-9C9D-4C1C9EA4C9AA}">
      <dgm:prSet/>
      <dgm:spPr/>
      <dgm:t>
        <a:bodyPr/>
        <a:lstStyle/>
        <a:p>
          <a:endParaRPr lang="en-US"/>
        </a:p>
      </dgm:t>
    </dgm:pt>
    <dgm:pt modelId="{D01CF192-FBE5-4649-BC11-4E496A64DFD1}" type="pres">
      <dgm:prSet presAssocID="{7420B1B4-5DAF-424D-9387-7D9D066DF247}" presName="diagram" presStyleCnt="0">
        <dgm:presLayoutVars>
          <dgm:dir/>
          <dgm:resizeHandles val="exact"/>
        </dgm:presLayoutVars>
      </dgm:prSet>
      <dgm:spPr/>
    </dgm:pt>
    <dgm:pt modelId="{24048C36-5539-AA4B-98AF-50CBEBD3D432}" type="pres">
      <dgm:prSet presAssocID="{BA3B2E8A-40AB-494A-A6DF-76E24890C8CD}" presName="node" presStyleLbl="node1" presStyleIdx="0" presStyleCnt="5">
        <dgm:presLayoutVars>
          <dgm:bulletEnabled val="1"/>
        </dgm:presLayoutVars>
      </dgm:prSet>
      <dgm:spPr/>
    </dgm:pt>
    <dgm:pt modelId="{05B6E7D4-23CC-EC4C-AA19-13186557DCB4}" type="pres">
      <dgm:prSet presAssocID="{87ADEA5D-EB9C-194F-82E4-D8E182807F12}" presName="sibTrans" presStyleCnt="0"/>
      <dgm:spPr/>
    </dgm:pt>
    <dgm:pt modelId="{73042211-5193-B442-A6D6-B5C1C7C4A441}" type="pres">
      <dgm:prSet presAssocID="{86158B96-C567-9041-9C15-9473C1DE006E}" presName="node" presStyleLbl="node1" presStyleIdx="1" presStyleCnt="5">
        <dgm:presLayoutVars>
          <dgm:bulletEnabled val="1"/>
        </dgm:presLayoutVars>
      </dgm:prSet>
      <dgm:spPr/>
    </dgm:pt>
    <dgm:pt modelId="{9620346C-1517-E54D-9D60-5A61AD8C5FA4}" type="pres">
      <dgm:prSet presAssocID="{16BA2F3B-67FD-8948-A655-F1DB1042D02D}" presName="sibTrans" presStyleCnt="0"/>
      <dgm:spPr/>
    </dgm:pt>
    <dgm:pt modelId="{8A365D81-5032-A143-97AE-8F4C251CED42}" type="pres">
      <dgm:prSet presAssocID="{2D46BF2F-D5E0-FF48-AF8C-36371AAFBE8E}" presName="node" presStyleLbl="node1" presStyleIdx="2" presStyleCnt="5">
        <dgm:presLayoutVars>
          <dgm:bulletEnabled val="1"/>
        </dgm:presLayoutVars>
      </dgm:prSet>
      <dgm:spPr/>
    </dgm:pt>
    <dgm:pt modelId="{1F01A7A0-0490-224D-BFF1-0021FFC07231}" type="pres">
      <dgm:prSet presAssocID="{0EAE9DD9-DE80-3E47-9091-FF339835378C}" presName="sibTrans" presStyleCnt="0"/>
      <dgm:spPr/>
    </dgm:pt>
    <dgm:pt modelId="{3E8246B0-1E70-594C-8B48-2D9964C589CF}" type="pres">
      <dgm:prSet presAssocID="{C1385AF5-3062-BB42-8DD7-A252B6D059B2}" presName="node" presStyleLbl="node1" presStyleIdx="3" presStyleCnt="5">
        <dgm:presLayoutVars>
          <dgm:bulletEnabled val="1"/>
        </dgm:presLayoutVars>
      </dgm:prSet>
      <dgm:spPr/>
    </dgm:pt>
    <dgm:pt modelId="{2386709D-5D53-44A1-A081-E983B0159400}" type="pres">
      <dgm:prSet presAssocID="{0F7C7A7B-D3C0-AF42-B11C-0668E5E438C4}" presName="sibTrans" presStyleCnt="0"/>
      <dgm:spPr/>
    </dgm:pt>
    <dgm:pt modelId="{FD139216-3874-4735-84DE-CB52D1AB5C39}" type="pres">
      <dgm:prSet presAssocID="{130EF6C7-E966-41BC-AE92-0D09FBF3D2AC}" presName="node" presStyleLbl="node1" presStyleIdx="4" presStyleCnt="5">
        <dgm:presLayoutVars>
          <dgm:bulletEnabled val="1"/>
        </dgm:presLayoutVars>
      </dgm:prSet>
      <dgm:spPr/>
    </dgm:pt>
  </dgm:ptLst>
  <dgm:cxnLst>
    <dgm:cxn modelId="{7652E005-D2D4-F84A-A6D2-00EFC769E5C1}" srcId="{7420B1B4-5DAF-424D-9387-7D9D066DF247}" destId="{86158B96-C567-9041-9C15-9473C1DE006E}" srcOrd="1" destOrd="0" parTransId="{92AEDED5-75D5-BB4A-A7FD-C18523525518}" sibTransId="{16BA2F3B-67FD-8948-A655-F1DB1042D02D}"/>
    <dgm:cxn modelId="{C4EC8B13-2FC4-2745-884B-37C490E864BA}" srcId="{7420B1B4-5DAF-424D-9387-7D9D066DF247}" destId="{BA3B2E8A-40AB-494A-A6DF-76E24890C8CD}" srcOrd="0" destOrd="0" parTransId="{A9F5B3AC-8D85-3349-8BFD-D56A46B0B9BA}" sibTransId="{87ADEA5D-EB9C-194F-82E4-D8E182807F12}"/>
    <dgm:cxn modelId="{87A76F27-B46A-3747-AE26-98C67B5EB0DD}" type="presOf" srcId="{7420B1B4-5DAF-424D-9387-7D9D066DF247}" destId="{D01CF192-FBE5-4649-BC11-4E496A64DFD1}" srcOrd="0" destOrd="0" presId="urn:microsoft.com/office/officeart/2005/8/layout/default"/>
    <dgm:cxn modelId="{64C0EE49-6E0B-4A75-8A35-2043462F5143}" type="presOf" srcId="{130EF6C7-E966-41BC-AE92-0D09FBF3D2AC}" destId="{FD139216-3874-4735-84DE-CB52D1AB5C39}" srcOrd="0" destOrd="0" presId="urn:microsoft.com/office/officeart/2005/8/layout/default"/>
    <dgm:cxn modelId="{ED580A4B-86DE-1A41-A17B-3D54AAD6AF5A}" srcId="{7420B1B4-5DAF-424D-9387-7D9D066DF247}" destId="{2D46BF2F-D5E0-FF48-AF8C-36371AAFBE8E}" srcOrd="2" destOrd="0" parTransId="{98C4830A-9EEA-DA4E-83D9-05841FBB22F9}" sibTransId="{0EAE9DD9-DE80-3E47-9091-FF339835378C}"/>
    <dgm:cxn modelId="{8C0DE36B-1F7A-8341-B784-1D20936FEC0F}" type="presOf" srcId="{C1385AF5-3062-BB42-8DD7-A252B6D059B2}" destId="{3E8246B0-1E70-594C-8B48-2D9964C589CF}" srcOrd="0" destOrd="0" presId="urn:microsoft.com/office/officeart/2005/8/layout/default"/>
    <dgm:cxn modelId="{BDED717C-ACF0-4BDA-9C9D-4C1C9EA4C9AA}" srcId="{7420B1B4-5DAF-424D-9387-7D9D066DF247}" destId="{130EF6C7-E966-41BC-AE92-0D09FBF3D2AC}" srcOrd="4" destOrd="0" parTransId="{E073F5CD-0D29-41A5-8A6C-4E1E81346587}" sibTransId="{B7A71CF2-577D-49BD-9177-98A67DECF66F}"/>
    <dgm:cxn modelId="{7355B987-4BA0-0C4D-9D80-E1F9352AFA0D}" type="presOf" srcId="{2D46BF2F-D5E0-FF48-AF8C-36371AAFBE8E}" destId="{8A365D81-5032-A143-97AE-8F4C251CED42}" srcOrd="0" destOrd="0" presId="urn:microsoft.com/office/officeart/2005/8/layout/default"/>
    <dgm:cxn modelId="{555F5DAD-6E83-E749-A83D-A0C83BDC083A}" type="presOf" srcId="{86158B96-C567-9041-9C15-9473C1DE006E}" destId="{73042211-5193-B442-A6D6-B5C1C7C4A441}" srcOrd="0" destOrd="0" presId="urn:microsoft.com/office/officeart/2005/8/layout/default"/>
    <dgm:cxn modelId="{92B850DB-3CCF-F342-A3C5-CC28D1B1C6C1}" type="presOf" srcId="{BA3B2E8A-40AB-494A-A6DF-76E24890C8CD}" destId="{24048C36-5539-AA4B-98AF-50CBEBD3D432}" srcOrd="0" destOrd="0" presId="urn:microsoft.com/office/officeart/2005/8/layout/default"/>
    <dgm:cxn modelId="{92592CE9-EB19-7A46-931D-0FB6C754FBA3}" srcId="{7420B1B4-5DAF-424D-9387-7D9D066DF247}" destId="{C1385AF5-3062-BB42-8DD7-A252B6D059B2}" srcOrd="3" destOrd="0" parTransId="{3B77401B-CA92-4F40-8C8C-37D381868517}" sibTransId="{0F7C7A7B-D3C0-AF42-B11C-0668E5E438C4}"/>
    <dgm:cxn modelId="{CB4D7F4A-6E84-684E-8BC6-12B7B5BA7259}" type="presParOf" srcId="{D01CF192-FBE5-4649-BC11-4E496A64DFD1}" destId="{24048C36-5539-AA4B-98AF-50CBEBD3D432}" srcOrd="0" destOrd="0" presId="urn:microsoft.com/office/officeart/2005/8/layout/default"/>
    <dgm:cxn modelId="{9665BD65-5FB0-E541-84EC-E272AC467CE6}" type="presParOf" srcId="{D01CF192-FBE5-4649-BC11-4E496A64DFD1}" destId="{05B6E7D4-23CC-EC4C-AA19-13186557DCB4}" srcOrd="1" destOrd="0" presId="urn:microsoft.com/office/officeart/2005/8/layout/default"/>
    <dgm:cxn modelId="{0C315E77-A6F0-9C4C-A6F9-33CA6E6DECD7}" type="presParOf" srcId="{D01CF192-FBE5-4649-BC11-4E496A64DFD1}" destId="{73042211-5193-B442-A6D6-B5C1C7C4A441}" srcOrd="2" destOrd="0" presId="urn:microsoft.com/office/officeart/2005/8/layout/default"/>
    <dgm:cxn modelId="{D4AAFA73-09E3-CE43-A4C4-862A8F1E3525}" type="presParOf" srcId="{D01CF192-FBE5-4649-BC11-4E496A64DFD1}" destId="{9620346C-1517-E54D-9D60-5A61AD8C5FA4}" srcOrd="3" destOrd="0" presId="urn:microsoft.com/office/officeart/2005/8/layout/default"/>
    <dgm:cxn modelId="{E7494C44-04D4-784F-9C43-8514B513682A}" type="presParOf" srcId="{D01CF192-FBE5-4649-BC11-4E496A64DFD1}" destId="{8A365D81-5032-A143-97AE-8F4C251CED42}" srcOrd="4" destOrd="0" presId="urn:microsoft.com/office/officeart/2005/8/layout/default"/>
    <dgm:cxn modelId="{87CB55FA-6284-0440-B28C-63B840CAEFF7}" type="presParOf" srcId="{D01CF192-FBE5-4649-BC11-4E496A64DFD1}" destId="{1F01A7A0-0490-224D-BFF1-0021FFC07231}" srcOrd="5" destOrd="0" presId="urn:microsoft.com/office/officeart/2005/8/layout/default"/>
    <dgm:cxn modelId="{58A4F375-164E-C84F-9CF2-8BD5EDBD3881}" type="presParOf" srcId="{D01CF192-FBE5-4649-BC11-4E496A64DFD1}" destId="{3E8246B0-1E70-594C-8B48-2D9964C589CF}" srcOrd="6" destOrd="0" presId="urn:microsoft.com/office/officeart/2005/8/layout/default"/>
    <dgm:cxn modelId="{9BC88C20-A6B5-4891-B241-C33A09517C7F}" type="presParOf" srcId="{D01CF192-FBE5-4649-BC11-4E496A64DFD1}" destId="{2386709D-5D53-44A1-A081-E983B0159400}" srcOrd="7" destOrd="0" presId="urn:microsoft.com/office/officeart/2005/8/layout/default"/>
    <dgm:cxn modelId="{AAE177EF-7A9E-47E8-8ECE-E226A5132F39}" type="presParOf" srcId="{D01CF192-FBE5-4649-BC11-4E496A64DFD1}" destId="{FD139216-3874-4735-84DE-CB52D1AB5C3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20B1B4-5DAF-424D-9387-7D9D066DF2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BA3B2E8A-40AB-494A-A6DF-76E24890C8CD}">
      <dgm:prSet/>
      <dgm:spPr>
        <a:solidFill>
          <a:srgbClr val="006296"/>
        </a:solidFill>
      </dgm:spPr>
      <dgm:t>
        <a:bodyPr/>
        <a:lstStyle/>
        <a:p>
          <a:r>
            <a:rPr lang="en-AU" dirty="0"/>
            <a:t>Encourage</a:t>
          </a:r>
        </a:p>
      </dgm:t>
    </dgm:pt>
    <dgm:pt modelId="{A9F5B3AC-8D85-3349-8BFD-D56A46B0B9BA}" type="parTrans" cxnId="{C4EC8B13-2FC4-2745-884B-37C490E864BA}">
      <dgm:prSet/>
      <dgm:spPr/>
      <dgm:t>
        <a:bodyPr/>
        <a:lstStyle/>
        <a:p>
          <a:endParaRPr lang="en-GB"/>
        </a:p>
      </dgm:t>
    </dgm:pt>
    <dgm:pt modelId="{87ADEA5D-EB9C-194F-82E4-D8E182807F12}" type="sibTrans" cxnId="{C4EC8B13-2FC4-2745-884B-37C490E864BA}">
      <dgm:prSet/>
      <dgm:spPr/>
      <dgm:t>
        <a:bodyPr/>
        <a:lstStyle/>
        <a:p>
          <a:endParaRPr lang="en-GB"/>
        </a:p>
      </dgm:t>
    </dgm:pt>
    <dgm:pt modelId="{86158B96-C567-9041-9C15-9473C1DE006E}">
      <dgm:prSet/>
      <dgm:spPr>
        <a:solidFill>
          <a:srgbClr val="A93E62"/>
        </a:solidFill>
      </dgm:spPr>
      <dgm:t>
        <a:bodyPr/>
        <a:lstStyle/>
        <a:p>
          <a:r>
            <a:rPr lang="en-AU" dirty="0"/>
            <a:t>Harmonise</a:t>
          </a:r>
        </a:p>
      </dgm:t>
    </dgm:pt>
    <dgm:pt modelId="{92AEDED5-75D5-BB4A-A7FD-C18523525518}" type="parTrans" cxnId="{7652E005-D2D4-F84A-A6D2-00EFC769E5C1}">
      <dgm:prSet/>
      <dgm:spPr/>
      <dgm:t>
        <a:bodyPr/>
        <a:lstStyle/>
        <a:p>
          <a:endParaRPr lang="en-GB"/>
        </a:p>
      </dgm:t>
    </dgm:pt>
    <dgm:pt modelId="{16BA2F3B-67FD-8948-A655-F1DB1042D02D}" type="sibTrans" cxnId="{7652E005-D2D4-F84A-A6D2-00EFC769E5C1}">
      <dgm:prSet/>
      <dgm:spPr/>
      <dgm:t>
        <a:bodyPr/>
        <a:lstStyle/>
        <a:p>
          <a:endParaRPr lang="en-GB"/>
        </a:p>
      </dgm:t>
    </dgm:pt>
    <dgm:pt modelId="{2D46BF2F-D5E0-FF48-AF8C-36371AAFBE8E}">
      <dgm:prSet/>
      <dgm:spPr>
        <a:solidFill>
          <a:srgbClr val="4B5085"/>
        </a:solidFill>
      </dgm:spPr>
      <dgm:t>
        <a:bodyPr/>
        <a:lstStyle/>
        <a:p>
          <a:r>
            <a:rPr lang="en-AU" dirty="0"/>
            <a:t>Reduce tension</a:t>
          </a:r>
        </a:p>
      </dgm:t>
    </dgm:pt>
    <dgm:pt modelId="{98C4830A-9EEA-DA4E-83D9-05841FBB22F9}" type="parTrans" cxnId="{ED580A4B-86DE-1A41-A17B-3D54AAD6AF5A}">
      <dgm:prSet/>
      <dgm:spPr/>
      <dgm:t>
        <a:bodyPr/>
        <a:lstStyle/>
        <a:p>
          <a:endParaRPr lang="en-GB"/>
        </a:p>
      </dgm:t>
    </dgm:pt>
    <dgm:pt modelId="{0EAE9DD9-DE80-3E47-9091-FF339835378C}" type="sibTrans" cxnId="{ED580A4B-86DE-1A41-A17B-3D54AAD6AF5A}">
      <dgm:prSet/>
      <dgm:spPr/>
      <dgm:t>
        <a:bodyPr/>
        <a:lstStyle/>
        <a:p>
          <a:endParaRPr lang="en-GB"/>
        </a:p>
      </dgm:t>
    </dgm:pt>
    <dgm:pt modelId="{C1385AF5-3062-BB42-8DD7-A252B6D059B2}">
      <dgm:prSet/>
      <dgm:spPr>
        <a:solidFill>
          <a:srgbClr val="007B82"/>
        </a:solidFill>
      </dgm:spPr>
      <dgm:t>
        <a:bodyPr/>
        <a:lstStyle/>
        <a:p>
          <a:r>
            <a:rPr lang="en-AU" dirty="0"/>
            <a:t>Follow</a:t>
          </a:r>
        </a:p>
      </dgm:t>
    </dgm:pt>
    <dgm:pt modelId="{3B77401B-CA92-4F40-8C8C-37D381868517}" type="parTrans" cxnId="{92592CE9-EB19-7A46-931D-0FB6C754FBA3}">
      <dgm:prSet/>
      <dgm:spPr/>
      <dgm:t>
        <a:bodyPr/>
        <a:lstStyle/>
        <a:p>
          <a:endParaRPr lang="en-GB"/>
        </a:p>
      </dgm:t>
    </dgm:pt>
    <dgm:pt modelId="{0F7C7A7B-D3C0-AF42-B11C-0668E5E438C4}" type="sibTrans" cxnId="{92592CE9-EB19-7A46-931D-0FB6C754FBA3}">
      <dgm:prSet/>
      <dgm:spPr/>
      <dgm:t>
        <a:bodyPr/>
        <a:lstStyle/>
        <a:p>
          <a:endParaRPr lang="en-GB"/>
        </a:p>
      </dgm:t>
    </dgm:pt>
    <dgm:pt modelId="{130EF6C7-E966-41BC-AE92-0D09FBF3D2AC}">
      <dgm:prSet/>
      <dgm:spPr>
        <a:solidFill>
          <a:srgbClr val="006296"/>
        </a:solidFill>
      </dgm:spPr>
      <dgm:t>
        <a:bodyPr/>
        <a:lstStyle/>
        <a:p>
          <a:r>
            <a:rPr lang="en-US" dirty="0"/>
            <a:t>Compromise</a:t>
          </a:r>
        </a:p>
      </dgm:t>
    </dgm:pt>
    <dgm:pt modelId="{E073F5CD-0D29-41A5-8A6C-4E1E81346587}" type="parTrans" cxnId="{BDED717C-ACF0-4BDA-9C9D-4C1C9EA4C9AA}">
      <dgm:prSet/>
      <dgm:spPr/>
      <dgm:t>
        <a:bodyPr/>
        <a:lstStyle/>
        <a:p>
          <a:endParaRPr lang="en-US"/>
        </a:p>
      </dgm:t>
    </dgm:pt>
    <dgm:pt modelId="{B7A71CF2-577D-49BD-9177-98A67DECF66F}" type="sibTrans" cxnId="{BDED717C-ACF0-4BDA-9C9D-4C1C9EA4C9AA}">
      <dgm:prSet/>
      <dgm:spPr/>
      <dgm:t>
        <a:bodyPr/>
        <a:lstStyle/>
        <a:p>
          <a:endParaRPr lang="en-US"/>
        </a:p>
      </dgm:t>
    </dgm:pt>
    <dgm:pt modelId="{D01CF192-FBE5-4649-BC11-4E496A64DFD1}" type="pres">
      <dgm:prSet presAssocID="{7420B1B4-5DAF-424D-9387-7D9D066DF247}" presName="diagram" presStyleCnt="0">
        <dgm:presLayoutVars>
          <dgm:dir/>
          <dgm:resizeHandles val="exact"/>
        </dgm:presLayoutVars>
      </dgm:prSet>
      <dgm:spPr/>
    </dgm:pt>
    <dgm:pt modelId="{24048C36-5539-AA4B-98AF-50CBEBD3D432}" type="pres">
      <dgm:prSet presAssocID="{BA3B2E8A-40AB-494A-A6DF-76E24890C8CD}" presName="node" presStyleLbl="node1" presStyleIdx="0" presStyleCnt="5">
        <dgm:presLayoutVars>
          <dgm:bulletEnabled val="1"/>
        </dgm:presLayoutVars>
      </dgm:prSet>
      <dgm:spPr/>
    </dgm:pt>
    <dgm:pt modelId="{05B6E7D4-23CC-EC4C-AA19-13186557DCB4}" type="pres">
      <dgm:prSet presAssocID="{87ADEA5D-EB9C-194F-82E4-D8E182807F12}" presName="sibTrans" presStyleCnt="0"/>
      <dgm:spPr/>
    </dgm:pt>
    <dgm:pt modelId="{73042211-5193-B442-A6D6-B5C1C7C4A441}" type="pres">
      <dgm:prSet presAssocID="{86158B96-C567-9041-9C15-9473C1DE006E}" presName="node" presStyleLbl="node1" presStyleIdx="1" presStyleCnt="5">
        <dgm:presLayoutVars>
          <dgm:bulletEnabled val="1"/>
        </dgm:presLayoutVars>
      </dgm:prSet>
      <dgm:spPr/>
    </dgm:pt>
    <dgm:pt modelId="{9620346C-1517-E54D-9D60-5A61AD8C5FA4}" type="pres">
      <dgm:prSet presAssocID="{16BA2F3B-67FD-8948-A655-F1DB1042D02D}" presName="sibTrans" presStyleCnt="0"/>
      <dgm:spPr/>
    </dgm:pt>
    <dgm:pt modelId="{8A365D81-5032-A143-97AE-8F4C251CED42}" type="pres">
      <dgm:prSet presAssocID="{2D46BF2F-D5E0-FF48-AF8C-36371AAFBE8E}" presName="node" presStyleLbl="node1" presStyleIdx="2" presStyleCnt="5">
        <dgm:presLayoutVars>
          <dgm:bulletEnabled val="1"/>
        </dgm:presLayoutVars>
      </dgm:prSet>
      <dgm:spPr/>
    </dgm:pt>
    <dgm:pt modelId="{1F01A7A0-0490-224D-BFF1-0021FFC07231}" type="pres">
      <dgm:prSet presAssocID="{0EAE9DD9-DE80-3E47-9091-FF339835378C}" presName="sibTrans" presStyleCnt="0"/>
      <dgm:spPr/>
    </dgm:pt>
    <dgm:pt modelId="{3E8246B0-1E70-594C-8B48-2D9964C589CF}" type="pres">
      <dgm:prSet presAssocID="{C1385AF5-3062-BB42-8DD7-A252B6D059B2}" presName="node" presStyleLbl="node1" presStyleIdx="3" presStyleCnt="5">
        <dgm:presLayoutVars>
          <dgm:bulletEnabled val="1"/>
        </dgm:presLayoutVars>
      </dgm:prSet>
      <dgm:spPr/>
    </dgm:pt>
    <dgm:pt modelId="{2386709D-5D53-44A1-A081-E983B0159400}" type="pres">
      <dgm:prSet presAssocID="{0F7C7A7B-D3C0-AF42-B11C-0668E5E438C4}" presName="sibTrans" presStyleCnt="0"/>
      <dgm:spPr/>
    </dgm:pt>
    <dgm:pt modelId="{FD139216-3874-4735-84DE-CB52D1AB5C39}" type="pres">
      <dgm:prSet presAssocID="{130EF6C7-E966-41BC-AE92-0D09FBF3D2AC}" presName="node" presStyleLbl="node1" presStyleIdx="4" presStyleCnt="5">
        <dgm:presLayoutVars>
          <dgm:bulletEnabled val="1"/>
        </dgm:presLayoutVars>
      </dgm:prSet>
      <dgm:spPr/>
    </dgm:pt>
  </dgm:ptLst>
  <dgm:cxnLst>
    <dgm:cxn modelId="{7652E005-D2D4-F84A-A6D2-00EFC769E5C1}" srcId="{7420B1B4-5DAF-424D-9387-7D9D066DF247}" destId="{86158B96-C567-9041-9C15-9473C1DE006E}" srcOrd="1" destOrd="0" parTransId="{92AEDED5-75D5-BB4A-A7FD-C18523525518}" sibTransId="{16BA2F3B-67FD-8948-A655-F1DB1042D02D}"/>
    <dgm:cxn modelId="{C4EC8B13-2FC4-2745-884B-37C490E864BA}" srcId="{7420B1B4-5DAF-424D-9387-7D9D066DF247}" destId="{BA3B2E8A-40AB-494A-A6DF-76E24890C8CD}" srcOrd="0" destOrd="0" parTransId="{A9F5B3AC-8D85-3349-8BFD-D56A46B0B9BA}" sibTransId="{87ADEA5D-EB9C-194F-82E4-D8E182807F12}"/>
    <dgm:cxn modelId="{87A76F27-B46A-3747-AE26-98C67B5EB0DD}" type="presOf" srcId="{7420B1B4-5DAF-424D-9387-7D9D066DF247}" destId="{D01CF192-FBE5-4649-BC11-4E496A64DFD1}" srcOrd="0" destOrd="0" presId="urn:microsoft.com/office/officeart/2005/8/layout/default"/>
    <dgm:cxn modelId="{64C0EE49-6E0B-4A75-8A35-2043462F5143}" type="presOf" srcId="{130EF6C7-E966-41BC-AE92-0D09FBF3D2AC}" destId="{FD139216-3874-4735-84DE-CB52D1AB5C39}" srcOrd="0" destOrd="0" presId="urn:microsoft.com/office/officeart/2005/8/layout/default"/>
    <dgm:cxn modelId="{ED580A4B-86DE-1A41-A17B-3D54AAD6AF5A}" srcId="{7420B1B4-5DAF-424D-9387-7D9D066DF247}" destId="{2D46BF2F-D5E0-FF48-AF8C-36371AAFBE8E}" srcOrd="2" destOrd="0" parTransId="{98C4830A-9EEA-DA4E-83D9-05841FBB22F9}" sibTransId="{0EAE9DD9-DE80-3E47-9091-FF339835378C}"/>
    <dgm:cxn modelId="{8C0DE36B-1F7A-8341-B784-1D20936FEC0F}" type="presOf" srcId="{C1385AF5-3062-BB42-8DD7-A252B6D059B2}" destId="{3E8246B0-1E70-594C-8B48-2D9964C589CF}" srcOrd="0" destOrd="0" presId="urn:microsoft.com/office/officeart/2005/8/layout/default"/>
    <dgm:cxn modelId="{BDED717C-ACF0-4BDA-9C9D-4C1C9EA4C9AA}" srcId="{7420B1B4-5DAF-424D-9387-7D9D066DF247}" destId="{130EF6C7-E966-41BC-AE92-0D09FBF3D2AC}" srcOrd="4" destOrd="0" parTransId="{E073F5CD-0D29-41A5-8A6C-4E1E81346587}" sibTransId="{B7A71CF2-577D-49BD-9177-98A67DECF66F}"/>
    <dgm:cxn modelId="{7355B987-4BA0-0C4D-9D80-E1F9352AFA0D}" type="presOf" srcId="{2D46BF2F-D5E0-FF48-AF8C-36371AAFBE8E}" destId="{8A365D81-5032-A143-97AE-8F4C251CED42}" srcOrd="0" destOrd="0" presId="urn:microsoft.com/office/officeart/2005/8/layout/default"/>
    <dgm:cxn modelId="{555F5DAD-6E83-E749-A83D-A0C83BDC083A}" type="presOf" srcId="{86158B96-C567-9041-9C15-9473C1DE006E}" destId="{73042211-5193-B442-A6D6-B5C1C7C4A441}" srcOrd="0" destOrd="0" presId="urn:microsoft.com/office/officeart/2005/8/layout/default"/>
    <dgm:cxn modelId="{92B850DB-3CCF-F342-A3C5-CC28D1B1C6C1}" type="presOf" srcId="{BA3B2E8A-40AB-494A-A6DF-76E24890C8CD}" destId="{24048C36-5539-AA4B-98AF-50CBEBD3D432}" srcOrd="0" destOrd="0" presId="urn:microsoft.com/office/officeart/2005/8/layout/default"/>
    <dgm:cxn modelId="{92592CE9-EB19-7A46-931D-0FB6C754FBA3}" srcId="{7420B1B4-5DAF-424D-9387-7D9D066DF247}" destId="{C1385AF5-3062-BB42-8DD7-A252B6D059B2}" srcOrd="3" destOrd="0" parTransId="{3B77401B-CA92-4F40-8C8C-37D381868517}" sibTransId="{0F7C7A7B-D3C0-AF42-B11C-0668E5E438C4}"/>
    <dgm:cxn modelId="{CB4D7F4A-6E84-684E-8BC6-12B7B5BA7259}" type="presParOf" srcId="{D01CF192-FBE5-4649-BC11-4E496A64DFD1}" destId="{24048C36-5539-AA4B-98AF-50CBEBD3D432}" srcOrd="0" destOrd="0" presId="urn:microsoft.com/office/officeart/2005/8/layout/default"/>
    <dgm:cxn modelId="{9665BD65-5FB0-E541-84EC-E272AC467CE6}" type="presParOf" srcId="{D01CF192-FBE5-4649-BC11-4E496A64DFD1}" destId="{05B6E7D4-23CC-EC4C-AA19-13186557DCB4}" srcOrd="1" destOrd="0" presId="urn:microsoft.com/office/officeart/2005/8/layout/default"/>
    <dgm:cxn modelId="{0C315E77-A6F0-9C4C-A6F9-33CA6E6DECD7}" type="presParOf" srcId="{D01CF192-FBE5-4649-BC11-4E496A64DFD1}" destId="{73042211-5193-B442-A6D6-B5C1C7C4A441}" srcOrd="2" destOrd="0" presId="urn:microsoft.com/office/officeart/2005/8/layout/default"/>
    <dgm:cxn modelId="{D4AAFA73-09E3-CE43-A4C4-862A8F1E3525}" type="presParOf" srcId="{D01CF192-FBE5-4649-BC11-4E496A64DFD1}" destId="{9620346C-1517-E54D-9D60-5A61AD8C5FA4}" srcOrd="3" destOrd="0" presId="urn:microsoft.com/office/officeart/2005/8/layout/default"/>
    <dgm:cxn modelId="{E7494C44-04D4-784F-9C43-8514B513682A}" type="presParOf" srcId="{D01CF192-FBE5-4649-BC11-4E496A64DFD1}" destId="{8A365D81-5032-A143-97AE-8F4C251CED42}" srcOrd="4" destOrd="0" presId="urn:microsoft.com/office/officeart/2005/8/layout/default"/>
    <dgm:cxn modelId="{87CB55FA-6284-0440-B28C-63B840CAEFF7}" type="presParOf" srcId="{D01CF192-FBE5-4649-BC11-4E496A64DFD1}" destId="{1F01A7A0-0490-224D-BFF1-0021FFC07231}" srcOrd="5" destOrd="0" presId="urn:microsoft.com/office/officeart/2005/8/layout/default"/>
    <dgm:cxn modelId="{58A4F375-164E-C84F-9CF2-8BD5EDBD3881}" type="presParOf" srcId="{D01CF192-FBE5-4649-BC11-4E496A64DFD1}" destId="{3E8246B0-1E70-594C-8B48-2D9964C589CF}" srcOrd="6" destOrd="0" presId="urn:microsoft.com/office/officeart/2005/8/layout/default"/>
    <dgm:cxn modelId="{9BC88C20-A6B5-4891-B241-C33A09517C7F}" type="presParOf" srcId="{D01CF192-FBE5-4649-BC11-4E496A64DFD1}" destId="{2386709D-5D53-44A1-A081-E983B0159400}" srcOrd="7" destOrd="0" presId="urn:microsoft.com/office/officeart/2005/8/layout/default"/>
    <dgm:cxn modelId="{AAE177EF-7A9E-47E8-8ECE-E226A5132F39}" type="presParOf" srcId="{D01CF192-FBE5-4649-BC11-4E496A64DFD1}" destId="{FD139216-3874-4735-84DE-CB52D1AB5C3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20B1B4-5DAF-424D-9387-7D9D066DF2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BA3B2E8A-40AB-494A-A6DF-76E24890C8CD}">
      <dgm:prSet/>
      <dgm:spPr>
        <a:solidFill>
          <a:srgbClr val="006296"/>
        </a:solidFill>
      </dgm:spPr>
      <dgm:t>
        <a:bodyPr/>
        <a:lstStyle/>
        <a:p>
          <a:r>
            <a:rPr lang="en-AU" dirty="0"/>
            <a:t>Competition over resources</a:t>
          </a:r>
        </a:p>
      </dgm:t>
    </dgm:pt>
    <dgm:pt modelId="{A9F5B3AC-8D85-3349-8BFD-D56A46B0B9BA}" type="parTrans" cxnId="{C4EC8B13-2FC4-2745-884B-37C490E864BA}">
      <dgm:prSet/>
      <dgm:spPr/>
      <dgm:t>
        <a:bodyPr/>
        <a:lstStyle/>
        <a:p>
          <a:endParaRPr lang="en-GB"/>
        </a:p>
      </dgm:t>
    </dgm:pt>
    <dgm:pt modelId="{87ADEA5D-EB9C-194F-82E4-D8E182807F12}" type="sibTrans" cxnId="{C4EC8B13-2FC4-2745-884B-37C490E864BA}">
      <dgm:prSet/>
      <dgm:spPr/>
      <dgm:t>
        <a:bodyPr/>
        <a:lstStyle/>
        <a:p>
          <a:endParaRPr lang="en-GB"/>
        </a:p>
      </dgm:t>
    </dgm:pt>
    <dgm:pt modelId="{86158B96-C567-9041-9C15-9473C1DE006E}">
      <dgm:prSet/>
      <dgm:spPr>
        <a:solidFill>
          <a:srgbClr val="A93E62"/>
        </a:solidFill>
      </dgm:spPr>
      <dgm:t>
        <a:bodyPr/>
        <a:lstStyle/>
        <a:p>
          <a:r>
            <a:rPr lang="en-AU" dirty="0"/>
            <a:t>Different goals</a:t>
          </a:r>
        </a:p>
      </dgm:t>
    </dgm:pt>
    <dgm:pt modelId="{92AEDED5-75D5-BB4A-A7FD-C18523525518}" type="parTrans" cxnId="{7652E005-D2D4-F84A-A6D2-00EFC769E5C1}">
      <dgm:prSet/>
      <dgm:spPr/>
      <dgm:t>
        <a:bodyPr/>
        <a:lstStyle/>
        <a:p>
          <a:endParaRPr lang="en-GB"/>
        </a:p>
      </dgm:t>
    </dgm:pt>
    <dgm:pt modelId="{16BA2F3B-67FD-8948-A655-F1DB1042D02D}" type="sibTrans" cxnId="{7652E005-D2D4-F84A-A6D2-00EFC769E5C1}">
      <dgm:prSet/>
      <dgm:spPr/>
      <dgm:t>
        <a:bodyPr/>
        <a:lstStyle/>
        <a:p>
          <a:endParaRPr lang="en-GB"/>
        </a:p>
      </dgm:t>
    </dgm:pt>
    <dgm:pt modelId="{2D46BF2F-D5E0-FF48-AF8C-36371AAFBE8E}">
      <dgm:prSet/>
      <dgm:spPr>
        <a:solidFill>
          <a:srgbClr val="4B5085"/>
        </a:solidFill>
      </dgm:spPr>
      <dgm:t>
        <a:bodyPr/>
        <a:lstStyle/>
        <a:p>
          <a:r>
            <a:rPr lang="en-AU" dirty="0"/>
            <a:t>Communication breakdowns</a:t>
          </a:r>
        </a:p>
      </dgm:t>
    </dgm:pt>
    <dgm:pt modelId="{98C4830A-9EEA-DA4E-83D9-05841FBB22F9}" type="parTrans" cxnId="{ED580A4B-86DE-1A41-A17B-3D54AAD6AF5A}">
      <dgm:prSet/>
      <dgm:spPr/>
      <dgm:t>
        <a:bodyPr/>
        <a:lstStyle/>
        <a:p>
          <a:endParaRPr lang="en-GB"/>
        </a:p>
      </dgm:t>
    </dgm:pt>
    <dgm:pt modelId="{0EAE9DD9-DE80-3E47-9091-FF339835378C}" type="sibTrans" cxnId="{ED580A4B-86DE-1A41-A17B-3D54AAD6AF5A}">
      <dgm:prSet/>
      <dgm:spPr/>
      <dgm:t>
        <a:bodyPr/>
        <a:lstStyle/>
        <a:p>
          <a:endParaRPr lang="en-GB"/>
        </a:p>
      </dgm:t>
    </dgm:pt>
    <dgm:pt modelId="{C1385AF5-3062-BB42-8DD7-A252B6D059B2}">
      <dgm:prSet/>
      <dgm:spPr>
        <a:solidFill>
          <a:srgbClr val="007B82"/>
        </a:solidFill>
      </dgm:spPr>
      <dgm:t>
        <a:bodyPr/>
        <a:lstStyle/>
        <a:p>
          <a:r>
            <a:rPr lang="en-AU" dirty="0"/>
            <a:t>Group fault lines</a:t>
          </a:r>
        </a:p>
      </dgm:t>
    </dgm:pt>
    <dgm:pt modelId="{3B77401B-CA92-4F40-8C8C-37D381868517}" type="parTrans" cxnId="{92592CE9-EB19-7A46-931D-0FB6C754FBA3}">
      <dgm:prSet/>
      <dgm:spPr/>
      <dgm:t>
        <a:bodyPr/>
        <a:lstStyle/>
        <a:p>
          <a:endParaRPr lang="en-GB"/>
        </a:p>
      </dgm:t>
    </dgm:pt>
    <dgm:pt modelId="{0F7C7A7B-D3C0-AF42-B11C-0668E5E438C4}" type="sibTrans" cxnId="{92592CE9-EB19-7A46-931D-0FB6C754FBA3}">
      <dgm:prSet/>
      <dgm:spPr/>
      <dgm:t>
        <a:bodyPr/>
        <a:lstStyle/>
        <a:p>
          <a:endParaRPr lang="en-GB"/>
        </a:p>
      </dgm:t>
    </dgm:pt>
    <dgm:pt modelId="{D01CF192-FBE5-4649-BC11-4E496A64DFD1}" type="pres">
      <dgm:prSet presAssocID="{7420B1B4-5DAF-424D-9387-7D9D066DF247}" presName="diagram" presStyleCnt="0">
        <dgm:presLayoutVars>
          <dgm:dir/>
          <dgm:resizeHandles val="exact"/>
        </dgm:presLayoutVars>
      </dgm:prSet>
      <dgm:spPr/>
    </dgm:pt>
    <dgm:pt modelId="{24048C36-5539-AA4B-98AF-50CBEBD3D432}" type="pres">
      <dgm:prSet presAssocID="{BA3B2E8A-40AB-494A-A6DF-76E24890C8CD}" presName="node" presStyleLbl="node1" presStyleIdx="0" presStyleCnt="4">
        <dgm:presLayoutVars>
          <dgm:bulletEnabled val="1"/>
        </dgm:presLayoutVars>
      </dgm:prSet>
      <dgm:spPr/>
    </dgm:pt>
    <dgm:pt modelId="{05B6E7D4-23CC-EC4C-AA19-13186557DCB4}" type="pres">
      <dgm:prSet presAssocID="{87ADEA5D-EB9C-194F-82E4-D8E182807F12}" presName="sibTrans" presStyleCnt="0"/>
      <dgm:spPr/>
    </dgm:pt>
    <dgm:pt modelId="{73042211-5193-B442-A6D6-B5C1C7C4A441}" type="pres">
      <dgm:prSet presAssocID="{86158B96-C567-9041-9C15-9473C1DE006E}" presName="node" presStyleLbl="node1" presStyleIdx="1" presStyleCnt="4">
        <dgm:presLayoutVars>
          <dgm:bulletEnabled val="1"/>
        </dgm:presLayoutVars>
      </dgm:prSet>
      <dgm:spPr/>
    </dgm:pt>
    <dgm:pt modelId="{9620346C-1517-E54D-9D60-5A61AD8C5FA4}" type="pres">
      <dgm:prSet presAssocID="{16BA2F3B-67FD-8948-A655-F1DB1042D02D}" presName="sibTrans" presStyleCnt="0"/>
      <dgm:spPr/>
    </dgm:pt>
    <dgm:pt modelId="{8A365D81-5032-A143-97AE-8F4C251CED42}" type="pres">
      <dgm:prSet presAssocID="{2D46BF2F-D5E0-FF48-AF8C-36371AAFBE8E}" presName="node" presStyleLbl="node1" presStyleIdx="2" presStyleCnt="4">
        <dgm:presLayoutVars>
          <dgm:bulletEnabled val="1"/>
        </dgm:presLayoutVars>
      </dgm:prSet>
      <dgm:spPr/>
    </dgm:pt>
    <dgm:pt modelId="{1F01A7A0-0490-224D-BFF1-0021FFC07231}" type="pres">
      <dgm:prSet presAssocID="{0EAE9DD9-DE80-3E47-9091-FF339835378C}" presName="sibTrans" presStyleCnt="0"/>
      <dgm:spPr/>
    </dgm:pt>
    <dgm:pt modelId="{3E8246B0-1E70-594C-8B48-2D9964C589CF}" type="pres">
      <dgm:prSet presAssocID="{C1385AF5-3062-BB42-8DD7-A252B6D059B2}" presName="node" presStyleLbl="node1" presStyleIdx="3" presStyleCnt="4">
        <dgm:presLayoutVars>
          <dgm:bulletEnabled val="1"/>
        </dgm:presLayoutVars>
      </dgm:prSet>
      <dgm:spPr/>
    </dgm:pt>
  </dgm:ptLst>
  <dgm:cxnLst>
    <dgm:cxn modelId="{7652E005-D2D4-F84A-A6D2-00EFC769E5C1}" srcId="{7420B1B4-5DAF-424D-9387-7D9D066DF247}" destId="{86158B96-C567-9041-9C15-9473C1DE006E}" srcOrd="1" destOrd="0" parTransId="{92AEDED5-75D5-BB4A-A7FD-C18523525518}" sibTransId="{16BA2F3B-67FD-8948-A655-F1DB1042D02D}"/>
    <dgm:cxn modelId="{C4EC8B13-2FC4-2745-884B-37C490E864BA}" srcId="{7420B1B4-5DAF-424D-9387-7D9D066DF247}" destId="{BA3B2E8A-40AB-494A-A6DF-76E24890C8CD}" srcOrd="0" destOrd="0" parTransId="{A9F5B3AC-8D85-3349-8BFD-D56A46B0B9BA}" sibTransId="{87ADEA5D-EB9C-194F-82E4-D8E182807F12}"/>
    <dgm:cxn modelId="{87A76F27-B46A-3747-AE26-98C67B5EB0DD}" type="presOf" srcId="{7420B1B4-5DAF-424D-9387-7D9D066DF247}" destId="{D01CF192-FBE5-4649-BC11-4E496A64DFD1}" srcOrd="0" destOrd="0" presId="urn:microsoft.com/office/officeart/2005/8/layout/default"/>
    <dgm:cxn modelId="{ED580A4B-86DE-1A41-A17B-3D54AAD6AF5A}" srcId="{7420B1B4-5DAF-424D-9387-7D9D066DF247}" destId="{2D46BF2F-D5E0-FF48-AF8C-36371AAFBE8E}" srcOrd="2" destOrd="0" parTransId="{98C4830A-9EEA-DA4E-83D9-05841FBB22F9}" sibTransId="{0EAE9DD9-DE80-3E47-9091-FF339835378C}"/>
    <dgm:cxn modelId="{8C0DE36B-1F7A-8341-B784-1D20936FEC0F}" type="presOf" srcId="{C1385AF5-3062-BB42-8DD7-A252B6D059B2}" destId="{3E8246B0-1E70-594C-8B48-2D9964C589CF}" srcOrd="0" destOrd="0" presId="urn:microsoft.com/office/officeart/2005/8/layout/default"/>
    <dgm:cxn modelId="{7355B987-4BA0-0C4D-9D80-E1F9352AFA0D}" type="presOf" srcId="{2D46BF2F-D5E0-FF48-AF8C-36371AAFBE8E}" destId="{8A365D81-5032-A143-97AE-8F4C251CED42}" srcOrd="0" destOrd="0" presId="urn:microsoft.com/office/officeart/2005/8/layout/default"/>
    <dgm:cxn modelId="{555F5DAD-6E83-E749-A83D-A0C83BDC083A}" type="presOf" srcId="{86158B96-C567-9041-9C15-9473C1DE006E}" destId="{73042211-5193-B442-A6D6-B5C1C7C4A441}" srcOrd="0" destOrd="0" presId="urn:microsoft.com/office/officeart/2005/8/layout/default"/>
    <dgm:cxn modelId="{92B850DB-3CCF-F342-A3C5-CC28D1B1C6C1}" type="presOf" srcId="{BA3B2E8A-40AB-494A-A6DF-76E24890C8CD}" destId="{24048C36-5539-AA4B-98AF-50CBEBD3D432}" srcOrd="0" destOrd="0" presId="urn:microsoft.com/office/officeart/2005/8/layout/default"/>
    <dgm:cxn modelId="{92592CE9-EB19-7A46-931D-0FB6C754FBA3}" srcId="{7420B1B4-5DAF-424D-9387-7D9D066DF247}" destId="{C1385AF5-3062-BB42-8DD7-A252B6D059B2}" srcOrd="3" destOrd="0" parTransId="{3B77401B-CA92-4F40-8C8C-37D381868517}" sibTransId="{0F7C7A7B-D3C0-AF42-B11C-0668E5E438C4}"/>
    <dgm:cxn modelId="{CB4D7F4A-6E84-684E-8BC6-12B7B5BA7259}" type="presParOf" srcId="{D01CF192-FBE5-4649-BC11-4E496A64DFD1}" destId="{24048C36-5539-AA4B-98AF-50CBEBD3D432}" srcOrd="0" destOrd="0" presId="urn:microsoft.com/office/officeart/2005/8/layout/default"/>
    <dgm:cxn modelId="{9665BD65-5FB0-E541-84EC-E272AC467CE6}" type="presParOf" srcId="{D01CF192-FBE5-4649-BC11-4E496A64DFD1}" destId="{05B6E7D4-23CC-EC4C-AA19-13186557DCB4}" srcOrd="1" destOrd="0" presId="urn:microsoft.com/office/officeart/2005/8/layout/default"/>
    <dgm:cxn modelId="{0C315E77-A6F0-9C4C-A6F9-33CA6E6DECD7}" type="presParOf" srcId="{D01CF192-FBE5-4649-BC11-4E496A64DFD1}" destId="{73042211-5193-B442-A6D6-B5C1C7C4A441}" srcOrd="2" destOrd="0" presId="urn:microsoft.com/office/officeart/2005/8/layout/default"/>
    <dgm:cxn modelId="{D4AAFA73-09E3-CE43-A4C4-862A8F1E3525}" type="presParOf" srcId="{D01CF192-FBE5-4649-BC11-4E496A64DFD1}" destId="{9620346C-1517-E54D-9D60-5A61AD8C5FA4}" srcOrd="3" destOrd="0" presId="urn:microsoft.com/office/officeart/2005/8/layout/default"/>
    <dgm:cxn modelId="{E7494C44-04D4-784F-9C43-8514B513682A}" type="presParOf" srcId="{D01CF192-FBE5-4649-BC11-4E496A64DFD1}" destId="{8A365D81-5032-A143-97AE-8F4C251CED42}" srcOrd="4" destOrd="0" presId="urn:microsoft.com/office/officeart/2005/8/layout/default"/>
    <dgm:cxn modelId="{87CB55FA-6284-0440-B28C-63B840CAEFF7}" type="presParOf" srcId="{D01CF192-FBE5-4649-BC11-4E496A64DFD1}" destId="{1F01A7A0-0490-224D-BFF1-0021FFC07231}" srcOrd="5" destOrd="0" presId="urn:microsoft.com/office/officeart/2005/8/layout/default"/>
    <dgm:cxn modelId="{58A4F375-164E-C84F-9CF2-8BD5EDBD3881}" type="presParOf" srcId="{D01CF192-FBE5-4649-BC11-4E496A64DFD1}" destId="{3E8246B0-1E70-594C-8B48-2D9964C589C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C56CE-4CEC-0948-9545-3A76B4102290}">
      <dsp:nvSpPr>
        <dsp:cNvPr id="0" name=""/>
        <dsp:cNvSpPr/>
      </dsp:nvSpPr>
      <dsp:spPr>
        <a:xfrm rot="5400000">
          <a:off x="5202582" y="-2973514"/>
          <a:ext cx="518653" cy="6596155"/>
        </a:xfrm>
        <a:prstGeom prst="round2Same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000" tIns="0" rIns="72000" bIns="0" numCol="1" spcCol="1270" anchor="ctr" anchorCtr="0">
          <a:noAutofit/>
        </a:bodyPr>
        <a:lstStyle/>
        <a:p>
          <a:pPr marL="57150" lvl="1" indent="-57150" algn="l" defTabSz="488950">
            <a:lnSpc>
              <a:spcPct val="90000"/>
            </a:lnSpc>
            <a:spcBef>
              <a:spcPct val="0"/>
            </a:spcBef>
            <a:spcAft>
              <a:spcPct val="15000"/>
            </a:spcAft>
            <a:buFont typeface="Arial" panose="020B0604020202020204" pitchFamily="34" charset="0"/>
            <a:buNone/>
          </a:pPr>
          <a:r>
            <a:rPr lang="en-US" sz="1100" kern="1200" noProof="0" dirty="0">
              <a:latin typeface="+mn-lt"/>
              <a:cs typeface="Arial" panose="020B0604020202020204" pitchFamily="34" charset="0"/>
            </a:rPr>
            <a:t>	</a:t>
          </a:r>
          <a:r>
            <a:rPr lang="en-US" sz="1400" kern="1200" noProof="0" dirty="0">
              <a:latin typeface="+mn-lt"/>
              <a:cs typeface="Arial" panose="020B0604020202020204" pitchFamily="34" charset="0"/>
            </a:rPr>
            <a:t>Explain what a team is and the value and contributions they make in </a:t>
          </a:r>
          <a:r>
            <a:rPr lang="en-US" sz="1400" kern="1200" noProof="0" dirty="0" err="1">
              <a:latin typeface="+mn-lt"/>
              <a:cs typeface="Arial" panose="020B0604020202020204" pitchFamily="34" charset="0"/>
            </a:rPr>
            <a:t>organisations</a:t>
          </a:r>
          <a:r>
            <a:rPr lang="en-US" sz="1400" kern="1200" noProof="0" dirty="0">
              <a:latin typeface="+mn-lt"/>
              <a:cs typeface="Arial" panose="020B0604020202020204" pitchFamily="34" charset="0"/>
            </a:rPr>
            <a:t>.</a:t>
          </a:r>
          <a:endParaRPr lang="en-AU" sz="1100" kern="1200" noProof="0" dirty="0">
            <a:latin typeface="+mn-lt"/>
            <a:cs typeface="Arial" panose="020B0604020202020204" pitchFamily="34" charset="0"/>
          </a:endParaRPr>
        </a:p>
      </dsp:txBody>
      <dsp:txXfrm rot="-5400000">
        <a:off x="2163832" y="90555"/>
        <a:ext cx="6570836" cy="468015"/>
      </dsp:txXfrm>
    </dsp:sp>
    <dsp:sp modelId="{D8DE435B-19BB-A440-A2E0-19A13652204D}">
      <dsp:nvSpPr>
        <dsp:cNvPr id="0" name=""/>
        <dsp:cNvSpPr/>
      </dsp:nvSpPr>
      <dsp:spPr>
        <a:xfrm>
          <a:off x="1482650" y="404"/>
          <a:ext cx="681180" cy="648317"/>
        </a:xfrm>
        <a:prstGeom prst="roundRect">
          <a:avLst/>
        </a:prstGeom>
        <a:solidFill>
          <a:srgbClr val="0062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1</a:t>
          </a:r>
        </a:p>
      </dsp:txBody>
      <dsp:txXfrm>
        <a:off x="1514298" y="32052"/>
        <a:ext cx="617884" cy="585021"/>
      </dsp:txXfrm>
    </dsp:sp>
    <dsp:sp modelId="{621CE94C-CA90-214E-880A-46C46B589BC5}">
      <dsp:nvSpPr>
        <dsp:cNvPr id="0" name=""/>
        <dsp:cNvSpPr/>
      </dsp:nvSpPr>
      <dsp:spPr>
        <a:xfrm rot="5400000">
          <a:off x="5157714" y="-2292781"/>
          <a:ext cx="600004" cy="6596155"/>
        </a:xfrm>
        <a:prstGeom prst="round2Same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000" tIns="0" rIns="72000" bIns="0" numCol="1" spcCol="1270" anchor="ctr" anchorCtr="0">
          <a:noAutofit/>
        </a:bodyPr>
        <a:lstStyle/>
        <a:p>
          <a:pPr marL="57150" lvl="1" indent="-57150" algn="l" defTabSz="488950">
            <a:lnSpc>
              <a:spcPct val="90000"/>
            </a:lnSpc>
            <a:spcBef>
              <a:spcPct val="0"/>
            </a:spcBef>
            <a:spcAft>
              <a:spcPct val="15000"/>
            </a:spcAft>
            <a:buNone/>
          </a:pPr>
          <a:r>
            <a:rPr lang="en-US" sz="1100" kern="1200" noProof="0" dirty="0">
              <a:latin typeface="+mn-lt"/>
              <a:cs typeface="Arial" panose="020B0604020202020204" pitchFamily="34" charset="0"/>
            </a:rPr>
            <a:t>	</a:t>
          </a:r>
          <a:r>
            <a:rPr lang="en-US" sz="1400" kern="1200" noProof="0" dirty="0">
              <a:latin typeface="+mn-lt"/>
              <a:cs typeface="Arial" panose="020B0604020202020204" pitchFamily="34" charset="0"/>
            </a:rPr>
            <a:t>Describe the types of teams and explain the practices of effective virtual teams.</a:t>
          </a:r>
          <a:endParaRPr lang="en-AU" sz="1100" kern="1200" noProof="0" dirty="0">
            <a:latin typeface="+mn-lt"/>
            <a:cs typeface="Arial" panose="020B0604020202020204" pitchFamily="34" charset="0"/>
          </a:endParaRPr>
        </a:p>
      </dsp:txBody>
      <dsp:txXfrm rot="-5400000">
        <a:off x="2159639" y="734584"/>
        <a:ext cx="6566865" cy="541424"/>
      </dsp:txXfrm>
    </dsp:sp>
    <dsp:sp modelId="{F183DAD9-84A0-E34E-8F20-0E8FD0E0A82D}">
      <dsp:nvSpPr>
        <dsp:cNvPr id="0" name=""/>
        <dsp:cNvSpPr/>
      </dsp:nvSpPr>
      <dsp:spPr>
        <a:xfrm>
          <a:off x="1482650" y="681137"/>
          <a:ext cx="676988" cy="648317"/>
        </a:xfrm>
        <a:prstGeom prst="roundRect">
          <a:avLst/>
        </a:prstGeom>
        <a:solidFill>
          <a:srgbClr val="A93E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2</a:t>
          </a:r>
          <a:endParaRPr lang="en-AU" sz="3200" kern="1200" dirty="0"/>
        </a:p>
      </dsp:txBody>
      <dsp:txXfrm>
        <a:off x="1514298" y="712785"/>
        <a:ext cx="613692" cy="585021"/>
      </dsp:txXfrm>
    </dsp:sp>
    <dsp:sp modelId="{80DA99DC-222A-7B4C-91CE-41C18BB151ED}">
      <dsp:nvSpPr>
        <dsp:cNvPr id="0" name=""/>
        <dsp:cNvSpPr/>
      </dsp:nvSpPr>
      <dsp:spPr>
        <a:xfrm rot="5400000">
          <a:off x="5172269" y="-1612048"/>
          <a:ext cx="518653" cy="6596155"/>
        </a:xfrm>
        <a:prstGeom prst="round2Same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000" tIns="0" rIns="72000" bIns="0" numCol="1" spcCol="1270" anchor="ctr" anchorCtr="0">
          <a:noAutofit/>
        </a:bodyPr>
        <a:lstStyle/>
        <a:p>
          <a:pPr marL="114300" lvl="1" indent="-114300" algn="l" defTabSz="622300">
            <a:lnSpc>
              <a:spcPct val="90000"/>
            </a:lnSpc>
            <a:spcBef>
              <a:spcPct val="0"/>
            </a:spcBef>
            <a:spcAft>
              <a:spcPct val="15000"/>
            </a:spcAft>
            <a:buNone/>
          </a:pPr>
          <a:r>
            <a:rPr lang="en-US" sz="1400" kern="1200" noProof="0" dirty="0">
              <a:latin typeface="+mn-lt"/>
              <a:cs typeface="Arial" panose="020B0604020202020204" pitchFamily="34" charset="0"/>
            </a:rPr>
            <a:t>	</a:t>
          </a:r>
          <a:r>
            <a:rPr lang="en-US" sz="1400" kern="1200" noProof="0" dirty="0" err="1">
              <a:latin typeface="+mn-lt"/>
              <a:cs typeface="Arial" panose="020B0604020202020204" pitchFamily="34" charset="0"/>
            </a:rPr>
            <a:t>Summarise</a:t>
          </a:r>
          <a:r>
            <a:rPr lang="en-US" sz="1400" kern="1200" noProof="0" dirty="0">
              <a:latin typeface="+mn-lt"/>
              <a:cs typeface="Arial" panose="020B0604020202020204" pitchFamily="34" charset="0"/>
            </a:rPr>
            <a:t> the personal dilemmas and common dysfunctions that may arise when working in teams.</a:t>
          </a:r>
          <a:endParaRPr lang="en-AU" sz="1400" kern="1200" noProof="0" dirty="0">
            <a:latin typeface="+mn-lt"/>
            <a:cs typeface="Arial" panose="020B0604020202020204" pitchFamily="34" charset="0"/>
          </a:endParaRPr>
        </a:p>
      </dsp:txBody>
      <dsp:txXfrm rot="-5400000">
        <a:off x="2133519" y="1452021"/>
        <a:ext cx="6570836" cy="468015"/>
      </dsp:txXfrm>
    </dsp:sp>
    <dsp:sp modelId="{1C7ABE1D-55C7-7A45-8C7A-DFB74D8F11C2}">
      <dsp:nvSpPr>
        <dsp:cNvPr id="0" name=""/>
        <dsp:cNvSpPr/>
      </dsp:nvSpPr>
      <dsp:spPr>
        <a:xfrm>
          <a:off x="1482650" y="1361870"/>
          <a:ext cx="650867" cy="648317"/>
        </a:xfrm>
        <a:prstGeom prst="roundRect">
          <a:avLst/>
        </a:prstGeom>
        <a:solidFill>
          <a:srgbClr val="4B50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3</a:t>
          </a:r>
          <a:endParaRPr lang="en-AU" sz="3200" kern="1200" dirty="0"/>
        </a:p>
      </dsp:txBody>
      <dsp:txXfrm>
        <a:off x="1514298" y="1393518"/>
        <a:ext cx="587571" cy="585021"/>
      </dsp:txXfrm>
    </dsp:sp>
    <dsp:sp modelId="{EC01DF2F-229F-6940-8BF4-D8444693ACE6}">
      <dsp:nvSpPr>
        <dsp:cNvPr id="0" name=""/>
        <dsp:cNvSpPr/>
      </dsp:nvSpPr>
      <dsp:spPr>
        <a:xfrm rot="5400000">
          <a:off x="5137837" y="-931315"/>
          <a:ext cx="518653" cy="6596155"/>
        </a:xfrm>
        <a:prstGeom prst="round2Same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000" tIns="0" rIns="72000" bIns="0" numCol="1" spcCol="1270" anchor="ctr" anchorCtr="0">
          <a:noAutofit/>
        </a:bodyPr>
        <a:lstStyle/>
        <a:p>
          <a:pPr marL="57150" lvl="1" indent="-57150" algn="l" defTabSz="488950">
            <a:lnSpc>
              <a:spcPct val="90000"/>
            </a:lnSpc>
            <a:spcBef>
              <a:spcPct val="0"/>
            </a:spcBef>
            <a:spcAft>
              <a:spcPct val="15000"/>
            </a:spcAft>
            <a:buNone/>
          </a:pPr>
          <a:r>
            <a:rPr lang="en-US" sz="1100" kern="1200" noProof="0" dirty="0">
              <a:latin typeface="+mn-lt"/>
              <a:cs typeface="Arial" panose="020B0604020202020204" pitchFamily="34" charset="0"/>
            </a:rPr>
            <a:t>	</a:t>
          </a:r>
          <a:r>
            <a:rPr lang="en-US" sz="1400" kern="1200" noProof="0" dirty="0">
              <a:latin typeface="+mn-lt"/>
              <a:cs typeface="Arial" panose="020B0604020202020204" pitchFamily="34" charset="0"/>
            </a:rPr>
            <a:t>Outline the factors managers should consider that will influence work team effectiveness.</a:t>
          </a:r>
          <a:endParaRPr lang="en-AU" sz="1100" kern="1200" noProof="0" dirty="0">
            <a:latin typeface="+mn-lt"/>
            <a:cs typeface="Arial" panose="020B0604020202020204" pitchFamily="34" charset="0"/>
          </a:endParaRPr>
        </a:p>
      </dsp:txBody>
      <dsp:txXfrm rot="-5400000">
        <a:off x="2099087" y="2132754"/>
        <a:ext cx="6570836" cy="468015"/>
      </dsp:txXfrm>
    </dsp:sp>
    <dsp:sp modelId="{E787D783-7285-744E-BE0F-2E42AAD751D4}">
      <dsp:nvSpPr>
        <dsp:cNvPr id="0" name=""/>
        <dsp:cNvSpPr/>
      </dsp:nvSpPr>
      <dsp:spPr>
        <a:xfrm>
          <a:off x="1482650" y="2042603"/>
          <a:ext cx="616435" cy="648317"/>
        </a:xfrm>
        <a:prstGeom prst="roundRect">
          <a:avLst/>
        </a:prstGeom>
        <a:solidFill>
          <a:srgbClr val="007B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4</a:t>
          </a:r>
          <a:endParaRPr lang="en-AU" sz="3200" kern="1200" dirty="0"/>
        </a:p>
      </dsp:txBody>
      <dsp:txXfrm>
        <a:off x="1512742" y="2072695"/>
        <a:ext cx="556251" cy="588133"/>
      </dsp:txXfrm>
    </dsp:sp>
    <dsp:sp modelId="{B64970E1-B573-4307-A9A0-CD80DEC60C17}">
      <dsp:nvSpPr>
        <dsp:cNvPr id="0" name=""/>
        <dsp:cNvSpPr/>
      </dsp:nvSpPr>
      <dsp:spPr>
        <a:xfrm rot="5400000">
          <a:off x="5198426" y="-250582"/>
          <a:ext cx="518653" cy="6596155"/>
        </a:xfrm>
        <a:prstGeom prst="round2SameRect">
          <a:avLst/>
        </a:prstGeom>
        <a:solidFill>
          <a:schemeClr val="bg1"/>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None/>
          </a:pPr>
          <a:r>
            <a:rPr lang="en-US" sz="1400" kern="1200" dirty="0">
              <a:solidFill>
                <a:prstClr val="black">
                  <a:hueOff val="0"/>
                  <a:satOff val="0"/>
                  <a:lumOff val="0"/>
                  <a:alphaOff val="0"/>
                </a:prstClr>
              </a:solidFill>
              <a:latin typeface="Calibri" panose="020F0502020204030204"/>
              <a:cs typeface="Arial" panose="020B0604020202020204" pitchFamily="34" charset="0"/>
            </a:rPr>
            <a:t>   Identify ways in which team size, diversity of membership and team roles affect team performance.</a:t>
          </a:r>
          <a:endParaRPr lang="en-AU" sz="1400" kern="1200" dirty="0"/>
        </a:p>
      </dsp:txBody>
      <dsp:txXfrm rot="-5400000">
        <a:off x="2159676" y="2813487"/>
        <a:ext cx="6570836" cy="468015"/>
      </dsp:txXfrm>
    </dsp:sp>
    <dsp:sp modelId="{CD5CF5BC-1CA9-4A55-8E76-B5174DEA1E22}">
      <dsp:nvSpPr>
        <dsp:cNvPr id="0" name=""/>
        <dsp:cNvSpPr/>
      </dsp:nvSpPr>
      <dsp:spPr>
        <a:xfrm>
          <a:off x="1482650" y="2723336"/>
          <a:ext cx="677025" cy="648317"/>
        </a:xfrm>
        <a:prstGeom prst="roundRect">
          <a:avLst/>
        </a:prstGeom>
        <a:solidFill>
          <a:srgbClr val="0062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5</a:t>
          </a:r>
          <a:endParaRPr lang="en-AU" sz="3200" kern="1200" dirty="0"/>
        </a:p>
      </dsp:txBody>
      <dsp:txXfrm>
        <a:off x="1514298" y="2754984"/>
        <a:ext cx="613729" cy="585021"/>
      </dsp:txXfrm>
    </dsp:sp>
    <dsp:sp modelId="{ECCB17AB-4A48-4FC0-918D-A9B05F361545}">
      <dsp:nvSpPr>
        <dsp:cNvPr id="0" name=""/>
        <dsp:cNvSpPr/>
      </dsp:nvSpPr>
      <dsp:spPr>
        <a:xfrm rot="5400000">
          <a:off x="5229296" y="430151"/>
          <a:ext cx="518653" cy="6596155"/>
        </a:xfrm>
        <a:prstGeom prst="round2SameRect">
          <a:avLst/>
        </a:prstGeom>
        <a:solidFill>
          <a:schemeClr val="bg1"/>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None/>
          </a:pPr>
          <a:r>
            <a:rPr lang="en-US" sz="1400" kern="1200" dirty="0">
              <a:solidFill>
                <a:prstClr val="black">
                  <a:hueOff val="0"/>
                  <a:satOff val="0"/>
                  <a:lumOff val="0"/>
                  <a:alphaOff val="0"/>
                </a:prstClr>
              </a:solidFill>
              <a:latin typeface="Calibri" panose="020F0502020204030204"/>
              <a:cs typeface="Arial" panose="020B0604020202020204" pitchFamily="34" charset="0"/>
            </a:rPr>
            <a:t>   Explain the processes of team cohesiveness, team norms and the general stages of team development.</a:t>
          </a:r>
          <a:endParaRPr lang="en-AU" sz="1400" kern="1200" dirty="0"/>
        </a:p>
      </dsp:txBody>
      <dsp:txXfrm rot="-5400000">
        <a:off x="2190546" y="3494221"/>
        <a:ext cx="6570836" cy="468015"/>
      </dsp:txXfrm>
    </dsp:sp>
    <dsp:sp modelId="{9E3B1E1E-9C02-4F0A-9DB0-09098F827798}">
      <dsp:nvSpPr>
        <dsp:cNvPr id="0" name=""/>
        <dsp:cNvSpPr/>
      </dsp:nvSpPr>
      <dsp:spPr>
        <a:xfrm>
          <a:off x="1482650" y="3404070"/>
          <a:ext cx="707895" cy="648317"/>
        </a:xfrm>
        <a:prstGeom prst="roundRect">
          <a:avLst/>
        </a:prstGeom>
        <a:solidFill>
          <a:srgbClr val="A93E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6</a:t>
          </a:r>
          <a:endParaRPr lang="en-AU" sz="3200" kern="1200" dirty="0"/>
        </a:p>
      </dsp:txBody>
      <dsp:txXfrm>
        <a:off x="1514298" y="3435718"/>
        <a:ext cx="644599" cy="585021"/>
      </dsp:txXfrm>
    </dsp:sp>
    <dsp:sp modelId="{540D3F40-E0B3-4443-B19B-3865A334C987}">
      <dsp:nvSpPr>
        <dsp:cNvPr id="0" name=""/>
        <dsp:cNvSpPr/>
      </dsp:nvSpPr>
      <dsp:spPr>
        <a:xfrm rot="5400000">
          <a:off x="5156277" y="1081699"/>
          <a:ext cx="518653" cy="6596155"/>
        </a:xfrm>
        <a:prstGeom prst="round2SameRect">
          <a:avLst/>
        </a:prstGeom>
        <a:no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None/>
          </a:pPr>
          <a:r>
            <a:rPr lang="en-US" sz="1400" kern="1200" dirty="0">
              <a:solidFill>
                <a:prstClr val="black">
                  <a:hueOff val="0"/>
                  <a:satOff val="0"/>
                  <a:lumOff val="0"/>
                  <a:alphaOff val="0"/>
                </a:prstClr>
              </a:solidFill>
              <a:latin typeface="Calibri" panose="020F0502020204030204"/>
              <a:cs typeface="Arial" panose="020B0604020202020204" pitchFamily="34" charset="0"/>
            </a:rPr>
            <a:t>   Explain the causes and types of conflict within and among teams, and describe ways to reduce conflict.</a:t>
          </a:r>
          <a:endParaRPr lang="en-AU" sz="1400" kern="1200" dirty="0"/>
        </a:p>
      </dsp:txBody>
      <dsp:txXfrm rot="-5400000">
        <a:off x="2117527" y="4145769"/>
        <a:ext cx="6570836" cy="468015"/>
      </dsp:txXfrm>
    </dsp:sp>
    <dsp:sp modelId="{B67E9ADB-D81F-4936-B75D-F37FCCCAB856}">
      <dsp:nvSpPr>
        <dsp:cNvPr id="0" name=""/>
        <dsp:cNvSpPr/>
      </dsp:nvSpPr>
      <dsp:spPr>
        <a:xfrm>
          <a:off x="1409829" y="4085207"/>
          <a:ext cx="745035" cy="648317"/>
        </a:xfrm>
        <a:prstGeom prst="roundRect">
          <a:avLst/>
        </a:prstGeom>
        <a:solidFill>
          <a:srgbClr val="4B50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7</a:t>
          </a:r>
          <a:endParaRPr lang="en-AU" sz="3200" kern="1200" dirty="0"/>
        </a:p>
      </dsp:txBody>
      <dsp:txXfrm>
        <a:off x="1441477" y="4116855"/>
        <a:ext cx="681739" cy="585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48C36-5539-AA4B-98AF-50CBEBD3D432}">
      <dsp:nvSpPr>
        <dsp:cNvPr id="0" name=""/>
        <dsp:cNvSpPr/>
      </dsp:nvSpPr>
      <dsp:spPr>
        <a:xfrm>
          <a:off x="0" y="67811"/>
          <a:ext cx="3084270" cy="1850562"/>
        </a:xfrm>
        <a:prstGeom prst="rect">
          <a:avLst/>
        </a:prstGeom>
        <a:solidFill>
          <a:srgbClr val="0062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AU" sz="4500" kern="1200" dirty="0"/>
            <a:t>Initiate ideas</a:t>
          </a:r>
        </a:p>
      </dsp:txBody>
      <dsp:txXfrm>
        <a:off x="0" y="67811"/>
        <a:ext cx="3084270" cy="1850562"/>
      </dsp:txXfrm>
    </dsp:sp>
    <dsp:sp modelId="{73042211-5193-B442-A6D6-B5C1C7C4A441}">
      <dsp:nvSpPr>
        <dsp:cNvPr id="0" name=""/>
        <dsp:cNvSpPr/>
      </dsp:nvSpPr>
      <dsp:spPr>
        <a:xfrm>
          <a:off x="3392698" y="67811"/>
          <a:ext cx="3084270" cy="1850562"/>
        </a:xfrm>
        <a:prstGeom prst="rect">
          <a:avLst/>
        </a:prstGeom>
        <a:solidFill>
          <a:srgbClr val="A93E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AU" sz="4500" kern="1200" dirty="0"/>
            <a:t>Give opinions</a:t>
          </a:r>
        </a:p>
      </dsp:txBody>
      <dsp:txXfrm>
        <a:off x="3392698" y="67811"/>
        <a:ext cx="3084270" cy="1850562"/>
      </dsp:txXfrm>
    </dsp:sp>
    <dsp:sp modelId="{8A365D81-5032-A143-97AE-8F4C251CED42}">
      <dsp:nvSpPr>
        <dsp:cNvPr id="0" name=""/>
        <dsp:cNvSpPr/>
      </dsp:nvSpPr>
      <dsp:spPr>
        <a:xfrm>
          <a:off x="6785396" y="67811"/>
          <a:ext cx="3084270" cy="1850562"/>
        </a:xfrm>
        <a:prstGeom prst="rect">
          <a:avLst/>
        </a:prstGeom>
        <a:solidFill>
          <a:srgbClr val="4B50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AU" sz="4500" kern="1200" dirty="0"/>
            <a:t>Seek information</a:t>
          </a:r>
        </a:p>
      </dsp:txBody>
      <dsp:txXfrm>
        <a:off x="6785396" y="67811"/>
        <a:ext cx="3084270" cy="1850562"/>
      </dsp:txXfrm>
    </dsp:sp>
    <dsp:sp modelId="{3E8246B0-1E70-594C-8B48-2D9964C589CF}">
      <dsp:nvSpPr>
        <dsp:cNvPr id="0" name=""/>
        <dsp:cNvSpPr/>
      </dsp:nvSpPr>
      <dsp:spPr>
        <a:xfrm>
          <a:off x="1696349" y="2226801"/>
          <a:ext cx="3084270" cy="1850562"/>
        </a:xfrm>
        <a:prstGeom prst="rect">
          <a:avLst/>
        </a:prstGeom>
        <a:solidFill>
          <a:srgbClr val="007B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AU" sz="4500" kern="1200" dirty="0"/>
            <a:t>Summarise</a:t>
          </a:r>
        </a:p>
      </dsp:txBody>
      <dsp:txXfrm>
        <a:off x="1696349" y="2226801"/>
        <a:ext cx="3084270" cy="1850562"/>
      </dsp:txXfrm>
    </dsp:sp>
    <dsp:sp modelId="{FD139216-3874-4735-84DE-CB52D1AB5C39}">
      <dsp:nvSpPr>
        <dsp:cNvPr id="0" name=""/>
        <dsp:cNvSpPr/>
      </dsp:nvSpPr>
      <dsp:spPr>
        <a:xfrm>
          <a:off x="5089047" y="2226801"/>
          <a:ext cx="3084270" cy="1850562"/>
        </a:xfrm>
        <a:prstGeom prst="rect">
          <a:avLst/>
        </a:prstGeom>
        <a:solidFill>
          <a:srgbClr val="0062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err="1"/>
            <a:t>Energise</a:t>
          </a:r>
          <a:endParaRPr lang="en-US" sz="4500" kern="1200" dirty="0"/>
        </a:p>
      </dsp:txBody>
      <dsp:txXfrm>
        <a:off x="5089047" y="2226801"/>
        <a:ext cx="3084270" cy="1850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48C36-5539-AA4B-98AF-50CBEBD3D432}">
      <dsp:nvSpPr>
        <dsp:cNvPr id="0" name=""/>
        <dsp:cNvSpPr/>
      </dsp:nvSpPr>
      <dsp:spPr>
        <a:xfrm>
          <a:off x="0" y="15091"/>
          <a:ext cx="3249066" cy="1949440"/>
        </a:xfrm>
        <a:prstGeom prst="rect">
          <a:avLst/>
        </a:prstGeom>
        <a:solidFill>
          <a:srgbClr val="0062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AU" sz="4400" kern="1200" dirty="0"/>
            <a:t>Encourage</a:t>
          </a:r>
        </a:p>
      </dsp:txBody>
      <dsp:txXfrm>
        <a:off x="0" y="15091"/>
        <a:ext cx="3249066" cy="1949440"/>
      </dsp:txXfrm>
    </dsp:sp>
    <dsp:sp modelId="{73042211-5193-B442-A6D6-B5C1C7C4A441}">
      <dsp:nvSpPr>
        <dsp:cNvPr id="0" name=""/>
        <dsp:cNvSpPr/>
      </dsp:nvSpPr>
      <dsp:spPr>
        <a:xfrm>
          <a:off x="3573973" y="15091"/>
          <a:ext cx="3249066" cy="1949440"/>
        </a:xfrm>
        <a:prstGeom prst="rect">
          <a:avLst/>
        </a:prstGeom>
        <a:solidFill>
          <a:srgbClr val="A93E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AU" sz="4400" kern="1200" dirty="0"/>
            <a:t>Harmonise</a:t>
          </a:r>
        </a:p>
      </dsp:txBody>
      <dsp:txXfrm>
        <a:off x="3573973" y="15091"/>
        <a:ext cx="3249066" cy="1949440"/>
      </dsp:txXfrm>
    </dsp:sp>
    <dsp:sp modelId="{8A365D81-5032-A143-97AE-8F4C251CED42}">
      <dsp:nvSpPr>
        <dsp:cNvPr id="0" name=""/>
        <dsp:cNvSpPr/>
      </dsp:nvSpPr>
      <dsp:spPr>
        <a:xfrm>
          <a:off x="7147947" y="15091"/>
          <a:ext cx="3249066" cy="1949440"/>
        </a:xfrm>
        <a:prstGeom prst="rect">
          <a:avLst/>
        </a:prstGeom>
        <a:solidFill>
          <a:srgbClr val="4B50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AU" sz="4400" kern="1200" dirty="0"/>
            <a:t>Reduce tension</a:t>
          </a:r>
        </a:p>
      </dsp:txBody>
      <dsp:txXfrm>
        <a:off x="7147947" y="15091"/>
        <a:ext cx="3249066" cy="1949440"/>
      </dsp:txXfrm>
    </dsp:sp>
    <dsp:sp modelId="{3E8246B0-1E70-594C-8B48-2D9964C589CF}">
      <dsp:nvSpPr>
        <dsp:cNvPr id="0" name=""/>
        <dsp:cNvSpPr/>
      </dsp:nvSpPr>
      <dsp:spPr>
        <a:xfrm>
          <a:off x="1786986" y="2289437"/>
          <a:ext cx="3249066" cy="1949440"/>
        </a:xfrm>
        <a:prstGeom prst="rect">
          <a:avLst/>
        </a:prstGeom>
        <a:solidFill>
          <a:srgbClr val="007B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AU" sz="4400" kern="1200" dirty="0"/>
            <a:t>Follow</a:t>
          </a:r>
        </a:p>
      </dsp:txBody>
      <dsp:txXfrm>
        <a:off x="1786986" y="2289437"/>
        <a:ext cx="3249066" cy="1949440"/>
      </dsp:txXfrm>
    </dsp:sp>
    <dsp:sp modelId="{FD139216-3874-4735-84DE-CB52D1AB5C39}">
      <dsp:nvSpPr>
        <dsp:cNvPr id="0" name=""/>
        <dsp:cNvSpPr/>
      </dsp:nvSpPr>
      <dsp:spPr>
        <a:xfrm>
          <a:off x="5360960" y="2289437"/>
          <a:ext cx="3249066" cy="1949440"/>
        </a:xfrm>
        <a:prstGeom prst="rect">
          <a:avLst/>
        </a:prstGeom>
        <a:solidFill>
          <a:srgbClr val="0062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Compromise</a:t>
          </a:r>
        </a:p>
      </dsp:txBody>
      <dsp:txXfrm>
        <a:off x="5360960" y="2289437"/>
        <a:ext cx="3249066" cy="1949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48C36-5539-AA4B-98AF-50CBEBD3D432}">
      <dsp:nvSpPr>
        <dsp:cNvPr id="0" name=""/>
        <dsp:cNvSpPr/>
      </dsp:nvSpPr>
      <dsp:spPr>
        <a:xfrm>
          <a:off x="232587" y="477"/>
          <a:ext cx="2944270" cy="1766562"/>
        </a:xfrm>
        <a:prstGeom prst="rect">
          <a:avLst/>
        </a:prstGeom>
        <a:solidFill>
          <a:srgbClr val="0062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AU" sz="3200" kern="1200" dirty="0"/>
            <a:t>Competition over resources</a:t>
          </a:r>
        </a:p>
      </dsp:txBody>
      <dsp:txXfrm>
        <a:off x="232587" y="477"/>
        <a:ext cx="2944270" cy="1766562"/>
      </dsp:txXfrm>
    </dsp:sp>
    <dsp:sp modelId="{73042211-5193-B442-A6D6-B5C1C7C4A441}">
      <dsp:nvSpPr>
        <dsp:cNvPr id="0" name=""/>
        <dsp:cNvSpPr/>
      </dsp:nvSpPr>
      <dsp:spPr>
        <a:xfrm>
          <a:off x="3471285" y="477"/>
          <a:ext cx="2944270" cy="1766562"/>
        </a:xfrm>
        <a:prstGeom prst="rect">
          <a:avLst/>
        </a:prstGeom>
        <a:solidFill>
          <a:srgbClr val="A93E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AU" sz="3200" kern="1200" dirty="0"/>
            <a:t>Different goals</a:t>
          </a:r>
        </a:p>
      </dsp:txBody>
      <dsp:txXfrm>
        <a:off x="3471285" y="477"/>
        <a:ext cx="2944270" cy="1766562"/>
      </dsp:txXfrm>
    </dsp:sp>
    <dsp:sp modelId="{8A365D81-5032-A143-97AE-8F4C251CED42}">
      <dsp:nvSpPr>
        <dsp:cNvPr id="0" name=""/>
        <dsp:cNvSpPr/>
      </dsp:nvSpPr>
      <dsp:spPr>
        <a:xfrm>
          <a:off x="232587" y="2061467"/>
          <a:ext cx="2944270" cy="1766562"/>
        </a:xfrm>
        <a:prstGeom prst="rect">
          <a:avLst/>
        </a:prstGeom>
        <a:solidFill>
          <a:srgbClr val="4B50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AU" sz="3200" kern="1200" dirty="0"/>
            <a:t>Communication breakdowns</a:t>
          </a:r>
        </a:p>
      </dsp:txBody>
      <dsp:txXfrm>
        <a:off x="232587" y="2061467"/>
        <a:ext cx="2944270" cy="1766562"/>
      </dsp:txXfrm>
    </dsp:sp>
    <dsp:sp modelId="{3E8246B0-1E70-594C-8B48-2D9964C589CF}">
      <dsp:nvSpPr>
        <dsp:cNvPr id="0" name=""/>
        <dsp:cNvSpPr/>
      </dsp:nvSpPr>
      <dsp:spPr>
        <a:xfrm>
          <a:off x="3471285" y="2061467"/>
          <a:ext cx="2944270" cy="1766562"/>
        </a:xfrm>
        <a:prstGeom prst="rect">
          <a:avLst/>
        </a:prstGeom>
        <a:solidFill>
          <a:srgbClr val="007B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AU" sz="3200" kern="1200" dirty="0"/>
            <a:t>Group fault lines</a:t>
          </a:r>
        </a:p>
      </dsp:txBody>
      <dsp:txXfrm>
        <a:off x="3471285" y="2061467"/>
        <a:ext cx="2944270" cy="176656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3F5464-B898-B44F-AA5D-50E09FBB94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152DE4-4A6A-C848-9290-2366238E0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916F10D6-91A6-614D-A001-0A4CD63B47BC}" type="datetimeFigureOut">
              <a:rPr lang="en-US"/>
              <a:pPr>
                <a:defRPr/>
              </a:pPr>
              <a:t>5/14/2025</a:t>
            </a:fld>
            <a:endParaRPr lang="en-US"/>
          </a:p>
        </p:txBody>
      </p:sp>
      <p:sp>
        <p:nvSpPr>
          <p:cNvPr id="4" name="Footer Placeholder 3">
            <a:extLst>
              <a:ext uri="{FF2B5EF4-FFF2-40B4-BE49-F238E27FC236}">
                <a16:creationId xmlns:a16="http://schemas.microsoft.com/office/drawing/2014/main" id="{42020295-A878-144D-A72B-D001CE6EE5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D7522900-62DF-E94B-BF37-D2C5BA00EE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5045EC7-85EB-1349-8EA8-82460795932B}"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4ECBD-7079-244D-87A7-A656108A75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EA9D297-9B10-994A-A7CA-58D81194F94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218EBBB-50A5-9D42-A86B-429D17BEE6EE}" type="datetimeFigureOut">
              <a:rPr lang="en-US"/>
              <a:pPr>
                <a:defRPr/>
              </a:pPr>
              <a:t>5/14/2025</a:t>
            </a:fld>
            <a:endParaRPr lang="en-US"/>
          </a:p>
        </p:txBody>
      </p:sp>
      <p:sp>
        <p:nvSpPr>
          <p:cNvPr id="4" name="Slide Image Placeholder 3">
            <a:extLst>
              <a:ext uri="{FF2B5EF4-FFF2-40B4-BE49-F238E27FC236}">
                <a16:creationId xmlns:a16="http://schemas.microsoft.com/office/drawing/2014/main" id="{B6093E99-50BF-4A4C-BABA-80A400FDF57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A907975-2C43-E946-9F34-F6E4C810B90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CBF47C0-0CD7-D742-BCD7-B16B8B7983E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A74A3C7-87C0-D040-B5FD-3549CD5002F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31F1182-81F4-9E4F-9108-1E79DEFFDD3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FFF41-6CF3-4609-ADB9-549702F26185}"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684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3</a:t>
            </a:fld>
            <a:endParaRPr lang="en-US"/>
          </a:p>
        </p:txBody>
      </p:sp>
    </p:spTree>
    <p:extLst>
      <p:ext uri="{BB962C8B-B14F-4D97-AF65-F5344CB8AC3E}">
        <p14:creationId xmlns:p14="http://schemas.microsoft.com/office/powerpoint/2010/main" val="2198730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latin typeface="Cordale-Regular"/>
              </a:rPr>
              <a:t>Free rider: One who attains benefits from team membership but does not actively participate in and contribute to the team’s work.</a:t>
            </a:r>
            <a:endParaRPr lang="en-US" sz="1200" b="0" u="none" strike="noStrike" baseline="0" dirty="0"/>
          </a:p>
          <a:p>
            <a:endParaRPr lang="en-GB"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12</a:t>
            </a:fld>
            <a:endParaRPr lang="en-US"/>
          </a:p>
        </p:txBody>
      </p:sp>
    </p:spTree>
    <p:extLst>
      <p:ext uri="{BB962C8B-B14F-4D97-AF65-F5344CB8AC3E}">
        <p14:creationId xmlns:p14="http://schemas.microsoft.com/office/powerpoint/2010/main" val="600368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13</a:t>
            </a:fld>
            <a:endParaRPr lang="en-US"/>
          </a:p>
        </p:txBody>
      </p:sp>
    </p:spTree>
    <p:extLst>
      <p:ext uri="{BB962C8B-B14F-4D97-AF65-F5344CB8AC3E}">
        <p14:creationId xmlns:p14="http://schemas.microsoft.com/office/powerpoint/2010/main" val="148820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2E5683-A327-EE53-6A8B-0E590DCBE1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747"/>
          <a:stretch/>
        </p:blipFill>
        <p:spPr>
          <a:xfrm>
            <a:off x="0" y="-2005256"/>
            <a:ext cx="12192000" cy="7612602"/>
          </a:xfrm>
          <a:prstGeom prst="rect">
            <a:avLst/>
          </a:prstGeom>
        </p:spPr>
      </p:pic>
      <p:sp>
        <p:nvSpPr>
          <p:cNvPr id="2" name="Title 1">
            <a:extLst>
              <a:ext uri="{FF2B5EF4-FFF2-40B4-BE49-F238E27FC236}">
                <a16:creationId xmlns:a16="http://schemas.microsoft.com/office/drawing/2014/main" id="{EA9BCC02-48AB-ADD5-CB70-45CB93A479BE}"/>
              </a:ext>
            </a:extLst>
          </p:cNvPr>
          <p:cNvSpPr>
            <a:spLocks noGrp="1"/>
          </p:cNvSpPr>
          <p:nvPr>
            <p:ph type="ctrTitle"/>
          </p:nvPr>
        </p:nvSpPr>
        <p:spPr>
          <a:xfrm>
            <a:off x="1524000" y="1122363"/>
            <a:ext cx="9144000" cy="2387600"/>
          </a:xfrm>
        </p:spPr>
        <p:txBody>
          <a:bodyPr anchor="b"/>
          <a:lstStyle>
            <a:lvl1pPr algn="ctr">
              <a:defRPr sz="3375">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8D06BDD5-F0C9-3042-85E7-670EA0C5350F}"/>
              </a:ext>
            </a:extLst>
          </p:cNvPr>
          <p:cNvSpPr>
            <a:spLocks noGrp="1"/>
          </p:cNvSpPr>
          <p:nvPr>
            <p:ph type="subTitle" idx="1"/>
          </p:nvPr>
        </p:nvSpPr>
        <p:spPr>
          <a:xfrm>
            <a:off x="1524000" y="3602038"/>
            <a:ext cx="9144000" cy="1655762"/>
          </a:xfrm>
        </p:spPr>
        <p:txBody>
          <a:bodyPr/>
          <a:lstStyle>
            <a:lvl1pPr marL="0" indent="0" algn="ctr">
              <a:buNone/>
              <a:defRPr sz="1350">
                <a:solidFill>
                  <a:schemeClr val="bg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endParaRPr lang="en-AU" dirty="0"/>
          </a:p>
        </p:txBody>
      </p:sp>
      <p:sp>
        <p:nvSpPr>
          <p:cNvPr id="10" name="TextBox 9">
            <a:extLst>
              <a:ext uri="{FF2B5EF4-FFF2-40B4-BE49-F238E27FC236}">
                <a16:creationId xmlns:a16="http://schemas.microsoft.com/office/drawing/2014/main" id="{93C55B97-BEFC-F6C9-00C8-9146A89AE056}"/>
              </a:ext>
            </a:extLst>
          </p:cNvPr>
          <p:cNvSpPr txBox="1"/>
          <p:nvPr userDrawn="1"/>
        </p:nvSpPr>
        <p:spPr>
          <a:xfrm>
            <a:off x="6270171" y="6369637"/>
            <a:ext cx="1378904" cy="213585"/>
          </a:xfrm>
          <a:prstGeom prst="rect">
            <a:avLst/>
          </a:prstGeom>
          <a:noFill/>
        </p:spPr>
        <p:txBody>
          <a:bodyPr wrap="none" rtlCol="0">
            <a:spAutoFit/>
          </a:bodyPr>
          <a:lstStyle/>
          <a:p>
            <a:r>
              <a:rPr lang="en-AU" sz="788" dirty="0">
                <a:latin typeface="Arial" panose="020B0604020202020204" pitchFamily="34" charset="0"/>
                <a:cs typeface="Arial" panose="020B0604020202020204" pitchFamily="34" charset="0"/>
              </a:rPr>
              <a:t>Provider Code: PRV14012</a:t>
            </a:r>
          </a:p>
        </p:txBody>
      </p:sp>
      <p:sp>
        <p:nvSpPr>
          <p:cNvPr id="11" name="TextBox 10">
            <a:extLst>
              <a:ext uri="{FF2B5EF4-FFF2-40B4-BE49-F238E27FC236}">
                <a16:creationId xmlns:a16="http://schemas.microsoft.com/office/drawing/2014/main" id="{A1BFF9FE-FDC7-5757-B649-FC224017427F}"/>
              </a:ext>
            </a:extLst>
          </p:cNvPr>
          <p:cNvSpPr txBox="1"/>
          <p:nvPr userDrawn="1"/>
        </p:nvSpPr>
        <p:spPr>
          <a:xfrm>
            <a:off x="9192979" y="6369637"/>
            <a:ext cx="1274708" cy="213585"/>
          </a:xfrm>
          <a:prstGeom prst="rect">
            <a:avLst/>
          </a:prstGeom>
          <a:noFill/>
        </p:spPr>
        <p:txBody>
          <a:bodyPr wrap="none" rtlCol="0">
            <a:spAutoFit/>
          </a:bodyPr>
          <a:lstStyle/>
          <a:p>
            <a:r>
              <a:rPr lang="en-AU" sz="788" dirty="0">
                <a:latin typeface="Arial" panose="020B0604020202020204" pitchFamily="34" charset="0"/>
                <a:cs typeface="Arial" panose="020B0604020202020204" pitchFamily="34" charset="0"/>
              </a:rPr>
              <a:t>CRICOS Code: 03391M</a:t>
            </a:r>
          </a:p>
        </p:txBody>
      </p:sp>
      <p:pic>
        <p:nvPicPr>
          <p:cNvPr id="14" name="Picture 13" descr="A black background with blue text&#10;&#10;Description automatically generated">
            <a:extLst>
              <a:ext uri="{FF2B5EF4-FFF2-40B4-BE49-F238E27FC236}">
                <a16:creationId xmlns:a16="http://schemas.microsoft.com/office/drawing/2014/main" id="{5F3D99FC-96FD-8365-80E7-0F20C16594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4715" y="5906273"/>
            <a:ext cx="2578839" cy="731313"/>
          </a:xfrm>
          <a:prstGeom prst="rect">
            <a:avLst/>
          </a:prstGeom>
        </p:spPr>
      </p:pic>
    </p:spTree>
    <p:extLst>
      <p:ext uri="{BB962C8B-B14F-4D97-AF65-F5344CB8AC3E}">
        <p14:creationId xmlns:p14="http://schemas.microsoft.com/office/powerpoint/2010/main" val="1109952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63C0-490D-5F5D-E8D6-DEF19B6DBA5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7F2551D-3F4C-1938-7EBD-D5864C22A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FB0E147-496D-8D20-E3B0-2C9C7CD37F56}"/>
              </a:ext>
            </a:extLst>
          </p:cNvPr>
          <p:cNvSpPr>
            <a:spLocks noGrp="1"/>
          </p:cNvSpPr>
          <p:nvPr>
            <p:ph type="dt" sz="half" idx="10"/>
          </p:nvPr>
        </p:nvSpPr>
        <p:spPr/>
        <p:txBody>
          <a:bodyPr/>
          <a:lstStyle/>
          <a:p>
            <a:fld id="{1EEEF7A6-2F77-4142-B768-F827357806A5}" type="datetimeFigureOut">
              <a:rPr lang="en-AU" smtClean="0"/>
              <a:t>14/05/2025</a:t>
            </a:fld>
            <a:endParaRPr lang="en-AU"/>
          </a:p>
        </p:txBody>
      </p:sp>
      <p:sp>
        <p:nvSpPr>
          <p:cNvPr id="5" name="Footer Placeholder 4">
            <a:extLst>
              <a:ext uri="{FF2B5EF4-FFF2-40B4-BE49-F238E27FC236}">
                <a16:creationId xmlns:a16="http://schemas.microsoft.com/office/drawing/2014/main" id="{9BE9A733-95F5-D5BC-2D54-99820DCF182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0C38DB0-B6E4-40B6-40DA-7326AA522C74}"/>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108080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8CDC5C-942C-8C83-140B-96A8D21D76FB}"/>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6B13C13-BA75-1E34-F4DD-878B9F48EDAC}"/>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8F96191-C41F-6340-39A1-D051F5BD43DE}"/>
              </a:ext>
            </a:extLst>
          </p:cNvPr>
          <p:cNvSpPr>
            <a:spLocks noGrp="1"/>
          </p:cNvSpPr>
          <p:nvPr>
            <p:ph type="dt" sz="half" idx="10"/>
          </p:nvPr>
        </p:nvSpPr>
        <p:spPr/>
        <p:txBody>
          <a:bodyPr/>
          <a:lstStyle/>
          <a:p>
            <a:fld id="{1EEEF7A6-2F77-4142-B768-F827357806A5}" type="datetimeFigureOut">
              <a:rPr lang="en-AU" smtClean="0"/>
              <a:t>14/05/2025</a:t>
            </a:fld>
            <a:endParaRPr lang="en-AU"/>
          </a:p>
        </p:txBody>
      </p:sp>
      <p:sp>
        <p:nvSpPr>
          <p:cNvPr id="5" name="Footer Placeholder 4">
            <a:extLst>
              <a:ext uri="{FF2B5EF4-FFF2-40B4-BE49-F238E27FC236}">
                <a16:creationId xmlns:a16="http://schemas.microsoft.com/office/drawing/2014/main" id="{7EE24EC3-A7A0-B666-DDD8-44C8D9584B5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DD7FF98-869B-F23A-EE39-CFD4BD0D9CF3}"/>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2860804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CE4463-3CC8-41BC-AAFD-06FDD2733182}"/>
              </a:ext>
            </a:extLst>
          </p:cNvPr>
          <p:cNvSpPr/>
          <p:nvPr userDrawn="1"/>
        </p:nvSpPr>
        <p:spPr>
          <a:xfrm>
            <a:off x="0" y="1482813"/>
            <a:ext cx="12192000" cy="4765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10257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CE4463-3CC8-41BC-AAFD-06FDD2733182}"/>
              </a:ext>
            </a:extLst>
          </p:cNvPr>
          <p:cNvSpPr/>
          <p:nvPr userDrawn="1"/>
        </p:nvSpPr>
        <p:spPr>
          <a:xfrm>
            <a:off x="0" y="1482813"/>
            <a:ext cx="12192000" cy="4765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516738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D9875B-21F8-425A-B5DF-D295CD39051D}"/>
              </a:ext>
            </a:extLst>
          </p:cNvPr>
          <p:cNvSpPr/>
          <p:nvPr userDrawn="1"/>
        </p:nvSpPr>
        <p:spPr>
          <a:xfrm>
            <a:off x="0" y="1447800"/>
            <a:ext cx="12192000"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734754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8CAA5D-172C-4D8E-960A-9345E3C90E3E}"/>
              </a:ext>
            </a:extLst>
          </p:cNvPr>
          <p:cNvSpPr/>
          <p:nvPr userDrawn="1"/>
        </p:nvSpPr>
        <p:spPr>
          <a:xfrm>
            <a:off x="0" y="1447800"/>
            <a:ext cx="12192000"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p:txBody>
          <a:bodyPr/>
          <a:lstStyle/>
          <a:p>
            <a:r>
              <a:rPr lang="en-US"/>
              <a:t>Click to edit Master title style</a:t>
            </a:r>
            <a:endParaRPr lang="en-AU"/>
          </a:p>
        </p:txBody>
      </p:sp>
      <p:pic>
        <p:nvPicPr>
          <p:cNvPr id="5" name="Picture 4" descr="A picture containing rectangle&#10;&#10;Description automatically generated">
            <a:extLst>
              <a:ext uri="{FF2B5EF4-FFF2-40B4-BE49-F238E27FC236}">
                <a16:creationId xmlns:a16="http://schemas.microsoft.com/office/drawing/2014/main" id="{31C8EDFB-87FD-A0E7-FC9B-051BDFCE2E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Graphical user interface, background pattern&#10;&#10;Description automatically generated">
            <a:extLst>
              <a:ext uri="{FF2B5EF4-FFF2-40B4-BE49-F238E27FC236}">
                <a16:creationId xmlns:a16="http://schemas.microsoft.com/office/drawing/2014/main" id="{18D3290A-77CD-0F71-CDE0-FBCE42DACE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0490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FD7AE4-AA06-407A-8362-9AFCF45A148C}"/>
              </a:ext>
            </a:extLst>
          </p:cNvPr>
          <p:cNvSpPr/>
          <p:nvPr userDrawn="1"/>
        </p:nvSpPr>
        <p:spPr>
          <a:xfrm>
            <a:off x="0" y="1447800"/>
            <a:ext cx="12192000"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p:txBody>
          <a:bodyPr/>
          <a:lstStyle/>
          <a:p>
            <a:r>
              <a:rPr lang="en-US"/>
              <a:t>Click to edit Master title style</a:t>
            </a:r>
            <a:endParaRPr lang="en-AU"/>
          </a:p>
        </p:txBody>
      </p:sp>
      <p:pic>
        <p:nvPicPr>
          <p:cNvPr id="5" name="Picture 4" descr="Graphical user interface, background pattern&#10;&#10;Description automatically generated">
            <a:extLst>
              <a:ext uri="{FF2B5EF4-FFF2-40B4-BE49-F238E27FC236}">
                <a16:creationId xmlns:a16="http://schemas.microsoft.com/office/drawing/2014/main" id="{AFEC9C3B-3DBE-C896-0508-C1F12601F5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5035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388846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068027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B32A2E-FC8B-4F80-B9B0-A6ACEE1285A0}"/>
              </a:ext>
            </a:extLst>
          </p:cNvPr>
          <p:cNvSpPr/>
          <p:nvPr userDrawn="1"/>
        </p:nvSpPr>
        <p:spPr>
          <a:xfrm>
            <a:off x="0" y="1447800"/>
            <a:ext cx="12192000"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AU"/>
          </a:p>
        </p:txBody>
      </p:sp>
      <p:pic>
        <p:nvPicPr>
          <p:cNvPr id="5" name="Picture 4" descr="Graphical user interface, background pattern&#10;&#10;Description automatically generated">
            <a:extLst>
              <a:ext uri="{FF2B5EF4-FFF2-40B4-BE49-F238E27FC236}">
                <a16:creationId xmlns:a16="http://schemas.microsoft.com/office/drawing/2014/main" id="{D982F470-EA98-E6AE-3A6F-B2BE91A137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623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A117CD-78D6-8140-8F9E-BBE1D9A6A0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5"/>
            <a:ext cx="12192000" cy="783149"/>
          </a:xfrm>
          <a:prstGeom prst="rect">
            <a:avLst/>
          </a:prstGeom>
        </p:spPr>
      </p:pic>
      <p:sp>
        <p:nvSpPr>
          <p:cNvPr id="2" name="Title 1">
            <a:extLst>
              <a:ext uri="{FF2B5EF4-FFF2-40B4-BE49-F238E27FC236}">
                <a16:creationId xmlns:a16="http://schemas.microsoft.com/office/drawing/2014/main" id="{25A8DDE0-F96D-EF4F-4AAC-96AC7A3FA23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C6E2C7-0B7E-49E7-A2AA-0F31EC71C0E6}"/>
              </a:ext>
            </a:extLst>
          </p:cNvPr>
          <p:cNvSpPr>
            <a:spLocks noGrp="1"/>
          </p:cNvSpPr>
          <p:nvPr>
            <p:ph idx="1"/>
          </p:nvPr>
        </p:nvSpPr>
        <p:spPr>
          <a:xfrm>
            <a:off x="838200" y="1825625"/>
            <a:ext cx="10515600" cy="41539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36600EF9-848E-8342-A464-86DA41E4F60E}"/>
              </a:ext>
            </a:extLst>
          </p:cNvPr>
          <p:cNvSpPr>
            <a:spLocks noGrp="1"/>
          </p:cNvSpPr>
          <p:nvPr>
            <p:ph type="dt" sz="half" idx="10"/>
          </p:nvPr>
        </p:nvSpPr>
        <p:spPr/>
        <p:txBody>
          <a:bodyPr/>
          <a:lstStyle/>
          <a:p>
            <a:fld id="{1EEEF7A6-2F77-4142-B768-F827357806A5}" type="datetimeFigureOut">
              <a:rPr lang="en-AU" smtClean="0"/>
              <a:t>14/05/2025</a:t>
            </a:fld>
            <a:endParaRPr lang="en-AU"/>
          </a:p>
        </p:txBody>
      </p:sp>
      <p:sp>
        <p:nvSpPr>
          <p:cNvPr id="5" name="Footer Placeholder 4">
            <a:extLst>
              <a:ext uri="{FF2B5EF4-FFF2-40B4-BE49-F238E27FC236}">
                <a16:creationId xmlns:a16="http://schemas.microsoft.com/office/drawing/2014/main" id="{82B3BBE9-60F7-9272-739D-6522C6E68C2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9B063B-F8FA-5477-6BA4-EA3B781186F0}"/>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9" name="Picture 8" descr="A black background with white text&#10;&#10;Description automatically generated">
            <a:extLst>
              <a:ext uri="{FF2B5EF4-FFF2-40B4-BE49-F238E27FC236}">
                <a16:creationId xmlns:a16="http://schemas.microsoft.com/office/drawing/2014/main" id="{E072116D-CEAC-A2E1-6153-3555683344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758" y="6200366"/>
            <a:ext cx="1947591" cy="551257"/>
          </a:xfrm>
          <a:prstGeom prst="rect">
            <a:avLst/>
          </a:prstGeom>
        </p:spPr>
      </p:pic>
      <p:sp>
        <p:nvSpPr>
          <p:cNvPr id="10" name="TextBox 9">
            <a:extLst>
              <a:ext uri="{FF2B5EF4-FFF2-40B4-BE49-F238E27FC236}">
                <a16:creationId xmlns:a16="http://schemas.microsoft.com/office/drawing/2014/main" id="{B058552A-4ED8-EF49-F3C5-CDB014C8D4AE}"/>
              </a:ext>
            </a:extLst>
          </p:cNvPr>
          <p:cNvSpPr txBox="1"/>
          <p:nvPr userDrawn="1"/>
        </p:nvSpPr>
        <p:spPr>
          <a:xfrm>
            <a:off x="9046687" y="6306715"/>
            <a:ext cx="1130438" cy="230832"/>
          </a:xfrm>
          <a:prstGeom prst="rect">
            <a:avLst/>
          </a:prstGeom>
          <a:noFill/>
        </p:spPr>
        <p:txBody>
          <a:bodyPr wrap="none" rtlCol="0">
            <a:spAutoFit/>
          </a:bodyPr>
          <a:lstStyle/>
          <a:p>
            <a:r>
              <a:rPr lang="en-AU" sz="9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52433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E6B9FF-E802-47EE-B2C9-1D9A3C8399D9}"/>
              </a:ext>
            </a:extLst>
          </p:cNvPr>
          <p:cNvSpPr/>
          <p:nvPr userDrawn="1"/>
        </p:nvSpPr>
        <p:spPr>
          <a:xfrm>
            <a:off x="0" y="1447800"/>
            <a:ext cx="12192000"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AU"/>
          </a:p>
        </p:txBody>
      </p:sp>
      <p:pic>
        <p:nvPicPr>
          <p:cNvPr id="5" name="Picture 4" descr="Graphical user interface, background pattern&#10;&#10;Description automatically generated">
            <a:extLst>
              <a:ext uri="{FF2B5EF4-FFF2-40B4-BE49-F238E27FC236}">
                <a16:creationId xmlns:a16="http://schemas.microsoft.com/office/drawing/2014/main" id="{E589C4F1-05B5-43C6-7A4E-87FAD36491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6966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505642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CD2D21-3EBA-35F0-107C-5E3B44F3EF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5"/>
            <a:ext cx="12192000" cy="783149"/>
          </a:xfrm>
          <a:prstGeom prst="rect">
            <a:avLst/>
          </a:prstGeom>
        </p:spPr>
      </p:pic>
      <p:sp>
        <p:nvSpPr>
          <p:cNvPr id="2" name="Title 1">
            <a:extLst>
              <a:ext uri="{FF2B5EF4-FFF2-40B4-BE49-F238E27FC236}">
                <a16:creationId xmlns:a16="http://schemas.microsoft.com/office/drawing/2014/main" id="{94DE4502-502A-E513-028F-CB12A61E0F5A}"/>
              </a:ext>
            </a:extLst>
          </p:cNvPr>
          <p:cNvSpPr>
            <a:spLocks noGrp="1"/>
          </p:cNvSpPr>
          <p:nvPr>
            <p:ph type="title"/>
          </p:nvPr>
        </p:nvSpPr>
        <p:spPr>
          <a:xfrm>
            <a:off x="831851" y="1709742"/>
            <a:ext cx="10515600" cy="2852737"/>
          </a:xfrm>
        </p:spPr>
        <p:txBody>
          <a:bodyPr anchor="b"/>
          <a:lstStyle>
            <a:lvl1pPr>
              <a:defRPr sz="3375"/>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0F54D69-3459-8871-6E50-89FACBE2E684}"/>
              </a:ext>
            </a:extLst>
          </p:cNvPr>
          <p:cNvSpPr>
            <a:spLocks noGrp="1"/>
          </p:cNvSpPr>
          <p:nvPr>
            <p:ph type="body" idx="1"/>
          </p:nvPr>
        </p:nvSpPr>
        <p:spPr>
          <a:xfrm>
            <a:off x="831851" y="4589467"/>
            <a:ext cx="10515600" cy="1390121"/>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075016-E6EC-9527-6A28-BB6136EAA2F9}"/>
              </a:ext>
            </a:extLst>
          </p:cNvPr>
          <p:cNvSpPr>
            <a:spLocks noGrp="1"/>
          </p:cNvSpPr>
          <p:nvPr>
            <p:ph type="dt" sz="half" idx="10"/>
          </p:nvPr>
        </p:nvSpPr>
        <p:spPr/>
        <p:txBody>
          <a:bodyPr/>
          <a:lstStyle/>
          <a:p>
            <a:fld id="{1EEEF7A6-2F77-4142-B768-F827357806A5}" type="datetimeFigureOut">
              <a:rPr lang="en-AU" smtClean="0"/>
              <a:t>14/05/2025</a:t>
            </a:fld>
            <a:endParaRPr lang="en-AU"/>
          </a:p>
        </p:txBody>
      </p:sp>
      <p:sp>
        <p:nvSpPr>
          <p:cNvPr id="5" name="Footer Placeholder 4">
            <a:extLst>
              <a:ext uri="{FF2B5EF4-FFF2-40B4-BE49-F238E27FC236}">
                <a16:creationId xmlns:a16="http://schemas.microsoft.com/office/drawing/2014/main" id="{16C2A4F1-A0DD-2D3D-AA37-30A98D3E476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54CD5AC-1415-BCDA-AB63-99052A836142}"/>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8" name="Picture 7">
            <a:extLst>
              <a:ext uri="{FF2B5EF4-FFF2-40B4-BE49-F238E27FC236}">
                <a16:creationId xmlns:a16="http://schemas.microsoft.com/office/drawing/2014/main" id="{DC4456E6-F407-564E-0040-8C5DE902D7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4547"/>
          <a:stretch/>
        </p:blipFill>
        <p:spPr>
          <a:xfrm>
            <a:off x="0" y="0"/>
            <a:ext cx="12192000" cy="498574"/>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04219F32-9853-FCD3-EA66-E542053F75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758" y="6200366"/>
            <a:ext cx="1947591" cy="551257"/>
          </a:xfrm>
          <a:prstGeom prst="rect">
            <a:avLst/>
          </a:prstGeom>
        </p:spPr>
      </p:pic>
      <p:sp>
        <p:nvSpPr>
          <p:cNvPr id="12" name="TextBox 11">
            <a:extLst>
              <a:ext uri="{FF2B5EF4-FFF2-40B4-BE49-F238E27FC236}">
                <a16:creationId xmlns:a16="http://schemas.microsoft.com/office/drawing/2014/main" id="{159C27B5-6BBC-80C1-2230-82102BA6A23E}"/>
              </a:ext>
            </a:extLst>
          </p:cNvPr>
          <p:cNvSpPr txBox="1"/>
          <p:nvPr userDrawn="1"/>
        </p:nvSpPr>
        <p:spPr>
          <a:xfrm>
            <a:off x="9046687" y="6306715"/>
            <a:ext cx="1130438" cy="230832"/>
          </a:xfrm>
          <a:prstGeom prst="rect">
            <a:avLst/>
          </a:prstGeom>
          <a:noFill/>
        </p:spPr>
        <p:txBody>
          <a:bodyPr wrap="none" rtlCol="0">
            <a:spAutoFit/>
          </a:bodyPr>
          <a:lstStyle/>
          <a:p>
            <a:r>
              <a:rPr lang="en-AU" sz="9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108309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9E3680-4038-471B-BDB3-398A78013B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5"/>
            <a:ext cx="12192000" cy="783149"/>
          </a:xfrm>
          <a:prstGeom prst="rect">
            <a:avLst/>
          </a:prstGeom>
        </p:spPr>
      </p:pic>
      <p:sp>
        <p:nvSpPr>
          <p:cNvPr id="2" name="Title 1">
            <a:extLst>
              <a:ext uri="{FF2B5EF4-FFF2-40B4-BE49-F238E27FC236}">
                <a16:creationId xmlns:a16="http://schemas.microsoft.com/office/drawing/2014/main" id="{4394E86B-89A9-45B6-0061-00E5CFEC3A3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241327A-5C9A-9F2F-4AA3-868AA1DF81F1}"/>
              </a:ext>
            </a:extLst>
          </p:cNvPr>
          <p:cNvSpPr>
            <a:spLocks noGrp="1"/>
          </p:cNvSpPr>
          <p:nvPr>
            <p:ph sz="half" idx="1"/>
          </p:nvPr>
        </p:nvSpPr>
        <p:spPr>
          <a:xfrm>
            <a:off x="838200" y="1825625"/>
            <a:ext cx="5181600" cy="4175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026AE27-1080-B3CB-A760-52104E5390BA}"/>
              </a:ext>
            </a:extLst>
          </p:cNvPr>
          <p:cNvSpPr>
            <a:spLocks noGrp="1"/>
          </p:cNvSpPr>
          <p:nvPr>
            <p:ph sz="half" idx="2"/>
          </p:nvPr>
        </p:nvSpPr>
        <p:spPr>
          <a:xfrm>
            <a:off x="6172200" y="1825625"/>
            <a:ext cx="5181600" cy="4175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D64F458-28ED-0193-4FA5-EC8434E48334}"/>
              </a:ext>
            </a:extLst>
          </p:cNvPr>
          <p:cNvSpPr>
            <a:spLocks noGrp="1"/>
          </p:cNvSpPr>
          <p:nvPr>
            <p:ph type="dt" sz="half" idx="10"/>
          </p:nvPr>
        </p:nvSpPr>
        <p:spPr/>
        <p:txBody>
          <a:bodyPr/>
          <a:lstStyle/>
          <a:p>
            <a:fld id="{1EEEF7A6-2F77-4142-B768-F827357806A5}" type="datetimeFigureOut">
              <a:rPr lang="en-AU" smtClean="0"/>
              <a:t>14/05/2025</a:t>
            </a:fld>
            <a:endParaRPr lang="en-AU"/>
          </a:p>
        </p:txBody>
      </p:sp>
      <p:sp>
        <p:nvSpPr>
          <p:cNvPr id="6" name="Footer Placeholder 5">
            <a:extLst>
              <a:ext uri="{FF2B5EF4-FFF2-40B4-BE49-F238E27FC236}">
                <a16:creationId xmlns:a16="http://schemas.microsoft.com/office/drawing/2014/main" id="{50127CF5-E4E2-0EB7-8807-4001053BB2D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B8D8EBB-3195-53E9-4380-1C515DC927CA}"/>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10" name="Picture 9" descr="A black background with white text&#10;&#10;Description automatically generated">
            <a:extLst>
              <a:ext uri="{FF2B5EF4-FFF2-40B4-BE49-F238E27FC236}">
                <a16:creationId xmlns:a16="http://schemas.microsoft.com/office/drawing/2014/main" id="{B3916C34-82BC-E746-A84A-378B9C767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758" y="6200366"/>
            <a:ext cx="1947591" cy="551257"/>
          </a:xfrm>
          <a:prstGeom prst="rect">
            <a:avLst/>
          </a:prstGeom>
        </p:spPr>
      </p:pic>
      <p:sp>
        <p:nvSpPr>
          <p:cNvPr id="9" name="TextBox 8">
            <a:extLst>
              <a:ext uri="{FF2B5EF4-FFF2-40B4-BE49-F238E27FC236}">
                <a16:creationId xmlns:a16="http://schemas.microsoft.com/office/drawing/2014/main" id="{9FE021EF-A5C8-D6A8-3926-D0D314DE3466}"/>
              </a:ext>
            </a:extLst>
          </p:cNvPr>
          <p:cNvSpPr txBox="1"/>
          <p:nvPr userDrawn="1"/>
        </p:nvSpPr>
        <p:spPr>
          <a:xfrm>
            <a:off x="9046687" y="6306715"/>
            <a:ext cx="1130438" cy="230832"/>
          </a:xfrm>
          <a:prstGeom prst="rect">
            <a:avLst/>
          </a:prstGeom>
          <a:noFill/>
        </p:spPr>
        <p:txBody>
          <a:bodyPr wrap="none" rtlCol="0">
            <a:spAutoFit/>
          </a:bodyPr>
          <a:lstStyle/>
          <a:p>
            <a:r>
              <a:rPr lang="en-AU" sz="9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246400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43AFFF-EC97-BF54-3C79-0C94413C90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5"/>
            <a:ext cx="12192000" cy="783149"/>
          </a:xfrm>
          <a:prstGeom prst="rect">
            <a:avLst/>
          </a:prstGeom>
        </p:spPr>
      </p:pic>
      <p:sp>
        <p:nvSpPr>
          <p:cNvPr id="2" name="Title 1">
            <a:extLst>
              <a:ext uri="{FF2B5EF4-FFF2-40B4-BE49-F238E27FC236}">
                <a16:creationId xmlns:a16="http://schemas.microsoft.com/office/drawing/2014/main" id="{D5B938BD-4D93-C1BF-0A77-B942E331FB8B}"/>
              </a:ext>
            </a:extLst>
          </p:cNvPr>
          <p:cNvSpPr>
            <a:spLocks noGrp="1"/>
          </p:cNvSpPr>
          <p:nvPr>
            <p:ph type="title"/>
          </p:nvPr>
        </p:nvSpPr>
        <p:spPr>
          <a:xfrm>
            <a:off x="839788" y="365129"/>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7FC7B3B-DEC5-5B63-9937-38BA625A2779}"/>
              </a:ext>
            </a:extLst>
          </p:cNvPr>
          <p:cNvSpPr>
            <a:spLocks noGrp="1"/>
          </p:cNvSpPr>
          <p:nvPr>
            <p:ph type="body" idx="1"/>
          </p:nvPr>
        </p:nvSpPr>
        <p:spPr>
          <a:xfrm>
            <a:off x="839789" y="1681163"/>
            <a:ext cx="515778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80397562-1C65-06EC-946C-C3241F15F3EA}"/>
              </a:ext>
            </a:extLst>
          </p:cNvPr>
          <p:cNvSpPr>
            <a:spLocks noGrp="1"/>
          </p:cNvSpPr>
          <p:nvPr>
            <p:ph sz="half" idx="2"/>
          </p:nvPr>
        </p:nvSpPr>
        <p:spPr>
          <a:xfrm>
            <a:off x="839789" y="2505079"/>
            <a:ext cx="5157787" cy="355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9DE4B30-DFFC-0BBF-2735-CFB5299A17D3}"/>
              </a:ext>
            </a:extLst>
          </p:cNvPr>
          <p:cNvSpPr>
            <a:spLocks noGrp="1"/>
          </p:cNvSpPr>
          <p:nvPr>
            <p:ph type="body" sz="quarter" idx="3"/>
          </p:nvPr>
        </p:nvSpPr>
        <p:spPr>
          <a:xfrm>
            <a:off x="6172202" y="1681163"/>
            <a:ext cx="5183188"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41E797F2-74D9-C15D-33CA-37F4205FBA5E}"/>
              </a:ext>
            </a:extLst>
          </p:cNvPr>
          <p:cNvSpPr>
            <a:spLocks noGrp="1"/>
          </p:cNvSpPr>
          <p:nvPr>
            <p:ph sz="quarter" idx="4"/>
          </p:nvPr>
        </p:nvSpPr>
        <p:spPr>
          <a:xfrm>
            <a:off x="6172202" y="2505079"/>
            <a:ext cx="5183188" cy="355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1A5C741-4C0E-19DD-4E48-DF9461C5BFCD}"/>
              </a:ext>
            </a:extLst>
          </p:cNvPr>
          <p:cNvSpPr>
            <a:spLocks noGrp="1"/>
          </p:cNvSpPr>
          <p:nvPr>
            <p:ph type="dt" sz="half" idx="10"/>
          </p:nvPr>
        </p:nvSpPr>
        <p:spPr/>
        <p:txBody>
          <a:bodyPr/>
          <a:lstStyle/>
          <a:p>
            <a:fld id="{1EEEF7A6-2F77-4142-B768-F827357806A5}" type="datetimeFigureOut">
              <a:rPr lang="en-AU" smtClean="0"/>
              <a:t>14/05/2025</a:t>
            </a:fld>
            <a:endParaRPr lang="en-AU"/>
          </a:p>
        </p:txBody>
      </p:sp>
      <p:sp>
        <p:nvSpPr>
          <p:cNvPr id="8" name="Footer Placeholder 7">
            <a:extLst>
              <a:ext uri="{FF2B5EF4-FFF2-40B4-BE49-F238E27FC236}">
                <a16:creationId xmlns:a16="http://schemas.microsoft.com/office/drawing/2014/main" id="{70CB7942-B53C-D2F6-58B1-A26D3A8350D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1B46FCE-50D5-0409-FC1C-416DFA969601}"/>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12" name="Picture 11" descr="A black background with white text&#10;&#10;Description automatically generated">
            <a:extLst>
              <a:ext uri="{FF2B5EF4-FFF2-40B4-BE49-F238E27FC236}">
                <a16:creationId xmlns:a16="http://schemas.microsoft.com/office/drawing/2014/main" id="{2298CB4F-CFCB-30DB-9727-E83E12688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758" y="6200366"/>
            <a:ext cx="1947591" cy="551257"/>
          </a:xfrm>
          <a:prstGeom prst="rect">
            <a:avLst/>
          </a:prstGeom>
        </p:spPr>
      </p:pic>
      <p:sp>
        <p:nvSpPr>
          <p:cNvPr id="10" name="TextBox 9">
            <a:extLst>
              <a:ext uri="{FF2B5EF4-FFF2-40B4-BE49-F238E27FC236}">
                <a16:creationId xmlns:a16="http://schemas.microsoft.com/office/drawing/2014/main" id="{E5400E6F-848A-07BD-1FFB-4092DE96775B}"/>
              </a:ext>
            </a:extLst>
          </p:cNvPr>
          <p:cNvSpPr txBox="1"/>
          <p:nvPr userDrawn="1"/>
        </p:nvSpPr>
        <p:spPr>
          <a:xfrm>
            <a:off x="9046687" y="6306715"/>
            <a:ext cx="1130438" cy="230832"/>
          </a:xfrm>
          <a:prstGeom prst="rect">
            <a:avLst/>
          </a:prstGeom>
          <a:noFill/>
        </p:spPr>
        <p:txBody>
          <a:bodyPr wrap="none" rtlCol="0">
            <a:spAutoFit/>
          </a:bodyPr>
          <a:lstStyle/>
          <a:p>
            <a:r>
              <a:rPr lang="en-AU" sz="9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3681804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5FC7B4-5E93-B73C-66B6-FAE9AC54BD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5"/>
            <a:ext cx="12192000" cy="783149"/>
          </a:xfrm>
          <a:prstGeom prst="rect">
            <a:avLst/>
          </a:prstGeom>
        </p:spPr>
      </p:pic>
      <p:sp>
        <p:nvSpPr>
          <p:cNvPr id="2" name="Title 1">
            <a:extLst>
              <a:ext uri="{FF2B5EF4-FFF2-40B4-BE49-F238E27FC236}">
                <a16:creationId xmlns:a16="http://schemas.microsoft.com/office/drawing/2014/main" id="{B69D4FA5-9CFF-220E-0458-50170F2DE1E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A5E5B9D-D27C-B044-286D-5855FC701ACD}"/>
              </a:ext>
            </a:extLst>
          </p:cNvPr>
          <p:cNvSpPr>
            <a:spLocks noGrp="1"/>
          </p:cNvSpPr>
          <p:nvPr>
            <p:ph type="dt" sz="half" idx="10"/>
          </p:nvPr>
        </p:nvSpPr>
        <p:spPr/>
        <p:txBody>
          <a:bodyPr/>
          <a:lstStyle/>
          <a:p>
            <a:fld id="{1EEEF7A6-2F77-4142-B768-F827357806A5}" type="datetimeFigureOut">
              <a:rPr lang="en-AU" smtClean="0"/>
              <a:t>14/05/2025</a:t>
            </a:fld>
            <a:endParaRPr lang="en-AU"/>
          </a:p>
        </p:txBody>
      </p:sp>
      <p:sp>
        <p:nvSpPr>
          <p:cNvPr id="4" name="Footer Placeholder 3">
            <a:extLst>
              <a:ext uri="{FF2B5EF4-FFF2-40B4-BE49-F238E27FC236}">
                <a16:creationId xmlns:a16="http://schemas.microsoft.com/office/drawing/2014/main" id="{FB6C5A4B-0B9B-E8AF-C391-8207EFE2587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0766BE9-A882-D9F6-7638-0191F1236578}"/>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8" name="Picture 7" descr="A black background with white text&#10;&#10;Description automatically generated">
            <a:extLst>
              <a:ext uri="{FF2B5EF4-FFF2-40B4-BE49-F238E27FC236}">
                <a16:creationId xmlns:a16="http://schemas.microsoft.com/office/drawing/2014/main" id="{9ED19BA5-ED66-09EE-92E9-502FA43AEC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758" y="6200366"/>
            <a:ext cx="1947591" cy="551257"/>
          </a:xfrm>
          <a:prstGeom prst="rect">
            <a:avLst/>
          </a:prstGeom>
        </p:spPr>
      </p:pic>
      <p:sp>
        <p:nvSpPr>
          <p:cNvPr id="6" name="TextBox 5">
            <a:extLst>
              <a:ext uri="{FF2B5EF4-FFF2-40B4-BE49-F238E27FC236}">
                <a16:creationId xmlns:a16="http://schemas.microsoft.com/office/drawing/2014/main" id="{82EDB296-9A0E-449D-4A78-7611BACF5DB0}"/>
              </a:ext>
            </a:extLst>
          </p:cNvPr>
          <p:cNvSpPr txBox="1"/>
          <p:nvPr userDrawn="1"/>
        </p:nvSpPr>
        <p:spPr>
          <a:xfrm>
            <a:off x="9046687" y="6306715"/>
            <a:ext cx="1130438" cy="230832"/>
          </a:xfrm>
          <a:prstGeom prst="rect">
            <a:avLst/>
          </a:prstGeom>
          <a:noFill/>
        </p:spPr>
        <p:txBody>
          <a:bodyPr wrap="none" rtlCol="0">
            <a:spAutoFit/>
          </a:bodyPr>
          <a:lstStyle/>
          <a:p>
            <a:r>
              <a:rPr lang="en-AU" sz="9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86244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B2B18-A4D8-892B-5B0E-59BB4771875C}"/>
              </a:ext>
            </a:extLst>
          </p:cNvPr>
          <p:cNvSpPr>
            <a:spLocks noGrp="1"/>
          </p:cNvSpPr>
          <p:nvPr>
            <p:ph type="dt" sz="half" idx="10"/>
          </p:nvPr>
        </p:nvSpPr>
        <p:spPr/>
        <p:txBody>
          <a:bodyPr/>
          <a:lstStyle/>
          <a:p>
            <a:fld id="{1EEEF7A6-2F77-4142-B768-F827357806A5}" type="datetimeFigureOut">
              <a:rPr lang="en-AU" smtClean="0"/>
              <a:t>14/05/2025</a:t>
            </a:fld>
            <a:endParaRPr lang="en-AU"/>
          </a:p>
        </p:txBody>
      </p:sp>
      <p:sp>
        <p:nvSpPr>
          <p:cNvPr id="3" name="Footer Placeholder 2">
            <a:extLst>
              <a:ext uri="{FF2B5EF4-FFF2-40B4-BE49-F238E27FC236}">
                <a16:creationId xmlns:a16="http://schemas.microsoft.com/office/drawing/2014/main" id="{F9821F95-18CA-E4EB-1602-40EEE1F25D6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2925634-1D33-7190-3D80-CB588F6E89ED}"/>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322893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7AC73-0567-7EEB-3E4D-B1140F62F11D}"/>
              </a:ext>
            </a:extLst>
          </p:cNvPr>
          <p:cNvSpPr>
            <a:spLocks noGrp="1"/>
          </p:cNvSpPr>
          <p:nvPr>
            <p:ph type="title"/>
          </p:nvPr>
        </p:nvSpPr>
        <p:spPr>
          <a:xfrm>
            <a:off x="839788" y="457200"/>
            <a:ext cx="3932237" cy="1600200"/>
          </a:xfrm>
        </p:spPr>
        <p:txBody>
          <a:bodyPr anchor="b"/>
          <a:lstStyle>
            <a:lvl1pPr>
              <a:defRPr sz="18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669A5B3-5896-9114-03A2-4C93A2797ED9}"/>
              </a:ext>
            </a:extLst>
          </p:cNvPr>
          <p:cNvSpPr>
            <a:spLocks noGrp="1"/>
          </p:cNvSpPr>
          <p:nvPr>
            <p:ph idx="1"/>
          </p:nvPr>
        </p:nvSpPr>
        <p:spPr>
          <a:xfrm>
            <a:off x="5183188" y="987429"/>
            <a:ext cx="617220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2143500-E97C-9065-B8A5-D7DBB648DC59}"/>
              </a:ext>
            </a:extLst>
          </p:cNvPr>
          <p:cNvSpPr>
            <a:spLocks noGrp="1"/>
          </p:cNvSpPr>
          <p:nvPr>
            <p:ph type="body" sz="half" idx="2"/>
          </p:nvPr>
        </p:nvSpPr>
        <p:spPr>
          <a:xfrm>
            <a:off x="839788" y="2057400"/>
            <a:ext cx="3932237"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A4F9FB34-6A1B-5F3A-37DD-429D0F7EBBA5}"/>
              </a:ext>
            </a:extLst>
          </p:cNvPr>
          <p:cNvSpPr>
            <a:spLocks noGrp="1"/>
          </p:cNvSpPr>
          <p:nvPr>
            <p:ph type="dt" sz="half" idx="10"/>
          </p:nvPr>
        </p:nvSpPr>
        <p:spPr/>
        <p:txBody>
          <a:bodyPr/>
          <a:lstStyle/>
          <a:p>
            <a:fld id="{1EEEF7A6-2F77-4142-B768-F827357806A5}" type="datetimeFigureOut">
              <a:rPr lang="en-AU" smtClean="0"/>
              <a:t>14/05/2025</a:t>
            </a:fld>
            <a:endParaRPr lang="en-AU"/>
          </a:p>
        </p:txBody>
      </p:sp>
      <p:sp>
        <p:nvSpPr>
          <p:cNvPr id="6" name="Footer Placeholder 5">
            <a:extLst>
              <a:ext uri="{FF2B5EF4-FFF2-40B4-BE49-F238E27FC236}">
                <a16:creationId xmlns:a16="http://schemas.microsoft.com/office/drawing/2014/main" id="{FA4A6493-1F51-F1E0-A8FB-96850697E3C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46E12F9-3056-6E33-D9D9-61B7A71F6A28}"/>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85201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9CB77-42E4-B934-B913-93982D0303A2}"/>
              </a:ext>
            </a:extLst>
          </p:cNvPr>
          <p:cNvSpPr>
            <a:spLocks noGrp="1"/>
          </p:cNvSpPr>
          <p:nvPr>
            <p:ph type="title"/>
          </p:nvPr>
        </p:nvSpPr>
        <p:spPr>
          <a:xfrm>
            <a:off x="839788" y="457200"/>
            <a:ext cx="3932237" cy="1600200"/>
          </a:xfrm>
        </p:spPr>
        <p:txBody>
          <a:bodyPr anchor="b"/>
          <a:lstStyle>
            <a:lvl1pPr>
              <a:defRPr sz="18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F5B71CF-8766-24FA-3A76-BBC63FFCE512}"/>
              </a:ext>
            </a:extLst>
          </p:cNvPr>
          <p:cNvSpPr>
            <a:spLocks noGrp="1"/>
          </p:cNvSpPr>
          <p:nvPr>
            <p:ph type="pic" idx="1"/>
          </p:nvPr>
        </p:nvSpPr>
        <p:spPr>
          <a:xfrm>
            <a:off x="5183188" y="987429"/>
            <a:ext cx="617220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AU"/>
          </a:p>
        </p:txBody>
      </p:sp>
      <p:sp>
        <p:nvSpPr>
          <p:cNvPr id="4" name="Text Placeholder 3">
            <a:extLst>
              <a:ext uri="{FF2B5EF4-FFF2-40B4-BE49-F238E27FC236}">
                <a16:creationId xmlns:a16="http://schemas.microsoft.com/office/drawing/2014/main" id="{398B33B1-0D6B-9FB0-F11E-61875A4C4BA1}"/>
              </a:ext>
            </a:extLst>
          </p:cNvPr>
          <p:cNvSpPr>
            <a:spLocks noGrp="1"/>
          </p:cNvSpPr>
          <p:nvPr>
            <p:ph type="body" sz="half" idx="2"/>
          </p:nvPr>
        </p:nvSpPr>
        <p:spPr>
          <a:xfrm>
            <a:off x="839788" y="2057400"/>
            <a:ext cx="3932237"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3EFC817C-EE7E-AF85-5C47-3F66B40B679C}"/>
              </a:ext>
            </a:extLst>
          </p:cNvPr>
          <p:cNvSpPr>
            <a:spLocks noGrp="1"/>
          </p:cNvSpPr>
          <p:nvPr>
            <p:ph type="dt" sz="half" idx="10"/>
          </p:nvPr>
        </p:nvSpPr>
        <p:spPr/>
        <p:txBody>
          <a:bodyPr/>
          <a:lstStyle/>
          <a:p>
            <a:fld id="{1EEEF7A6-2F77-4142-B768-F827357806A5}" type="datetimeFigureOut">
              <a:rPr lang="en-AU" smtClean="0"/>
              <a:t>14/05/2025</a:t>
            </a:fld>
            <a:endParaRPr lang="en-AU"/>
          </a:p>
        </p:txBody>
      </p:sp>
      <p:sp>
        <p:nvSpPr>
          <p:cNvPr id="6" name="Footer Placeholder 5">
            <a:extLst>
              <a:ext uri="{FF2B5EF4-FFF2-40B4-BE49-F238E27FC236}">
                <a16:creationId xmlns:a16="http://schemas.microsoft.com/office/drawing/2014/main" id="{54F5D7C6-A669-5998-499B-E74C5C9F39F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7BCE5A5-BB3C-BB3F-F8EC-2A3A09AE027C}"/>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247874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E7F583-F2E3-7CAA-5BFE-93DA43707010}"/>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7766F3F3-178E-4531-38FF-EBBEAC953F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192C381B-1A90-6E8E-7D56-8BA418D5BB48}"/>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1EEEF7A6-2F77-4142-B768-F827357806A5}" type="datetimeFigureOut">
              <a:rPr lang="en-AU" smtClean="0"/>
              <a:t>14/05/2025</a:t>
            </a:fld>
            <a:endParaRPr lang="en-AU"/>
          </a:p>
        </p:txBody>
      </p:sp>
      <p:sp>
        <p:nvSpPr>
          <p:cNvPr id="5" name="Footer Placeholder 4">
            <a:extLst>
              <a:ext uri="{FF2B5EF4-FFF2-40B4-BE49-F238E27FC236}">
                <a16:creationId xmlns:a16="http://schemas.microsoft.com/office/drawing/2014/main" id="{EDC35CC9-DB65-5F33-D092-29565BC41C2E}"/>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0534231-67D3-95C9-6CEC-B65346F016C6}"/>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08475154-F9FC-49E4-922F-0B8F90CE7C70}" type="slidenum">
              <a:rPr lang="en-AU" smtClean="0"/>
              <a:t>‹#›</a:t>
            </a:fld>
            <a:endParaRPr lang="en-AU"/>
          </a:p>
        </p:txBody>
      </p:sp>
    </p:spTree>
    <p:extLst>
      <p:ext uri="{BB962C8B-B14F-4D97-AF65-F5344CB8AC3E}">
        <p14:creationId xmlns:p14="http://schemas.microsoft.com/office/powerpoint/2010/main" val="393047447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773" r:id="rId21"/>
  </p:sldLayoutIdLst>
  <p:txStyles>
    <p:titleStyle>
      <a:lvl1pPr algn="l" defTabSz="514350" rtl="0" eaLnBrk="1" latinLnBrk="0" hangingPunct="1">
        <a:lnSpc>
          <a:spcPct val="90000"/>
        </a:lnSpc>
        <a:spcBef>
          <a:spcPct val="0"/>
        </a:spcBef>
        <a:buNone/>
        <a:defRPr sz="2475" kern="1200">
          <a:solidFill>
            <a:schemeClr val="tx1"/>
          </a:solidFill>
          <a:latin typeface="Arial" panose="020B0604020202020204" pitchFamily="34" charset="0"/>
          <a:ea typeface="+mj-ea"/>
          <a:cs typeface="Arial" panose="020B0604020202020204" pitchFamily="34"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0" y="2362200"/>
            <a:ext cx="8534400" cy="2054496"/>
          </a:xfrm>
        </p:spPr>
        <p:txBody>
          <a:bodyPr>
            <a:normAutofit/>
          </a:bodyPr>
          <a:lstStyle/>
          <a:p>
            <a:pPr>
              <a:spcBef>
                <a:spcPts val="0"/>
              </a:spcBef>
            </a:pPr>
            <a:endParaRPr lang="en-AU" sz="3200" b="1" dirty="0"/>
          </a:p>
          <a:p>
            <a:pPr>
              <a:spcBef>
                <a:spcPts val="0"/>
              </a:spcBef>
            </a:pPr>
            <a:r>
              <a:rPr lang="en-AU" sz="6600" dirty="0"/>
              <a:t>Leading teams</a:t>
            </a:r>
          </a:p>
          <a:p>
            <a:pPr>
              <a:spcBef>
                <a:spcPts val="0"/>
              </a:spcBef>
            </a:pPr>
            <a:r>
              <a:rPr lang="en-AU" sz="3200" dirty="0"/>
              <a:t> (</a:t>
            </a:r>
            <a:r>
              <a:rPr lang="en-AU" sz="3200" b="1" dirty="0"/>
              <a:t>Chapter 18)</a:t>
            </a:r>
          </a:p>
          <a:p>
            <a:pPr>
              <a:spcBef>
                <a:spcPts val="0"/>
              </a:spcBef>
            </a:pPr>
            <a:endParaRPr lang="en-AU" sz="3200" b="1" dirty="0"/>
          </a:p>
          <a:p>
            <a:pPr>
              <a:spcBef>
                <a:spcPts val="0"/>
              </a:spcBef>
            </a:pPr>
            <a:endParaRPr lang="en-AU" sz="3200" dirty="0"/>
          </a:p>
        </p:txBody>
      </p:sp>
      <p:sp>
        <p:nvSpPr>
          <p:cNvPr id="4" name="Subtitle 2"/>
          <p:cNvSpPr>
            <a:spLocks noGrp="1"/>
          </p:cNvSpPr>
          <p:nvPr/>
        </p:nvSpPr>
        <p:spPr bwMode="auto">
          <a:xfrm>
            <a:off x="5715000" y="56388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914400">
              <a:defRPr/>
            </a:pPr>
            <a:r>
              <a:rPr lang="en-US" sz="1600" b="1" dirty="0">
                <a:solidFill>
                  <a:prstClr val="black"/>
                </a:solidFill>
                <a:latin typeface="Calibri" panose="020F0502020204030204"/>
              </a:rPr>
              <a:t>©2022 John Wiley &amp; Sons Australia Ltd</a:t>
            </a:r>
            <a:endParaRPr lang="en-AU" sz="1600" dirty="0">
              <a:solidFill>
                <a:prstClr val="black"/>
              </a:solidFill>
              <a:latin typeface="Calibri" panose="020F0502020204030204"/>
            </a:endParaRPr>
          </a:p>
        </p:txBody>
      </p:sp>
      <p:sp>
        <p:nvSpPr>
          <p:cNvPr id="2" name="Subtitle 2">
            <a:extLst>
              <a:ext uri="{FF2B5EF4-FFF2-40B4-BE49-F238E27FC236}">
                <a16:creationId xmlns:a16="http://schemas.microsoft.com/office/drawing/2014/main" id="{DEC12CF7-9180-7F79-9C30-54F2BDE11670}"/>
              </a:ext>
            </a:extLst>
          </p:cNvPr>
          <p:cNvSpPr txBox="1">
            <a:spLocks/>
          </p:cNvSpPr>
          <p:nvPr/>
        </p:nvSpPr>
        <p:spPr>
          <a:xfrm>
            <a:off x="1676400" y="-1752600"/>
            <a:ext cx="8534400" cy="1140096"/>
          </a:xfrm>
          <a:prstGeom prst="rect">
            <a:avLst/>
          </a:prstGeom>
        </p:spPr>
        <p:txBody>
          <a:bodyPr vert="horz" lIns="91440" tIns="45720" rIns="91440" bIns="45720" rtlCol="0">
            <a:normAutofit/>
          </a:bodyPr>
          <a:lstStyle>
            <a:lvl1pPr marL="0" indent="0" algn="ctr" defTabSz="514350" rtl="0" eaLnBrk="1" latinLnBrk="0" hangingPunct="1">
              <a:lnSpc>
                <a:spcPct val="90000"/>
              </a:lnSpc>
              <a:spcBef>
                <a:spcPts val="563"/>
              </a:spcBef>
              <a:buFont typeface="Arial" panose="020B0604020202020204" pitchFamily="34" charset="0"/>
              <a:buNone/>
              <a:defRPr sz="1350" kern="1200">
                <a:solidFill>
                  <a:schemeClr val="bg1"/>
                </a:solidFill>
                <a:latin typeface="Arial" panose="020B0604020202020204" pitchFamily="34" charset="0"/>
                <a:ea typeface="+mn-ea"/>
                <a:cs typeface="Arial" panose="020B0604020202020204" pitchFamily="34" charset="0"/>
              </a:defRPr>
            </a:lvl1pPr>
            <a:lvl2pPr marL="257175" indent="0" algn="ctr" defTabSz="514350" rtl="0" eaLnBrk="1" latinLnBrk="0" hangingPunct="1">
              <a:lnSpc>
                <a:spcPct val="90000"/>
              </a:lnSpc>
              <a:spcBef>
                <a:spcPts val="281"/>
              </a:spcBef>
              <a:buFont typeface="Arial" panose="020B0604020202020204" pitchFamily="34" charset="0"/>
              <a:buNone/>
              <a:defRPr sz="1125" kern="1200">
                <a:solidFill>
                  <a:schemeClr val="tx1"/>
                </a:solidFill>
                <a:latin typeface="Arial" panose="020B0604020202020204" pitchFamily="34" charset="0"/>
                <a:ea typeface="+mn-ea"/>
                <a:cs typeface="Arial" panose="020B0604020202020204" pitchFamily="34" charset="0"/>
              </a:defRPr>
            </a:lvl2pPr>
            <a:lvl3pPr marL="514350" indent="0" algn="ctr" defTabSz="514350" rtl="0" eaLnBrk="1" latinLnBrk="0" hangingPunct="1">
              <a:lnSpc>
                <a:spcPct val="90000"/>
              </a:lnSpc>
              <a:spcBef>
                <a:spcPts val="281"/>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7715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0287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128587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pPr fontAlgn="auto">
              <a:spcBef>
                <a:spcPts val="0"/>
              </a:spcBef>
              <a:spcAft>
                <a:spcPts val="0"/>
              </a:spcAft>
              <a:defRPr/>
            </a:pPr>
            <a:endParaRPr lang="en-AU" sz="3200" b="1" dirty="0">
              <a:solidFill>
                <a:prstClr val="white"/>
              </a:solidFill>
            </a:endParaRPr>
          </a:p>
          <a:p>
            <a:pPr fontAlgn="auto">
              <a:spcBef>
                <a:spcPts val="0"/>
              </a:spcBef>
              <a:spcAft>
                <a:spcPts val="0"/>
              </a:spcAft>
              <a:defRPr/>
            </a:pPr>
            <a:r>
              <a:rPr lang="en-AU" sz="3200" b="1" dirty="0">
                <a:solidFill>
                  <a:prstClr val="white"/>
                </a:solidFill>
              </a:rPr>
              <a:t>MN101 Principles of </a:t>
            </a:r>
            <a:r>
              <a:rPr lang="en-AU" sz="3200" b="1" dirty="0" err="1">
                <a:solidFill>
                  <a:prstClr val="white"/>
                </a:solidFill>
              </a:rPr>
              <a:t>Managemnt</a:t>
            </a:r>
            <a:r>
              <a:rPr lang="en-AU" sz="3200" b="1" dirty="0">
                <a:solidFill>
                  <a:prstClr val="white"/>
                </a:solidFill>
              </a:rPr>
              <a:t> </a:t>
            </a:r>
          </a:p>
          <a:p>
            <a:pPr fontAlgn="auto">
              <a:spcBef>
                <a:spcPts val="0"/>
              </a:spcBef>
              <a:spcAft>
                <a:spcPts val="0"/>
              </a:spcAft>
              <a:defRPr/>
            </a:pPr>
            <a:endParaRPr lang="en-AU" sz="3200" b="1" dirty="0">
              <a:solidFill>
                <a:prstClr val="white"/>
              </a:solidFill>
            </a:endParaRPr>
          </a:p>
          <a:p>
            <a:pPr fontAlgn="auto">
              <a:spcBef>
                <a:spcPts val="0"/>
              </a:spcBef>
              <a:spcAft>
                <a:spcPts val="0"/>
              </a:spcAft>
              <a:defRPr/>
            </a:pPr>
            <a:endParaRPr lang="en-AU" sz="3200" dirty="0">
              <a:solidFill>
                <a:prstClr val="white"/>
              </a:solidFill>
            </a:endParaRPr>
          </a:p>
        </p:txBody>
      </p:sp>
      <p:sp>
        <p:nvSpPr>
          <p:cNvPr id="5" name="Subtitle 2">
            <a:extLst>
              <a:ext uri="{FF2B5EF4-FFF2-40B4-BE49-F238E27FC236}">
                <a16:creationId xmlns:a16="http://schemas.microsoft.com/office/drawing/2014/main" id="{A9C171A9-33F3-5D8C-2E67-135AA1EF18A9}"/>
              </a:ext>
            </a:extLst>
          </p:cNvPr>
          <p:cNvSpPr txBox="1">
            <a:spLocks/>
          </p:cNvSpPr>
          <p:nvPr/>
        </p:nvSpPr>
        <p:spPr>
          <a:xfrm>
            <a:off x="2247900" y="609600"/>
            <a:ext cx="7391400" cy="1292496"/>
          </a:xfrm>
          <a:prstGeom prst="rect">
            <a:avLst/>
          </a:prstGeom>
        </p:spPr>
        <p:txBody>
          <a:bodyPr vert="horz" lIns="91440" tIns="45720" rIns="91440" bIns="45720" rtlCol="0">
            <a:normAutofit/>
          </a:bodyPr>
          <a:lstStyle>
            <a:lvl1pPr marL="0" indent="0" algn="ctr" defTabSz="514350" rtl="0" eaLnBrk="1" latinLnBrk="0" hangingPunct="1">
              <a:lnSpc>
                <a:spcPct val="90000"/>
              </a:lnSpc>
              <a:spcBef>
                <a:spcPts val="563"/>
              </a:spcBef>
              <a:buFont typeface="Arial" panose="020B0604020202020204" pitchFamily="34" charset="0"/>
              <a:buNone/>
              <a:defRPr sz="1350" kern="1200">
                <a:solidFill>
                  <a:schemeClr val="bg1"/>
                </a:solidFill>
                <a:latin typeface="Arial" panose="020B0604020202020204" pitchFamily="34" charset="0"/>
                <a:ea typeface="+mn-ea"/>
                <a:cs typeface="Arial" panose="020B0604020202020204" pitchFamily="34" charset="0"/>
              </a:defRPr>
            </a:lvl1pPr>
            <a:lvl2pPr marL="257175" indent="0" algn="ctr" defTabSz="514350" rtl="0" eaLnBrk="1" latinLnBrk="0" hangingPunct="1">
              <a:lnSpc>
                <a:spcPct val="90000"/>
              </a:lnSpc>
              <a:spcBef>
                <a:spcPts val="281"/>
              </a:spcBef>
              <a:buFont typeface="Arial" panose="020B0604020202020204" pitchFamily="34" charset="0"/>
              <a:buNone/>
              <a:defRPr sz="1125" kern="1200">
                <a:solidFill>
                  <a:schemeClr val="tx1"/>
                </a:solidFill>
                <a:latin typeface="Arial" panose="020B0604020202020204" pitchFamily="34" charset="0"/>
                <a:ea typeface="+mn-ea"/>
                <a:cs typeface="Arial" panose="020B0604020202020204" pitchFamily="34" charset="0"/>
              </a:defRPr>
            </a:lvl2pPr>
            <a:lvl3pPr marL="514350" indent="0" algn="ctr" defTabSz="514350" rtl="0" eaLnBrk="1" latinLnBrk="0" hangingPunct="1">
              <a:lnSpc>
                <a:spcPct val="90000"/>
              </a:lnSpc>
              <a:spcBef>
                <a:spcPts val="281"/>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7715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0287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128587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pPr fontAlgn="auto">
              <a:spcBef>
                <a:spcPts val="0"/>
              </a:spcBef>
              <a:spcAft>
                <a:spcPts val="0"/>
              </a:spcAft>
              <a:defRPr/>
            </a:pPr>
            <a:endParaRPr lang="en-AU" sz="3200" b="1" dirty="0">
              <a:solidFill>
                <a:prstClr val="white"/>
              </a:solidFill>
            </a:endParaRPr>
          </a:p>
          <a:p>
            <a:pPr fontAlgn="auto">
              <a:spcBef>
                <a:spcPts val="0"/>
              </a:spcBef>
              <a:spcAft>
                <a:spcPts val="0"/>
              </a:spcAft>
              <a:defRPr/>
            </a:pPr>
            <a:r>
              <a:rPr lang="en-AU" sz="3200" b="1" dirty="0">
                <a:solidFill>
                  <a:prstClr val="white"/>
                </a:solidFill>
              </a:rPr>
              <a:t>Week 11</a:t>
            </a:r>
          </a:p>
          <a:p>
            <a:pPr fontAlgn="auto">
              <a:spcBef>
                <a:spcPts val="0"/>
              </a:spcBef>
              <a:spcAft>
                <a:spcPts val="0"/>
              </a:spcAft>
              <a:defRPr/>
            </a:pPr>
            <a:endParaRPr lang="en-AU" sz="3200" b="1" dirty="0">
              <a:solidFill>
                <a:prstClr val="white"/>
              </a:solidFill>
            </a:endParaRPr>
          </a:p>
          <a:p>
            <a:pPr fontAlgn="auto">
              <a:spcBef>
                <a:spcPts val="0"/>
              </a:spcBef>
              <a:spcAft>
                <a:spcPts val="0"/>
              </a:spcAft>
              <a:defRPr/>
            </a:pPr>
            <a:endParaRPr lang="en-AU" sz="3200" dirty="0">
              <a:solidFill>
                <a:prstClr val="white"/>
              </a:solidFill>
            </a:endParaRPr>
          </a:p>
        </p:txBody>
      </p:sp>
    </p:spTree>
    <p:extLst>
      <p:ext uri="{BB962C8B-B14F-4D97-AF65-F5344CB8AC3E}">
        <p14:creationId xmlns:p14="http://schemas.microsoft.com/office/powerpoint/2010/main" val="103560292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498643" y="46814"/>
            <a:ext cx="9970698" cy="541521"/>
          </a:xfrm>
        </p:spPr>
        <p:txBody>
          <a:bodyPr/>
          <a:lstStyle/>
          <a:p>
            <a:r>
              <a:rPr lang="en-US" sz="2400" b="1" dirty="0">
                <a:solidFill>
                  <a:schemeClr val="accent1"/>
                </a:solidFill>
                <a:latin typeface="+mn-lt"/>
              </a:rPr>
              <a:t>2. Types of teams (cont.)</a:t>
            </a:r>
            <a:endParaRPr lang="en-AU" sz="2400" b="1" dirty="0">
              <a:solidFill>
                <a:schemeClr val="accent1"/>
              </a:solidFill>
              <a:latin typeface="+mn-lt"/>
              <a:ea typeface="+mn-ea"/>
              <a:cs typeface="+mn-cs"/>
            </a:endParaRPr>
          </a:p>
        </p:txBody>
      </p:sp>
      <p:sp>
        <p:nvSpPr>
          <p:cNvPr id="6" name="Content Placeholder 5">
            <a:extLst>
              <a:ext uri="{FF2B5EF4-FFF2-40B4-BE49-F238E27FC236}">
                <a16:creationId xmlns:a16="http://schemas.microsoft.com/office/drawing/2014/main" id="{D14776D9-734B-E894-A9FB-4AD2589FF847}"/>
              </a:ext>
            </a:extLst>
          </p:cNvPr>
          <p:cNvSpPr txBox="1">
            <a:spLocks/>
          </p:cNvSpPr>
          <p:nvPr/>
        </p:nvSpPr>
        <p:spPr>
          <a:xfrm>
            <a:off x="361507" y="588335"/>
            <a:ext cx="11369749" cy="5408428"/>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AU" sz="2000" b="1" dirty="0">
                <a:solidFill>
                  <a:srgbClr val="00B050"/>
                </a:solidFill>
              </a:rPr>
              <a:t>Self-managed and agile teams</a:t>
            </a:r>
          </a:p>
          <a:p>
            <a:pPr algn="l">
              <a:lnSpc>
                <a:spcPct val="150000"/>
              </a:lnSpc>
            </a:pPr>
            <a:r>
              <a:rPr lang="en-US" sz="2000" b="0" i="0" u="none" strike="noStrike" baseline="0" dirty="0"/>
              <a:t> Self-navigated teams: typically consist of five to 20 multiskilled workers who </a:t>
            </a:r>
            <a:r>
              <a:rPr lang="en-US" sz="2000" b="0" i="0" u="none" strike="noStrike" baseline="0" dirty="0">
                <a:solidFill>
                  <a:srgbClr val="C00000"/>
                </a:solidFill>
              </a:rPr>
              <a:t>rotate jobs </a:t>
            </a:r>
            <a:r>
              <a:rPr lang="en-US" sz="2000" b="0" i="0" u="none" strike="noStrike" baseline="0" dirty="0"/>
              <a:t>to produce an entire product or service. </a:t>
            </a:r>
          </a:p>
          <a:p>
            <a:pPr lvl="1">
              <a:lnSpc>
                <a:spcPct val="150000"/>
              </a:lnSpc>
              <a:buFont typeface="Wingdings" panose="05000000000000000000" pitchFamily="2" charset="2"/>
              <a:buChar char="Ø"/>
            </a:pPr>
            <a:r>
              <a:rPr lang="en-US" sz="2000" dirty="0"/>
              <a:t>linked</a:t>
            </a:r>
            <a:r>
              <a:rPr lang="en-US" sz="2000" b="0" i="0" u="none" strike="noStrike" baseline="0" dirty="0"/>
              <a:t> to the trend towards the </a:t>
            </a:r>
            <a:r>
              <a:rPr lang="en-US" sz="2000" b="0" i="0" u="none" strike="noStrike" baseline="0" dirty="0" err="1"/>
              <a:t>bossless</a:t>
            </a:r>
            <a:r>
              <a:rPr lang="en-US" sz="2000" b="0" i="0" u="none" strike="noStrike" baseline="0" dirty="0"/>
              <a:t> </a:t>
            </a:r>
            <a:r>
              <a:rPr lang="en-US" sz="2000" b="0" i="0" u="none" strike="noStrike" baseline="0" dirty="0" err="1"/>
              <a:t>organisation</a:t>
            </a:r>
            <a:r>
              <a:rPr lang="en-US" sz="2000" b="0" i="0" u="none" strike="noStrike" baseline="0" dirty="0"/>
              <a:t>.</a:t>
            </a:r>
            <a:endParaRPr lang="en-US" sz="2000" dirty="0"/>
          </a:p>
          <a:p>
            <a:pPr algn="l">
              <a:lnSpc>
                <a:spcPct val="150000"/>
              </a:lnSpc>
            </a:pPr>
            <a:r>
              <a:rPr lang="en-US" sz="2000" b="0" i="0" u="none" strike="noStrike" baseline="0" dirty="0"/>
              <a:t>An </a:t>
            </a:r>
            <a:r>
              <a:rPr lang="en-US" sz="2000" b="1" i="0" u="none" strike="noStrike" baseline="0" dirty="0">
                <a:solidFill>
                  <a:schemeClr val="accent1"/>
                </a:solidFill>
              </a:rPr>
              <a:t>agile team </a:t>
            </a:r>
            <a:r>
              <a:rPr lang="en-US" sz="2000" i="0" u="none" strike="noStrike" baseline="0" dirty="0"/>
              <a:t>(the most advanced use of self-managed teams) </a:t>
            </a:r>
            <a:r>
              <a:rPr lang="en-US" sz="2000" b="0" i="0" u="none" strike="noStrike" baseline="0" dirty="0"/>
              <a:t>is </a:t>
            </a:r>
            <a:r>
              <a:rPr lang="en-US" sz="2000" b="0" i="0" u="none" strike="noStrike" baseline="0" dirty="0">
                <a:solidFill>
                  <a:srgbClr val="C00000"/>
                </a:solidFill>
              </a:rPr>
              <a:t>small, focused on one aspect of a larger project,</a:t>
            </a:r>
            <a:r>
              <a:rPr lang="en-US" sz="2000" b="0" i="0" u="none" strike="noStrike" baseline="0" dirty="0"/>
              <a:t> and has complete responsibility and all the necessary expertise to produce its product or service.</a:t>
            </a:r>
          </a:p>
          <a:p>
            <a:pPr>
              <a:lnSpc>
                <a:spcPct val="150000"/>
              </a:lnSpc>
            </a:pPr>
            <a:r>
              <a:rPr lang="en-AU" sz="2000" b="1" dirty="0"/>
              <a:t>Virtual teams</a:t>
            </a:r>
          </a:p>
          <a:p>
            <a:pPr lvl="1">
              <a:lnSpc>
                <a:spcPct val="150000"/>
              </a:lnSpc>
              <a:buFont typeface="Wingdings" panose="05000000000000000000" pitchFamily="2" charset="2"/>
              <a:buChar char="Ø"/>
            </a:pPr>
            <a:r>
              <a:rPr lang="en-US" sz="2000" b="0" i="0" u="none" strike="noStrike" baseline="0" dirty="0"/>
              <a:t>A </a:t>
            </a:r>
            <a:r>
              <a:rPr lang="en-US" sz="2000" b="1" i="0" u="none" strike="noStrike" baseline="0" dirty="0">
                <a:solidFill>
                  <a:srgbClr val="C00000"/>
                </a:solidFill>
              </a:rPr>
              <a:t>virtual team </a:t>
            </a:r>
            <a:r>
              <a:rPr lang="en-US" sz="2000" b="0" i="0" u="none" strike="noStrike" baseline="0" dirty="0"/>
              <a:t>is a group made up of geographically or </a:t>
            </a:r>
            <a:r>
              <a:rPr lang="en-US" sz="2000" b="0" i="0" u="none" strike="noStrike" baseline="0" dirty="0" err="1"/>
              <a:t>organisationally</a:t>
            </a:r>
            <a:r>
              <a:rPr lang="en-US" sz="2000" b="0" i="0" u="none" strike="noStrike" baseline="0" dirty="0"/>
              <a:t> dispersed members who are linked primarily through advanced information and telecommunications technologies.</a:t>
            </a:r>
          </a:p>
          <a:p>
            <a:pPr lvl="1">
              <a:lnSpc>
                <a:spcPct val="150000"/>
              </a:lnSpc>
              <a:buFont typeface="Wingdings" panose="05000000000000000000" pitchFamily="2" charset="2"/>
              <a:buChar char="Ø"/>
            </a:pPr>
            <a:r>
              <a:rPr lang="en-US" sz="2000" b="0" i="0" u="none" strike="noStrike" baseline="0" dirty="0"/>
              <a:t>A </a:t>
            </a:r>
            <a:r>
              <a:rPr lang="en-US" sz="2000" b="1" i="0" u="none" strike="noStrike" baseline="0" dirty="0">
                <a:solidFill>
                  <a:srgbClr val="C00000"/>
                </a:solidFill>
              </a:rPr>
              <a:t>global team </a:t>
            </a:r>
            <a:r>
              <a:rPr lang="en-US" sz="2000" b="0" i="0" u="none" strike="noStrike" baseline="0" dirty="0"/>
              <a:t>is a cross-border team made up of members of different nationalities whose activities span multiple countries.</a:t>
            </a:r>
            <a:endParaRPr lang="en-AU" sz="2000" dirty="0"/>
          </a:p>
          <a:p>
            <a:pPr algn="l">
              <a:lnSpc>
                <a:spcPct val="150000"/>
              </a:lnSpc>
            </a:pPr>
            <a:endParaRPr lang="en-AU" sz="1600" dirty="0"/>
          </a:p>
        </p:txBody>
      </p:sp>
    </p:spTree>
    <p:extLst>
      <p:ext uri="{BB962C8B-B14F-4D97-AF65-F5344CB8AC3E}">
        <p14:creationId xmlns:p14="http://schemas.microsoft.com/office/powerpoint/2010/main" val="268186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532948" y="740808"/>
            <a:ext cx="9970698" cy="776103"/>
          </a:xfrm>
        </p:spPr>
        <p:txBody>
          <a:bodyPr/>
          <a:lstStyle/>
          <a:p>
            <a:pPr algn="ctr"/>
            <a:r>
              <a:rPr lang="en-US" sz="2400" b="1" dirty="0">
                <a:latin typeface="+mn-lt"/>
              </a:rPr>
              <a:t>What effective virtual team leaders do</a:t>
            </a:r>
            <a:endParaRPr lang="en-AU" sz="2400" b="1" dirty="0">
              <a:latin typeface="+mn-lt"/>
              <a:ea typeface="+mn-ea"/>
              <a:cs typeface="+mn-cs"/>
            </a:endParaRPr>
          </a:p>
        </p:txBody>
      </p:sp>
      <p:pic>
        <p:nvPicPr>
          <p:cNvPr id="4" name="Picture 3" descr="A screenshot of a computer&#10;&#10;Description automatically generated">
            <a:extLst>
              <a:ext uri="{FF2B5EF4-FFF2-40B4-BE49-F238E27FC236}">
                <a16:creationId xmlns:a16="http://schemas.microsoft.com/office/drawing/2014/main" id="{3DF7E444-5B30-F89C-FE90-2979A111D9CB}"/>
              </a:ext>
            </a:extLst>
          </p:cNvPr>
          <p:cNvPicPr>
            <a:picLocks noChangeAspect="1"/>
          </p:cNvPicPr>
          <p:nvPr/>
        </p:nvPicPr>
        <p:blipFill>
          <a:blip r:embed="rId2"/>
          <a:stretch>
            <a:fillRect/>
          </a:stretch>
        </p:blipFill>
        <p:spPr>
          <a:xfrm>
            <a:off x="290623" y="1445956"/>
            <a:ext cx="10455349" cy="5344631"/>
          </a:xfrm>
          <a:prstGeom prst="rect">
            <a:avLst/>
          </a:prstGeom>
        </p:spPr>
      </p:pic>
      <p:sp>
        <p:nvSpPr>
          <p:cNvPr id="3" name="Title 1">
            <a:extLst>
              <a:ext uri="{FF2B5EF4-FFF2-40B4-BE49-F238E27FC236}">
                <a16:creationId xmlns:a16="http://schemas.microsoft.com/office/drawing/2014/main" id="{57960D8A-6C41-0A47-935A-10E040E1CA9C}"/>
              </a:ext>
            </a:extLst>
          </p:cNvPr>
          <p:cNvSpPr txBox="1">
            <a:spLocks/>
          </p:cNvSpPr>
          <p:nvPr/>
        </p:nvSpPr>
        <p:spPr>
          <a:xfrm>
            <a:off x="498643" y="46814"/>
            <a:ext cx="9970698" cy="541521"/>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sz="2400" b="1">
                <a:solidFill>
                  <a:schemeClr val="accent1"/>
                </a:solidFill>
                <a:latin typeface="+mn-lt"/>
              </a:rPr>
              <a:t>2. Types of teams (cont.)</a:t>
            </a:r>
            <a:endParaRPr lang="en-AU" sz="2400" b="1" dirty="0">
              <a:solidFill>
                <a:schemeClr val="accent1"/>
              </a:solidFill>
              <a:latin typeface="+mn-lt"/>
              <a:ea typeface="+mn-ea"/>
              <a:cs typeface="+mn-cs"/>
            </a:endParaRPr>
          </a:p>
        </p:txBody>
      </p:sp>
    </p:spTree>
    <p:extLst>
      <p:ext uri="{BB962C8B-B14F-4D97-AF65-F5344CB8AC3E}">
        <p14:creationId xmlns:p14="http://schemas.microsoft.com/office/powerpoint/2010/main" val="63794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200931" y="145387"/>
            <a:ext cx="10558657" cy="743330"/>
          </a:xfrm>
        </p:spPr>
        <p:txBody>
          <a:bodyPr/>
          <a:lstStyle/>
          <a:p>
            <a:r>
              <a:rPr lang="en-US" b="1" dirty="0">
                <a:solidFill>
                  <a:srgbClr val="00649A"/>
                </a:solidFill>
              </a:rPr>
              <a:t>3. The personal dilemma of teamwork</a:t>
            </a:r>
            <a:endParaRPr lang="en-AU" b="1" dirty="0">
              <a:solidFill>
                <a:srgbClr val="00649A"/>
              </a:solidFill>
            </a:endParaRPr>
          </a:p>
        </p:txBody>
      </p:sp>
      <p:sp>
        <p:nvSpPr>
          <p:cNvPr id="3" name="Content Placeholder 5">
            <a:extLst>
              <a:ext uri="{FF2B5EF4-FFF2-40B4-BE49-F238E27FC236}">
                <a16:creationId xmlns:a16="http://schemas.microsoft.com/office/drawing/2014/main" id="{C5E2AB93-85B0-B0FF-13F4-388BC75F1017}"/>
              </a:ext>
            </a:extLst>
          </p:cNvPr>
          <p:cNvSpPr txBox="1">
            <a:spLocks/>
          </p:cNvSpPr>
          <p:nvPr/>
        </p:nvSpPr>
        <p:spPr>
          <a:xfrm>
            <a:off x="482009" y="1016306"/>
            <a:ext cx="10745972" cy="5278167"/>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b="0" u="none" strike="noStrike" baseline="0" dirty="0"/>
              <a:t>There are three primary reasons that teams present a dilemma for many people:</a:t>
            </a:r>
          </a:p>
          <a:p>
            <a:pPr lvl="1"/>
            <a:r>
              <a:rPr lang="en-US" sz="2800" b="0" u="none" strike="noStrike" baseline="0" dirty="0"/>
              <a:t>‘We have to give up our independence.’</a:t>
            </a:r>
            <a:endParaRPr lang="en-US" sz="2800" dirty="0"/>
          </a:p>
          <a:p>
            <a:pPr lvl="1"/>
            <a:r>
              <a:rPr lang="en-US" sz="2800" b="0" u="none" strike="noStrike" baseline="0" dirty="0"/>
              <a:t>‘We have to put up with free riders.’</a:t>
            </a:r>
          </a:p>
          <a:p>
            <a:pPr lvl="1"/>
            <a:r>
              <a:rPr lang="en-US" sz="2800" b="0" u="none" strike="noStrike" baseline="0" dirty="0"/>
              <a:t>‘Teams are sometimes dysfunctional.’</a:t>
            </a:r>
            <a:endParaRPr lang="en-AU" sz="2800" dirty="0"/>
          </a:p>
        </p:txBody>
      </p:sp>
    </p:spTree>
    <p:extLst>
      <p:ext uri="{BB962C8B-B14F-4D97-AF65-F5344CB8AC3E}">
        <p14:creationId xmlns:p14="http://schemas.microsoft.com/office/powerpoint/2010/main" val="2854100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1129508" y="843516"/>
            <a:ext cx="10558657" cy="446568"/>
          </a:xfrm>
        </p:spPr>
        <p:txBody>
          <a:bodyPr/>
          <a:lstStyle/>
          <a:p>
            <a:pPr algn="ctr"/>
            <a:r>
              <a:rPr lang="en-US" sz="2400" b="1" dirty="0">
                <a:latin typeface="+mn-lt"/>
              </a:rPr>
              <a:t>Five common dysfunctions in teams</a:t>
            </a:r>
            <a:endParaRPr lang="en-AU" sz="2400" b="1" dirty="0">
              <a:latin typeface="+mn-lt"/>
            </a:endParaRPr>
          </a:p>
        </p:txBody>
      </p:sp>
      <p:pic>
        <p:nvPicPr>
          <p:cNvPr id="5" name="Picture 4" descr="A close-up of a chart&#10;&#10;Description automatically generated">
            <a:extLst>
              <a:ext uri="{FF2B5EF4-FFF2-40B4-BE49-F238E27FC236}">
                <a16:creationId xmlns:a16="http://schemas.microsoft.com/office/drawing/2014/main" id="{1A764B7F-8B9D-3406-0821-572651913F87}"/>
              </a:ext>
            </a:extLst>
          </p:cNvPr>
          <p:cNvPicPr>
            <a:picLocks noChangeAspect="1"/>
          </p:cNvPicPr>
          <p:nvPr/>
        </p:nvPicPr>
        <p:blipFill>
          <a:blip r:embed="rId3"/>
          <a:stretch>
            <a:fillRect/>
          </a:stretch>
        </p:blipFill>
        <p:spPr>
          <a:xfrm>
            <a:off x="113414" y="1290084"/>
            <a:ext cx="11362660" cy="5567916"/>
          </a:xfrm>
          <a:prstGeom prst="rect">
            <a:avLst/>
          </a:prstGeom>
        </p:spPr>
      </p:pic>
      <p:sp>
        <p:nvSpPr>
          <p:cNvPr id="3" name="Title 1">
            <a:extLst>
              <a:ext uri="{FF2B5EF4-FFF2-40B4-BE49-F238E27FC236}">
                <a16:creationId xmlns:a16="http://schemas.microsoft.com/office/drawing/2014/main" id="{B30C1C92-C215-CE4A-DAF3-314A79B0CAE8}"/>
              </a:ext>
            </a:extLst>
          </p:cNvPr>
          <p:cNvSpPr txBox="1">
            <a:spLocks/>
          </p:cNvSpPr>
          <p:nvPr/>
        </p:nvSpPr>
        <p:spPr>
          <a:xfrm>
            <a:off x="200931" y="145387"/>
            <a:ext cx="10558657" cy="743330"/>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dirty="0">
                <a:solidFill>
                  <a:srgbClr val="00649A"/>
                </a:solidFill>
              </a:rPr>
              <a:t>3. The personal dilemma of teamwork (Cont.)</a:t>
            </a:r>
            <a:endParaRPr lang="en-AU" b="1" dirty="0">
              <a:solidFill>
                <a:srgbClr val="00649A"/>
              </a:solidFill>
            </a:endParaRPr>
          </a:p>
        </p:txBody>
      </p:sp>
    </p:spTree>
    <p:extLst>
      <p:ext uri="{BB962C8B-B14F-4D97-AF65-F5344CB8AC3E}">
        <p14:creationId xmlns:p14="http://schemas.microsoft.com/office/powerpoint/2010/main" val="273121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626234" y="60326"/>
            <a:ext cx="9970698" cy="605981"/>
          </a:xfrm>
        </p:spPr>
        <p:txBody>
          <a:bodyPr/>
          <a:lstStyle/>
          <a:p>
            <a:r>
              <a:rPr lang="en-US" b="1" dirty="0">
                <a:solidFill>
                  <a:srgbClr val="00649A"/>
                </a:solidFill>
              </a:rPr>
              <a:t>4. Model of team effectiveness</a:t>
            </a:r>
            <a:endParaRPr lang="en-AU" b="1" dirty="0"/>
          </a:p>
        </p:txBody>
      </p:sp>
      <p:sp>
        <p:nvSpPr>
          <p:cNvPr id="5" name="Content Placeholder 5">
            <a:extLst>
              <a:ext uri="{FF2B5EF4-FFF2-40B4-BE49-F238E27FC236}">
                <a16:creationId xmlns:a16="http://schemas.microsoft.com/office/drawing/2014/main" id="{A201D3DB-4D0A-5860-DAF1-01D8A12452E4}"/>
              </a:ext>
            </a:extLst>
          </p:cNvPr>
          <p:cNvSpPr txBox="1">
            <a:spLocks/>
          </p:cNvSpPr>
          <p:nvPr/>
        </p:nvSpPr>
        <p:spPr>
          <a:xfrm>
            <a:off x="205564" y="602512"/>
            <a:ext cx="11809228" cy="6195162"/>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0" i="0" u="none" strike="noStrike" baseline="0" dirty="0"/>
              <a:t>Effective teams are built by managers who take specific actions to help people come together and perform well as a team.</a:t>
            </a:r>
          </a:p>
          <a:p>
            <a:pPr algn="l"/>
            <a:r>
              <a:rPr lang="en-US" sz="2400" b="0" i="0" u="none" strike="noStrike" baseline="0" dirty="0"/>
              <a:t>Work team effectiveness is based on three outcomes: </a:t>
            </a:r>
          </a:p>
          <a:p>
            <a:pPr lvl="1"/>
            <a:r>
              <a:rPr lang="en-US" sz="2000" b="0" i="0" u="none" strike="noStrike" baseline="0" dirty="0"/>
              <a:t>productive output</a:t>
            </a:r>
          </a:p>
          <a:p>
            <a:pPr lvl="1"/>
            <a:r>
              <a:rPr lang="en-US" sz="2000" b="0" i="0" u="none" strike="noStrike" baseline="0" dirty="0"/>
              <a:t>personal satisfaction</a:t>
            </a:r>
          </a:p>
          <a:p>
            <a:pPr lvl="1"/>
            <a:r>
              <a:rPr lang="en-US" sz="2000" b="0" i="0" u="none" strike="noStrike" baseline="0" dirty="0"/>
              <a:t>the capacity to adapt and learn.</a:t>
            </a:r>
            <a:endParaRPr lang="en-AU" sz="2000" dirty="0"/>
          </a:p>
        </p:txBody>
      </p:sp>
      <p:pic>
        <p:nvPicPr>
          <p:cNvPr id="3" name="Picture 2">
            <a:extLst>
              <a:ext uri="{FF2B5EF4-FFF2-40B4-BE49-F238E27FC236}">
                <a16:creationId xmlns:a16="http://schemas.microsoft.com/office/drawing/2014/main" id="{F9220879-4336-1FA6-B88D-5D62F462B0AC}"/>
              </a:ext>
            </a:extLst>
          </p:cNvPr>
          <p:cNvPicPr>
            <a:picLocks noChangeAspect="1"/>
          </p:cNvPicPr>
          <p:nvPr/>
        </p:nvPicPr>
        <p:blipFill>
          <a:blip r:embed="rId2"/>
          <a:stretch>
            <a:fillRect/>
          </a:stretch>
        </p:blipFill>
        <p:spPr>
          <a:xfrm>
            <a:off x="0" y="2861930"/>
            <a:ext cx="12192000" cy="3996070"/>
          </a:xfrm>
          <a:prstGeom prst="rect">
            <a:avLst/>
          </a:prstGeom>
        </p:spPr>
      </p:pic>
    </p:spTree>
    <p:extLst>
      <p:ext uri="{BB962C8B-B14F-4D97-AF65-F5344CB8AC3E}">
        <p14:creationId xmlns:p14="http://schemas.microsoft.com/office/powerpoint/2010/main" val="401306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725471" y="46453"/>
            <a:ext cx="9970698" cy="637346"/>
          </a:xfrm>
        </p:spPr>
        <p:txBody>
          <a:bodyPr/>
          <a:lstStyle/>
          <a:p>
            <a:r>
              <a:rPr lang="en-US" b="1" dirty="0">
                <a:solidFill>
                  <a:srgbClr val="00649A"/>
                </a:solidFill>
                <a:latin typeface="Times New Roman" panose="02020603050405020304" pitchFamily="18" charset="0"/>
                <a:cs typeface="Times New Roman" panose="02020603050405020304" pitchFamily="18" charset="0"/>
              </a:rPr>
              <a:t>5. Team demographics</a:t>
            </a:r>
            <a:endParaRPr lang="en-AU" b="1" dirty="0">
              <a:solidFill>
                <a:srgbClr val="00649A"/>
              </a:solidFill>
              <a:latin typeface="Times New Roman" panose="02020603050405020304" pitchFamily="18" charset="0"/>
              <a:cs typeface="Times New Roman" panose="02020603050405020304" pitchFamily="18" charset="0"/>
            </a:endParaRPr>
          </a:p>
        </p:txBody>
      </p:sp>
      <p:sp>
        <p:nvSpPr>
          <p:cNvPr id="2" name="Content Placeholder 5">
            <a:extLst>
              <a:ext uri="{FF2B5EF4-FFF2-40B4-BE49-F238E27FC236}">
                <a16:creationId xmlns:a16="http://schemas.microsoft.com/office/drawing/2014/main" id="{AA98D992-FEBA-A932-6F9A-ED41562D2421}"/>
              </a:ext>
            </a:extLst>
          </p:cNvPr>
          <p:cNvSpPr txBox="1">
            <a:spLocks/>
          </p:cNvSpPr>
          <p:nvPr/>
        </p:nvSpPr>
        <p:spPr>
          <a:xfrm>
            <a:off x="304800" y="683798"/>
            <a:ext cx="11667460" cy="5447643"/>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3200" b="1" dirty="0">
                <a:solidFill>
                  <a:srgbClr val="C00000"/>
                </a:solidFill>
                <a:latin typeface="Times New Roman" panose="02020603050405020304" pitchFamily="18" charset="0"/>
                <a:cs typeface="Times New Roman" panose="02020603050405020304" pitchFamily="18" charset="0"/>
              </a:rPr>
              <a:t>Size</a:t>
            </a:r>
          </a:p>
          <a:p>
            <a:pPr marL="0" indent="0" algn="l">
              <a:buNone/>
            </a:pPr>
            <a:r>
              <a:rPr lang="en-US" sz="2400" b="0" i="0" u="none" strike="noStrike" baseline="0" dirty="0">
                <a:latin typeface="Times New Roman" panose="02020603050405020304" pitchFamily="18" charset="0"/>
                <a:cs typeface="Times New Roman" panose="02020603050405020304" pitchFamily="18" charset="0"/>
              </a:rPr>
              <a:t>Teams need to be:</a:t>
            </a:r>
          </a:p>
          <a:p>
            <a:r>
              <a:rPr lang="en-US" sz="2400" b="0" i="0" u="none" strike="noStrike" baseline="0" dirty="0">
                <a:latin typeface="Times New Roman" panose="02020603050405020304" pitchFamily="18" charset="0"/>
                <a:cs typeface="Times New Roman" panose="02020603050405020304" pitchFamily="18" charset="0"/>
              </a:rPr>
              <a:t>large enough to </a:t>
            </a:r>
            <a:r>
              <a:rPr lang="en-US" sz="2400" b="0" i="0" u="none" strike="noStrike" baseline="0" dirty="0">
                <a:solidFill>
                  <a:srgbClr val="C00000"/>
                </a:solidFill>
                <a:latin typeface="Times New Roman" panose="02020603050405020304" pitchFamily="18" charset="0"/>
                <a:cs typeface="Times New Roman" panose="02020603050405020304" pitchFamily="18" charset="0"/>
              </a:rPr>
              <a:t>incorporate the diverse skills </a:t>
            </a:r>
            <a:r>
              <a:rPr lang="en-US" sz="2400" b="0" i="0" u="none" strike="noStrike" baseline="0" dirty="0">
                <a:latin typeface="Times New Roman" panose="02020603050405020304" pitchFamily="18" charset="0"/>
                <a:cs typeface="Times New Roman" panose="02020603050405020304" pitchFamily="18" charset="0"/>
              </a:rPr>
              <a:t>needed to complete a task, </a:t>
            </a:r>
            <a:r>
              <a:rPr lang="en-US" sz="2400" b="0" i="0" u="none" strike="noStrike" baseline="0" dirty="0">
                <a:solidFill>
                  <a:srgbClr val="C00000"/>
                </a:solidFill>
                <a:latin typeface="Times New Roman" panose="02020603050405020304" pitchFamily="18" charset="0"/>
                <a:cs typeface="Times New Roman" panose="02020603050405020304" pitchFamily="18" charset="0"/>
              </a:rPr>
              <a:t>enable members to express good and bad feelings</a:t>
            </a:r>
            <a:r>
              <a:rPr lang="en-US" sz="2400" b="0" i="0" u="none" strike="noStrike" baseline="0" dirty="0">
                <a:latin typeface="Times New Roman" panose="02020603050405020304" pitchFamily="18" charset="0"/>
                <a:cs typeface="Times New Roman" panose="02020603050405020304" pitchFamily="18" charset="0"/>
              </a:rPr>
              <a:t>, and aggressively solve problems</a:t>
            </a:r>
          </a:p>
          <a:p>
            <a:r>
              <a:rPr lang="en-US" sz="2400" b="0" i="0" u="none" strike="noStrike" baseline="0" dirty="0">
                <a:latin typeface="Times New Roman" panose="02020603050405020304" pitchFamily="18" charset="0"/>
                <a:cs typeface="Times New Roman" panose="02020603050405020304" pitchFamily="18" charset="0"/>
              </a:rPr>
              <a:t>small enough to permit members to </a:t>
            </a:r>
            <a:r>
              <a:rPr lang="en-US" sz="2400" b="0" i="0" u="none" strike="noStrike" baseline="0" dirty="0">
                <a:solidFill>
                  <a:srgbClr val="C00000"/>
                </a:solidFill>
                <a:latin typeface="Times New Roman" panose="02020603050405020304" pitchFamily="18" charset="0"/>
                <a:cs typeface="Times New Roman" panose="02020603050405020304" pitchFamily="18" charset="0"/>
              </a:rPr>
              <a:t>feel an intimate part of the team </a:t>
            </a:r>
            <a:r>
              <a:rPr lang="en-US" sz="2400" b="0" i="0" u="none" strike="noStrike" baseline="0" dirty="0">
                <a:latin typeface="Times New Roman" panose="02020603050405020304" pitchFamily="18" charset="0"/>
                <a:cs typeface="Times New Roman" panose="02020603050405020304" pitchFamily="18" charset="0"/>
              </a:rPr>
              <a:t>and to </a:t>
            </a:r>
            <a:r>
              <a:rPr lang="en-US" sz="2400" b="0" i="0" u="none" strike="noStrike" baseline="0" dirty="0">
                <a:solidFill>
                  <a:srgbClr val="C00000"/>
                </a:solidFill>
                <a:latin typeface="Times New Roman" panose="02020603050405020304" pitchFamily="18" charset="0"/>
                <a:cs typeface="Times New Roman" panose="02020603050405020304" pitchFamily="18" charset="0"/>
              </a:rPr>
              <a:t>communicate effectively and efficiently.</a:t>
            </a:r>
          </a:p>
          <a:p>
            <a:pPr marL="0" indent="0">
              <a:buNone/>
            </a:pPr>
            <a:r>
              <a:rPr lang="en-AU" sz="3200" b="1" dirty="0">
                <a:solidFill>
                  <a:srgbClr val="C00000"/>
                </a:solidFill>
                <a:latin typeface="Times New Roman" panose="02020603050405020304" pitchFamily="18" charset="0"/>
                <a:cs typeface="Times New Roman" panose="02020603050405020304" pitchFamily="18" charset="0"/>
              </a:rPr>
              <a:t>Diversity</a:t>
            </a:r>
          </a:p>
          <a:p>
            <a:pPr marL="0" indent="0" algn="l">
              <a:buNone/>
            </a:pPr>
            <a:r>
              <a:rPr lang="en-US" sz="2400" b="0" i="0" u="none" strike="noStrike" baseline="0" dirty="0">
                <a:latin typeface="Times New Roman" panose="02020603050405020304" pitchFamily="18" charset="0"/>
                <a:cs typeface="Times New Roman" panose="02020603050405020304" pitchFamily="18" charset="0"/>
              </a:rPr>
              <a:t>Diversity in teams:</a:t>
            </a:r>
          </a:p>
          <a:p>
            <a:r>
              <a:rPr lang="en-US" sz="2400" dirty="0">
                <a:latin typeface="Times New Roman" panose="02020603050405020304" pitchFamily="18" charset="0"/>
                <a:cs typeface="Times New Roman" panose="02020603050405020304" pitchFamily="18" charset="0"/>
              </a:rPr>
              <a:t>i</a:t>
            </a:r>
            <a:r>
              <a:rPr lang="en-US" sz="2400" b="0" i="0" u="none" strike="noStrike" baseline="0" dirty="0">
                <a:latin typeface="Times New Roman" panose="02020603050405020304" pitchFamily="18" charset="0"/>
                <a:cs typeface="Times New Roman" panose="02020603050405020304" pitchFamily="18" charset="0"/>
              </a:rPr>
              <a:t>s often a source of creativity</a:t>
            </a:r>
          </a:p>
          <a:p>
            <a:r>
              <a:rPr lang="en-US" sz="2400" dirty="0">
                <a:latin typeface="Times New Roman" panose="02020603050405020304" pitchFamily="18" charset="0"/>
                <a:cs typeface="Times New Roman" panose="02020603050405020304" pitchFamily="18" charset="0"/>
              </a:rPr>
              <a:t>may contribute to a healthy level of disagreement that leads to better decision making</a:t>
            </a:r>
          </a:p>
          <a:p>
            <a:r>
              <a:rPr lang="en-US" sz="2400" dirty="0">
                <a:latin typeface="Times New Roman" panose="02020603050405020304" pitchFamily="18" charset="0"/>
                <a:cs typeface="Times New Roman" panose="02020603050405020304" pitchFamily="18" charset="0"/>
              </a:rPr>
              <a:t>o</a:t>
            </a:r>
            <a:r>
              <a:rPr lang="en-US" sz="2400" b="0" i="0" u="none" strike="noStrike" baseline="0" dirty="0">
                <a:latin typeface="Times New Roman" panose="02020603050405020304" pitchFamily="18" charset="0"/>
                <a:cs typeface="Times New Roman" panose="02020603050405020304" pitchFamily="18" charset="0"/>
              </a:rPr>
              <a:t>ffers a variety of skills, knowledge, and experiences.</a:t>
            </a:r>
          </a:p>
          <a:p>
            <a:pPr marL="0" indent="0">
              <a:buNone/>
            </a:pPr>
            <a:endParaRPr lang="en-AU" sz="2000" dirty="0"/>
          </a:p>
        </p:txBody>
      </p:sp>
      <p:sp>
        <p:nvSpPr>
          <p:cNvPr id="6" name="Text Placeholder 2">
            <a:extLst>
              <a:ext uri="{FF2B5EF4-FFF2-40B4-BE49-F238E27FC236}">
                <a16:creationId xmlns:a16="http://schemas.microsoft.com/office/drawing/2014/main" id="{259FCF1A-1029-2E5A-ECE8-3D9E2528D017}"/>
              </a:ext>
            </a:extLst>
          </p:cNvPr>
          <p:cNvSpPr txBox="1">
            <a:spLocks/>
          </p:cNvSpPr>
          <p:nvPr/>
        </p:nvSpPr>
        <p:spPr>
          <a:xfrm>
            <a:off x="1663769" y="1736015"/>
            <a:ext cx="5157787" cy="420347"/>
          </a:xfrm>
          <a:prstGeom prst="rect">
            <a:avLst/>
          </a:prstGeom>
        </p:spPr>
        <p:txBody>
          <a:bodyPr anchor="b"/>
          <a:lstStyle>
            <a:lvl1pPr marL="0" indent="0" algn="l" rtl="0" eaLnBrk="1" fontAlgn="base" hangingPunct="1">
              <a:lnSpc>
                <a:spcPct val="90000"/>
              </a:lnSpc>
              <a:spcBef>
                <a:spcPts val="1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1" fontAlgn="base" hangingPunct="1">
              <a:lnSpc>
                <a:spcPct val="90000"/>
              </a:lnSpc>
              <a:spcBef>
                <a:spcPts val="5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1" fontAlgn="base" hangingPunct="1">
              <a:lnSpc>
                <a:spcPct val="90000"/>
              </a:lnSpc>
              <a:spcBef>
                <a:spcPts val="5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endParaRPr lang="en-AU" dirty="0"/>
          </a:p>
        </p:txBody>
      </p:sp>
    </p:spTree>
    <p:extLst>
      <p:ext uri="{BB962C8B-B14F-4D97-AF65-F5344CB8AC3E}">
        <p14:creationId xmlns:p14="http://schemas.microsoft.com/office/powerpoint/2010/main" val="266863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165489" y="92149"/>
            <a:ext cx="11275144" cy="632314"/>
          </a:xfrm>
        </p:spPr>
        <p:txBody>
          <a:bodyPr/>
          <a:lstStyle/>
          <a:p>
            <a:r>
              <a:rPr lang="en-US" b="1" dirty="0">
                <a:solidFill>
                  <a:srgbClr val="00649A"/>
                </a:solidFill>
                <a:latin typeface="Times New Roman" panose="02020603050405020304" pitchFamily="18" charset="0"/>
                <a:cs typeface="Times New Roman" panose="02020603050405020304" pitchFamily="18" charset="0"/>
              </a:rPr>
              <a:t>6. Member roles</a:t>
            </a:r>
            <a:endParaRPr lang="en-AU" b="1" dirty="0">
              <a:solidFill>
                <a:srgbClr val="00649A"/>
              </a:solidFill>
              <a:latin typeface="Times New Roman" panose="02020603050405020304" pitchFamily="18" charset="0"/>
              <a:cs typeface="Times New Roman" panose="02020603050405020304" pitchFamily="18" charset="0"/>
            </a:endParaRPr>
          </a:p>
        </p:txBody>
      </p:sp>
      <p:sp>
        <p:nvSpPr>
          <p:cNvPr id="6" name="Text Placeholder 2">
            <a:extLst>
              <a:ext uri="{FF2B5EF4-FFF2-40B4-BE49-F238E27FC236}">
                <a16:creationId xmlns:a16="http://schemas.microsoft.com/office/drawing/2014/main" id="{259FCF1A-1029-2E5A-ECE8-3D9E2528D017}"/>
              </a:ext>
            </a:extLst>
          </p:cNvPr>
          <p:cNvSpPr txBox="1">
            <a:spLocks/>
          </p:cNvSpPr>
          <p:nvPr/>
        </p:nvSpPr>
        <p:spPr>
          <a:xfrm>
            <a:off x="2763331" y="1757916"/>
            <a:ext cx="5969543" cy="564017"/>
          </a:xfrm>
          <a:prstGeom prst="rect">
            <a:avLst/>
          </a:prstGeom>
        </p:spPr>
        <p:txBody>
          <a:bodyPr anchor="b"/>
          <a:lstStyle>
            <a:lvl1pPr marL="0" indent="0" algn="l" rtl="0" eaLnBrk="1" fontAlgn="base" hangingPunct="1">
              <a:lnSpc>
                <a:spcPct val="90000"/>
              </a:lnSpc>
              <a:spcBef>
                <a:spcPts val="1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1" fontAlgn="base" hangingPunct="1">
              <a:lnSpc>
                <a:spcPct val="90000"/>
              </a:lnSpc>
              <a:spcBef>
                <a:spcPts val="5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1" fontAlgn="base" hangingPunct="1">
              <a:lnSpc>
                <a:spcPct val="90000"/>
              </a:lnSpc>
              <a:spcBef>
                <a:spcPts val="5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r>
              <a:rPr lang="en-AU" sz="2800" dirty="0">
                <a:solidFill>
                  <a:srgbClr val="00B050"/>
                </a:solidFill>
              </a:rPr>
              <a:t>Members with a task specialist role</a:t>
            </a:r>
          </a:p>
        </p:txBody>
      </p:sp>
      <p:graphicFrame>
        <p:nvGraphicFramePr>
          <p:cNvPr id="8" name="Content Placeholder 8">
            <a:extLst>
              <a:ext uri="{FF2B5EF4-FFF2-40B4-BE49-F238E27FC236}">
                <a16:creationId xmlns:a16="http://schemas.microsoft.com/office/drawing/2014/main" id="{2F0EA2EA-5EC9-26C9-D785-2DA05B229963}"/>
              </a:ext>
            </a:extLst>
          </p:cNvPr>
          <p:cNvGraphicFramePr>
            <a:graphicFrameLocks/>
          </p:cNvGraphicFramePr>
          <p:nvPr>
            <p:extLst>
              <p:ext uri="{D42A27DB-BD31-4B8C-83A1-F6EECF244321}">
                <p14:modId xmlns:p14="http://schemas.microsoft.com/office/powerpoint/2010/main" val="930648876"/>
              </p:ext>
            </p:extLst>
          </p:nvPr>
        </p:nvGraphicFramePr>
        <p:xfrm>
          <a:off x="612954" y="2712825"/>
          <a:ext cx="9869667" cy="4145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812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257639" y="138298"/>
            <a:ext cx="9970698" cy="574482"/>
          </a:xfrm>
        </p:spPr>
        <p:txBody>
          <a:bodyPr/>
          <a:lstStyle/>
          <a:p>
            <a:r>
              <a:rPr lang="en-US" b="1" dirty="0">
                <a:solidFill>
                  <a:srgbClr val="00649A"/>
                </a:solidFill>
                <a:latin typeface="Times New Roman" panose="02020603050405020304" pitchFamily="18" charset="0"/>
                <a:cs typeface="Times New Roman" panose="02020603050405020304" pitchFamily="18" charset="0"/>
              </a:rPr>
              <a:t>5. Member roles (cont.)</a:t>
            </a:r>
            <a:endParaRPr lang="en-AU" b="1" dirty="0">
              <a:solidFill>
                <a:srgbClr val="00649A"/>
              </a:solidFill>
              <a:latin typeface="Times New Roman" panose="02020603050405020304" pitchFamily="18" charset="0"/>
              <a:cs typeface="Times New Roman" panose="02020603050405020304" pitchFamily="18" charset="0"/>
            </a:endParaRPr>
          </a:p>
        </p:txBody>
      </p:sp>
      <p:sp>
        <p:nvSpPr>
          <p:cNvPr id="4" name="Text Placeholder 2">
            <a:extLst>
              <a:ext uri="{FF2B5EF4-FFF2-40B4-BE49-F238E27FC236}">
                <a16:creationId xmlns:a16="http://schemas.microsoft.com/office/drawing/2014/main" id="{D9895E57-3D89-752A-FB4B-AF0A43D0B537}"/>
              </a:ext>
            </a:extLst>
          </p:cNvPr>
          <p:cNvSpPr>
            <a:spLocks noGrp="1"/>
          </p:cNvSpPr>
          <p:nvPr>
            <p:ph type="body" idx="1"/>
          </p:nvPr>
        </p:nvSpPr>
        <p:spPr>
          <a:xfrm>
            <a:off x="3613935" y="779596"/>
            <a:ext cx="5157787" cy="420347"/>
          </a:xfrm>
        </p:spPr>
        <p:txBody>
          <a:bodyPr>
            <a:normAutofit/>
          </a:bodyPr>
          <a:lstStyle/>
          <a:p>
            <a:r>
              <a:rPr lang="en-AU" sz="1800" dirty="0"/>
              <a:t>Members with a socioeconomic role</a:t>
            </a:r>
          </a:p>
        </p:txBody>
      </p:sp>
      <p:graphicFrame>
        <p:nvGraphicFramePr>
          <p:cNvPr id="9" name="Content Placeholder 8">
            <a:extLst>
              <a:ext uri="{FF2B5EF4-FFF2-40B4-BE49-F238E27FC236}">
                <a16:creationId xmlns:a16="http://schemas.microsoft.com/office/drawing/2014/main" id="{E0E723FA-5064-620C-ECE9-51C2AE3FC84D}"/>
              </a:ext>
            </a:extLst>
          </p:cNvPr>
          <p:cNvGraphicFramePr>
            <a:graphicFrameLocks/>
          </p:cNvGraphicFramePr>
          <p:nvPr>
            <p:extLst>
              <p:ext uri="{D42A27DB-BD31-4B8C-83A1-F6EECF244321}">
                <p14:modId xmlns:p14="http://schemas.microsoft.com/office/powerpoint/2010/main" val="4293908458"/>
              </p:ext>
            </p:extLst>
          </p:nvPr>
        </p:nvGraphicFramePr>
        <p:xfrm>
          <a:off x="754690" y="1531088"/>
          <a:ext cx="10397014" cy="4253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0360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172578" y="69222"/>
            <a:ext cx="11182994" cy="777838"/>
          </a:xfrm>
        </p:spPr>
        <p:txBody>
          <a:bodyPr/>
          <a:lstStyle/>
          <a:p>
            <a:r>
              <a:rPr lang="en-US" b="1" dirty="0">
                <a:solidFill>
                  <a:srgbClr val="00649A"/>
                </a:solidFill>
              </a:rPr>
              <a:t>6. Team processes</a:t>
            </a:r>
            <a:endParaRPr lang="en-AU" b="1" dirty="0">
              <a:solidFill>
                <a:srgbClr val="00649A"/>
              </a:solidFill>
            </a:endParaRPr>
          </a:p>
        </p:txBody>
      </p:sp>
      <p:sp>
        <p:nvSpPr>
          <p:cNvPr id="3" name="Content Placeholder 5">
            <a:extLst>
              <a:ext uri="{FF2B5EF4-FFF2-40B4-BE49-F238E27FC236}">
                <a16:creationId xmlns:a16="http://schemas.microsoft.com/office/drawing/2014/main" id="{695BAB32-4D88-9271-4A32-16A66DD15B88}"/>
              </a:ext>
            </a:extLst>
          </p:cNvPr>
          <p:cNvSpPr txBox="1">
            <a:spLocks/>
          </p:cNvSpPr>
          <p:nvPr/>
        </p:nvSpPr>
        <p:spPr>
          <a:xfrm>
            <a:off x="368595" y="772633"/>
            <a:ext cx="11461898" cy="5238307"/>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2400" b="1" dirty="0">
                <a:solidFill>
                  <a:srgbClr val="C00000"/>
                </a:solidFill>
              </a:rPr>
              <a:t>Stages of team development</a:t>
            </a:r>
          </a:p>
          <a:p>
            <a:pPr lvl="1">
              <a:lnSpc>
                <a:spcPct val="150000"/>
              </a:lnSpc>
              <a:buFont typeface="Wingdings" panose="05000000000000000000" pitchFamily="2" charset="2"/>
              <a:buChar char="Ø"/>
            </a:pPr>
            <a:r>
              <a:rPr lang="en-US" sz="2000" b="1" i="0" u="none" strike="noStrike" baseline="0" dirty="0">
                <a:solidFill>
                  <a:schemeClr val="tx2"/>
                </a:solidFill>
              </a:rPr>
              <a:t>Forming</a:t>
            </a:r>
            <a:r>
              <a:rPr lang="en-US" sz="2000" b="0" i="0" u="none" strike="noStrike" baseline="0" dirty="0">
                <a:solidFill>
                  <a:schemeClr val="tx2"/>
                </a:solidFill>
              </a:rPr>
              <a:t>: </a:t>
            </a:r>
            <a:r>
              <a:rPr lang="en-US" sz="2000" dirty="0">
                <a:solidFill>
                  <a:schemeClr val="tx2"/>
                </a:solidFill>
              </a:rPr>
              <a:t>The initial</a:t>
            </a:r>
            <a:r>
              <a:rPr lang="en-US" sz="2000" b="0" i="0" u="none" strike="noStrike" baseline="0" dirty="0">
                <a:solidFill>
                  <a:schemeClr val="tx2"/>
                </a:solidFill>
              </a:rPr>
              <a:t> period of orientation and getting acquainted</a:t>
            </a:r>
          </a:p>
          <a:p>
            <a:pPr lvl="1">
              <a:lnSpc>
                <a:spcPct val="150000"/>
              </a:lnSpc>
              <a:buFont typeface="Wingdings" panose="05000000000000000000" pitchFamily="2" charset="2"/>
              <a:buChar char="Ø"/>
            </a:pPr>
            <a:r>
              <a:rPr lang="en-US" sz="2000" b="1" dirty="0">
                <a:solidFill>
                  <a:schemeClr val="tx2"/>
                </a:solidFill>
              </a:rPr>
              <a:t>Storming</a:t>
            </a:r>
            <a:r>
              <a:rPr lang="en-US" sz="2000" dirty="0">
                <a:solidFill>
                  <a:schemeClr val="tx2"/>
                </a:solidFill>
              </a:rPr>
              <a:t>: The period in which i</a:t>
            </a:r>
            <a:r>
              <a:rPr lang="en-US" sz="2000" b="0" i="0" u="none" strike="noStrike" baseline="0" dirty="0">
                <a:solidFill>
                  <a:schemeClr val="tx2"/>
                </a:solidFill>
              </a:rPr>
              <a:t>ndividual personalities and roles, and resulting conflicts, emerge</a:t>
            </a:r>
          </a:p>
          <a:p>
            <a:pPr lvl="1">
              <a:lnSpc>
                <a:spcPct val="150000"/>
              </a:lnSpc>
              <a:buFont typeface="Wingdings" panose="05000000000000000000" pitchFamily="2" charset="2"/>
              <a:buChar char="Ø"/>
            </a:pPr>
            <a:r>
              <a:rPr lang="en-US" sz="2000" b="1" dirty="0">
                <a:solidFill>
                  <a:schemeClr val="tx2"/>
                </a:solidFill>
              </a:rPr>
              <a:t>Norming</a:t>
            </a:r>
            <a:r>
              <a:rPr lang="en-US" sz="2000" dirty="0">
                <a:solidFill>
                  <a:schemeClr val="tx2"/>
                </a:solidFill>
              </a:rPr>
              <a:t>: The period in which </a:t>
            </a:r>
            <a:r>
              <a:rPr lang="en-US" sz="2000" b="0" i="0" u="none" strike="noStrike" baseline="0" dirty="0">
                <a:solidFill>
                  <a:schemeClr val="tx2"/>
                </a:solidFill>
              </a:rPr>
              <a:t>conflict is resolved, and team harmony and unity emerge</a:t>
            </a:r>
            <a:endParaRPr lang="en-US" sz="2000" dirty="0">
              <a:solidFill>
                <a:schemeClr val="tx2"/>
              </a:solidFill>
            </a:endParaRPr>
          </a:p>
          <a:p>
            <a:pPr lvl="1">
              <a:lnSpc>
                <a:spcPct val="150000"/>
              </a:lnSpc>
              <a:buFont typeface="Wingdings" panose="05000000000000000000" pitchFamily="2" charset="2"/>
              <a:buChar char="Ø"/>
            </a:pPr>
            <a:r>
              <a:rPr lang="en-US" sz="2000" b="1" dirty="0">
                <a:solidFill>
                  <a:schemeClr val="tx2"/>
                </a:solidFill>
              </a:rPr>
              <a:t>Performing</a:t>
            </a:r>
            <a:r>
              <a:rPr lang="en-US" sz="2000" dirty="0">
                <a:solidFill>
                  <a:schemeClr val="tx2"/>
                </a:solidFill>
              </a:rPr>
              <a:t>: The period in which emphasis </a:t>
            </a:r>
            <a:r>
              <a:rPr lang="en-US" sz="2000" b="0" i="0" u="none" strike="noStrike" baseline="0" dirty="0">
                <a:solidFill>
                  <a:schemeClr val="tx2"/>
                </a:solidFill>
              </a:rPr>
              <a:t>is on problem solving and accomplishing the assigned task</a:t>
            </a:r>
          </a:p>
          <a:p>
            <a:pPr lvl="1">
              <a:lnSpc>
                <a:spcPct val="150000"/>
              </a:lnSpc>
              <a:buFont typeface="Wingdings" panose="05000000000000000000" pitchFamily="2" charset="2"/>
              <a:buChar char="Ø"/>
            </a:pPr>
            <a:r>
              <a:rPr lang="en-US" sz="2000" b="1" dirty="0">
                <a:solidFill>
                  <a:schemeClr val="tx2"/>
                </a:solidFill>
              </a:rPr>
              <a:t>Adjourning</a:t>
            </a:r>
            <a:r>
              <a:rPr lang="en-US" sz="2000" dirty="0">
                <a:solidFill>
                  <a:schemeClr val="tx2"/>
                </a:solidFill>
              </a:rPr>
              <a:t>: The final period in which </a:t>
            </a:r>
            <a:r>
              <a:rPr lang="en-US" sz="2000" b="0" i="0" u="none" strike="noStrike" baseline="0" dirty="0">
                <a:solidFill>
                  <a:schemeClr val="tx2"/>
                </a:solidFill>
              </a:rPr>
              <a:t>members prepare for the team’s disbandment</a:t>
            </a:r>
          </a:p>
          <a:p>
            <a:pPr lvl="1">
              <a:lnSpc>
                <a:spcPct val="150000"/>
              </a:lnSpc>
              <a:buFont typeface="Wingdings" panose="05000000000000000000" pitchFamily="2" charset="2"/>
              <a:buChar char="Ø"/>
            </a:pPr>
            <a:endParaRPr lang="en-US" sz="2000" dirty="0">
              <a:solidFill>
                <a:schemeClr val="tx2"/>
              </a:solidFill>
            </a:endParaRPr>
          </a:p>
        </p:txBody>
      </p:sp>
    </p:spTree>
    <p:extLst>
      <p:ext uri="{BB962C8B-B14F-4D97-AF65-F5344CB8AC3E}">
        <p14:creationId xmlns:p14="http://schemas.microsoft.com/office/powerpoint/2010/main" val="198559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diagram&#10;&#10;Description automatically generated">
            <a:extLst>
              <a:ext uri="{FF2B5EF4-FFF2-40B4-BE49-F238E27FC236}">
                <a16:creationId xmlns:a16="http://schemas.microsoft.com/office/drawing/2014/main" id="{382FDA53-441F-DE09-0A7C-A923C8341497}"/>
              </a:ext>
            </a:extLst>
          </p:cNvPr>
          <p:cNvPicPr>
            <a:picLocks noChangeAspect="1"/>
          </p:cNvPicPr>
          <p:nvPr/>
        </p:nvPicPr>
        <p:blipFill>
          <a:blip r:embed="rId2"/>
          <a:stretch>
            <a:fillRect/>
          </a:stretch>
        </p:blipFill>
        <p:spPr>
          <a:xfrm>
            <a:off x="-87627" y="1012958"/>
            <a:ext cx="7391216" cy="5904668"/>
          </a:xfrm>
          <a:prstGeom prst="rect">
            <a:avLst/>
          </a:prstGeom>
        </p:spPr>
      </p:pic>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342700" y="24884"/>
            <a:ext cx="9970698" cy="499656"/>
          </a:xfrm>
        </p:spPr>
        <p:txBody>
          <a:bodyPr/>
          <a:lstStyle/>
          <a:p>
            <a:r>
              <a:rPr lang="en-US" sz="2400" b="1" dirty="0">
                <a:solidFill>
                  <a:srgbClr val="00B050"/>
                </a:solidFill>
                <a:latin typeface="+mn-lt"/>
              </a:rPr>
              <a:t>Five stages of team development</a:t>
            </a:r>
            <a:endParaRPr lang="en-AU" sz="2400" b="1" dirty="0">
              <a:solidFill>
                <a:srgbClr val="00B050"/>
              </a:solidFill>
              <a:latin typeface="+mn-lt"/>
            </a:endParaRPr>
          </a:p>
        </p:txBody>
      </p:sp>
      <p:sp>
        <p:nvSpPr>
          <p:cNvPr id="4" name="TextBox 3">
            <a:extLst>
              <a:ext uri="{FF2B5EF4-FFF2-40B4-BE49-F238E27FC236}">
                <a16:creationId xmlns:a16="http://schemas.microsoft.com/office/drawing/2014/main" id="{5A15D62F-074F-21F2-8386-28A88339BB5D}"/>
              </a:ext>
            </a:extLst>
          </p:cNvPr>
          <p:cNvSpPr txBox="1"/>
          <p:nvPr/>
        </p:nvSpPr>
        <p:spPr>
          <a:xfrm>
            <a:off x="7223052" y="2031470"/>
            <a:ext cx="3898604" cy="1711366"/>
          </a:xfrm>
          <a:prstGeom prst="rect">
            <a:avLst/>
          </a:prstGeom>
          <a:noFill/>
        </p:spPr>
        <p:txBody>
          <a:bodyPr wrap="square">
            <a:spAutoFit/>
          </a:bodyPr>
          <a:lstStyle/>
          <a:p>
            <a:pPr marL="457200" lvl="1" indent="0">
              <a:lnSpc>
                <a:spcPct val="150000"/>
              </a:lnSpc>
              <a:buNone/>
            </a:pPr>
            <a:r>
              <a:rPr lang="en-US" sz="1800" dirty="0">
                <a:solidFill>
                  <a:srgbClr val="00B050"/>
                </a:solidFill>
              </a:rPr>
              <a:t>Group task: discuss and share your understanding of each of the team development stages. Use examples to elaborate. </a:t>
            </a:r>
            <a:endParaRPr lang="en-AU" sz="1800" dirty="0">
              <a:solidFill>
                <a:srgbClr val="00B050"/>
              </a:solidFill>
            </a:endParaRPr>
          </a:p>
        </p:txBody>
      </p:sp>
    </p:spTree>
    <p:extLst>
      <p:ext uri="{BB962C8B-B14F-4D97-AF65-F5344CB8AC3E}">
        <p14:creationId xmlns:p14="http://schemas.microsoft.com/office/powerpoint/2010/main" val="33783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F2389AB8-D6E4-8B53-148F-6D978F5245FB}"/>
              </a:ext>
            </a:extLst>
          </p:cNvPr>
          <p:cNvGraphicFramePr/>
          <p:nvPr>
            <p:extLst>
              <p:ext uri="{D42A27DB-BD31-4B8C-83A1-F6EECF244321}">
                <p14:modId xmlns:p14="http://schemas.microsoft.com/office/powerpoint/2010/main" val="2797797978"/>
              </p:ext>
            </p:extLst>
          </p:nvPr>
        </p:nvGraphicFramePr>
        <p:xfrm>
          <a:off x="779720" y="1290084"/>
          <a:ext cx="10306493" cy="4733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itle 4">
            <a:extLst>
              <a:ext uri="{FF2B5EF4-FFF2-40B4-BE49-F238E27FC236}">
                <a16:creationId xmlns:a16="http://schemas.microsoft.com/office/drawing/2014/main" id="{E60EF4FB-E5E6-53CF-108C-93E63F27EFE1}"/>
              </a:ext>
            </a:extLst>
          </p:cNvPr>
          <p:cNvSpPr>
            <a:spLocks noGrp="1"/>
          </p:cNvSpPr>
          <p:nvPr>
            <p:ph type="title"/>
          </p:nvPr>
        </p:nvSpPr>
        <p:spPr>
          <a:xfrm>
            <a:off x="2733467" y="590255"/>
            <a:ext cx="7591704" cy="578685"/>
          </a:xfrm>
        </p:spPr>
        <p:txBody>
          <a:bodyPr>
            <a:normAutofit fontScale="90000"/>
          </a:bodyPr>
          <a:lstStyle/>
          <a:p>
            <a:r>
              <a:rPr lang="en-US" sz="4400" dirty="0">
                <a:solidFill>
                  <a:srgbClr val="00649A"/>
                </a:solidFill>
              </a:rPr>
              <a:t>Learning objectives</a:t>
            </a:r>
            <a:endParaRPr lang="en-AU" sz="4400" dirty="0">
              <a:solidFill>
                <a:srgbClr val="00649A"/>
              </a:solidFill>
            </a:endParaRPr>
          </a:p>
        </p:txBody>
      </p:sp>
    </p:spTree>
    <p:extLst>
      <p:ext uri="{BB962C8B-B14F-4D97-AF65-F5344CB8AC3E}">
        <p14:creationId xmlns:p14="http://schemas.microsoft.com/office/powerpoint/2010/main" val="3673640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385230" y="102856"/>
            <a:ext cx="9970698" cy="520921"/>
          </a:xfrm>
        </p:spPr>
        <p:txBody>
          <a:bodyPr/>
          <a:lstStyle/>
          <a:p>
            <a:r>
              <a:rPr lang="en-US" sz="2400" b="1" dirty="0">
                <a:solidFill>
                  <a:srgbClr val="00B050"/>
                </a:solidFill>
                <a:latin typeface="+mn-lt"/>
              </a:rPr>
              <a:t>6. Team processes (cont.)</a:t>
            </a:r>
            <a:endParaRPr lang="en-AU" sz="2400" b="1" dirty="0">
              <a:solidFill>
                <a:srgbClr val="00B050"/>
              </a:solidFill>
              <a:latin typeface="+mn-lt"/>
            </a:endParaRPr>
          </a:p>
        </p:txBody>
      </p:sp>
      <p:sp>
        <p:nvSpPr>
          <p:cNvPr id="3" name="Content Placeholder 5">
            <a:extLst>
              <a:ext uri="{FF2B5EF4-FFF2-40B4-BE49-F238E27FC236}">
                <a16:creationId xmlns:a16="http://schemas.microsoft.com/office/drawing/2014/main" id="{695BAB32-4D88-9271-4A32-16A66DD15B88}"/>
              </a:ext>
            </a:extLst>
          </p:cNvPr>
          <p:cNvSpPr txBox="1">
            <a:spLocks/>
          </p:cNvSpPr>
          <p:nvPr/>
        </p:nvSpPr>
        <p:spPr>
          <a:xfrm>
            <a:off x="442142" y="1148179"/>
            <a:ext cx="10991402" cy="4685414"/>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pPr>
            <a:r>
              <a:rPr lang="en-US" sz="2400" b="1" i="0" u="none" strike="noStrike" baseline="0" dirty="0">
                <a:solidFill>
                  <a:srgbClr val="00B050"/>
                </a:solidFill>
                <a:latin typeface="Times New Roman" panose="02020603050405020304" pitchFamily="18" charset="0"/>
                <a:cs typeface="Times New Roman" panose="02020603050405020304" pitchFamily="18" charset="0"/>
              </a:rPr>
              <a:t>Team cohesiveness </a:t>
            </a:r>
            <a:r>
              <a:rPr lang="en-US" sz="2400" b="0" i="0" u="none" strike="noStrike" baseline="0" dirty="0">
                <a:solidFill>
                  <a:schemeClr val="tx2">
                    <a:lumMod val="75000"/>
                  </a:schemeClr>
                </a:solidFill>
                <a:latin typeface="Times New Roman" panose="02020603050405020304" pitchFamily="18" charset="0"/>
                <a:cs typeface="Times New Roman" panose="02020603050405020304" pitchFamily="18" charset="0"/>
              </a:rPr>
              <a:t>is defined as the extent to which members are </a:t>
            </a:r>
            <a:r>
              <a:rPr lang="en-US" sz="2400" b="0" i="0" u="none" strike="noStrike" baseline="0" dirty="0">
                <a:solidFill>
                  <a:srgbClr val="00B050"/>
                </a:solidFill>
                <a:latin typeface="Times New Roman" panose="02020603050405020304" pitchFamily="18" charset="0"/>
                <a:cs typeface="Times New Roman" panose="02020603050405020304" pitchFamily="18" charset="0"/>
              </a:rPr>
              <a:t>attracted to the team and motivated to remain in it.</a:t>
            </a:r>
          </a:p>
          <a:p>
            <a:pPr algn="l"/>
            <a:r>
              <a:rPr lang="en-US" sz="2400" dirty="0">
                <a:solidFill>
                  <a:srgbClr val="00B050"/>
                </a:solidFill>
                <a:latin typeface="Times New Roman" panose="02020603050405020304" pitchFamily="18" charset="0"/>
                <a:cs typeface="Times New Roman" panose="02020603050405020304" pitchFamily="18" charset="0"/>
              </a:rPr>
              <a:t>Determinants</a:t>
            </a:r>
            <a:r>
              <a:rPr lang="en-US" sz="2400" dirty="0">
                <a:solidFill>
                  <a:schemeClr val="tx2">
                    <a:lumMod val="75000"/>
                  </a:schemeClr>
                </a:solidFill>
                <a:latin typeface="Times New Roman" panose="02020603050405020304" pitchFamily="18" charset="0"/>
                <a:cs typeface="Times New Roman" panose="02020603050405020304" pitchFamily="18" charset="0"/>
              </a:rPr>
              <a:t> of team cohesiveness:</a:t>
            </a:r>
          </a:p>
          <a:p>
            <a:pPr lvl="1"/>
            <a:r>
              <a:rPr lang="en-US" dirty="0">
                <a:solidFill>
                  <a:srgbClr val="00B050"/>
                </a:solidFill>
                <a:latin typeface="Times New Roman" panose="02020603050405020304" pitchFamily="18" charset="0"/>
                <a:cs typeface="Times New Roman" panose="02020603050405020304" pitchFamily="18" charset="0"/>
              </a:rPr>
              <a:t>Team interaction</a:t>
            </a:r>
          </a:p>
          <a:p>
            <a:pPr lvl="1"/>
            <a:r>
              <a:rPr lang="en-US" dirty="0">
                <a:solidFill>
                  <a:srgbClr val="00B050"/>
                </a:solidFill>
                <a:latin typeface="Times New Roman" panose="02020603050405020304" pitchFamily="18" charset="0"/>
                <a:cs typeface="Times New Roman" panose="02020603050405020304" pitchFamily="18" charset="0"/>
              </a:rPr>
              <a:t>Shared goals</a:t>
            </a:r>
          </a:p>
          <a:p>
            <a:pPr lvl="1"/>
            <a:r>
              <a:rPr lang="en-US" dirty="0">
                <a:solidFill>
                  <a:srgbClr val="00B050"/>
                </a:solidFill>
                <a:latin typeface="Times New Roman" panose="02020603050405020304" pitchFamily="18" charset="0"/>
                <a:cs typeface="Times New Roman" panose="02020603050405020304" pitchFamily="18" charset="0"/>
              </a:rPr>
              <a:t>Personal attraction to the team</a:t>
            </a:r>
          </a:p>
          <a:p>
            <a:pPr algn="l"/>
            <a:r>
              <a:rPr lang="en-US" sz="2400" dirty="0">
                <a:solidFill>
                  <a:srgbClr val="00B050"/>
                </a:solidFill>
                <a:latin typeface="Times New Roman" panose="02020603050405020304" pitchFamily="18" charset="0"/>
                <a:cs typeface="Times New Roman" panose="02020603050405020304" pitchFamily="18" charset="0"/>
              </a:rPr>
              <a:t>Consequences</a:t>
            </a:r>
            <a:r>
              <a:rPr lang="en-US" sz="2400" dirty="0">
                <a:solidFill>
                  <a:schemeClr val="tx2">
                    <a:lumMod val="75000"/>
                  </a:schemeClr>
                </a:solidFill>
                <a:latin typeface="Times New Roman" panose="02020603050405020304" pitchFamily="18" charset="0"/>
                <a:cs typeface="Times New Roman" panose="02020603050405020304" pitchFamily="18" charset="0"/>
              </a:rPr>
              <a:t> of team cohesiveness:</a:t>
            </a:r>
          </a:p>
          <a:p>
            <a:pPr lvl="1"/>
            <a:r>
              <a:rPr lang="en-US" dirty="0">
                <a:solidFill>
                  <a:srgbClr val="00B050"/>
                </a:solidFill>
                <a:latin typeface="Times New Roman" panose="02020603050405020304" pitchFamily="18" charset="0"/>
                <a:cs typeface="Times New Roman" panose="02020603050405020304" pitchFamily="18" charset="0"/>
              </a:rPr>
              <a:t>Morale</a:t>
            </a:r>
          </a:p>
          <a:p>
            <a:pPr lvl="1"/>
            <a:r>
              <a:rPr lang="en-US" dirty="0">
                <a:solidFill>
                  <a:srgbClr val="00B050"/>
                </a:solidFill>
                <a:latin typeface="Times New Roman" panose="02020603050405020304" pitchFamily="18" charset="0"/>
                <a:cs typeface="Times New Roman" panose="02020603050405020304" pitchFamily="18" charset="0"/>
              </a:rPr>
              <a:t>Productivity</a:t>
            </a:r>
            <a:endParaRPr lang="en-AU" dirty="0">
              <a:solidFill>
                <a:srgbClr val="00B050"/>
              </a:solidFill>
              <a:latin typeface="Times New Roman" panose="02020603050405020304" pitchFamily="18" charset="0"/>
              <a:cs typeface="Times New Roman" panose="02020603050405020304" pitchFamily="18" charset="0"/>
            </a:endParaRPr>
          </a:p>
        </p:txBody>
      </p:sp>
      <p:sp>
        <p:nvSpPr>
          <p:cNvPr id="4" name="Text Placeholder 2">
            <a:extLst>
              <a:ext uri="{FF2B5EF4-FFF2-40B4-BE49-F238E27FC236}">
                <a16:creationId xmlns:a16="http://schemas.microsoft.com/office/drawing/2014/main" id="{B8568FE9-C3FD-5A51-58B6-1DBD6C90DC3D}"/>
              </a:ext>
            </a:extLst>
          </p:cNvPr>
          <p:cNvSpPr txBox="1">
            <a:spLocks/>
          </p:cNvSpPr>
          <p:nvPr/>
        </p:nvSpPr>
        <p:spPr>
          <a:xfrm>
            <a:off x="442142" y="672260"/>
            <a:ext cx="5157787" cy="420347"/>
          </a:xfrm>
          <a:prstGeom prst="rect">
            <a:avLst/>
          </a:prstGeom>
        </p:spPr>
        <p:txBody>
          <a:bodyPr anchor="b"/>
          <a:lstStyle>
            <a:lvl1pPr marL="0" indent="0" algn="l" rtl="0" eaLnBrk="1" fontAlgn="base" hangingPunct="1">
              <a:lnSpc>
                <a:spcPct val="90000"/>
              </a:lnSpc>
              <a:spcBef>
                <a:spcPts val="1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1" fontAlgn="base" hangingPunct="1">
              <a:lnSpc>
                <a:spcPct val="90000"/>
              </a:lnSpc>
              <a:spcBef>
                <a:spcPts val="5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1" fontAlgn="base" hangingPunct="1">
              <a:lnSpc>
                <a:spcPct val="90000"/>
              </a:lnSpc>
              <a:spcBef>
                <a:spcPts val="5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r>
              <a:rPr lang="en-AU" dirty="0"/>
              <a:t>Building a cohesive team</a:t>
            </a:r>
          </a:p>
        </p:txBody>
      </p:sp>
    </p:spTree>
    <p:extLst>
      <p:ext uri="{BB962C8B-B14F-4D97-AF65-F5344CB8AC3E}">
        <p14:creationId xmlns:p14="http://schemas.microsoft.com/office/powerpoint/2010/main" val="259244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137136" y="61661"/>
            <a:ext cx="9970698" cy="498320"/>
          </a:xfrm>
        </p:spPr>
        <p:txBody>
          <a:bodyPr/>
          <a:lstStyle/>
          <a:p>
            <a:r>
              <a:rPr lang="en-US" sz="2400" b="1" dirty="0">
                <a:solidFill>
                  <a:srgbClr val="00B050"/>
                </a:solidFill>
                <a:latin typeface="Times New Roman" panose="02020603050405020304" pitchFamily="18" charset="0"/>
                <a:cs typeface="Times New Roman" panose="02020603050405020304" pitchFamily="18" charset="0"/>
              </a:rPr>
              <a:t>6. Team processes (cont.)</a:t>
            </a:r>
            <a:endParaRPr lang="en-AU" sz="2400" b="1"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EE83EB7-A3AC-96D9-0F4E-9E68C759A1ED}"/>
              </a:ext>
            </a:extLst>
          </p:cNvPr>
          <p:cNvSpPr txBox="1">
            <a:spLocks/>
          </p:cNvSpPr>
          <p:nvPr/>
        </p:nvSpPr>
        <p:spPr>
          <a:xfrm>
            <a:off x="338475" y="1200068"/>
            <a:ext cx="11371516" cy="4988081"/>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0" i="0" u="none" strike="noStrike" baseline="0" dirty="0">
                <a:solidFill>
                  <a:schemeClr val="tx2">
                    <a:lumMod val="75000"/>
                  </a:schemeClr>
                </a:solidFill>
                <a:latin typeface="Times New Roman" panose="02020603050405020304" pitchFamily="18" charset="0"/>
                <a:cs typeface="Times New Roman" panose="02020603050405020304" pitchFamily="18" charset="0"/>
              </a:rPr>
              <a:t>A </a:t>
            </a:r>
            <a:r>
              <a:rPr lang="en-US" sz="2400" b="1" i="0" u="none" strike="noStrike" baseline="0" dirty="0">
                <a:solidFill>
                  <a:srgbClr val="00B050"/>
                </a:solidFill>
                <a:latin typeface="Times New Roman" panose="02020603050405020304" pitchFamily="18" charset="0"/>
                <a:cs typeface="Times New Roman" panose="02020603050405020304" pitchFamily="18" charset="0"/>
              </a:rPr>
              <a:t>team norm </a:t>
            </a:r>
            <a:r>
              <a:rPr lang="en-US" sz="2400" b="0" i="0" u="none" strike="noStrike" baseline="0" dirty="0">
                <a:solidFill>
                  <a:schemeClr val="tx2">
                    <a:lumMod val="75000"/>
                  </a:schemeClr>
                </a:solidFill>
                <a:latin typeface="Times New Roman" panose="02020603050405020304" pitchFamily="18" charset="0"/>
                <a:cs typeface="Times New Roman" panose="02020603050405020304" pitchFamily="18" charset="0"/>
              </a:rPr>
              <a:t>is an informal standard of conduct that is shared by team members and guides their </a:t>
            </a:r>
            <a:r>
              <a:rPr lang="en-US" sz="2400" b="0" i="0" u="none" strike="noStrike" baseline="0" dirty="0" err="1">
                <a:solidFill>
                  <a:schemeClr val="tx2">
                    <a:lumMod val="75000"/>
                  </a:schemeClr>
                </a:solidFill>
                <a:latin typeface="Times New Roman" panose="02020603050405020304" pitchFamily="18" charset="0"/>
                <a:cs typeface="Times New Roman" panose="02020603050405020304" pitchFamily="18" charset="0"/>
              </a:rPr>
              <a:t>behaviour</a:t>
            </a:r>
            <a:r>
              <a:rPr lang="en-US" sz="2400" b="0" i="0" u="none" strike="noStrike" baseline="0" dirty="0">
                <a:solidFill>
                  <a:schemeClr val="tx2">
                    <a:lumMod val="75000"/>
                  </a:schemeClr>
                </a:solidFill>
                <a:latin typeface="Times New Roman" panose="02020603050405020304" pitchFamily="18" charset="0"/>
                <a:cs typeface="Times New Roman" panose="02020603050405020304" pitchFamily="18" charset="0"/>
              </a:rPr>
              <a:t>.</a:t>
            </a:r>
          </a:p>
          <a:p>
            <a:pPr algn="l"/>
            <a:r>
              <a:rPr lang="en-US" sz="2400" b="0" i="0" u="none" strike="noStrike" baseline="0" dirty="0">
                <a:solidFill>
                  <a:schemeClr val="tx2">
                    <a:lumMod val="75000"/>
                  </a:schemeClr>
                </a:solidFill>
                <a:latin typeface="Times New Roman" panose="02020603050405020304" pitchFamily="18" charset="0"/>
                <a:cs typeface="Times New Roman" panose="02020603050405020304" pitchFamily="18" charset="0"/>
              </a:rPr>
              <a:t>Norms begin to develop </a:t>
            </a:r>
            <a:r>
              <a:rPr lang="en-US" sz="2400" b="0" i="0" u="none" strike="noStrike" baseline="0" dirty="0">
                <a:solidFill>
                  <a:srgbClr val="00B050"/>
                </a:solidFill>
                <a:latin typeface="Times New Roman" panose="02020603050405020304" pitchFamily="18" charset="0"/>
                <a:cs typeface="Times New Roman" panose="02020603050405020304" pitchFamily="18" charset="0"/>
              </a:rPr>
              <a:t>in the first interactions</a:t>
            </a:r>
            <a:r>
              <a:rPr lang="en-US" sz="2400" b="0" i="0" u="none" strike="noStrike" baseline="0" dirty="0">
                <a:solidFill>
                  <a:schemeClr val="tx2">
                    <a:lumMod val="75000"/>
                  </a:schemeClr>
                </a:solidFill>
                <a:latin typeface="Times New Roman" panose="02020603050405020304" pitchFamily="18" charset="0"/>
                <a:cs typeface="Times New Roman" panose="02020603050405020304" pitchFamily="18" charset="0"/>
              </a:rPr>
              <a:t> among members of a new team.</a:t>
            </a:r>
          </a:p>
          <a:p>
            <a:pPr algn="l"/>
            <a:r>
              <a:rPr lang="en-US" sz="2400" dirty="0">
                <a:solidFill>
                  <a:schemeClr val="tx2">
                    <a:lumMod val="75000"/>
                  </a:schemeClr>
                </a:solidFill>
                <a:latin typeface="Times New Roman" panose="02020603050405020304" pitchFamily="18" charset="0"/>
                <a:cs typeface="Times New Roman" panose="02020603050405020304" pitchFamily="18" charset="0"/>
              </a:rPr>
              <a:t>N</a:t>
            </a:r>
            <a:r>
              <a:rPr lang="en-US" sz="2400" b="0" i="0" u="none" strike="noStrike" baseline="0" dirty="0">
                <a:solidFill>
                  <a:schemeClr val="tx2">
                    <a:lumMod val="75000"/>
                  </a:schemeClr>
                </a:solidFill>
                <a:latin typeface="Times New Roman" panose="02020603050405020304" pitchFamily="18" charset="0"/>
                <a:cs typeface="Times New Roman" panose="02020603050405020304" pitchFamily="18" charset="0"/>
              </a:rPr>
              <a:t>orms are especially important to both </a:t>
            </a:r>
            <a:r>
              <a:rPr lang="en-US" sz="2400" b="0" i="0" u="none" strike="noStrike" baseline="0" dirty="0">
                <a:solidFill>
                  <a:srgbClr val="00B050"/>
                </a:solidFill>
                <a:latin typeface="Times New Roman" panose="02020603050405020304" pitchFamily="18" charset="0"/>
                <a:cs typeface="Times New Roman" panose="02020603050405020304" pitchFamily="18" charset="0"/>
              </a:rPr>
              <a:t>positive team feelings and productive team output:</a:t>
            </a:r>
          </a:p>
          <a:p>
            <a:pPr lvl="1"/>
            <a:r>
              <a:rPr lang="en-US" dirty="0">
                <a:solidFill>
                  <a:srgbClr val="00B050"/>
                </a:solidFill>
                <a:latin typeface="Times New Roman" panose="02020603050405020304" pitchFamily="18" charset="0"/>
                <a:cs typeface="Times New Roman" panose="02020603050405020304" pitchFamily="18" charset="0"/>
              </a:rPr>
              <a:t>Psychological safety</a:t>
            </a:r>
          </a:p>
          <a:p>
            <a:pPr lvl="1"/>
            <a:r>
              <a:rPr lang="en-US" dirty="0">
                <a:solidFill>
                  <a:srgbClr val="00B050"/>
                </a:solidFill>
                <a:latin typeface="Times New Roman" panose="02020603050405020304" pitchFamily="18" charset="0"/>
                <a:cs typeface="Times New Roman" panose="02020603050405020304" pitchFamily="18" charset="0"/>
              </a:rPr>
              <a:t>Emotional expression</a:t>
            </a:r>
          </a:p>
          <a:p>
            <a:pPr lvl="1"/>
            <a:r>
              <a:rPr lang="en-US" dirty="0">
                <a:solidFill>
                  <a:srgbClr val="00B050"/>
                </a:solidFill>
                <a:latin typeface="Times New Roman" panose="02020603050405020304" pitchFamily="18" charset="0"/>
                <a:cs typeface="Times New Roman" panose="02020603050405020304" pitchFamily="18" charset="0"/>
              </a:rPr>
              <a:t>Social sensitivity</a:t>
            </a:r>
          </a:p>
          <a:p>
            <a:pPr lvl="1"/>
            <a:r>
              <a:rPr lang="en-US" dirty="0">
                <a:solidFill>
                  <a:srgbClr val="00B050"/>
                </a:solidFill>
                <a:latin typeface="Times New Roman" panose="02020603050405020304" pitchFamily="18" charset="0"/>
                <a:cs typeface="Times New Roman" panose="02020603050405020304" pitchFamily="18" charset="0"/>
              </a:rPr>
              <a:t>Equal participation</a:t>
            </a:r>
            <a:endParaRPr lang="en-AU" sz="1800" dirty="0">
              <a:solidFill>
                <a:srgbClr val="00B050"/>
              </a:solidFill>
              <a:latin typeface="Times New Roman" panose="02020603050405020304" pitchFamily="18" charset="0"/>
              <a:cs typeface="Times New Roman" panose="02020603050405020304" pitchFamily="18" charset="0"/>
            </a:endParaRPr>
          </a:p>
        </p:txBody>
      </p:sp>
      <p:sp>
        <p:nvSpPr>
          <p:cNvPr id="8" name="Text Placeholder 2">
            <a:extLst>
              <a:ext uri="{FF2B5EF4-FFF2-40B4-BE49-F238E27FC236}">
                <a16:creationId xmlns:a16="http://schemas.microsoft.com/office/drawing/2014/main" id="{A7585D3B-F4D0-4820-0E18-F0B729E8EBDB}"/>
              </a:ext>
            </a:extLst>
          </p:cNvPr>
          <p:cNvSpPr txBox="1">
            <a:spLocks/>
          </p:cNvSpPr>
          <p:nvPr/>
        </p:nvSpPr>
        <p:spPr>
          <a:xfrm>
            <a:off x="225061" y="669851"/>
            <a:ext cx="5157787" cy="420347"/>
          </a:xfrm>
          <a:prstGeom prst="rect">
            <a:avLst/>
          </a:prstGeom>
        </p:spPr>
        <p:txBody>
          <a:bodyPr anchor="b"/>
          <a:lstStyle>
            <a:lvl1pPr marL="0" indent="0" algn="l" rtl="0" eaLnBrk="1" fontAlgn="base" hangingPunct="1">
              <a:lnSpc>
                <a:spcPct val="90000"/>
              </a:lnSpc>
              <a:spcBef>
                <a:spcPts val="1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1" fontAlgn="base" hangingPunct="1">
              <a:lnSpc>
                <a:spcPct val="90000"/>
              </a:lnSpc>
              <a:spcBef>
                <a:spcPts val="5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1" fontAlgn="base" hangingPunct="1">
              <a:lnSpc>
                <a:spcPct val="90000"/>
              </a:lnSpc>
              <a:spcBef>
                <a:spcPts val="5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r>
              <a:rPr lang="en-AU" dirty="0">
                <a:latin typeface="Times New Roman" panose="02020603050405020304" pitchFamily="18" charset="0"/>
                <a:cs typeface="Times New Roman" panose="02020603050405020304" pitchFamily="18" charset="0"/>
              </a:rPr>
              <a:t>Establishing team norms</a:t>
            </a:r>
          </a:p>
        </p:txBody>
      </p:sp>
    </p:spTree>
    <p:extLst>
      <p:ext uri="{BB962C8B-B14F-4D97-AF65-F5344CB8AC3E}">
        <p14:creationId xmlns:p14="http://schemas.microsoft.com/office/powerpoint/2010/main" val="164133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661676" y="137845"/>
            <a:ext cx="9970698" cy="647628"/>
          </a:xfrm>
        </p:spPr>
        <p:txBody>
          <a:bodyPr/>
          <a:lstStyle/>
          <a:p>
            <a:r>
              <a:rPr lang="en-US" b="1" dirty="0">
                <a:solidFill>
                  <a:srgbClr val="00649A"/>
                </a:solidFill>
                <a:latin typeface="Times New Roman" panose="02020603050405020304" pitchFamily="18" charset="0"/>
                <a:cs typeface="Times New Roman" panose="02020603050405020304" pitchFamily="18" charset="0"/>
              </a:rPr>
              <a:t>7. Managing team conflict (Cont.)</a:t>
            </a:r>
            <a:endParaRPr lang="en-AU" b="1" dirty="0">
              <a:latin typeface="Times New Roman" panose="02020603050405020304" pitchFamily="18" charset="0"/>
              <a:cs typeface="Times New Roman" panose="02020603050405020304" pitchFamily="18" charset="0"/>
            </a:endParaRPr>
          </a:p>
        </p:txBody>
      </p:sp>
      <p:sp>
        <p:nvSpPr>
          <p:cNvPr id="9" name="Text Placeholder 2">
            <a:extLst>
              <a:ext uri="{FF2B5EF4-FFF2-40B4-BE49-F238E27FC236}">
                <a16:creationId xmlns:a16="http://schemas.microsoft.com/office/drawing/2014/main" id="{9D308B1F-AF15-194E-6816-69B91AC5230A}"/>
              </a:ext>
            </a:extLst>
          </p:cNvPr>
          <p:cNvSpPr>
            <a:spLocks noGrp="1"/>
          </p:cNvSpPr>
          <p:nvPr>
            <p:ph type="body" idx="1"/>
          </p:nvPr>
        </p:nvSpPr>
        <p:spPr>
          <a:xfrm>
            <a:off x="489238" y="785473"/>
            <a:ext cx="5157787" cy="420347"/>
          </a:xfrm>
        </p:spPr>
        <p:txBody>
          <a:bodyPr>
            <a:normAutofit fontScale="92500" lnSpcReduction="10000"/>
          </a:bodyPr>
          <a:lstStyle/>
          <a:p>
            <a:r>
              <a:rPr lang="en-AU" sz="2800" dirty="0">
                <a:solidFill>
                  <a:srgbClr val="00B050"/>
                </a:solidFill>
                <a:latin typeface="Times New Roman" panose="02020603050405020304" pitchFamily="18" charset="0"/>
                <a:cs typeface="Times New Roman" panose="02020603050405020304" pitchFamily="18" charset="0"/>
              </a:rPr>
              <a:t>Types of conflict</a:t>
            </a:r>
          </a:p>
        </p:txBody>
      </p:sp>
      <p:sp>
        <p:nvSpPr>
          <p:cNvPr id="8" name="Content Placeholder 5">
            <a:extLst>
              <a:ext uri="{FF2B5EF4-FFF2-40B4-BE49-F238E27FC236}">
                <a16:creationId xmlns:a16="http://schemas.microsoft.com/office/drawing/2014/main" id="{8174BEAB-8070-E7D2-0ED4-624F27B072CC}"/>
              </a:ext>
            </a:extLst>
          </p:cNvPr>
          <p:cNvSpPr txBox="1">
            <a:spLocks/>
          </p:cNvSpPr>
          <p:nvPr/>
        </p:nvSpPr>
        <p:spPr>
          <a:xfrm>
            <a:off x="233915" y="1318437"/>
            <a:ext cx="11440633" cy="475409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50000"/>
              </a:lnSpc>
              <a:buNone/>
            </a:pPr>
            <a:r>
              <a:rPr lang="en-US" b="1" i="0" u="none" strike="noStrike" baseline="0" dirty="0">
                <a:solidFill>
                  <a:srgbClr val="C00000"/>
                </a:solidFill>
                <a:latin typeface="Times New Roman" panose="02020603050405020304" pitchFamily="18" charset="0"/>
                <a:cs typeface="Times New Roman" panose="02020603050405020304" pitchFamily="18" charset="0"/>
              </a:rPr>
              <a:t>Conflict</a:t>
            </a:r>
            <a:r>
              <a:rPr lang="en-US" b="0" i="0" u="none" strike="noStrike" baseline="0" dirty="0">
                <a:latin typeface="Times New Roman" panose="02020603050405020304" pitchFamily="18" charset="0"/>
                <a:cs typeface="Times New Roman" panose="02020603050405020304" pitchFamily="18" charset="0"/>
              </a:rPr>
              <a:t> refers to an </a:t>
            </a:r>
            <a:r>
              <a:rPr lang="en-US" b="0" i="0" u="none" strike="noStrike" baseline="0" dirty="0">
                <a:solidFill>
                  <a:srgbClr val="00B050"/>
                </a:solidFill>
                <a:latin typeface="Times New Roman" panose="02020603050405020304" pitchFamily="18" charset="0"/>
                <a:cs typeface="Times New Roman" panose="02020603050405020304" pitchFamily="18" charset="0"/>
              </a:rPr>
              <a:t>antagonistic interaction </a:t>
            </a:r>
            <a:r>
              <a:rPr lang="en-US" b="0" i="0" u="none" strike="noStrike" baseline="0" dirty="0">
                <a:latin typeface="Times New Roman" panose="02020603050405020304" pitchFamily="18" charset="0"/>
                <a:cs typeface="Times New Roman" panose="02020603050405020304" pitchFamily="18" charset="0"/>
              </a:rPr>
              <a:t>in which one party attempts to block the intentions or goals of another. There are two types of conflict:</a:t>
            </a:r>
          </a:p>
          <a:p>
            <a:pPr lvl="1">
              <a:lnSpc>
                <a:spcPct val="150000"/>
              </a:lnSpc>
              <a:buFont typeface="Wingdings" panose="05000000000000000000" pitchFamily="2" charset="2"/>
              <a:buChar char="Ø"/>
            </a:pPr>
            <a:r>
              <a:rPr lang="en-US" b="1" i="0" u="none" strike="noStrike" baseline="0" dirty="0">
                <a:solidFill>
                  <a:srgbClr val="C00000"/>
                </a:solidFill>
                <a:latin typeface="Times New Roman" panose="02020603050405020304" pitchFamily="18" charset="0"/>
                <a:cs typeface="Times New Roman" panose="02020603050405020304" pitchFamily="18" charset="0"/>
              </a:rPr>
              <a:t>Task conflict </a:t>
            </a:r>
            <a:r>
              <a:rPr lang="en-US" b="0" i="0" u="none" strike="noStrike" baseline="0" dirty="0">
                <a:latin typeface="Times New Roman" panose="02020603050405020304" pitchFamily="18" charset="0"/>
                <a:cs typeface="Times New Roman" panose="02020603050405020304" pitchFamily="18" charset="0"/>
              </a:rPr>
              <a:t>results</a:t>
            </a:r>
            <a:r>
              <a:rPr lang="en-US" dirty="0">
                <a:latin typeface="Times New Roman" panose="02020603050405020304" pitchFamily="18" charset="0"/>
                <a:cs typeface="Times New Roman" panose="02020603050405020304" pitchFamily="18" charset="0"/>
              </a:rPr>
              <a:t> </a:t>
            </a:r>
            <a:r>
              <a:rPr lang="en-US" b="0" i="0" u="none" strike="noStrike" baseline="0" dirty="0">
                <a:latin typeface="Times New Roman" panose="02020603050405020304" pitchFamily="18" charset="0"/>
                <a:cs typeface="Times New Roman" panose="02020603050405020304" pitchFamily="18" charset="0"/>
              </a:rPr>
              <a:t>from </a:t>
            </a:r>
            <a:r>
              <a:rPr lang="en-US" b="0" i="0" u="none" strike="noStrike" baseline="0" dirty="0">
                <a:solidFill>
                  <a:srgbClr val="00B050"/>
                </a:solidFill>
                <a:latin typeface="Times New Roman" panose="02020603050405020304" pitchFamily="18" charset="0"/>
                <a:cs typeface="Times New Roman" panose="02020603050405020304" pitchFamily="18" charset="0"/>
              </a:rPr>
              <a:t>disagreements about the goals </a:t>
            </a:r>
            <a:r>
              <a:rPr lang="en-US" b="0" i="0" u="none" strike="noStrike" baseline="0" dirty="0">
                <a:latin typeface="Times New Roman" panose="02020603050405020304" pitchFamily="18" charset="0"/>
                <a:cs typeface="Times New Roman" panose="02020603050405020304" pitchFamily="18" charset="0"/>
              </a:rPr>
              <a:t>to be achieved or the content of the tasks to be performed.</a:t>
            </a:r>
          </a:p>
          <a:p>
            <a:pPr lvl="1">
              <a:lnSpc>
                <a:spcPct val="150000"/>
              </a:lnSpc>
              <a:buFont typeface="Wingdings" panose="05000000000000000000" pitchFamily="2" charset="2"/>
              <a:buChar char="Ø"/>
            </a:pPr>
            <a:r>
              <a:rPr lang="en-US" b="1" dirty="0">
                <a:solidFill>
                  <a:srgbClr val="C00000"/>
                </a:solidFill>
                <a:latin typeface="Times New Roman" panose="02020603050405020304" pitchFamily="18" charset="0"/>
                <a:cs typeface="Times New Roman" panose="02020603050405020304" pitchFamily="18" charset="0"/>
              </a:rPr>
              <a:t>Relationship conflict </a:t>
            </a:r>
            <a:r>
              <a:rPr lang="en-US" b="0" i="0" u="none" strike="noStrike" baseline="0" dirty="0">
                <a:solidFill>
                  <a:srgbClr val="000000"/>
                </a:solidFill>
                <a:latin typeface="Times New Roman" panose="02020603050405020304" pitchFamily="18" charset="0"/>
                <a:cs typeface="Times New Roman" panose="02020603050405020304" pitchFamily="18" charset="0"/>
              </a:rPr>
              <a:t>results from </a:t>
            </a:r>
            <a:r>
              <a:rPr lang="en-US" b="0" i="0" u="none" strike="noStrike" baseline="0" dirty="0">
                <a:solidFill>
                  <a:srgbClr val="00B050"/>
                </a:solidFill>
                <a:latin typeface="Times New Roman" panose="02020603050405020304" pitchFamily="18" charset="0"/>
                <a:cs typeface="Times New Roman" panose="02020603050405020304" pitchFamily="18" charset="0"/>
              </a:rPr>
              <a:t>interpersonal incompatibility </a:t>
            </a:r>
            <a:r>
              <a:rPr lang="en-US" b="0" i="0" u="none" strike="noStrike" baseline="0" dirty="0">
                <a:solidFill>
                  <a:srgbClr val="000000"/>
                </a:solidFill>
                <a:latin typeface="Times New Roman" panose="02020603050405020304" pitchFamily="18" charset="0"/>
                <a:cs typeface="Times New Roman" panose="02020603050405020304" pitchFamily="18" charset="0"/>
              </a:rPr>
              <a:t>that creates tension and personal animosity among people.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67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1831917" y="1290085"/>
            <a:ext cx="5526472" cy="669962"/>
          </a:xfrm>
        </p:spPr>
        <p:txBody>
          <a:bodyPr/>
          <a:lstStyle/>
          <a:p>
            <a:r>
              <a:rPr lang="en-US" sz="2400" b="1" dirty="0">
                <a:solidFill>
                  <a:srgbClr val="00B050"/>
                </a:solidFill>
                <a:latin typeface="Times New Roman" panose="02020603050405020304" pitchFamily="18" charset="0"/>
                <a:cs typeface="Times New Roman" panose="02020603050405020304" pitchFamily="18" charset="0"/>
              </a:rPr>
              <a:t>Balancing conflict and cooperation</a:t>
            </a:r>
            <a:endParaRPr lang="en-AU" sz="2400" b="1" dirty="0">
              <a:solidFill>
                <a:srgbClr val="00B05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40C49BE-ADCD-42B9-3862-B39F0C8ACC25}"/>
              </a:ext>
            </a:extLst>
          </p:cNvPr>
          <p:cNvPicPr>
            <a:picLocks noChangeAspect="1"/>
          </p:cNvPicPr>
          <p:nvPr/>
        </p:nvPicPr>
        <p:blipFill>
          <a:blip r:embed="rId2"/>
          <a:stretch>
            <a:fillRect/>
          </a:stretch>
        </p:blipFill>
        <p:spPr>
          <a:xfrm>
            <a:off x="821592" y="2225749"/>
            <a:ext cx="6911822" cy="4632251"/>
          </a:xfrm>
          <a:prstGeom prst="rect">
            <a:avLst/>
          </a:prstGeom>
        </p:spPr>
      </p:pic>
      <p:sp>
        <p:nvSpPr>
          <p:cNvPr id="3" name="Title 4">
            <a:extLst>
              <a:ext uri="{FF2B5EF4-FFF2-40B4-BE49-F238E27FC236}">
                <a16:creationId xmlns:a16="http://schemas.microsoft.com/office/drawing/2014/main" id="{E18F0944-084B-F59D-3643-AF2E7C96977F}"/>
              </a:ext>
            </a:extLst>
          </p:cNvPr>
          <p:cNvSpPr txBox="1">
            <a:spLocks/>
          </p:cNvSpPr>
          <p:nvPr/>
        </p:nvSpPr>
        <p:spPr>
          <a:xfrm>
            <a:off x="389385" y="52941"/>
            <a:ext cx="9970698" cy="647628"/>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dirty="0">
                <a:solidFill>
                  <a:srgbClr val="00649A"/>
                </a:solidFill>
                <a:latin typeface="Times New Roman" panose="02020603050405020304" pitchFamily="18" charset="0"/>
                <a:cs typeface="Times New Roman" panose="02020603050405020304" pitchFamily="18" charset="0"/>
              </a:rPr>
              <a:t>7. Managing team conflict (Cont.)</a:t>
            </a:r>
            <a:endParaRPr lang="en-A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748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D308B1F-AF15-194E-6816-69B91AC5230A}"/>
              </a:ext>
            </a:extLst>
          </p:cNvPr>
          <p:cNvSpPr>
            <a:spLocks noGrp="1"/>
          </p:cNvSpPr>
          <p:nvPr>
            <p:ph type="body" idx="1"/>
          </p:nvPr>
        </p:nvSpPr>
        <p:spPr>
          <a:xfrm>
            <a:off x="3340425" y="1270340"/>
            <a:ext cx="5157787" cy="420347"/>
          </a:xfrm>
        </p:spPr>
        <p:txBody>
          <a:bodyPr>
            <a:normAutofit/>
          </a:bodyPr>
          <a:lstStyle/>
          <a:p>
            <a:pPr algn="ctr"/>
            <a:r>
              <a:rPr lang="en-AU" sz="2000" dirty="0">
                <a:solidFill>
                  <a:srgbClr val="00B050"/>
                </a:solidFill>
              </a:rPr>
              <a:t>Causes of conflict</a:t>
            </a:r>
          </a:p>
        </p:txBody>
      </p:sp>
      <p:graphicFrame>
        <p:nvGraphicFramePr>
          <p:cNvPr id="2" name="Content Placeholder 8">
            <a:extLst>
              <a:ext uri="{FF2B5EF4-FFF2-40B4-BE49-F238E27FC236}">
                <a16:creationId xmlns:a16="http://schemas.microsoft.com/office/drawing/2014/main" id="{17021643-034F-009F-3695-F7F1B1BC2D4B}"/>
              </a:ext>
            </a:extLst>
          </p:cNvPr>
          <p:cNvGraphicFramePr>
            <a:graphicFrameLocks/>
          </p:cNvGraphicFramePr>
          <p:nvPr>
            <p:extLst>
              <p:ext uri="{D42A27DB-BD31-4B8C-83A1-F6EECF244321}">
                <p14:modId xmlns:p14="http://schemas.microsoft.com/office/powerpoint/2010/main" val="600060981"/>
              </p:ext>
            </p:extLst>
          </p:nvPr>
        </p:nvGraphicFramePr>
        <p:xfrm>
          <a:off x="2595247" y="2035580"/>
          <a:ext cx="6648144" cy="3828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4">
            <a:extLst>
              <a:ext uri="{FF2B5EF4-FFF2-40B4-BE49-F238E27FC236}">
                <a16:creationId xmlns:a16="http://schemas.microsoft.com/office/drawing/2014/main" id="{F83B4D31-2E53-8816-4BC1-5F9BC8EC48E4}"/>
              </a:ext>
            </a:extLst>
          </p:cNvPr>
          <p:cNvSpPr txBox="1">
            <a:spLocks/>
          </p:cNvSpPr>
          <p:nvPr/>
        </p:nvSpPr>
        <p:spPr>
          <a:xfrm>
            <a:off x="389385" y="52941"/>
            <a:ext cx="9970698" cy="647628"/>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dirty="0">
                <a:solidFill>
                  <a:srgbClr val="00649A"/>
                </a:solidFill>
                <a:latin typeface="Times New Roman" panose="02020603050405020304" pitchFamily="18" charset="0"/>
                <a:cs typeface="Times New Roman" panose="02020603050405020304" pitchFamily="18" charset="0"/>
              </a:rPr>
              <a:t>7. Managing team conflict (Cont.)</a:t>
            </a:r>
            <a:endParaRPr lang="en-A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497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1420131" y="921489"/>
            <a:ext cx="7837282" cy="446568"/>
          </a:xfrm>
        </p:spPr>
        <p:txBody>
          <a:bodyPr/>
          <a:lstStyle/>
          <a:p>
            <a:pPr algn="ctr"/>
            <a:r>
              <a:rPr lang="en-US" sz="2400" b="1" dirty="0">
                <a:solidFill>
                  <a:schemeClr val="accent1"/>
                </a:solidFill>
                <a:latin typeface="+mn-lt"/>
              </a:rPr>
              <a:t>A model of styles to handle conflict</a:t>
            </a:r>
            <a:endParaRPr lang="en-AU" sz="2400" b="1" dirty="0">
              <a:solidFill>
                <a:schemeClr val="accent1"/>
              </a:solidFill>
              <a:latin typeface="+mn-lt"/>
            </a:endParaRPr>
          </a:p>
        </p:txBody>
      </p:sp>
      <p:pic>
        <p:nvPicPr>
          <p:cNvPr id="7" name="Picture 6" descr="A diagram of a conflict&#10;&#10;Description automatically generated">
            <a:extLst>
              <a:ext uri="{FF2B5EF4-FFF2-40B4-BE49-F238E27FC236}">
                <a16:creationId xmlns:a16="http://schemas.microsoft.com/office/drawing/2014/main" id="{E27DB094-FBBA-9F07-4861-A5E593E148FE}"/>
              </a:ext>
            </a:extLst>
          </p:cNvPr>
          <p:cNvPicPr>
            <a:picLocks noChangeAspect="1"/>
          </p:cNvPicPr>
          <p:nvPr/>
        </p:nvPicPr>
        <p:blipFill>
          <a:blip r:embed="rId2"/>
          <a:stretch>
            <a:fillRect/>
          </a:stretch>
        </p:blipFill>
        <p:spPr>
          <a:xfrm>
            <a:off x="1162492" y="1336158"/>
            <a:ext cx="7513675" cy="5521842"/>
          </a:xfrm>
          <a:prstGeom prst="rect">
            <a:avLst/>
          </a:prstGeom>
        </p:spPr>
      </p:pic>
      <p:sp>
        <p:nvSpPr>
          <p:cNvPr id="2" name="Title 4">
            <a:extLst>
              <a:ext uri="{FF2B5EF4-FFF2-40B4-BE49-F238E27FC236}">
                <a16:creationId xmlns:a16="http://schemas.microsoft.com/office/drawing/2014/main" id="{6427C38F-C508-1757-2B2D-1BFAD3021260}"/>
              </a:ext>
            </a:extLst>
          </p:cNvPr>
          <p:cNvSpPr txBox="1">
            <a:spLocks/>
          </p:cNvSpPr>
          <p:nvPr/>
        </p:nvSpPr>
        <p:spPr>
          <a:xfrm>
            <a:off x="353423" y="142025"/>
            <a:ext cx="9970698" cy="647628"/>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dirty="0">
                <a:solidFill>
                  <a:srgbClr val="00649A"/>
                </a:solidFill>
                <a:latin typeface="Times New Roman" panose="02020603050405020304" pitchFamily="18" charset="0"/>
                <a:cs typeface="Times New Roman" panose="02020603050405020304" pitchFamily="18" charset="0"/>
              </a:rPr>
              <a:t>7. Managing team conflict (Cont.)</a:t>
            </a:r>
            <a:endParaRPr lang="en-A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3348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D308B1F-AF15-194E-6816-69B91AC5230A}"/>
              </a:ext>
            </a:extLst>
          </p:cNvPr>
          <p:cNvSpPr>
            <a:spLocks noGrp="1"/>
          </p:cNvSpPr>
          <p:nvPr>
            <p:ph type="body" idx="1"/>
          </p:nvPr>
        </p:nvSpPr>
        <p:spPr>
          <a:xfrm>
            <a:off x="198489" y="741158"/>
            <a:ext cx="5157787" cy="420347"/>
          </a:xfrm>
        </p:spPr>
        <p:txBody>
          <a:bodyPr>
            <a:normAutofit fontScale="92500" lnSpcReduction="10000"/>
          </a:bodyPr>
          <a:lstStyle/>
          <a:p>
            <a:r>
              <a:rPr lang="en-AU" sz="2800" dirty="0">
                <a:solidFill>
                  <a:srgbClr val="00B050"/>
                </a:solidFill>
                <a:latin typeface="Times New Roman" panose="02020603050405020304" pitchFamily="18" charset="0"/>
                <a:cs typeface="Times New Roman" panose="02020603050405020304" pitchFamily="18" charset="0"/>
              </a:rPr>
              <a:t>Ways of expressing conflict</a:t>
            </a:r>
          </a:p>
        </p:txBody>
      </p:sp>
      <p:sp>
        <p:nvSpPr>
          <p:cNvPr id="7" name="Content Placeholder 5">
            <a:extLst>
              <a:ext uri="{FF2B5EF4-FFF2-40B4-BE49-F238E27FC236}">
                <a16:creationId xmlns:a16="http://schemas.microsoft.com/office/drawing/2014/main" id="{0AA3CCB1-6ECA-F659-9C5E-A0E92203AC51}"/>
              </a:ext>
            </a:extLst>
          </p:cNvPr>
          <p:cNvSpPr txBox="1">
            <a:spLocks/>
          </p:cNvSpPr>
          <p:nvPr/>
        </p:nvSpPr>
        <p:spPr>
          <a:xfrm>
            <a:off x="6515410" y="2441416"/>
            <a:ext cx="4609442" cy="3684588"/>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2000" dirty="0"/>
          </a:p>
        </p:txBody>
      </p:sp>
      <p:sp>
        <p:nvSpPr>
          <p:cNvPr id="8" name="Content Placeholder 5">
            <a:extLst>
              <a:ext uri="{FF2B5EF4-FFF2-40B4-BE49-F238E27FC236}">
                <a16:creationId xmlns:a16="http://schemas.microsoft.com/office/drawing/2014/main" id="{E1B846CF-6C38-2631-4BD4-04F8A95C10D0}"/>
              </a:ext>
            </a:extLst>
          </p:cNvPr>
          <p:cNvSpPr txBox="1">
            <a:spLocks/>
          </p:cNvSpPr>
          <p:nvPr/>
        </p:nvSpPr>
        <p:spPr>
          <a:xfrm>
            <a:off x="673396" y="1264710"/>
            <a:ext cx="10341934" cy="5016348"/>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pPr>
            <a:r>
              <a:rPr lang="en-US" sz="2400" b="1" u="none" strike="noStrike" baseline="0" dirty="0">
                <a:latin typeface="Times New Roman" panose="02020603050405020304" pitchFamily="18" charset="0"/>
                <a:cs typeface="Times New Roman" panose="02020603050405020304" pitchFamily="18" charset="0"/>
              </a:rPr>
              <a:t>High directness–high intensity</a:t>
            </a:r>
            <a:r>
              <a:rPr lang="en-US" sz="2400" b="0" u="none" strike="noStrike" baseline="0" dirty="0">
                <a:latin typeface="Times New Roman" panose="02020603050405020304" pitchFamily="18" charset="0"/>
                <a:cs typeface="Times New Roman" panose="02020603050405020304" pitchFamily="18" charset="0"/>
              </a:rPr>
              <a:t>: Unambiguous; aggressive or antagonistic verbal and non-verbal communication </a:t>
            </a:r>
          </a:p>
          <a:p>
            <a:pPr algn="l">
              <a:lnSpc>
                <a:spcPct val="150000"/>
              </a:lnSpc>
            </a:pPr>
            <a:r>
              <a:rPr lang="en-US" sz="2400" b="1" u="none" strike="noStrike" baseline="0" dirty="0">
                <a:latin typeface="Times New Roman" panose="02020603050405020304" pitchFamily="18" charset="0"/>
                <a:cs typeface="Times New Roman" panose="02020603050405020304" pitchFamily="18" charset="0"/>
              </a:rPr>
              <a:t>High directness–low intensity</a:t>
            </a:r>
            <a:r>
              <a:rPr lang="en-US" sz="2400" dirty="0">
                <a:latin typeface="Times New Roman" panose="02020603050405020304" pitchFamily="18" charset="0"/>
                <a:cs typeface="Times New Roman" panose="02020603050405020304" pitchFamily="18" charset="0"/>
              </a:rPr>
              <a:t>: U</a:t>
            </a:r>
            <a:r>
              <a:rPr lang="en-US" sz="2400" b="0" u="none" strike="noStrike" baseline="0" dirty="0">
                <a:latin typeface="Times New Roman" panose="02020603050405020304" pitchFamily="18" charset="0"/>
                <a:cs typeface="Times New Roman" panose="02020603050405020304" pitchFamily="18" charset="0"/>
              </a:rPr>
              <a:t>nambiguous; low-voltage style communication</a:t>
            </a:r>
          </a:p>
          <a:p>
            <a:pPr algn="l">
              <a:lnSpc>
                <a:spcPct val="150000"/>
              </a:lnSpc>
            </a:pPr>
            <a:r>
              <a:rPr lang="en-US" sz="2400" b="1" u="none" strike="noStrike" baseline="0" dirty="0">
                <a:latin typeface="Times New Roman" panose="02020603050405020304" pitchFamily="18" charset="0"/>
                <a:cs typeface="Times New Roman" panose="02020603050405020304" pitchFamily="18" charset="0"/>
              </a:rPr>
              <a:t>Low directness–high intensity</a:t>
            </a:r>
            <a:r>
              <a:rPr lang="en-US" sz="2400" dirty="0">
                <a:latin typeface="Times New Roman" panose="02020603050405020304" pitchFamily="18" charset="0"/>
                <a:cs typeface="Times New Roman" panose="02020603050405020304" pitchFamily="18" charset="0"/>
              </a:rPr>
              <a:t>: A</a:t>
            </a:r>
            <a:r>
              <a:rPr lang="en-US" sz="2400" b="0" u="none" strike="noStrike" baseline="0" dirty="0">
                <a:latin typeface="Times New Roman" panose="02020603050405020304" pitchFamily="18" charset="0"/>
                <a:cs typeface="Times New Roman" panose="02020603050405020304" pitchFamily="18" charset="0"/>
              </a:rPr>
              <a:t>mbiguous; aggressive tactics</a:t>
            </a:r>
          </a:p>
          <a:p>
            <a:pPr algn="l">
              <a:lnSpc>
                <a:spcPct val="150000"/>
              </a:lnSpc>
            </a:pPr>
            <a:r>
              <a:rPr lang="en-US" sz="2400" b="1" u="none" strike="noStrike" baseline="0" dirty="0">
                <a:latin typeface="Times New Roman" panose="02020603050405020304" pitchFamily="18" charset="0"/>
                <a:cs typeface="Times New Roman" panose="02020603050405020304" pitchFamily="18" charset="0"/>
              </a:rPr>
              <a:t>Low directness–low intensity</a:t>
            </a:r>
            <a:r>
              <a:rPr lang="en-US" sz="2400" dirty="0">
                <a:latin typeface="Times New Roman" panose="02020603050405020304" pitchFamily="18" charset="0"/>
                <a:cs typeface="Times New Roman" panose="02020603050405020304" pitchFamily="18" charset="0"/>
              </a:rPr>
              <a:t>: A</a:t>
            </a:r>
            <a:r>
              <a:rPr lang="en-US" sz="2400" b="0" u="none" strike="noStrike" baseline="0" dirty="0">
                <a:latin typeface="Times New Roman" panose="02020603050405020304" pitchFamily="18" charset="0"/>
                <a:cs typeface="Times New Roman" panose="02020603050405020304" pitchFamily="18" charset="0"/>
              </a:rPr>
              <a:t>mbiguous</a:t>
            </a:r>
            <a:r>
              <a:rPr lang="en-US" sz="2400" dirty="0">
                <a:latin typeface="Times New Roman" panose="02020603050405020304" pitchFamily="18" charset="0"/>
                <a:cs typeface="Times New Roman" panose="02020603050405020304" pitchFamily="18" charset="0"/>
              </a:rPr>
              <a:t>;</a:t>
            </a:r>
            <a:r>
              <a:rPr lang="en-US" sz="2400" b="0" u="none" strike="noStrike" baseline="0" dirty="0">
                <a:latin typeface="Times New Roman" panose="02020603050405020304" pitchFamily="18" charset="0"/>
                <a:cs typeface="Times New Roman" panose="02020603050405020304" pitchFamily="18" charset="0"/>
              </a:rPr>
              <a:t> low-key communication</a:t>
            </a:r>
            <a:endParaRPr lang="en-US" sz="2400" dirty="0">
              <a:latin typeface="Times New Roman" panose="02020603050405020304" pitchFamily="18" charset="0"/>
              <a:cs typeface="Times New Roman" panose="02020603050405020304" pitchFamily="18" charset="0"/>
            </a:endParaRPr>
          </a:p>
        </p:txBody>
      </p:sp>
      <p:sp>
        <p:nvSpPr>
          <p:cNvPr id="2" name="Title 4">
            <a:extLst>
              <a:ext uri="{FF2B5EF4-FFF2-40B4-BE49-F238E27FC236}">
                <a16:creationId xmlns:a16="http://schemas.microsoft.com/office/drawing/2014/main" id="{1BA34F2E-23FC-A520-9447-6840886E32E4}"/>
              </a:ext>
            </a:extLst>
          </p:cNvPr>
          <p:cNvSpPr txBox="1">
            <a:spLocks noGrp="1"/>
          </p:cNvSpPr>
          <p:nvPr>
            <p:ph type="title"/>
          </p:nvPr>
        </p:nvSpPr>
        <p:spPr>
          <a:xfrm>
            <a:off x="285049" y="106142"/>
            <a:ext cx="9971087" cy="531811"/>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dirty="0">
                <a:solidFill>
                  <a:srgbClr val="00649A"/>
                </a:solidFill>
                <a:latin typeface="Times New Roman" panose="02020603050405020304" pitchFamily="18" charset="0"/>
                <a:cs typeface="Times New Roman" panose="02020603050405020304" pitchFamily="18" charset="0"/>
              </a:rPr>
              <a:t>7. Managing team conflict (Cont.)</a:t>
            </a:r>
            <a:endParaRPr lang="en-A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330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84421E6-97D9-4345-78E6-2578A02758EA}"/>
              </a:ext>
            </a:extLst>
          </p:cNvPr>
          <p:cNvSpPr txBox="1">
            <a:spLocks/>
          </p:cNvSpPr>
          <p:nvPr/>
        </p:nvSpPr>
        <p:spPr>
          <a:xfrm>
            <a:off x="536985" y="945808"/>
            <a:ext cx="5157787" cy="420347"/>
          </a:xfrm>
          <a:prstGeom prst="rect">
            <a:avLst/>
          </a:prstGeom>
        </p:spPr>
        <p:txBody>
          <a:bodyPr anchor="b"/>
          <a:lstStyle>
            <a:lvl1pPr marL="0" indent="0" algn="l" rtl="0" eaLnBrk="1" fontAlgn="base" hangingPunct="1">
              <a:lnSpc>
                <a:spcPct val="90000"/>
              </a:lnSpc>
              <a:spcBef>
                <a:spcPts val="1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1" fontAlgn="base" hangingPunct="1">
              <a:lnSpc>
                <a:spcPct val="90000"/>
              </a:lnSpc>
              <a:spcBef>
                <a:spcPts val="5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1" fontAlgn="base" hangingPunct="1">
              <a:lnSpc>
                <a:spcPct val="90000"/>
              </a:lnSpc>
              <a:spcBef>
                <a:spcPts val="5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r>
              <a:rPr lang="en-AU" dirty="0">
                <a:latin typeface="Times New Roman" panose="02020603050405020304" pitchFamily="18" charset="0"/>
                <a:cs typeface="Times New Roman" panose="02020603050405020304" pitchFamily="18" charset="0"/>
              </a:rPr>
              <a:t>Negotiation</a:t>
            </a:r>
          </a:p>
        </p:txBody>
      </p:sp>
      <p:sp>
        <p:nvSpPr>
          <p:cNvPr id="4" name="Content Placeholder 5">
            <a:extLst>
              <a:ext uri="{FF2B5EF4-FFF2-40B4-BE49-F238E27FC236}">
                <a16:creationId xmlns:a16="http://schemas.microsoft.com/office/drawing/2014/main" id="{B6BBB0A5-A5FD-446E-5330-DB3B255B1B6B}"/>
              </a:ext>
            </a:extLst>
          </p:cNvPr>
          <p:cNvSpPr txBox="1">
            <a:spLocks/>
          </p:cNvSpPr>
          <p:nvPr/>
        </p:nvSpPr>
        <p:spPr>
          <a:xfrm>
            <a:off x="536985" y="1488558"/>
            <a:ext cx="9875834" cy="4308498"/>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50000"/>
              </a:lnSpc>
              <a:buNone/>
            </a:pPr>
            <a:r>
              <a:rPr lang="en-US" sz="2400" b="1" u="none" strike="noStrike" baseline="0" dirty="0">
                <a:latin typeface="Times New Roman" panose="02020603050405020304" pitchFamily="18" charset="0"/>
                <a:cs typeface="Times New Roman" panose="02020603050405020304" pitchFamily="18" charset="0"/>
              </a:rPr>
              <a:t>Negotiation </a:t>
            </a:r>
            <a:r>
              <a:rPr lang="en-US" sz="2400" dirty="0">
                <a:latin typeface="Times New Roman" panose="02020603050405020304" pitchFamily="18" charset="0"/>
                <a:cs typeface="Times New Roman" panose="02020603050405020304" pitchFamily="18" charset="0"/>
              </a:rPr>
              <a:t>i</a:t>
            </a:r>
            <a:r>
              <a:rPr lang="en-US" sz="2400" b="0" i="0" u="none" strike="noStrike" baseline="0" dirty="0">
                <a:latin typeface="Times New Roman" panose="02020603050405020304" pitchFamily="18" charset="0"/>
                <a:cs typeface="Times New Roman" panose="02020603050405020304" pitchFamily="18" charset="0"/>
              </a:rPr>
              <a:t>nvolves people </a:t>
            </a:r>
            <a:r>
              <a:rPr lang="en-US" sz="2400" b="0" i="0" u="none" strike="noStrike" baseline="0" dirty="0">
                <a:solidFill>
                  <a:srgbClr val="00B050"/>
                </a:solidFill>
                <a:latin typeface="Times New Roman" panose="02020603050405020304" pitchFamily="18" charset="0"/>
                <a:cs typeface="Times New Roman" panose="02020603050405020304" pitchFamily="18" charset="0"/>
              </a:rPr>
              <a:t>engaging in give-and-take</a:t>
            </a:r>
            <a:r>
              <a:rPr lang="en-US" sz="2400" dirty="0">
                <a:solidFill>
                  <a:srgbClr val="00B050"/>
                </a:solidFill>
                <a:latin typeface="Times New Roman" panose="02020603050405020304" pitchFamily="18" charset="0"/>
                <a:cs typeface="Times New Roman" panose="02020603050405020304" pitchFamily="18" charset="0"/>
              </a:rPr>
              <a:t> </a:t>
            </a:r>
            <a:r>
              <a:rPr lang="en-US" sz="2400" b="0" i="0" u="none" strike="noStrike" baseline="0" dirty="0">
                <a:solidFill>
                  <a:srgbClr val="00B050"/>
                </a:solidFill>
                <a:latin typeface="Times New Roman" panose="02020603050405020304" pitchFamily="18" charset="0"/>
                <a:cs typeface="Times New Roman" panose="02020603050405020304" pitchFamily="18" charset="0"/>
              </a:rPr>
              <a:t>discussions </a:t>
            </a:r>
            <a:r>
              <a:rPr lang="en-US" sz="2400" b="0" i="0" u="none" strike="noStrike" baseline="0" dirty="0">
                <a:latin typeface="Times New Roman" panose="02020603050405020304" pitchFamily="18" charset="0"/>
                <a:cs typeface="Times New Roman" panose="02020603050405020304" pitchFamily="18" charset="0"/>
              </a:rPr>
              <a:t>and considering various alternatives to reach a joint decision that is acceptable to both parties.</a:t>
            </a:r>
          </a:p>
          <a:p>
            <a:pPr lvl="1">
              <a:lnSpc>
                <a:spcPct val="150000"/>
              </a:lnSpc>
            </a:pPr>
            <a:r>
              <a:rPr lang="en-US" sz="2000" b="1" i="0" u="none" strike="noStrike" baseline="0" dirty="0">
                <a:solidFill>
                  <a:srgbClr val="00B050"/>
                </a:solidFill>
                <a:latin typeface="Times New Roman" panose="02020603050405020304" pitchFamily="18" charset="0"/>
                <a:cs typeface="Times New Roman" panose="02020603050405020304" pitchFamily="18" charset="0"/>
              </a:rPr>
              <a:t>Integrative negotiation </a:t>
            </a:r>
            <a:r>
              <a:rPr lang="en-US" sz="2000" b="0" i="0" u="none" strike="noStrike" baseline="0" dirty="0">
                <a:latin typeface="Times New Roman" panose="02020603050405020304" pitchFamily="18" charset="0"/>
                <a:cs typeface="Times New Roman" panose="02020603050405020304" pitchFamily="18" charset="0"/>
              </a:rPr>
              <a:t>is based on a </a:t>
            </a:r>
            <a:r>
              <a:rPr lang="en-US" sz="2000" b="0" i="0" u="none" strike="noStrike" baseline="0" dirty="0">
                <a:solidFill>
                  <a:srgbClr val="00B050"/>
                </a:solidFill>
                <a:latin typeface="Times New Roman" panose="02020603050405020304" pitchFamily="18" charset="0"/>
                <a:cs typeface="Times New Roman" panose="02020603050405020304" pitchFamily="18" charset="0"/>
              </a:rPr>
              <a:t>win</a:t>
            </a:r>
            <a:r>
              <a:rPr lang="en-US" sz="2000" b="0" i="0" u="none" strike="noStrike" baseline="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r>
              <a:rPr lang="en-US" sz="2000" b="0" i="0" u="none" strike="noStrike" baseline="0" dirty="0">
                <a:solidFill>
                  <a:srgbClr val="00B050"/>
                </a:solidFill>
                <a:latin typeface="Times New Roman" panose="02020603050405020304" pitchFamily="18" charset="0"/>
                <a:cs typeface="Times New Roman" panose="02020603050405020304" pitchFamily="18" charset="0"/>
              </a:rPr>
              <a:t>win</a:t>
            </a:r>
            <a:r>
              <a:rPr lang="en-US" sz="2000" b="0" i="0"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solidFill>
                  <a:srgbClr val="00B050"/>
                </a:solidFill>
                <a:latin typeface="Times New Roman" panose="02020603050405020304" pitchFamily="18" charset="0"/>
                <a:cs typeface="Times New Roman" panose="02020603050405020304" pitchFamily="18" charset="0"/>
              </a:rPr>
              <a:t>assumption,</a:t>
            </a:r>
            <a:r>
              <a:rPr lang="en-US" sz="2000" b="0" i="0" u="none" strike="noStrike" baseline="0" dirty="0">
                <a:latin typeface="Times New Roman" panose="02020603050405020304" pitchFamily="18" charset="0"/>
                <a:cs typeface="Times New Roman" panose="02020603050405020304" pitchFamily="18" charset="0"/>
              </a:rPr>
              <a:t> in that all parties want to come up with a creative solution that can benefit both sides.</a:t>
            </a:r>
            <a:endParaRPr lang="en-US" sz="2000" dirty="0">
              <a:latin typeface="Times New Roman" panose="02020603050405020304" pitchFamily="18" charset="0"/>
              <a:cs typeface="Times New Roman" panose="02020603050405020304" pitchFamily="18" charset="0"/>
            </a:endParaRPr>
          </a:p>
          <a:p>
            <a:pPr lvl="1">
              <a:lnSpc>
                <a:spcPct val="150000"/>
              </a:lnSpc>
            </a:pPr>
            <a:r>
              <a:rPr lang="en-US" sz="2000" b="1" i="0" u="none" strike="noStrike" baseline="0" dirty="0">
                <a:solidFill>
                  <a:srgbClr val="00B050"/>
                </a:solidFill>
                <a:latin typeface="Times New Roman" panose="02020603050405020304" pitchFamily="18" charset="0"/>
                <a:cs typeface="Times New Roman" panose="02020603050405020304" pitchFamily="18" charset="0"/>
              </a:rPr>
              <a:t>Distributive negotiation</a:t>
            </a:r>
            <a:r>
              <a:rPr lang="en-US" sz="2000" b="1" dirty="0">
                <a:solidFill>
                  <a:srgbClr val="00B05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a</a:t>
            </a:r>
            <a:r>
              <a:rPr lang="en-US" sz="2000" b="0" i="0"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solidFill>
                  <a:srgbClr val="00B050"/>
                </a:solidFill>
                <a:latin typeface="Times New Roman" panose="02020603050405020304" pitchFamily="18" charset="0"/>
                <a:cs typeface="Times New Roman" panose="02020603050405020304" pitchFamily="18" charset="0"/>
              </a:rPr>
              <a:t>competitive and adversarial approach </a:t>
            </a:r>
            <a:r>
              <a:rPr lang="en-US" sz="2000" b="0" i="0" u="none" strike="noStrike" baseline="0" dirty="0">
                <a:latin typeface="Times New Roman" panose="02020603050405020304" pitchFamily="18" charset="0"/>
                <a:cs typeface="Times New Roman" panose="02020603050405020304" pitchFamily="18" charset="0"/>
              </a:rPr>
              <a:t>in which each party strives to get as much as it can, usually at the expense of the other party.</a:t>
            </a:r>
            <a:endParaRPr lang="en-US" sz="2000" dirty="0">
              <a:latin typeface="Times New Roman" panose="02020603050405020304" pitchFamily="18" charset="0"/>
              <a:cs typeface="Times New Roman" panose="02020603050405020304" pitchFamily="18" charset="0"/>
            </a:endParaRPr>
          </a:p>
        </p:txBody>
      </p:sp>
      <p:sp>
        <p:nvSpPr>
          <p:cNvPr id="7" name="Content Placeholder 5">
            <a:extLst>
              <a:ext uri="{FF2B5EF4-FFF2-40B4-BE49-F238E27FC236}">
                <a16:creationId xmlns:a16="http://schemas.microsoft.com/office/drawing/2014/main" id="{0AA3CCB1-6ECA-F659-9C5E-A0E92203AC51}"/>
              </a:ext>
            </a:extLst>
          </p:cNvPr>
          <p:cNvSpPr txBox="1">
            <a:spLocks/>
          </p:cNvSpPr>
          <p:nvPr/>
        </p:nvSpPr>
        <p:spPr>
          <a:xfrm>
            <a:off x="6515410" y="2441416"/>
            <a:ext cx="4609442" cy="3684588"/>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2000" dirty="0"/>
          </a:p>
        </p:txBody>
      </p:sp>
      <p:sp>
        <p:nvSpPr>
          <p:cNvPr id="2" name="Title 4">
            <a:extLst>
              <a:ext uri="{FF2B5EF4-FFF2-40B4-BE49-F238E27FC236}">
                <a16:creationId xmlns:a16="http://schemas.microsoft.com/office/drawing/2014/main" id="{525C01CD-E988-1E4A-BE88-3D6AE9654C4C}"/>
              </a:ext>
            </a:extLst>
          </p:cNvPr>
          <p:cNvSpPr txBox="1">
            <a:spLocks/>
          </p:cNvSpPr>
          <p:nvPr/>
        </p:nvSpPr>
        <p:spPr>
          <a:xfrm>
            <a:off x="285049" y="106142"/>
            <a:ext cx="9971087" cy="531811"/>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a:solidFill>
                  <a:srgbClr val="00649A"/>
                </a:solidFill>
                <a:latin typeface="Times New Roman" panose="02020603050405020304" pitchFamily="18" charset="0"/>
                <a:cs typeface="Times New Roman" panose="02020603050405020304" pitchFamily="18" charset="0"/>
              </a:rPr>
              <a:t>7. Managing team conflict (Cont.)</a:t>
            </a:r>
            <a:endParaRPr lang="en-A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195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829C2-A242-3F04-2964-8252017282FC}"/>
            </a:ext>
          </a:extLst>
        </p:cNvPr>
        <p:cNvGrpSpPr/>
        <p:nvPr/>
      </p:nvGrpSpPr>
      <p:grpSpPr>
        <a:xfrm>
          <a:off x="0" y="0"/>
          <a:ext cx="0" cy="0"/>
          <a:chOff x="0" y="0"/>
          <a:chExt cx="0" cy="0"/>
        </a:xfrm>
      </p:grpSpPr>
      <p:sp>
        <p:nvSpPr>
          <p:cNvPr id="4" name="Content Placeholder 5">
            <a:extLst>
              <a:ext uri="{FF2B5EF4-FFF2-40B4-BE49-F238E27FC236}">
                <a16:creationId xmlns:a16="http://schemas.microsoft.com/office/drawing/2014/main" id="{82D84851-8B2B-13B3-5EB0-FF25CABEBC08}"/>
              </a:ext>
            </a:extLst>
          </p:cNvPr>
          <p:cNvSpPr txBox="1">
            <a:spLocks/>
          </p:cNvSpPr>
          <p:nvPr/>
        </p:nvSpPr>
        <p:spPr>
          <a:xfrm>
            <a:off x="285049" y="731996"/>
            <a:ext cx="11432030" cy="506506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500" dirty="0"/>
              <a:t>A team is a unit of two or more people who interact and coordinate their work to accomplish a goal to which they are committed and hold themselves mutually accountable.</a:t>
            </a:r>
          </a:p>
          <a:p>
            <a:pPr lvl="0"/>
            <a:r>
              <a:rPr lang="en-US" sz="1500" dirty="0"/>
              <a:t>The various types of teams include functional teams, cross-functional teams, self-managed or agile teams and virtual teams.</a:t>
            </a:r>
            <a:endParaRPr lang="en-AU" sz="1500" dirty="0"/>
          </a:p>
          <a:p>
            <a:pPr lvl="0"/>
            <a:r>
              <a:rPr lang="en-US" sz="1500" dirty="0"/>
              <a:t> Virtual teams provide many advantages, but they also present new challenges for leaders, who must learn to build trusting relationships in a virtual environment.</a:t>
            </a:r>
            <a:endParaRPr lang="en-AU" sz="1500" dirty="0"/>
          </a:p>
          <a:p>
            <a:pPr lvl="0"/>
            <a:r>
              <a:rPr lang="en-US" sz="1500" dirty="0"/>
              <a:t>Teams present a dilemma for most people because individual success depends on how well others perform; there are common dysfunctions that afflict teams, and there is the potential for free riders. </a:t>
            </a:r>
            <a:endParaRPr lang="en-AU" sz="1500" dirty="0"/>
          </a:p>
          <a:p>
            <a:pPr lvl="0"/>
            <a:r>
              <a:rPr lang="en-US" sz="1500" dirty="0"/>
              <a:t>Five common dysfunctions of teams are lack of trust, fear of conflict, lack of commitment, avoidance of accountability and inattention to results.</a:t>
            </a:r>
            <a:endParaRPr lang="en-AU" sz="1500" dirty="0"/>
          </a:p>
          <a:p>
            <a:pPr lvl="0"/>
            <a:r>
              <a:rPr lang="en-US" sz="1500" dirty="0"/>
              <a:t>Effective teams are built by managers who take specific actions to help people come together and perform well as a team.</a:t>
            </a:r>
          </a:p>
          <a:p>
            <a:r>
              <a:rPr lang="en-US" sz="1500" dirty="0"/>
              <a:t>Issues of particular concern to managers for team effectiveness are selecting the right type of team for the task, balancing the team’s size and diversity, and ensuring that both task and social needs are met.</a:t>
            </a:r>
          </a:p>
          <a:p>
            <a:pPr lvl="0"/>
            <a:r>
              <a:rPr lang="en-US" sz="1500" dirty="0"/>
              <a:t>Team cohesiveness refers to the extent to which team members are attracted to the team and motivated to remain a part of it. </a:t>
            </a:r>
          </a:p>
          <a:p>
            <a:pPr lvl="0"/>
            <a:r>
              <a:rPr lang="en-US" sz="1500" dirty="0"/>
              <a:t>Team norms are informal operating guidelines that establish agreed-upon </a:t>
            </a:r>
            <a:r>
              <a:rPr lang="en-US" sz="1500" dirty="0" err="1"/>
              <a:t>behaviours</a:t>
            </a:r>
            <a:r>
              <a:rPr lang="en-US" sz="1500" dirty="0"/>
              <a:t> about how the team’s work will get done and what members can expect from each other.</a:t>
            </a:r>
          </a:p>
          <a:p>
            <a:pPr lvl="0"/>
            <a:r>
              <a:rPr lang="en-US" sz="1500" dirty="0"/>
              <a:t>Teams develop in five stages: forming, storming, norming, performing and adjourning.</a:t>
            </a:r>
          </a:p>
          <a:p>
            <a:pPr lvl="0"/>
            <a:r>
              <a:rPr lang="en-US" sz="1500" dirty="0"/>
              <a:t>Conflict refers to antagonistic interaction in which one party attempts to block the intentions or goals of another.</a:t>
            </a:r>
          </a:p>
          <a:p>
            <a:pPr lvl="0"/>
            <a:r>
              <a:rPr lang="en-US" sz="1500" dirty="0"/>
              <a:t>Two basic types are task conflict and relationship conflict. </a:t>
            </a:r>
          </a:p>
          <a:p>
            <a:pPr lvl="0"/>
            <a:r>
              <a:rPr lang="en-US" sz="1500" dirty="0"/>
              <a:t>Causes of conflict include competition over resources, goal differences, communication breakdowns and fault lines. </a:t>
            </a:r>
          </a:p>
          <a:p>
            <a:pPr marL="0" lvl="0" indent="0">
              <a:buNone/>
            </a:pPr>
            <a:endParaRPr lang="en-GB" sz="1600" dirty="0"/>
          </a:p>
        </p:txBody>
      </p:sp>
      <p:sp>
        <p:nvSpPr>
          <p:cNvPr id="7" name="Content Placeholder 5">
            <a:extLst>
              <a:ext uri="{FF2B5EF4-FFF2-40B4-BE49-F238E27FC236}">
                <a16:creationId xmlns:a16="http://schemas.microsoft.com/office/drawing/2014/main" id="{2AAE805A-264D-E678-BCBF-BEEC9D2E4C21}"/>
              </a:ext>
            </a:extLst>
          </p:cNvPr>
          <p:cNvSpPr txBox="1">
            <a:spLocks/>
          </p:cNvSpPr>
          <p:nvPr/>
        </p:nvSpPr>
        <p:spPr>
          <a:xfrm>
            <a:off x="6515410" y="2441416"/>
            <a:ext cx="4609442" cy="3684588"/>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2000" dirty="0"/>
          </a:p>
        </p:txBody>
      </p:sp>
      <p:sp>
        <p:nvSpPr>
          <p:cNvPr id="2" name="Title 4">
            <a:extLst>
              <a:ext uri="{FF2B5EF4-FFF2-40B4-BE49-F238E27FC236}">
                <a16:creationId xmlns:a16="http://schemas.microsoft.com/office/drawing/2014/main" id="{42485B1B-4D9B-7A82-61E0-99EDB109E1BA}"/>
              </a:ext>
            </a:extLst>
          </p:cNvPr>
          <p:cNvSpPr txBox="1">
            <a:spLocks/>
          </p:cNvSpPr>
          <p:nvPr/>
        </p:nvSpPr>
        <p:spPr>
          <a:xfrm>
            <a:off x="285049" y="106142"/>
            <a:ext cx="9971087" cy="531811"/>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dirty="0">
                <a:solidFill>
                  <a:srgbClr val="00649A"/>
                </a:solidFill>
                <a:latin typeface="Times New Roman" panose="02020603050405020304" pitchFamily="18" charset="0"/>
                <a:cs typeface="Times New Roman" panose="02020603050405020304" pitchFamily="18" charset="0"/>
              </a:rPr>
              <a:t>Summary</a:t>
            </a:r>
            <a:endParaRPr lang="en-A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5532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3FF7-22CF-7D4F-5A88-D9F2207DAB9D}"/>
              </a:ext>
            </a:extLst>
          </p:cNvPr>
          <p:cNvSpPr>
            <a:spLocks noGrp="1"/>
          </p:cNvSpPr>
          <p:nvPr>
            <p:ph type="title"/>
          </p:nvPr>
        </p:nvSpPr>
        <p:spPr>
          <a:xfrm>
            <a:off x="1384690" y="365125"/>
            <a:ext cx="9969110" cy="1325563"/>
          </a:xfrm>
        </p:spPr>
        <p:txBody>
          <a:bodyPr/>
          <a:lstStyle/>
          <a:p>
            <a:r>
              <a:rPr lang="en-AU" dirty="0">
                <a:solidFill>
                  <a:srgbClr val="00649A"/>
                </a:solidFill>
              </a:rPr>
              <a:t>How do you like to work?</a:t>
            </a:r>
          </a:p>
        </p:txBody>
      </p:sp>
      <p:sp>
        <p:nvSpPr>
          <p:cNvPr id="5" name="Snip Diagonal Corner of Rectangle 4">
            <a:extLst>
              <a:ext uri="{FF2B5EF4-FFF2-40B4-BE49-F238E27FC236}">
                <a16:creationId xmlns:a16="http://schemas.microsoft.com/office/drawing/2014/main" id="{92CB3EBD-C5D2-E1EF-0272-138678CD8F24}"/>
              </a:ext>
            </a:extLst>
          </p:cNvPr>
          <p:cNvSpPr>
            <a:spLocks noChangeAspect="1"/>
          </p:cNvSpPr>
          <p:nvPr/>
        </p:nvSpPr>
        <p:spPr>
          <a:xfrm flipH="1">
            <a:off x="124690" y="365125"/>
            <a:ext cx="1260000" cy="1260000"/>
          </a:xfrm>
          <a:prstGeom prst="snip2Diag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t>New manager self-assessment</a:t>
            </a:r>
          </a:p>
        </p:txBody>
      </p:sp>
      <p:pic>
        <p:nvPicPr>
          <p:cNvPr id="6" name="Picture 5">
            <a:extLst>
              <a:ext uri="{FF2B5EF4-FFF2-40B4-BE49-F238E27FC236}">
                <a16:creationId xmlns:a16="http://schemas.microsoft.com/office/drawing/2014/main" id="{F83EFD7D-B68E-A52F-7F6D-C4F04526BF5E}"/>
              </a:ext>
            </a:extLst>
          </p:cNvPr>
          <p:cNvPicPr>
            <a:picLocks noChangeAspect="1"/>
          </p:cNvPicPr>
          <p:nvPr/>
        </p:nvPicPr>
        <p:blipFill>
          <a:blip r:embed="rId3"/>
          <a:stretch>
            <a:fillRect/>
          </a:stretch>
        </p:blipFill>
        <p:spPr>
          <a:xfrm>
            <a:off x="2090212" y="1625125"/>
            <a:ext cx="8011576" cy="3275587"/>
          </a:xfrm>
          <a:prstGeom prst="rect">
            <a:avLst/>
          </a:prstGeom>
        </p:spPr>
      </p:pic>
      <p:pic>
        <p:nvPicPr>
          <p:cNvPr id="4" name="Picture 3">
            <a:extLst>
              <a:ext uri="{FF2B5EF4-FFF2-40B4-BE49-F238E27FC236}">
                <a16:creationId xmlns:a16="http://schemas.microsoft.com/office/drawing/2014/main" id="{03422F0B-9148-969F-F97B-6C6F7CC3C4A0}"/>
              </a:ext>
            </a:extLst>
          </p:cNvPr>
          <p:cNvPicPr>
            <a:picLocks noChangeAspect="1"/>
          </p:cNvPicPr>
          <p:nvPr/>
        </p:nvPicPr>
        <p:blipFill>
          <a:blip r:embed="rId4"/>
          <a:stretch>
            <a:fillRect/>
          </a:stretch>
        </p:blipFill>
        <p:spPr>
          <a:xfrm>
            <a:off x="3669546" y="4997432"/>
            <a:ext cx="6432242" cy="339758"/>
          </a:xfrm>
          <a:prstGeom prst="rect">
            <a:avLst/>
          </a:prstGeom>
        </p:spPr>
      </p:pic>
    </p:spTree>
    <p:extLst>
      <p:ext uri="{BB962C8B-B14F-4D97-AF65-F5344CB8AC3E}">
        <p14:creationId xmlns:p14="http://schemas.microsoft.com/office/powerpoint/2010/main" val="6212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321433" y="233915"/>
            <a:ext cx="11097933" cy="751369"/>
          </a:xfrm>
        </p:spPr>
        <p:txBody>
          <a:bodyPr/>
          <a:lstStyle/>
          <a:p>
            <a:r>
              <a:rPr lang="en-US" b="1" dirty="0">
                <a:solidFill>
                  <a:srgbClr val="00649A"/>
                </a:solidFill>
              </a:rPr>
              <a:t>1. Nature and meaning of a team</a:t>
            </a:r>
            <a:endParaRPr lang="en-AU" b="1" dirty="0"/>
          </a:p>
        </p:txBody>
      </p:sp>
      <p:sp>
        <p:nvSpPr>
          <p:cNvPr id="9" name="Text Placeholder 2">
            <a:extLst>
              <a:ext uri="{FF2B5EF4-FFF2-40B4-BE49-F238E27FC236}">
                <a16:creationId xmlns:a16="http://schemas.microsoft.com/office/drawing/2014/main" id="{9D308B1F-AF15-194E-6816-69B91AC5230A}"/>
              </a:ext>
            </a:extLst>
          </p:cNvPr>
          <p:cNvSpPr>
            <a:spLocks noGrp="1"/>
          </p:cNvSpPr>
          <p:nvPr>
            <p:ph type="body" idx="1"/>
          </p:nvPr>
        </p:nvSpPr>
        <p:spPr>
          <a:xfrm>
            <a:off x="640742" y="938023"/>
            <a:ext cx="5157787" cy="420347"/>
          </a:xfrm>
        </p:spPr>
        <p:txBody>
          <a:bodyPr>
            <a:normAutofit/>
          </a:bodyPr>
          <a:lstStyle/>
          <a:p>
            <a:r>
              <a:rPr lang="en-AU" sz="2000" dirty="0"/>
              <a:t>What is a team?</a:t>
            </a:r>
          </a:p>
        </p:txBody>
      </p:sp>
      <p:sp>
        <p:nvSpPr>
          <p:cNvPr id="8" name="Content Placeholder 5">
            <a:extLst>
              <a:ext uri="{FF2B5EF4-FFF2-40B4-BE49-F238E27FC236}">
                <a16:creationId xmlns:a16="http://schemas.microsoft.com/office/drawing/2014/main" id="{8174BEAB-8070-E7D2-0ED4-624F27B072CC}"/>
              </a:ext>
            </a:extLst>
          </p:cNvPr>
          <p:cNvSpPr txBox="1">
            <a:spLocks/>
          </p:cNvSpPr>
          <p:nvPr/>
        </p:nvSpPr>
        <p:spPr>
          <a:xfrm>
            <a:off x="588335" y="1453116"/>
            <a:ext cx="10292316" cy="4522382"/>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pPr>
            <a:r>
              <a:rPr lang="en-US" b="0" i="0" u="none" strike="noStrike" baseline="0" dirty="0">
                <a:solidFill>
                  <a:schemeClr val="tx2"/>
                </a:solidFill>
              </a:rPr>
              <a:t>A </a:t>
            </a:r>
            <a:r>
              <a:rPr lang="en-US" b="1" i="0" u="none" strike="noStrike" baseline="0" dirty="0">
                <a:solidFill>
                  <a:schemeClr val="tx2"/>
                </a:solidFill>
              </a:rPr>
              <a:t>team </a:t>
            </a:r>
            <a:r>
              <a:rPr lang="en-US" b="0" i="0" u="none" strike="noStrike" baseline="0" dirty="0">
                <a:solidFill>
                  <a:schemeClr val="tx2"/>
                </a:solidFill>
              </a:rPr>
              <a:t>is a unit of </a:t>
            </a:r>
            <a:r>
              <a:rPr lang="en-US" b="0" i="0" u="none" strike="noStrike" baseline="0" dirty="0">
                <a:solidFill>
                  <a:srgbClr val="C00000"/>
                </a:solidFill>
              </a:rPr>
              <a:t>two or more people </a:t>
            </a:r>
            <a:r>
              <a:rPr lang="en-US" b="0" i="0" u="none" strike="noStrike" baseline="0" dirty="0">
                <a:solidFill>
                  <a:schemeClr val="tx2"/>
                </a:solidFill>
              </a:rPr>
              <a:t>who </a:t>
            </a:r>
            <a:r>
              <a:rPr lang="en-US" b="0" i="0" u="none" strike="noStrike" baseline="0" dirty="0">
                <a:solidFill>
                  <a:srgbClr val="C00000"/>
                </a:solidFill>
              </a:rPr>
              <a:t>interact and coordinate </a:t>
            </a:r>
            <a:r>
              <a:rPr lang="en-US" b="0" i="0" u="none" strike="noStrike" baseline="0" dirty="0">
                <a:solidFill>
                  <a:schemeClr val="tx2"/>
                </a:solidFill>
              </a:rPr>
              <a:t>their work </a:t>
            </a:r>
            <a:r>
              <a:rPr lang="en-US" b="0" i="0" u="none" strike="noStrike" baseline="0" dirty="0">
                <a:solidFill>
                  <a:srgbClr val="C00000"/>
                </a:solidFill>
              </a:rPr>
              <a:t>to accomplish a common goal </a:t>
            </a:r>
            <a:r>
              <a:rPr lang="en-US" b="0" i="0" u="none" strike="noStrike" baseline="0" dirty="0">
                <a:solidFill>
                  <a:schemeClr val="tx2"/>
                </a:solidFill>
              </a:rPr>
              <a:t>to which they are committed and hold themselves mutually accountable.</a:t>
            </a:r>
          </a:p>
          <a:p>
            <a:pPr algn="l">
              <a:lnSpc>
                <a:spcPct val="150000"/>
              </a:lnSpc>
            </a:pPr>
            <a:r>
              <a:rPr lang="en-US" b="0" i="0" u="none" strike="noStrike" baseline="0" dirty="0">
                <a:solidFill>
                  <a:schemeClr val="tx2"/>
                </a:solidFill>
              </a:rPr>
              <a:t>The definition of a team has three components:</a:t>
            </a:r>
          </a:p>
          <a:p>
            <a:pPr lvl="1">
              <a:lnSpc>
                <a:spcPct val="150000"/>
              </a:lnSpc>
            </a:pPr>
            <a:r>
              <a:rPr lang="en-US" dirty="0">
                <a:solidFill>
                  <a:srgbClr val="00B050"/>
                </a:solidFill>
              </a:rPr>
              <a:t>Two or more people are require</a:t>
            </a:r>
            <a:r>
              <a:rPr lang="en-AU" dirty="0">
                <a:solidFill>
                  <a:srgbClr val="00B050"/>
                </a:solidFill>
              </a:rPr>
              <a:t>d.</a:t>
            </a:r>
          </a:p>
          <a:p>
            <a:pPr lvl="1">
              <a:lnSpc>
                <a:spcPct val="150000"/>
              </a:lnSpc>
            </a:pPr>
            <a:r>
              <a:rPr lang="en-AU" dirty="0">
                <a:solidFill>
                  <a:srgbClr val="00B050"/>
                </a:solidFill>
              </a:rPr>
              <a:t>They interact regularly.</a:t>
            </a:r>
          </a:p>
          <a:p>
            <a:pPr lvl="1">
              <a:lnSpc>
                <a:spcPct val="150000"/>
              </a:lnSpc>
            </a:pPr>
            <a:r>
              <a:rPr lang="en-AU" dirty="0">
                <a:solidFill>
                  <a:srgbClr val="00B050"/>
                </a:solidFill>
              </a:rPr>
              <a:t>They share a performance goal.</a:t>
            </a:r>
            <a:endParaRPr lang="en-US" dirty="0">
              <a:solidFill>
                <a:srgbClr val="00B050"/>
              </a:solidFill>
            </a:endParaRPr>
          </a:p>
        </p:txBody>
      </p:sp>
    </p:spTree>
    <p:extLst>
      <p:ext uri="{BB962C8B-B14F-4D97-AF65-F5344CB8AC3E}">
        <p14:creationId xmlns:p14="http://schemas.microsoft.com/office/powerpoint/2010/main" val="220953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725471" y="957005"/>
            <a:ext cx="9970698" cy="719396"/>
          </a:xfrm>
        </p:spPr>
        <p:txBody>
          <a:bodyPr/>
          <a:lstStyle/>
          <a:p>
            <a:r>
              <a:rPr lang="en-US" sz="2400" b="1" dirty="0">
                <a:latin typeface="+mn-lt"/>
              </a:rPr>
              <a:t>Differences between groups and teams</a:t>
            </a:r>
            <a:endParaRPr lang="en-AU" sz="2400" b="1" dirty="0">
              <a:latin typeface="+mn-lt"/>
            </a:endParaRPr>
          </a:p>
        </p:txBody>
      </p:sp>
      <p:pic>
        <p:nvPicPr>
          <p:cNvPr id="3" name="Picture 2" descr="A table of text and words&#10;&#10;Description automatically generated with medium confidence">
            <a:extLst>
              <a:ext uri="{FF2B5EF4-FFF2-40B4-BE49-F238E27FC236}">
                <a16:creationId xmlns:a16="http://schemas.microsoft.com/office/drawing/2014/main" id="{B1F1A96F-0CA8-B9F4-8962-EDF2A375716F}"/>
              </a:ext>
            </a:extLst>
          </p:cNvPr>
          <p:cNvPicPr>
            <a:picLocks noChangeAspect="1"/>
          </p:cNvPicPr>
          <p:nvPr/>
        </p:nvPicPr>
        <p:blipFill>
          <a:blip r:embed="rId2"/>
          <a:stretch>
            <a:fillRect/>
          </a:stretch>
        </p:blipFill>
        <p:spPr>
          <a:xfrm>
            <a:off x="635067" y="1676401"/>
            <a:ext cx="9573608" cy="5181599"/>
          </a:xfrm>
          <a:prstGeom prst="rect">
            <a:avLst/>
          </a:prstGeom>
        </p:spPr>
      </p:pic>
      <p:sp>
        <p:nvSpPr>
          <p:cNvPr id="2" name="Title 4">
            <a:extLst>
              <a:ext uri="{FF2B5EF4-FFF2-40B4-BE49-F238E27FC236}">
                <a16:creationId xmlns:a16="http://schemas.microsoft.com/office/drawing/2014/main" id="{3441283C-B653-E7D1-06C2-87AB36B1D19D}"/>
              </a:ext>
            </a:extLst>
          </p:cNvPr>
          <p:cNvSpPr txBox="1">
            <a:spLocks/>
          </p:cNvSpPr>
          <p:nvPr/>
        </p:nvSpPr>
        <p:spPr>
          <a:xfrm>
            <a:off x="321433" y="233915"/>
            <a:ext cx="11097933" cy="751369"/>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dirty="0">
                <a:solidFill>
                  <a:srgbClr val="00649A"/>
                </a:solidFill>
              </a:rPr>
              <a:t>1. Nature and meaning of a team (cont.)</a:t>
            </a:r>
            <a:endParaRPr lang="en-AU" b="1" dirty="0"/>
          </a:p>
        </p:txBody>
      </p:sp>
    </p:spTree>
    <p:extLst>
      <p:ext uri="{BB962C8B-B14F-4D97-AF65-F5344CB8AC3E}">
        <p14:creationId xmlns:p14="http://schemas.microsoft.com/office/powerpoint/2010/main" val="4066834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3595033" y="1502112"/>
            <a:ext cx="5001934" cy="630095"/>
          </a:xfrm>
        </p:spPr>
        <p:txBody>
          <a:bodyPr/>
          <a:lstStyle/>
          <a:p>
            <a:pPr algn="ctr"/>
            <a:r>
              <a:rPr lang="en-US" sz="2400" b="1" dirty="0">
                <a:latin typeface="+mn-lt"/>
              </a:rPr>
              <a:t>Requirements of teamwork</a:t>
            </a:r>
            <a:endParaRPr lang="en-AU" sz="2400" b="1" dirty="0">
              <a:latin typeface="+mn-lt"/>
            </a:endParaRPr>
          </a:p>
        </p:txBody>
      </p:sp>
      <p:pic>
        <p:nvPicPr>
          <p:cNvPr id="3" name="Picture 2" descr="A diagram of a team member&#10;&#10;Description automatically generated">
            <a:extLst>
              <a:ext uri="{FF2B5EF4-FFF2-40B4-BE49-F238E27FC236}">
                <a16:creationId xmlns:a16="http://schemas.microsoft.com/office/drawing/2014/main" id="{53FF4DA8-EF57-EDE5-2116-4A5F632AA2B4}"/>
              </a:ext>
            </a:extLst>
          </p:cNvPr>
          <p:cNvPicPr>
            <a:picLocks noChangeAspect="1"/>
          </p:cNvPicPr>
          <p:nvPr/>
        </p:nvPicPr>
        <p:blipFill>
          <a:blip r:embed="rId2"/>
          <a:stretch>
            <a:fillRect/>
          </a:stretch>
        </p:blipFill>
        <p:spPr>
          <a:xfrm>
            <a:off x="1554397" y="2143536"/>
            <a:ext cx="9319165" cy="4714464"/>
          </a:xfrm>
          <a:prstGeom prst="rect">
            <a:avLst/>
          </a:prstGeom>
        </p:spPr>
      </p:pic>
      <p:sp>
        <p:nvSpPr>
          <p:cNvPr id="2" name="Title 4">
            <a:extLst>
              <a:ext uri="{FF2B5EF4-FFF2-40B4-BE49-F238E27FC236}">
                <a16:creationId xmlns:a16="http://schemas.microsoft.com/office/drawing/2014/main" id="{662106ED-6331-B042-560F-3D725C2F89C9}"/>
              </a:ext>
            </a:extLst>
          </p:cNvPr>
          <p:cNvSpPr txBox="1">
            <a:spLocks/>
          </p:cNvSpPr>
          <p:nvPr/>
        </p:nvSpPr>
        <p:spPr>
          <a:xfrm>
            <a:off x="321433" y="233915"/>
            <a:ext cx="11097933" cy="751369"/>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dirty="0">
                <a:solidFill>
                  <a:srgbClr val="00649A"/>
                </a:solidFill>
              </a:rPr>
              <a:t>1. Nature and meaning of a team (cont.)</a:t>
            </a:r>
            <a:endParaRPr lang="en-AU" b="1" dirty="0"/>
          </a:p>
        </p:txBody>
      </p:sp>
    </p:spTree>
    <p:extLst>
      <p:ext uri="{BB962C8B-B14F-4D97-AF65-F5344CB8AC3E}">
        <p14:creationId xmlns:p14="http://schemas.microsoft.com/office/powerpoint/2010/main" val="1492727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1505192" y="1860772"/>
            <a:ext cx="9970698" cy="832810"/>
          </a:xfrm>
        </p:spPr>
        <p:txBody>
          <a:bodyPr/>
          <a:lstStyle/>
          <a:p>
            <a:pPr algn="ctr"/>
            <a:r>
              <a:rPr lang="en-US" sz="2400" b="1" dirty="0">
                <a:latin typeface="+mn-lt"/>
              </a:rPr>
              <a:t>Five contributions teams make</a:t>
            </a:r>
            <a:endParaRPr lang="en-AU" sz="2400" b="1" dirty="0">
              <a:latin typeface="+mn-lt"/>
            </a:endParaRPr>
          </a:p>
        </p:txBody>
      </p:sp>
      <p:pic>
        <p:nvPicPr>
          <p:cNvPr id="15" name="Picture 14">
            <a:extLst>
              <a:ext uri="{FF2B5EF4-FFF2-40B4-BE49-F238E27FC236}">
                <a16:creationId xmlns:a16="http://schemas.microsoft.com/office/drawing/2014/main" id="{D79C9754-B4CB-729D-57B5-63DDDFA7DDA5}"/>
              </a:ext>
            </a:extLst>
          </p:cNvPr>
          <p:cNvPicPr>
            <a:picLocks noChangeAspect="1"/>
          </p:cNvPicPr>
          <p:nvPr/>
        </p:nvPicPr>
        <p:blipFill>
          <a:blip r:embed="rId2"/>
          <a:stretch>
            <a:fillRect/>
          </a:stretch>
        </p:blipFill>
        <p:spPr>
          <a:xfrm>
            <a:off x="835943" y="3027901"/>
            <a:ext cx="9712040" cy="3830099"/>
          </a:xfrm>
          <a:prstGeom prst="rect">
            <a:avLst/>
          </a:prstGeom>
        </p:spPr>
      </p:pic>
      <p:sp>
        <p:nvSpPr>
          <p:cNvPr id="2" name="Title 4">
            <a:extLst>
              <a:ext uri="{FF2B5EF4-FFF2-40B4-BE49-F238E27FC236}">
                <a16:creationId xmlns:a16="http://schemas.microsoft.com/office/drawing/2014/main" id="{162E9028-3E5F-AA5D-9421-902DC9404701}"/>
              </a:ext>
            </a:extLst>
          </p:cNvPr>
          <p:cNvSpPr txBox="1">
            <a:spLocks/>
          </p:cNvSpPr>
          <p:nvPr/>
        </p:nvSpPr>
        <p:spPr>
          <a:xfrm>
            <a:off x="321433" y="233915"/>
            <a:ext cx="11097933" cy="751369"/>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b="1" dirty="0">
                <a:solidFill>
                  <a:srgbClr val="00649A"/>
                </a:solidFill>
              </a:rPr>
              <a:t>1. Nature and meaning of a team (cont.)</a:t>
            </a:r>
            <a:endParaRPr lang="en-AU" b="1" dirty="0"/>
          </a:p>
        </p:txBody>
      </p:sp>
    </p:spTree>
    <p:extLst>
      <p:ext uri="{BB962C8B-B14F-4D97-AF65-F5344CB8AC3E}">
        <p14:creationId xmlns:p14="http://schemas.microsoft.com/office/powerpoint/2010/main" val="1188292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1313806" y="166651"/>
            <a:ext cx="9970698" cy="753269"/>
          </a:xfrm>
        </p:spPr>
        <p:txBody>
          <a:bodyPr/>
          <a:lstStyle/>
          <a:p>
            <a:r>
              <a:rPr lang="en-US" b="1" dirty="0">
                <a:solidFill>
                  <a:srgbClr val="00649A"/>
                </a:solidFill>
              </a:rPr>
              <a:t>2. Types of teams</a:t>
            </a:r>
            <a:endParaRPr lang="en-AU" b="1" dirty="0">
              <a:latin typeface="+mn-lt"/>
              <a:ea typeface="+mn-ea"/>
              <a:cs typeface="+mn-cs"/>
            </a:endParaRPr>
          </a:p>
        </p:txBody>
      </p:sp>
      <p:sp>
        <p:nvSpPr>
          <p:cNvPr id="4" name="Content Placeholder 5">
            <a:extLst>
              <a:ext uri="{FF2B5EF4-FFF2-40B4-BE49-F238E27FC236}">
                <a16:creationId xmlns:a16="http://schemas.microsoft.com/office/drawing/2014/main" id="{D301565E-ADC1-DE07-7573-83C1720C4836}"/>
              </a:ext>
            </a:extLst>
          </p:cNvPr>
          <p:cNvSpPr txBox="1">
            <a:spLocks/>
          </p:cNvSpPr>
          <p:nvPr/>
        </p:nvSpPr>
        <p:spPr>
          <a:xfrm>
            <a:off x="276448" y="969538"/>
            <a:ext cx="4047459" cy="4706679"/>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pPr>
            <a:r>
              <a:rPr lang="en-US" sz="2000" b="0" i="0" u="none" strike="noStrike" baseline="0" dirty="0" err="1">
                <a:solidFill>
                  <a:srgbClr val="000000"/>
                </a:solidFill>
              </a:rPr>
              <a:t>Organisations</a:t>
            </a:r>
            <a:r>
              <a:rPr lang="en-US" sz="2000" b="0" i="0" u="none" strike="noStrike" baseline="0" dirty="0">
                <a:solidFill>
                  <a:srgbClr val="000000"/>
                </a:solidFill>
              </a:rPr>
              <a:t> use many types of teams to achieve goals. </a:t>
            </a:r>
          </a:p>
          <a:p>
            <a:pPr lvl="1">
              <a:lnSpc>
                <a:spcPct val="150000"/>
              </a:lnSpc>
              <a:buFont typeface="Wingdings" panose="05000000000000000000" pitchFamily="2" charset="2"/>
              <a:buChar char="Ø"/>
            </a:pPr>
            <a:r>
              <a:rPr lang="en-US" sz="2000" b="0" i="0" u="none" strike="noStrike" baseline="0" dirty="0">
                <a:solidFill>
                  <a:srgbClr val="000000"/>
                </a:solidFill>
              </a:rPr>
              <a:t>Two common types of teams in </a:t>
            </a:r>
            <a:r>
              <a:rPr lang="en-US" sz="2000" b="0" i="0" u="none" strike="noStrike" baseline="0" dirty="0" err="1">
                <a:solidFill>
                  <a:srgbClr val="000000"/>
                </a:solidFill>
              </a:rPr>
              <a:t>organisations</a:t>
            </a:r>
            <a:r>
              <a:rPr lang="en-US" sz="2000" b="0" i="0" u="none" strike="noStrike" baseline="0" dirty="0">
                <a:solidFill>
                  <a:srgbClr val="000000"/>
                </a:solidFill>
              </a:rPr>
              <a:t> are </a:t>
            </a:r>
            <a:r>
              <a:rPr lang="en-US" sz="2000" b="0" i="0" u="none" strike="noStrike" baseline="0" dirty="0">
                <a:solidFill>
                  <a:srgbClr val="00B050"/>
                </a:solidFill>
              </a:rPr>
              <a:t>functional and cross-functional</a:t>
            </a:r>
          </a:p>
          <a:p>
            <a:pPr lvl="1">
              <a:lnSpc>
                <a:spcPct val="150000"/>
              </a:lnSpc>
              <a:buFont typeface="Wingdings" panose="05000000000000000000" pitchFamily="2" charset="2"/>
              <a:buChar char="Ø"/>
            </a:pPr>
            <a:r>
              <a:rPr lang="en-US" sz="2000" b="0" i="0" u="none" strike="noStrike" baseline="0" dirty="0" err="1">
                <a:solidFill>
                  <a:srgbClr val="000000"/>
                </a:solidFill>
              </a:rPr>
              <a:t>Organisations</a:t>
            </a:r>
            <a:r>
              <a:rPr lang="en-US" sz="2000" b="0" i="0" u="none" strike="noStrike" baseline="0" dirty="0">
                <a:solidFill>
                  <a:srgbClr val="000000"/>
                </a:solidFill>
              </a:rPr>
              <a:t> also use </a:t>
            </a:r>
            <a:r>
              <a:rPr lang="en-US" sz="2000" b="0" i="0" u="none" strike="noStrike" baseline="0" dirty="0">
                <a:solidFill>
                  <a:srgbClr val="00B050"/>
                </a:solidFill>
              </a:rPr>
              <a:t>self-managed teams and virtual teams </a:t>
            </a:r>
            <a:r>
              <a:rPr lang="en-US" sz="2000" b="0" i="0" u="none" strike="noStrike" baseline="0" dirty="0">
                <a:solidFill>
                  <a:srgbClr val="000000"/>
                </a:solidFill>
              </a:rPr>
              <a:t>to increase employee participation.</a:t>
            </a:r>
            <a:endParaRPr lang="en-AU" sz="2000" dirty="0"/>
          </a:p>
        </p:txBody>
      </p:sp>
      <p:pic>
        <p:nvPicPr>
          <p:cNvPr id="3" name="Picture 2" descr="A diagram of a company structure&#10;&#10;Description automatically generated">
            <a:extLst>
              <a:ext uri="{FF2B5EF4-FFF2-40B4-BE49-F238E27FC236}">
                <a16:creationId xmlns:a16="http://schemas.microsoft.com/office/drawing/2014/main" id="{07ED55F6-4EFE-0DA0-18E1-F616926DD54E}"/>
              </a:ext>
            </a:extLst>
          </p:cNvPr>
          <p:cNvPicPr>
            <a:picLocks noChangeAspect="1"/>
          </p:cNvPicPr>
          <p:nvPr/>
        </p:nvPicPr>
        <p:blipFill>
          <a:blip r:embed="rId2"/>
          <a:stretch>
            <a:fillRect/>
          </a:stretch>
        </p:blipFill>
        <p:spPr>
          <a:xfrm>
            <a:off x="4182764" y="2542750"/>
            <a:ext cx="7909376" cy="4207681"/>
          </a:xfrm>
          <a:prstGeom prst="rect">
            <a:avLst/>
          </a:prstGeom>
        </p:spPr>
      </p:pic>
      <p:sp>
        <p:nvSpPr>
          <p:cNvPr id="5" name="Title 1">
            <a:extLst>
              <a:ext uri="{FF2B5EF4-FFF2-40B4-BE49-F238E27FC236}">
                <a16:creationId xmlns:a16="http://schemas.microsoft.com/office/drawing/2014/main" id="{59B80E8C-3C6A-2B32-00AB-9CBC996A1FB9}"/>
              </a:ext>
            </a:extLst>
          </p:cNvPr>
          <p:cNvSpPr txBox="1">
            <a:spLocks/>
          </p:cNvSpPr>
          <p:nvPr/>
        </p:nvSpPr>
        <p:spPr>
          <a:xfrm>
            <a:off x="5715686" y="1857153"/>
            <a:ext cx="6313282" cy="552080"/>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sz="2000" b="1" dirty="0">
                <a:solidFill>
                  <a:srgbClr val="00B050"/>
                </a:solidFill>
                <a:latin typeface="+mn-lt"/>
              </a:rPr>
              <a:t>Functional and cross-functional teams in an </a:t>
            </a:r>
            <a:r>
              <a:rPr lang="en-US" sz="2000" b="1" dirty="0" err="1">
                <a:solidFill>
                  <a:srgbClr val="00B050"/>
                </a:solidFill>
                <a:latin typeface="+mn-lt"/>
              </a:rPr>
              <a:t>organisation</a:t>
            </a:r>
            <a:endParaRPr lang="en-AU" sz="2000" b="1" dirty="0">
              <a:solidFill>
                <a:srgbClr val="00B050"/>
              </a:solidFill>
              <a:latin typeface="+mn-lt"/>
              <a:ea typeface="+mn-ea"/>
              <a:cs typeface="+mn-cs"/>
            </a:endParaRPr>
          </a:p>
        </p:txBody>
      </p:sp>
    </p:spTree>
    <p:extLst>
      <p:ext uri="{BB962C8B-B14F-4D97-AF65-F5344CB8AC3E}">
        <p14:creationId xmlns:p14="http://schemas.microsoft.com/office/powerpoint/2010/main" val="285512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675852" y="97577"/>
            <a:ext cx="9970698" cy="462404"/>
          </a:xfrm>
        </p:spPr>
        <p:txBody>
          <a:bodyPr/>
          <a:lstStyle/>
          <a:p>
            <a:r>
              <a:rPr lang="en-US" sz="2400" b="1" dirty="0">
                <a:solidFill>
                  <a:schemeClr val="accent1"/>
                </a:solidFill>
                <a:latin typeface="+mn-lt"/>
              </a:rPr>
              <a:t>2. Types of teams (cont.)</a:t>
            </a:r>
            <a:endParaRPr lang="en-AU" sz="2400" b="1" dirty="0">
              <a:solidFill>
                <a:schemeClr val="accent1"/>
              </a:solidFill>
              <a:latin typeface="+mn-lt"/>
              <a:ea typeface="+mn-ea"/>
              <a:cs typeface="+mn-cs"/>
            </a:endParaRPr>
          </a:p>
        </p:txBody>
      </p:sp>
      <p:sp>
        <p:nvSpPr>
          <p:cNvPr id="6" name="Content Placeholder 5">
            <a:extLst>
              <a:ext uri="{FF2B5EF4-FFF2-40B4-BE49-F238E27FC236}">
                <a16:creationId xmlns:a16="http://schemas.microsoft.com/office/drawing/2014/main" id="{D14776D9-734B-E894-A9FB-4AD2589FF847}"/>
              </a:ext>
            </a:extLst>
          </p:cNvPr>
          <p:cNvSpPr txBox="1">
            <a:spLocks/>
          </p:cNvSpPr>
          <p:nvPr/>
        </p:nvSpPr>
        <p:spPr>
          <a:xfrm>
            <a:off x="155945" y="559982"/>
            <a:ext cx="11894288" cy="5940056"/>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AU" sz="2000" b="1" dirty="0">
                <a:solidFill>
                  <a:srgbClr val="C00000"/>
                </a:solidFill>
              </a:rPr>
              <a:t>Functional teams</a:t>
            </a:r>
          </a:p>
          <a:p>
            <a:pPr algn="l">
              <a:lnSpc>
                <a:spcPct val="150000"/>
              </a:lnSpc>
            </a:pPr>
            <a:r>
              <a:rPr lang="en-US" sz="2000" b="0" i="0" u="none" strike="noStrike" baseline="0" dirty="0"/>
              <a:t>Composed of a manager and their subordinates in the formal chain of command.</a:t>
            </a:r>
          </a:p>
          <a:p>
            <a:pPr algn="l">
              <a:lnSpc>
                <a:spcPct val="150000"/>
              </a:lnSpc>
            </a:pPr>
            <a:r>
              <a:rPr lang="en-US" sz="2000" b="0" i="0" u="none" strike="noStrike" baseline="0" dirty="0"/>
              <a:t>May include three or four levels of hierarchy within a functional department.</a:t>
            </a:r>
          </a:p>
          <a:p>
            <a:pPr algn="l">
              <a:lnSpc>
                <a:spcPct val="150000"/>
              </a:lnSpc>
            </a:pPr>
            <a:r>
              <a:rPr lang="en-US" sz="2000" b="0" i="0" u="none" strike="noStrike" baseline="0" dirty="0"/>
              <a:t>Each is created by the </a:t>
            </a:r>
            <a:r>
              <a:rPr lang="en-US" sz="2000" b="0" i="0" u="none" strike="noStrike" baseline="0" dirty="0" err="1"/>
              <a:t>organisation</a:t>
            </a:r>
            <a:r>
              <a:rPr lang="en-US" sz="2000" b="0" i="0" u="none" strike="noStrike" baseline="0" dirty="0"/>
              <a:t> to attain specific goals through members’ joint activities and interactions.</a:t>
            </a:r>
          </a:p>
          <a:p>
            <a:pPr marL="0" indent="0" algn="l">
              <a:lnSpc>
                <a:spcPct val="150000"/>
              </a:lnSpc>
              <a:buNone/>
            </a:pPr>
            <a:r>
              <a:rPr lang="en-US" sz="2000" b="1" i="0" u="none" strike="noStrike" baseline="0" dirty="0">
                <a:solidFill>
                  <a:srgbClr val="C00000"/>
                </a:solidFill>
              </a:rPr>
              <a:t>Cross-functional teams</a:t>
            </a:r>
          </a:p>
          <a:p>
            <a:pPr algn="l">
              <a:lnSpc>
                <a:spcPct val="150000"/>
              </a:lnSpc>
            </a:pPr>
            <a:r>
              <a:rPr lang="en-US" sz="2000" b="0" i="0" u="none" strike="noStrike" baseline="0" dirty="0"/>
              <a:t>composed of employees from about the same hierarchical level, but from different areas of expertise.</a:t>
            </a:r>
          </a:p>
          <a:p>
            <a:pPr lvl="1">
              <a:lnSpc>
                <a:spcPct val="150000"/>
              </a:lnSpc>
              <a:buFont typeface="Wingdings" panose="05000000000000000000" pitchFamily="2" charset="2"/>
              <a:buChar char="Ø"/>
            </a:pPr>
            <a:r>
              <a:rPr lang="en-US" sz="1800" b="0" i="0" u="none" strike="noStrike" baseline="0" dirty="0"/>
              <a:t>Task force: a group of employees from different departments formed to deal with a specific activity and existing only until the task is completed.</a:t>
            </a:r>
          </a:p>
          <a:p>
            <a:pPr lvl="1">
              <a:lnSpc>
                <a:spcPct val="150000"/>
              </a:lnSpc>
              <a:buFont typeface="Wingdings" panose="05000000000000000000" pitchFamily="2" charset="2"/>
              <a:buChar char="Ø"/>
            </a:pPr>
            <a:r>
              <a:rPr lang="en-US" sz="1800" b="0" i="0" u="none" strike="noStrike" baseline="0" dirty="0"/>
              <a:t>Special-purpose team: created outside the formal </a:t>
            </a:r>
            <a:r>
              <a:rPr lang="en-US" sz="1800" b="0" i="0" u="none" strike="noStrike" baseline="0" dirty="0" err="1"/>
              <a:t>organisation</a:t>
            </a:r>
            <a:r>
              <a:rPr lang="en-US" sz="1800" b="0" i="0" u="none" strike="noStrike" baseline="0" dirty="0"/>
              <a:t> structure to undertake a project of special importance or creativity.</a:t>
            </a:r>
          </a:p>
          <a:p>
            <a:pPr algn="l">
              <a:lnSpc>
                <a:spcPct val="150000"/>
              </a:lnSpc>
            </a:pPr>
            <a:endParaRPr lang="en-US" sz="2400" b="0" i="0" u="none" strike="noStrike" baseline="0" dirty="0"/>
          </a:p>
          <a:p>
            <a:pPr algn="l">
              <a:lnSpc>
                <a:spcPct val="150000"/>
              </a:lnSpc>
            </a:pPr>
            <a:endParaRPr lang="en-AU" sz="2000" dirty="0"/>
          </a:p>
        </p:txBody>
      </p:sp>
    </p:spTree>
    <p:extLst>
      <p:ext uri="{BB962C8B-B14F-4D97-AF65-F5344CB8AC3E}">
        <p14:creationId xmlns:p14="http://schemas.microsoft.com/office/powerpoint/2010/main" val="246498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eridan Business PPT Template_2024" id="{D9BB25F3-86A8-47AA-9E88-2D7EF30AB927}" vid="{B920712B-1E59-4050-8030-58EEFDAE58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32E4C7BBAF8442AC48CBC7D09A7580" ma:contentTypeVersion="22" ma:contentTypeDescription="Create a new document." ma:contentTypeScope="" ma:versionID="eeca2c9470d15452f23e025664c92696">
  <xsd:schema xmlns:xsd="http://www.w3.org/2001/XMLSchema" xmlns:xs="http://www.w3.org/2001/XMLSchema" xmlns:p="http://schemas.microsoft.com/office/2006/metadata/properties" xmlns:ns2="105CED8A-AF0E-4AD8-9238-2F7FF36232F4" xmlns:ns3="105ced8a-af0e-4ad8-9238-2f7ff36232f4" xmlns:ns4="d5280b9f-0d25-4ffb-96bc-3c5ae659ff52" targetNamespace="http://schemas.microsoft.com/office/2006/metadata/properties" ma:root="true" ma:fieldsID="bf2be7170006aa9e8b1ef03ea7452762" ns2:_="" ns3:_="" ns4:_="">
    <xsd:import namespace="105CED8A-AF0E-4AD8-9238-2F7FF36232F4"/>
    <xsd:import namespace="105ced8a-af0e-4ad8-9238-2f7ff36232f4"/>
    <xsd:import namespace="d5280b9f-0d25-4ffb-96bc-3c5ae659ff52"/>
    <xsd:element name="properties">
      <xsd:complexType>
        <xsd:sequence>
          <xsd:element name="documentManagement">
            <xsd:complexType>
              <xsd:all>
                <xsd:element ref="ns2:Document_x0020_Type" minOccurs="0"/>
                <xsd:element ref="ns2:Department" minOccurs="0"/>
                <xsd:element ref="ns2:Audience" minOccurs="0"/>
                <xsd:element ref="ns3:Category" minOccurs="0"/>
                <xsd:element ref="ns4:SharedWithUsers" minOccurs="0"/>
                <xsd:element ref="ns4:SharedWithDetails" minOccurs="0"/>
                <xsd:element ref="ns4:LastSharedByUser" minOccurs="0"/>
                <xsd:element ref="ns4: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CED8A-AF0E-4AD8-9238-2F7FF36232F4" elementFormDefault="qualified">
    <xsd:import namespace="http://schemas.microsoft.com/office/2006/documentManagement/types"/>
    <xsd:import namespace="http://schemas.microsoft.com/office/infopath/2007/PartnerControls"/>
    <xsd:element name="Document_x0020_Type" ma:index="2" nillable="true" ma:displayName="Document Type" ma:default="Process Document" ma:format="Dropdown" ma:internalName="Document_x0020_Type" ma:readOnly="false">
      <xsd:simpleType>
        <xsd:union memberTypes="dms:Text">
          <xsd:simpleType>
            <xsd:restriction base="dms:Choice">
              <xsd:enumeration value="Process Document"/>
              <xsd:enumeration value="Job Aid"/>
              <xsd:enumeration value="1-pager"/>
              <xsd:enumeration value="Quick Start Guide"/>
              <xsd:enumeration value="Training PPTs"/>
              <xsd:enumeration value="Training video"/>
              <xsd:enumeration value="Workflow"/>
              <xsd:enumeration value="Example"/>
              <xsd:enumeration value="Miscellaneous"/>
              <xsd:enumeration value="Template"/>
              <xsd:enumeration value="Authoring Guidelines"/>
              <xsd:enumeration value="Image"/>
              <xsd:enumeration value="Archive only"/>
            </xsd:restriction>
          </xsd:simpleType>
        </xsd:union>
      </xsd:simpleType>
    </xsd:element>
    <xsd:element name="Department" ma:index="3" nillable="true" ma:displayName="Owner" ma:default="GPM Training" ma:format="Dropdown" ma:internalName="Department" ma:readOnly="false">
      <xsd:simpleType>
        <xsd:restriction base="dms:Choice">
          <xsd:enumeration value="GPM Training"/>
          <xsd:enumeration value="GPM Operations"/>
          <xsd:enumeration value="CTQA"/>
          <xsd:enumeration value="Content Digitization"/>
          <xsd:enumeration value="Legal"/>
          <xsd:enumeration value="UX"/>
          <xsd:enumeration value="Global Production"/>
          <xsd:enumeration value="Other"/>
        </xsd:restriction>
      </xsd:simpleType>
    </xsd:element>
    <xsd:element name="Audience" ma:index="4" nillable="true" ma:displayName="Audience" ma:default="Content Developer" ma:format="Dropdown" ma:internalName="Audience" ma:readOnly="false">
      <xsd:simpleType>
        <xsd:restriction base="dms:Choice">
          <xsd:enumeration value="Internal"/>
          <xsd:enumeration value="Product Management"/>
          <xsd:enumeration value="Content Developer"/>
          <xsd:enumeration value="Product Manager"/>
          <xsd:enumeration value="Product Assistant"/>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105ced8a-af0e-4ad8-9238-2f7ff36232f4" elementFormDefault="qualified">
    <xsd:import namespace="http://schemas.microsoft.com/office/2006/documentManagement/types"/>
    <xsd:import namespace="http://schemas.microsoft.com/office/infopath/2007/PartnerControls"/>
    <xsd:element name="Category" ma:index="5" nillable="true" ma:displayName="Category" ma:internalName="Category" ma:readOnly="false">
      <xsd:simpleType>
        <xsd:restriction base="dms:Text"/>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280b9f-0d25-4ffb-96bc-3c5ae659ff52" elementFormDefault="qualified">
    <xsd:import namespace="http://schemas.microsoft.com/office/2006/documentManagement/types"/>
    <xsd:import namespace="http://schemas.microsoft.com/office/infopath/2007/PartnerControls"/>
    <xsd:element name="SharedWithUsers" ma:index="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udience xmlns="105CED8A-AF0E-4AD8-9238-2F7FF36232F4">Content Developer</Audience>
    <Department xmlns="105CED8A-AF0E-4AD8-9238-2F7FF36232F4">GPM Training</Department>
    <Category xmlns="105ced8a-af0e-4ad8-9238-2f7ff36232f4">Accessibility</Category>
    <Document_x0020_Type xmlns="105CED8A-AF0E-4AD8-9238-2F7FF36232F4">Template</Document_x0020_Type>
  </documentManagement>
</p:properties>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81267DBD-43FE-4A53-9169-32D4D6521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5CED8A-AF0E-4AD8-9238-2F7FF36232F4"/>
    <ds:schemaRef ds:uri="105ced8a-af0e-4ad8-9238-2f7ff36232f4"/>
    <ds:schemaRef ds:uri="d5280b9f-0d25-4ffb-96bc-3c5ae659ff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9BA192-EF86-48DF-982C-2C526A268392}">
  <ds:schemaRefs>
    <ds:schemaRef ds:uri="http://purl.org/dc/terms/"/>
    <ds:schemaRef ds:uri="http://schemas.openxmlformats.org/package/2006/metadata/core-properties"/>
    <ds:schemaRef ds:uri="d5280b9f-0d25-4ffb-96bc-3c5ae659ff52"/>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05ced8a-af0e-4ad8-9238-2f7ff36232f4"/>
    <ds:schemaRef ds:uri="105CED8A-AF0E-4AD8-9238-2F7FF36232F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2360</TotalTime>
  <Words>1658</Words>
  <Application>Microsoft Office PowerPoint</Application>
  <PresentationFormat>Widescreen</PresentationFormat>
  <Paragraphs>172</Paragraphs>
  <Slides>28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Cordale-Regular</vt:lpstr>
      <vt:lpstr>Arial</vt:lpstr>
      <vt:lpstr>Calibri</vt:lpstr>
      <vt:lpstr>Georgia Pro</vt:lpstr>
      <vt:lpstr>Times New Roman</vt:lpstr>
      <vt:lpstr>Wingdings</vt:lpstr>
      <vt:lpstr>1_Office Theme</vt:lpstr>
      <vt:lpstr>PowerPoint Presentation</vt:lpstr>
      <vt:lpstr>Learning objectives</vt:lpstr>
      <vt:lpstr>How do you like to work?</vt:lpstr>
      <vt:lpstr>1. Nature and meaning of a team</vt:lpstr>
      <vt:lpstr>Differences between groups and teams</vt:lpstr>
      <vt:lpstr>Requirements of teamwork</vt:lpstr>
      <vt:lpstr>Five contributions teams make</vt:lpstr>
      <vt:lpstr>2. Types of teams</vt:lpstr>
      <vt:lpstr>2. Types of teams (cont.)</vt:lpstr>
      <vt:lpstr>2. Types of teams (cont.)</vt:lpstr>
      <vt:lpstr>What effective virtual team leaders do</vt:lpstr>
      <vt:lpstr>3. The personal dilemma of teamwork</vt:lpstr>
      <vt:lpstr>Five common dysfunctions in teams</vt:lpstr>
      <vt:lpstr>4. Model of team effectiveness</vt:lpstr>
      <vt:lpstr>5. Team demographics</vt:lpstr>
      <vt:lpstr>6. Member roles</vt:lpstr>
      <vt:lpstr>5. Member roles (cont.)</vt:lpstr>
      <vt:lpstr>6. Team processes</vt:lpstr>
      <vt:lpstr>Five stages of team development</vt:lpstr>
      <vt:lpstr>6. Team processes (cont.)</vt:lpstr>
      <vt:lpstr>6. Team processes (cont.)</vt:lpstr>
      <vt:lpstr>7. Managing team conflict (Cont.)</vt:lpstr>
      <vt:lpstr>Balancing conflict and cooperation</vt:lpstr>
      <vt:lpstr>PowerPoint Presentation</vt:lpstr>
      <vt:lpstr>A model of styles to handle conflict</vt:lpstr>
      <vt:lpstr>7. Managing team conflict (Cont.)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Davidson, Linda</dc:creator>
  <cp:lastModifiedBy>Belaynesh Teklay Gebremariam</cp:lastModifiedBy>
  <cp:revision>43</cp:revision>
  <cp:lastPrinted>2016-10-03T15:29:39Z</cp:lastPrinted>
  <dcterms:created xsi:type="dcterms:W3CDTF">2021-06-29T02:49:08Z</dcterms:created>
  <dcterms:modified xsi:type="dcterms:W3CDTF">2025-05-15T07:43:57Z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0x0101003532E4C7BBAF8442AC48CBC7D09A7580</vt:lpwstr>
  </property>
</Properties>
</file>