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2" r:id="rId4"/>
  </p:sldMasterIdLst>
  <p:notesMasterIdLst>
    <p:notesMasterId r:id="rId37"/>
  </p:notesMasterIdLst>
  <p:handoutMasterIdLst>
    <p:handoutMasterId r:id="rId38"/>
  </p:handoutMasterIdLst>
  <p:sldIdLst>
    <p:sldId id="320" r:id="rId5"/>
    <p:sldId id="287" r:id="rId6"/>
    <p:sldId id="288" r:id="rId7"/>
    <p:sldId id="289" r:id="rId8"/>
    <p:sldId id="389" r:id="rId9"/>
    <p:sldId id="390" r:id="rId10"/>
    <p:sldId id="319" r:id="rId11"/>
    <p:sldId id="391" r:id="rId12"/>
    <p:sldId id="310" r:id="rId13"/>
    <p:sldId id="392" r:id="rId14"/>
    <p:sldId id="377" r:id="rId15"/>
    <p:sldId id="378" r:id="rId16"/>
    <p:sldId id="393" r:id="rId17"/>
    <p:sldId id="379" r:id="rId18"/>
    <p:sldId id="394" r:id="rId19"/>
    <p:sldId id="380" r:id="rId20"/>
    <p:sldId id="395" r:id="rId21"/>
    <p:sldId id="381" r:id="rId22"/>
    <p:sldId id="396" r:id="rId23"/>
    <p:sldId id="382" r:id="rId24"/>
    <p:sldId id="397" r:id="rId25"/>
    <p:sldId id="300" r:id="rId26"/>
    <p:sldId id="383" r:id="rId27"/>
    <p:sldId id="384" r:id="rId28"/>
    <p:sldId id="399" r:id="rId29"/>
    <p:sldId id="385" r:id="rId30"/>
    <p:sldId id="386" r:id="rId31"/>
    <p:sldId id="400" r:id="rId32"/>
    <p:sldId id="387" r:id="rId33"/>
    <p:sldId id="388" r:id="rId34"/>
    <p:sldId id="402" r:id="rId35"/>
    <p:sldId id="403" r:id="rId3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82"/>
    <a:srgbClr val="A93E62"/>
    <a:srgbClr val="006296"/>
    <a:srgbClr val="4B5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1980" autoAdjust="0"/>
  </p:normalViewPr>
  <p:slideViewPr>
    <p:cSldViewPr snapToGrid="0" snapToObjects="1">
      <p:cViewPr varScale="1">
        <p:scale>
          <a:sx n="91" d="100"/>
          <a:sy n="91" d="100"/>
        </p:scale>
        <p:origin x="628" y="2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F1E11-599D-0949-9935-EF154CCA033F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795634-F8B4-3B45-8658-CE26A1BAF2E3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None/>
          </a:pPr>
          <a:r>
            <a:rPr lang="en-US" sz="11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600" noProof="0" dirty="0">
              <a:latin typeface="+mn-lt"/>
              <a:cs typeface="Arial" panose="020B0604020202020204" pitchFamily="34" charset="0"/>
            </a:rPr>
            <a:t>Explain how factors such as creating an open communication climate, the choice of communication channels, </a:t>
          </a:r>
          <a:r>
            <a:rPr lang="en-US" sz="1600" noProof="0" dirty="0" err="1">
              <a:latin typeface="+mn-lt"/>
              <a:cs typeface="Arial" panose="020B0604020202020204" pitchFamily="34" charset="0"/>
            </a:rPr>
            <a:t>candour</a:t>
          </a:r>
          <a:r>
            <a:rPr lang="en-US" sz="1600" noProof="0" dirty="0">
              <a:latin typeface="+mn-lt"/>
              <a:cs typeface="Arial" panose="020B0604020202020204" pitchFamily="34" charset="0"/>
            </a:rPr>
            <a:t>, questions and non-verbal communications influence the quality of communication.</a:t>
          </a:r>
          <a:endParaRPr lang="en-AU" sz="1100" noProof="0" dirty="0">
            <a:latin typeface="+mn-lt"/>
            <a:cs typeface="Arial" panose="020B0604020202020204" pitchFamily="34" charset="0"/>
          </a:endParaRPr>
        </a:p>
      </dgm:t>
    </dgm:pt>
    <dgm:pt modelId="{99A38DBA-6A87-F64A-B570-3C4F26BF5389}" type="parTrans" cxnId="{872C025C-6C23-4A47-8FE4-FC6683EEB86E}">
      <dgm:prSet/>
      <dgm:spPr/>
      <dgm:t>
        <a:bodyPr/>
        <a:lstStyle/>
        <a:p>
          <a:endParaRPr lang="en-GB"/>
        </a:p>
      </dgm:t>
    </dgm:pt>
    <dgm:pt modelId="{A7E241D2-C69D-A44E-A0A0-932FB8B6C094}" type="sibTrans" cxnId="{872C025C-6C23-4A47-8FE4-FC6683EEB86E}">
      <dgm:prSet/>
      <dgm:spPr/>
      <dgm:t>
        <a:bodyPr/>
        <a:lstStyle/>
        <a:p>
          <a:endParaRPr lang="en-GB"/>
        </a:p>
      </dgm:t>
    </dgm:pt>
    <dgm:pt modelId="{6D5DAC63-DE3C-C140-B4BE-B5CDB44D54AB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None/>
          </a:pPr>
          <a:r>
            <a:rPr lang="en-US" sz="11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600" noProof="0" dirty="0">
              <a:latin typeface="+mn-lt"/>
              <a:cs typeface="Arial" panose="020B0604020202020204" pitchFamily="34" charset="0"/>
            </a:rPr>
            <a:t>Discuss the importance of purpose-driven communications, including vision and mission and ways to persuade and influence others.</a:t>
          </a:r>
          <a:endParaRPr lang="en-AU" sz="1100" noProof="0" dirty="0">
            <a:latin typeface="+mn-lt"/>
            <a:cs typeface="Arial" panose="020B0604020202020204" pitchFamily="34" charset="0"/>
          </a:endParaRPr>
        </a:p>
      </dgm:t>
    </dgm:pt>
    <dgm:pt modelId="{5FF7DFC8-423A-A644-988C-3A4FE63232F4}" type="parTrans" cxnId="{2F0FADAD-D3B3-4C44-B5C5-7C760BE798E9}">
      <dgm:prSet/>
      <dgm:spPr/>
      <dgm:t>
        <a:bodyPr/>
        <a:lstStyle/>
        <a:p>
          <a:endParaRPr lang="en-GB"/>
        </a:p>
      </dgm:t>
    </dgm:pt>
    <dgm:pt modelId="{43816542-E296-634E-A7D0-E5955E48AA62}" type="sibTrans" cxnId="{2F0FADAD-D3B3-4C44-B5C5-7C760BE798E9}">
      <dgm:prSet/>
      <dgm:spPr/>
      <dgm:t>
        <a:bodyPr/>
        <a:lstStyle/>
        <a:p>
          <a:endParaRPr lang="en-GB"/>
        </a:p>
      </dgm:t>
    </dgm:pt>
    <dgm:pt modelId="{B8D138A2-4BC8-A64A-8ED6-3EE47713AD4D}">
      <dgm:prSet/>
      <dgm:spPr>
        <a:solidFill>
          <a:srgbClr val="006296"/>
        </a:solidFill>
      </dgm:spPr>
      <dgm:t>
        <a:bodyPr/>
        <a:lstStyle/>
        <a:p>
          <a:r>
            <a:rPr lang="en-GB" dirty="0"/>
            <a:t>1</a:t>
          </a:r>
        </a:p>
      </dgm:t>
    </dgm:pt>
    <dgm:pt modelId="{AAE97A1B-719E-4D40-A17D-EF41E6F3D2DC}" type="parTrans" cxnId="{F535906C-9A02-A940-9DA3-F626B8274A8B}">
      <dgm:prSet/>
      <dgm:spPr/>
      <dgm:t>
        <a:bodyPr/>
        <a:lstStyle/>
        <a:p>
          <a:endParaRPr lang="en-GB"/>
        </a:p>
      </dgm:t>
    </dgm:pt>
    <dgm:pt modelId="{EF029657-A31D-6C48-BB63-571B0D850B95}" type="sibTrans" cxnId="{F535906C-9A02-A940-9DA3-F626B8274A8B}">
      <dgm:prSet/>
      <dgm:spPr/>
      <dgm:t>
        <a:bodyPr/>
        <a:lstStyle/>
        <a:p>
          <a:endParaRPr lang="en-GB"/>
        </a:p>
      </dgm:t>
    </dgm:pt>
    <dgm:pt modelId="{4643464A-0660-7D4B-93AA-161E2E1F9444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Font typeface="Arial" panose="020B0604020202020204" pitchFamily="34" charset="0"/>
            <a:buNone/>
          </a:pPr>
          <a:r>
            <a:rPr lang="en-US" sz="11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800" noProof="0" dirty="0">
              <a:latin typeface="+mn-lt"/>
              <a:cs typeface="Arial" panose="020B0604020202020204" pitchFamily="34" charset="0"/>
            </a:rPr>
            <a:t>Explain why communication is essential for effective management. </a:t>
          </a:r>
          <a:endParaRPr lang="en-AU" sz="1100" noProof="0" dirty="0">
            <a:latin typeface="+mn-lt"/>
            <a:cs typeface="Arial" panose="020B0604020202020204" pitchFamily="34" charset="0"/>
          </a:endParaRPr>
        </a:p>
      </dgm:t>
    </dgm:pt>
    <dgm:pt modelId="{C50AC8FA-F5C7-874D-A1A4-A8AC68CC1FFD}" type="parTrans" cxnId="{6FCF8442-3783-E24C-83D3-AB65F2645476}">
      <dgm:prSet/>
      <dgm:spPr/>
      <dgm:t>
        <a:bodyPr/>
        <a:lstStyle/>
        <a:p>
          <a:endParaRPr lang="en-GB"/>
        </a:p>
      </dgm:t>
    </dgm:pt>
    <dgm:pt modelId="{5810EDA6-3ADA-E34C-9A05-2A2462BC0BBA}" type="sibTrans" cxnId="{6FCF8442-3783-E24C-83D3-AB65F2645476}">
      <dgm:prSet/>
      <dgm:spPr/>
      <dgm:t>
        <a:bodyPr/>
        <a:lstStyle/>
        <a:p>
          <a:endParaRPr lang="en-GB"/>
        </a:p>
      </dgm:t>
    </dgm:pt>
    <dgm:pt modelId="{0E1C80D5-74A6-7346-914D-86A23521B4A7}">
      <dgm:prSet/>
      <dgm:spPr>
        <a:solidFill>
          <a:srgbClr val="A93E62"/>
        </a:solidFill>
      </dgm:spPr>
      <dgm:t>
        <a:bodyPr/>
        <a:lstStyle/>
        <a:p>
          <a:r>
            <a:rPr lang="en-GB" dirty="0"/>
            <a:t>2</a:t>
          </a:r>
          <a:endParaRPr lang="en-AU" dirty="0"/>
        </a:p>
      </dgm:t>
    </dgm:pt>
    <dgm:pt modelId="{7F5DC6CC-CC31-7A4E-846F-3904567F8E8C}" type="parTrans" cxnId="{B248099F-9BD5-D64D-A82C-C471A25F05B4}">
      <dgm:prSet/>
      <dgm:spPr/>
      <dgm:t>
        <a:bodyPr/>
        <a:lstStyle/>
        <a:p>
          <a:endParaRPr lang="en-GB"/>
        </a:p>
      </dgm:t>
    </dgm:pt>
    <dgm:pt modelId="{0596E755-0B11-E44A-8465-C946350D2713}" type="sibTrans" cxnId="{B248099F-9BD5-D64D-A82C-C471A25F05B4}">
      <dgm:prSet/>
      <dgm:spPr/>
      <dgm:t>
        <a:bodyPr/>
        <a:lstStyle/>
        <a:p>
          <a:endParaRPr lang="en-GB"/>
        </a:p>
      </dgm:t>
    </dgm:pt>
    <dgm:pt modelId="{7FE545A0-8C6F-494E-8E91-A641D2683566}">
      <dgm:prSet/>
      <dgm:spPr>
        <a:solidFill>
          <a:srgbClr val="4B5085"/>
        </a:solidFill>
      </dgm:spPr>
      <dgm:t>
        <a:bodyPr/>
        <a:lstStyle/>
        <a:p>
          <a:r>
            <a:rPr lang="en-GB" dirty="0"/>
            <a:t>3</a:t>
          </a:r>
          <a:endParaRPr lang="en-AU" dirty="0"/>
        </a:p>
      </dgm:t>
    </dgm:pt>
    <dgm:pt modelId="{BEF6D366-584C-5B40-AB82-4BEE08FB4570}" type="parTrans" cxnId="{2DDC4617-1225-6148-9B8C-31C2E578674B}">
      <dgm:prSet/>
      <dgm:spPr/>
      <dgm:t>
        <a:bodyPr/>
        <a:lstStyle/>
        <a:p>
          <a:endParaRPr lang="en-GB"/>
        </a:p>
      </dgm:t>
    </dgm:pt>
    <dgm:pt modelId="{3B769274-40A3-784D-93EB-552FA60E6172}" type="sibTrans" cxnId="{2DDC4617-1225-6148-9B8C-31C2E578674B}">
      <dgm:prSet/>
      <dgm:spPr/>
      <dgm:t>
        <a:bodyPr/>
        <a:lstStyle/>
        <a:p>
          <a:endParaRPr lang="en-GB"/>
        </a:p>
      </dgm:t>
    </dgm:pt>
    <dgm:pt modelId="{8BB096BC-8AF9-2D4E-95D1-786A11D2BD9C}">
      <dgm:prSet/>
      <dgm:spPr>
        <a:solidFill>
          <a:srgbClr val="007B82"/>
        </a:solidFill>
      </dgm:spPr>
      <dgm:t>
        <a:bodyPr/>
        <a:lstStyle/>
        <a:p>
          <a:r>
            <a:rPr lang="en-GB" dirty="0"/>
            <a:t>4</a:t>
          </a:r>
          <a:endParaRPr lang="en-AU" dirty="0"/>
        </a:p>
      </dgm:t>
    </dgm:pt>
    <dgm:pt modelId="{B969997F-CAA9-F44C-8EB2-59BA933290BA}" type="parTrans" cxnId="{6E4672A7-4EBE-614E-A076-289ED29AF768}">
      <dgm:prSet/>
      <dgm:spPr/>
      <dgm:t>
        <a:bodyPr/>
        <a:lstStyle/>
        <a:p>
          <a:endParaRPr lang="en-GB"/>
        </a:p>
      </dgm:t>
    </dgm:pt>
    <dgm:pt modelId="{4D42FB9F-4C94-994B-9685-2468078918D0}" type="sibTrans" cxnId="{6E4672A7-4EBE-614E-A076-289ED29AF768}">
      <dgm:prSet/>
      <dgm:spPr/>
      <dgm:t>
        <a:bodyPr/>
        <a:lstStyle/>
        <a:p>
          <a:endParaRPr lang="en-GB"/>
        </a:p>
      </dgm:t>
    </dgm:pt>
    <dgm:pt modelId="{74C8C666-44C9-7A45-A272-D8F30C6C9BD3}">
      <dgm:prSet custT="1"/>
      <dgm:spPr>
        <a:solidFill>
          <a:schemeClr val="bg1">
            <a:alpha val="90000"/>
          </a:schemeClr>
        </a:solidFill>
      </dgm:spPr>
      <dgm:t>
        <a:bodyPr lIns="72000" tIns="0" rIns="72000" bIns="0"/>
        <a:lstStyle/>
        <a:p>
          <a:pPr>
            <a:buNone/>
          </a:pPr>
          <a:r>
            <a:rPr lang="en-US" sz="11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600" noProof="0" dirty="0">
              <a:latin typeface="+mn-lt"/>
              <a:cs typeface="Arial" panose="020B0604020202020204" pitchFamily="34" charset="0"/>
            </a:rPr>
            <a:t>Describe the manager’s role in using social media and personal networks to improve </a:t>
          </a:r>
          <a:r>
            <a:rPr lang="en-US" sz="1600" noProof="0" dirty="0" err="1">
              <a:latin typeface="+mn-lt"/>
              <a:cs typeface="Arial" panose="020B0604020202020204" pitchFamily="34" charset="0"/>
            </a:rPr>
            <a:t>organisational</a:t>
          </a:r>
          <a:r>
            <a:rPr lang="en-US" sz="1600" noProof="0" dirty="0">
              <a:latin typeface="+mn-lt"/>
              <a:cs typeface="Arial" panose="020B0604020202020204" pitchFamily="34" charset="0"/>
            </a:rPr>
            <a:t> communication.</a:t>
          </a:r>
          <a:endParaRPr lang="en-AU" sz="1100" noProof="0" dirty="0">
            <a:latin typeface="+mn-lt"/>
            <a:cs typeface="Arial" panose="020B0604020202020204" pitchFamily="34" charset="0"/>
          </a:endParaRPr>
        </a:p>
      </dgm:t>
    </dgm:pt>
    <dgm:pt modelId="{B6CAC12B-7F4C-E341-A1BF-47E5D511AD31}" type="parTrans" cxnId="{7C93493C-E9A5-BA49-BD78-D66938C8ACDF}">
      <dgm:prSet/>
      <dgm:spPr/>
      <dgm:t>
        <a:bodyPr/>
        <a:lstStyle/>
        <a:p>
          <a:endParaRPr lang="en-GB"/>
        </a:p>
      </dgm:t>
    </dgm:pt>
    <dgm:pt modelId="{74874D89-847F-0746-8B8B-E3B8A0B4A58A}" type="sibTrans" cxnId="{7C93493C-E9A5-BA49-BD78-D66938C8ACDF}">
      <dgm:prSet/>
      <dgm:spPr/>
      <dgm:t>
        <a:bodyPr/>
        <a:lstStyle/>
        <a:p>
          <a:endParaRPr lang="en-GB"/>
        </a:p>
      </dgm:t>
    </dgm:pt>
    <dgm:pt modelId="{9E8D0705-9535-E64A-B37A-C8E73F6D54E3}" type="pres">
      <dgm:prSet presAssocID="{F6FF1E11-599D-0949-9935-EF154CCA033F}" presName="Name0" presStyleCnt="0">
        <dgm:presLayoutVars>
          <dgm:dir/>
          <dgm:animLvl val="lvl"/>
          <dgm:resizeHandles val="exact"/>
        </dgm:presLayoutVars>
      </dgm:prSet>
      <dgm:spPr/>
    </dgm:pt>
    <dgm:pt modelId="{E59CFE5B-7DCA-7B48-A3AD-AAB8CA5F473A}" type="pres">
      <dgm:prSet presAssocID="{B8D138A2-4BC8-A64A-8ED6-3EE47713AD4D}" presName="linNode" presStyleCnt="0"/>
      <dgm:spPr/>
    </dgm:pt>
    <dgm:pt modelId="{D8DE435B-19BB-A440-A2E0-19A13652204D}" type="pres">
      <dgm:prSet presAssocID="{B8D138A2-4BC8-A64A-8ED6-3EE47713AD4D}" presName="parentText" presStyleLbl="node1" presStyleIdx="0" presStyleCnt="4" custScaleX="27948">
        <dgm:presLayoutVars>
          <dgm:chMax val="1"/>
          <dgm:bulletEnabled val="1"/>
        </dgm:presLayoutVars>
      </dgm:prSet>
      <dgm:spPr/>
    </dgm:pt>
    <dgm:pt modelId="{E41C56CE-4CEC-0948-9545-3A76B4102290}" type="pres">
      <dgm:prSet presAssocID="{B8D138A2-4BC8-A64A-8ED6-3EE47713AD4D}" presName="descendantText" presStyleLbl="alignAccFollowNode1" presStyleIdx="0" presStyleCnt="4">
        <dgm:presLayoutVars>
          <dgm:bulletEnabled val="1"/>
        </dgm:presLayoutVars>
      </dgm:prSet>
      <dgm:spPr/>
    </dgm:pt>
    <dgm:pt modelId="{38F39C3D-EDA9-B640-9E12-D10BDFE408B0}" type="pres">
      <dgm:prSet presAssocID="{EF029657-A31D-6C48-BB63-571B0D850B95}" presName="sp" presStyleCnt="0"/>
      <dgm:spPr/>
    </dgm:pt>
    <dgm:pt modelId="{AB7E866C-B543-F841-97E4-214D2517FDAE}" type="pres">
      <dgm:prSet presAssocID="{0E1C80D5-74A6-7346-914D-86A23521B4A7}" presName="linNode" presStyleCnt="0"/>
      <dgm:spPr/>
    </dgm:pt>
    <dgm:pt modelId="{F183DAD9-84A0-E34E-8F20-0E8FD0E0A82D}" type="pres">
      <dgm:prSet presAssocID="{0E1C80D5-74A6-7346-914D-86A23521B4A7}" presName="parentText" presStyleLbl="node1" presStyleIdx="1" presStyleCnt="4" custScaleX="30485">
        <dgm:presLayoutVars>
          <dgm:chMax val="1"/>
          <dgm:bulletEnabled val="1"/>
        </dgm:presLayoutVars>
      </dgm:prSet>
      <dgm:spPr/>
    </dgm:pt>
    <dgm:pt modelId="{621CE94C-CA90-214E-880A-46C46B589BC5}" type="pres">
      <dgm:prSet presAssocID="{0E1C80D5-74A6-7346-914D-86A23521B4A7}" presName="descendantText" presStyleLbl="alignAccFollowNode1" presStyleIdx="1" presStyleCnt="4" custScaleY="115685">
        <dgm:presLayoutVars>
          <dgm:bulletEnabled val="1"/>
        </dgm:presLayoutVars>
      </dgm:prSet>
      <dgm:spPr/>
    </dgm:pt>
    <dgm:pt modelId="{4D5AA5AD-232B-A44E-8AE4-F66687C3A5A3}" type="pres">
      <dgm:prSet presAssocID="{0596E755-0B11-E44A-8465-C946350D2713}" presName="sp" presStyleCnt="0"/>
      <dgm:spPr/>
    </dgm:pt>
    <dgm:pt modelId="{F23F7F84-D902-3543-A2EA-1FD1C6979081}" type="pres">
      <dgm:prSet presAssocID="{7FE545A0-8C6F-494E-8E91-A641D2683566}" presName="linNode" presStyleCnt="0"/>
      <dgm:spPr/>
    </dgm:pt>
    <dgm:pt modelId="{1C7ABE1D-55C7-7A45-8C7A-DFB74D8F11C2}" type="pres">
      <dgm:prSet presAssocID="{7FE545A0-8C6F-494E-8E91-A641D2683566}" presName="parentText" presStyleLbl="node1" presStyleIdx="2" presStyleCnt="4" custScaleX="33428" custLinFactNeighborX="302" custLinFactNeighborY="-554">
        <dgm:presLayoutVars>
          <dgm:chMax val="1"/>
          <dgm:bulletEnabled val="1"/>
        </dgm:presLayoutVars>
      </dgm:prSet>
      <dgm:spPr/>
    </dgm:pt>
    <dgm:pt modelId="{80DA99DC-222A-7B4C-91CE-41C18BB151ED}" type="pres">
      <dgm:prSet presAssocID="{7FE545A0-8C6F-494E-8E91-A641D2683566}" presName="descendantText" presStyleLbl="alignAccFollowNode1" presStyleIdx="2" presStyleCnt="4">
        <dgm:presLayoutVars>
          <dgm:bulletEnabled val="1"/>
        </dgm:presLayoutVars>
      </dgm:prSet>
      <dgm:spPr/>
    </dgm:pt>
    <dgm:pt modelId="{E35E5001-07EE-D947-B590-C77A801BACDD}" type="pres">
      <dgm:prSet presAssocID="{3B769274-40A3-784D-93EB-552FA60E6172}" presName="sp" presStyleCnt="0"/>
      <dgm:spPr/>
    </dgm:pt>
    <dgm:pt modelId="{19D28EAD-E76A-9F48-A353-774189A739B2}" type="pres">
      <dgm:prSet presAssocID="{8BB096BC-8AF9-2D4E-95D1-786A11D2BD9C}" presName="linNode" presStyleCnt="0"/>
      <dgm:spPr/>
    </dgm:pt>
    <dgm:pt modelId="{E787D783-7285-744E-BE0F-2E42AAD751D4}" type="pres">
      <dgm:prSet presAssocID="{8BB096BC-8AF9-2D4E-95D1-786A11D2BD9C}" presName="parentText" presStyleLbl="node1" presStyleIdx="3" presStyleCnt="4" custScaleX="33684" custLinFactNeighborX="302" custLinFactNeighborY="208">
        <dgm:presLayoutVars>
          <dgm:chMax val="1"/>
          <dgm:bulletEnabled val="1"/>
        </dgm:presLayoutVars>
      </dgm:prSet>
      <dgm:spPr/>
    </dgm:pt>
    <dgm:pt modelId="{EC01DF2F-229F-6940-8BF4-D8444693ACE6}" type="pres">
      <dgm:prSet presAssocID="{8BB096BC-8AF9-2D4E-95D1-786A11D2BD9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DDC4617-1225-6148-9B8C-31C2E578674B}" srcId="{F6FF1E11-599D-0949-9935-EF154CCA033F}" destId="{7FE545A0-8C6F-494E-8E91-A641D2683566}" srcOrd="2" destOrd="0" parTransId="{BEF6D366-584C-5B40-AB82-4BEE08FB4570}" sibTransId="{3B769274-40A3-784D-93EB-552FA60E6172}"/>
    <dgm:cxn modelId="{FBBB1419-7930-1243-A6A9-3F44C7A92660}" type="presOf" srcId="{8BB096BC-8AF9-2D4E-95D1-786A11D2BD9C}" destId="{E787D783-7285-744E-BE0F-2E42AAD751D4}" srcOrd="0" destOrd="0" presId="urn:microsoft.com/office/officeart/2005/8/layout/vList5"/>
    <dgm:cxn modelId="{7C93493C-E9A5-BA49-BD78-D66938C8ACDF}" srcId="{8BB096BC-8AF9-2D4E-95D1-786A11D2BD9C}" destId="{74C8C666-44C9-7A45-A272-D8F30C6C9BD3}" srcOrd="0" destOrd="0" parTransId="{B6CAC12B-7F4C-E341-A1BF-47E5D511AD31}" sibTransId="{74874D89-847F-0746-8B8B-E3B8A0B4A58A}"/>
    <dgm:cxn modelId="{76053A3E-E81C-3844-A101-7054934CA33D}" type="presOf" srcId="{4643464A-0660-7D4B-93AA-161E2E1F9444}" destId="{E41C56CE-4CEC-0948-9545-3A76B4102290}" srcOrd="0" destOrd="0" presId="urn:microsoft.com/office/officeart/2005/8/layout/vList5"/>
    <dgm:cxn modelId="{872C025C-6C23-4A47-8FE4-FC6683EEB86E}" srcId="{7FE545A0-8C6F-494E-8E91-A641D2683566}" destId="{76795634-F8B4-3B45-8658-CE26A1BAF2E3}" srcOrd="0" destOrd="0" parTransId="{99A38DBA-6A87-F64A-B570-3C4F26BF5389}" sibTransId="{A7E241D2-C69D-A44E-A0A0-932FB8B6C094}"/>
    <dgm:cxn modelId="{6FCF8442-3783-E24C-83D3-AB65F2645476}" srcId="{B8D138A2-4BC8-A64A-8ED6-3EE47713AD4D}" destId="{4643464A-0660-7D4B-93AA-161E2E1F9444}" srcOrd="0" destOrd="0" parTransId="{C50AC8FA-F5C7-874D-A1A4-A8AC68CC1FFD}" sibTransId="{5810EDA6-3ADA-E34C-9A05-2A2462BC0BBA}"/>
    <dgm:cxn modelId="{1724D049-0D37-E740-AB7D-2CA083819BEC}" type="presOf" srcId="{7FE545A0-8C6F-494E-8E91-A641D2683566}" destId="{1C7ABE1D-55C7-7A45-8C7A-DFB74D8F11C2}" srcOrd="0" destOrd="0" presId="urn:microsoft.com/office/officeart/2005/8/layout/vList5"/>
    <dgm:cxn modelId="{F535906C-9A02-A940-9DA3-F626B8274A8B}" srcId="{F6FF1E11-599D-0949-9935-EF154CCA033F}" destId="{B8D138A2-4BC8-A64A-8ED6-3EE47713AD4D}" srcOrd="0" destOrd="0" parTransId="{AAE97A1B-719E-4D40-A17D-EF41E6F3D2DC}" sibTransId="{EF029657-A31D-6C48-BB63-571B0D850B95}"/>
    <dgm:cxn modelId="{25E9658E-68CE-9540-9553-154A2D972D74}" type="presOf" srcId="{74C8C666-44C9-7A45-A272-D8F30C6C9BD3}" destId="{EC01DF2F-229F-6940-8BF4-D8444693ACE6}" srcOrd="0" destOrd="0" presId="urn:microsoft.com/office/officeart/2005/8/layout/vList5"/>
    <dgm:cxn modelId="{AF861092-B957-DC49-98AF-004AA1BFD65A}" type="presOf" srcId="{6D5DAC63-DE3C-C140-B4BE-B5CDB44D54AB}" destId="{621CE94C-CA90-214E-880A-46C46B589BC5}" srcOrd="0" destOrd="0" presId="urn:microsoft.com/office/officeart/2005/8/layout/vList5"/>
    <dgm:cxn modelId="{B248099F-9BD5-D64D-A82C-C471A25F05B4}" srcId="{F6FF1E11-599D-0949-9935-EF154CCA033F}" destId="{0E1C80D5-74A6-7346-914D-86A23521B4A7}" srcOrd="1" destOrd="0" parTransId="{7F5DC6CC-CC31-7A4E-846F-3904567F8E8C}" sibTransId="{0596E755-0B11-E44A-8465-C946350D2713}"/>
    <dgm:cxn modelId="{244527A5-16C0-E349-90AE-0D58484C00C4}" type="presOf" srcId="{F6FF1E11-599D-0949-9935-EF154CCA033F}" destId="{9E8D0705-9535-E64A-B37A-C8E73F6D54E3}" srcOrd="0" destOrd="0" presId="urn:microsoft.com/office/officeart/2005/8/layout/vList5"/>
    <dgm:cxn modelId="{6E4672A7-4EBE-614E-A076-289ED29AF768}" srcId="{F6FF1E11-599D-0949-9935-EF154CCA033F}" destId="{8BB096BC-8AF9-2D4E-95D1-786A11D2BD9C}" srcOrd="3" destOrd="0" parTransId="{B969997F-CAA9-F44C-8EB2-59BA933290BA}" sibTransId="{4D42FB9F-4C94-994B-9685-2468078918D0}"/>
    <dgm:cxn modelId="{2F0FADAD-D3B3-4C44-B5C5-7C760BE798E9}" srcId="{0E1C80D5-74A6-7346-914D-86A23521B4A7}" destId="{6D5DAC63-DE3C-C140-B4BE-B5CDB44D54AB}" srcOrd="0" destOrd="0" parTransId="{5FF7DFC8-423A-A644-988C-3A4FE63232F4}" sibTransId="{43816542-E296-634E-A7D0-E5955E48AA62}"/>
    <dgm:cxn modelId="{CD57F1E2-0BED-4D46-9F8A-FB6616646101}" type="presOf" srcId="{0E1C80D5-74A6-7346-914D-86A23521B4A7}" destId="{F183DAD9-84A0-E34E-8F20-0E8FD0E0A82D}" srcOrd="0" destOrd="0" presId="urn:microsoft.com/office/officeart/2005/8/layout/vList5"/>
    <dgm:cxn modelId="{C703A3E3-E7B1-6C4C-B149-62BBE133FC97}" type="presOf" srcId="{76795634-F8B4-3B45-8658-CE26A1BAF2E3}" destId="{80DA99DC-222A-7B4C-91CE-41C18BB151ED}" srcOrd="0" destOrd="0" presId="urn:microsoft.com/office/officeart/2005/8/layout/vList5"/>
    <dgm:cxn modelId="{814405ED-183D-CD46-B0A0-222454CC8FCB}" type="presOf" srcId="{B8D138A2-4BC8-A64A-8ED6-3EE47713AD4D}" destId="{D8DE435B-19BB-A440-A2E0-19A13652204D}" srcOrd="0" destOrd="0" presId="urn:microsoft.com/office/officeart/2005/8/layout/vList5"/>
    <dgm:cxn modelId="{B708D82F-2AC6-2147-995B-58D8D271953C}" type="presParOf" srcId="{9E8D0705-9535-E64A-B37A-C8E73F6D54E3}" destId="{E59CFE5B-7DCA-7B48-A3AD-AAB8CA5F473A}" srcOrd="0" destOrd="0" presId="urn:microsoft.com/office/officeart/2005/8/layout/vList5"/>
    <dgm:cxn modelId="{93379529-C8A9-044B-B97B-01624EACE5E9}" type="presParOf" srcId="{E59CFE5B-7DCA-7B48-A3AD-AAB8CA5F473A}" destId="{D8DE435B-19BB-A440-A2E0-19A13652204D}" srcOrd="0" destOrd="0" presId="urn:microsoft.com/office/officeart/2005/8/layout/vList5"/>
    <dgm:cxn modelId="{C2B0C1BD-6F96-1841-B69F-C3DF80E6BC5F}" type="presParOf" srcId="{E59CFE5B-7DCA-7B48-A3AD-AAB8CA5F473A}" destId="{E41C56CE-4CEC-0948-9545-3A76B4102290}" srcOrd="1" destOrd="0" presId="urn:microsoft.com/office/officeart/2005/8/layout/vList5"/>
    <dgm:cxn modelId="{8AC22D8E-D71A-4F4A-B7B5-8966909DCC6D}" type="presParOf" srcId="{9E8D0705-9535-E64A-B37A-C8E73F6D54E3}" destId="{38F39C3D-EDA9-B640-9E12-D10BDFE408B0}" srcOrd="1" destOrd="0" presId="urn:microsoft.com/office/officeart/2005/8/layout/vList5"/>
    <dgm:cxn modelId="{8B9DC174-31B5-7B47-A9E6-8C97CB1F444F}" type="presParOf" srcId="{9E8D0705-9535-E64A-B37A-C8E73F6D54E3}" destId="{AB7E866C-B543-F841-97E4-214D2517FDAE}" srcOrd="2" destOrd="0" presId="urn:microsoft.com/office/officeart/2005/8/layout/vList5"/>
    <dgm:cxn modelId="{EB1A98DE-FBE7-8D49-81A0-7A5B22D2EF57}" type="presParOf" srcId="{AB7E866C-B543-F841-97E4-214D2517FDAE}" destId="{F183DAD9-84A0-E34E-8F20-0E8FD0E0A82D}" srcOrd="0" destOrd="0" presId="urn:microsoft.com/office/officeart/2005/8/layout/vList5"/>
    <dgm:cxn modelId="{93811F1F-DD9B-7F4B-99C9-95A02A1606B8}" type="presParOf" srcId="{AB7E866C-B543-F841-97E4-214D2517FDAE}" destId="{621CE94C-CA90-214E-880A-46C46B589BC5}" srcOrd="1" destOrd="0" presId="urn:microsoft.com/office/officeart/2005/8/layout/vList5"/>
    <dgm:cxn modelId="{6CAF4C92-8D9C-DB4C-B920-FFECDAF5BE6B}" type="presParOf" srcId="{9E8D0705-9535-E64A-B37A-C8E73F6D54E3}" destId="{4D5AA5AD-232B-A44E-8AE4-F66687C3A5A3}" srcOrd="3" destOrd="0" presId="urn:microsoft.com/office/officeart/2005/8/layout/vList5"/>
    <dgm:cxn modelId="{F8931913-A788-264C-89C7-75888B742675}" type="presParOf" srcId="{9E8D0705-9535-E64A-B37A-C8E73F6D54E3}" destId="{F23F7F84-D902-3543-A2EA-1FD1C6979081}" srcOrd="4" destOrd="0" presId="urn:microsoft.com/office/officeart/2005/8/layout/vList5"/>
    <dgm:cxn modelId="{896541B0-CA32-D048-AF93-02EFF5A015B7}" type="presParOf" srcId="{F23F7F84-D902-3543-A2EA-1FD1C6979081}" destId="{1C7ABE1D-55C7-7A45-8C7A-DFB74D8F11C2}" srcOrd="0" destOrd="0" presId="urn:microsoft.com/office/officeart/2005/8/layout/vList5"/>
    <dgm:cxn modelId="{3D8F3EE3-A61C-A74C-AFF2-A0937657CABF}" type="presParOf" srcId="{F23F7F84-D902-3543-A2EA-1FD1C6979081}" destId="{80DA99DC-222A-7B4C-91CE-41C18BB151ED}" srcOrd="1" destOrd="0" presId="urn:microsoft.com/office/officeart/2005/8/layout/vList5"/>
    <dgm:cxn modelId="{F40EC0AE-1535-6146-9483-3ECEB5663C95}" type="presParOf" srcId="{9E8D0705-9535-E64A-B37A-C8E73F6D54E3}" destId="{E35E5001-07EE-D947-B590-C77A801BACDD}" srcOrd="5" destOrd="0" presId="urn:microsoft.com/office/officeart/2005/8/layout/vList5"/>
    <dgm:cxn modelId="{4BF84436-867A-6D42-A100-4964ABED125C}" type="presParOf" srcId="{9E8D0705-9535-E64A-B37A-C8E73F6D54E3}" destId="{19D28EAD-E76A-9F48-A353-774189A739B2}" srcOrd="6" destOrd="0" presId="urn:microsoft.com/office/officeart/2005/8/layout/vList5"/>
    <dgm:cxn modelId="{745D6CEA-FF83-B04D-9538-B85B4C7D84D4}" type="presParOf" srcId="{19D28EAD-E76A-9F48-A353-774189A739B2}" destId="{E787D783-7285-744E-BE0F-2E42AAD751D4}" srcOrd="0" destOrd="0" presId="urn:microsoft.com/office/officeart/2005/8/layout/vList5"/>
    <dgm:cxn modelId="{9E1FCA36-69CF-9B4A-A5DF-D51B1E60995D}" type="presParOf" srcId="{19D28EAD-E76A-9F48-A353-774189A739B2}" destId="{EC01DF2F-229F-6940-8BF4-D8444693AC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0B1B4-5DAF-424D-9387-7D9D066DF2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B2E8A-40AB-494A-A6DF-76E24890C8CD}">
      <dgm:prSet/>
      <dgm:spPr>
        <a:solidFill>
          <a:srgbClr val="006296"/>
        </a:solidFill>
      </dgm:spPr>
      <dgm:t>
        <a:bodyPr/>
        <a:lstStyle/>
        <a:p>
          <a:r>
            <a:rPr lang="en-AU" dirty="0"/>
            <a:t>Establish credibility</a:t>
          </a:r>
        </a:p>
      </dgm:t>
    </dgm:pt>
    <dgm:pt modelId="{A9F5B3AC-8D85-3349-8BFD-D56A46B0B9BA}" type="parTrans" cxnId="{C4EC8B13-2FC4-2745-884B-37C490E864BA}">
      <dgm:prSet/>
      <dgm:spPr/>
      <dgm:t>
        <a:bodyPr/>
        <a:lstStyle/>
        <a:p>
          <a:endParaRPr lang="en-GB"/>
        </a:p>
      </dgm:t>
    </dgm:pt>
    <dgm:pt modelId="{87ADEA5D-EB9C-194F-82E4-D8E182807F12}" type="sibTrans" cxnId="{C4EC8B13-2FC4-2745-884B-37C490E864BA}">
      <dgm:prSet/>
      <dgm:spPr/>
      <dgm:t>
        <a:bodyPr/>
        <a:lstStyle/>
        <a:p>
          <a:endParaRPr lang="en-GB"/>
        </a:p>
      </dgm:t>
    </dgm:pt>
    <dgm:pt modelId="{86158B96-C567-9041-9C15-9473C1DE006E}">
      <dgm:prSet/>
      <dgm:spPr>
        <a:solidFill>
          <a:srgbClr val="A93E62"/>
        </a:solidFill>
      </dgm:spPr>
      <dgm:t>
        <a:bodyPr/>
        <a:lstStyle/>
        <a:p>
          <a:r>
            <a:rPr lang="en-AU" dirty="0"/>
            <a:t>Build goals on common ground</a:t>
          </a:r>
        </a:p>
      </dgm:t>
    </dgm:pt>
    <dgm:pt modelId="{92AEDED5-75D5-BB4A-A7FD-C18523525518}" type="parTrans" cxnId="{7652E005-D2D4-F84A-A6D2-00EFC769E5C1}">
      <dgm:prSet/>
      <dgm:spPr/>
      <dgm:t>
        <a:bodyPr/>
        <a:lstStyle/>
        <a:p>
          <a:endParaRPr lang="en-GB"/>
        </a:p>
      </dgm:t>
    </dgm:pt>
    <dgm:pt modelId="{16BA2F3B-67FD-8948-A655-F1DB1042D02D}" type="sibTrans" cxnId="{7652E005-D2D4-F84A-A6D2-00EFC769E5C1}">
      <dgm:prSet/>
      <dgm:spPr/>
      <dgm:t>
        <a:bodyPr/>
        <a:lstStyle/>
        <a:p>
          <a:endParaRPr lang="en-GB"/>
        </a:p>
      </dgm:t>
    </dgm:pt>
    <dgm:pt modelId="{2D46BF2F-D5E0-FF48-AF8C-36371AAFBE8E}">
      <dgm:prSet/>
      <dgm:spPr>
        <a:solidFill>
          <a:srgbClr val="4B5085"/>
        </a:solidFill>
      </dgm:spPr>
      <dgm:t>
        <a:bodyPr/>
        <a:lstStyle/>
        <a:p>
          <a:r>
            <a:rPr lang="en-AU" dirty="0"/>
            <a:t>Connect emotionally</a:t>
          </a:r>
        </a:p>
      </dgm:t>
    </dgm:pt>
    <dgm:pt modelId="{98C4830A-9EEA-DA4E-83D9-05841FBB22F9}" type="parTrans" cxnId="{ED580A4B-86DE-1A41-A17B-3D54AAD6AF5A}">
      <dgm:prSet/>
      <dgm:spPr/>
      <dgm:t>
        <a:bodyPr/>
        <a:lstStyle/>
        <a:p>
          <a:endParaRPr lang="en-GB"/>
        </a:p>
      </dgm:t>
    </dgm:pt>
    <dgm:pt modelId="{0EAE9DD9-DE80-3E47-9091-FF339835378C}" type="sibTrans" cxnId="{ED580A4B-86DE-1A41-A17B-3D54AAD6AF5A}">
      <dgm:prSet/>
      <dgm:spPr/>
      <dgm:t>
        <a:bodyPr/>
        <a:lstStyle/>
        <a:p>
          <a:endParaRPr lang="en-GB"/>
        </a:p>
      </dgm:t>
    </dgm:pt>
    <dgm:pt modelId="{C1385AF5-3062-BB42-8DD7-A252B6D059B2}">
      <dgm:prSet/>
      <dgm:spPr>
        <a:solidFill>
          <a:srgbClr val="007B82"/>
        </a:solidFill>
      </dgm:spPr>
      <dgm:t>
        <a:bodyPr/>
        <a:lstStyle/>
        <a:p>
          <a:r>
            <a:rPr lang="en-AU" dirty="0"/>
            <a:t>Use multiple media to send important messages</a:t>
          </a:r>
        </a:p>
      </dgm:t>
    </dgm:pt>
    <dgm:pt modelId="{3B77401B-CA92-4F40-8C8C-37D381868517}" type="parTrans" cxnId="{92592CE9-EB19-7A46-931D-0FB6C754FBA3}">
      <dgm:prSet/>
      <dgm:spPr/>
      <dgm:t>
        <a:bodyPr/>
        <a:lstStyle/>
        <a:p>
          <a:endParaRPr lang="en-GB"/>
        </a:p>
      </dgm:t>
    </dgm:pt>
    <dgm:pt modelId="{0F7C7A7B-D3C0-AF42-B11C-0668E5E438C4}" type="sibTrans" cxnId="{92592CE9-EB19-7A46-931D-0FB6C754FBA3}">
      <dgm:prSet/>
      <dgm:spPr/>
      <dgm:t>
        <a:bodyPr/>
        <a:lstStyle/>
        <a:p>
          <a:endParaRPr lang="en-GB"/>
        </a:p>
      </dgm:t>
    </dgm:pt>
    <dgm:pt modelId="{D01CF192-FBE5-4649-BC11-4E496A64DFD1}" type="pres">
      <dgm:prSet presAssocID="{7420B1B4-5DAF-424D-9387-7D9D066DF247}" presName="diagram" presStyleCnt="0">
        <dgm:presLayoutVars>
          <dgm:dir/>
          <dgm:resizeHandles val="exact"/>
        </dgm:presLayoutVars>
      </dgm:prSet>
      <dgm:spPr/>
    </dgm:pt>
    <dgm:pt modelId="{24048C36-5539-AA4B-98AF-50CBEBD3D432}" type="pres">
      <dgm:prSet presAssocID="{BA3B2E8A-40AB-494A-A6DF-76E24890C8CD}" presName="node" presStyleLbl="node1" presStyleIdx="0" presStyleCnt="4" custLinFactNeighborX="-1114" custLinFactNeighborY="-95">
        <dgm:presLayoutVars>
          <dgm:bulletEnabled val="1"/>
        </dgm:presLayoutVars>
      </dgm:prSet>
      <dgm:spPr/>
    </dgm:pt>
    <dgm:pt modelId="{05B6E7D4-23CC-EC4C-AA19-13186557DCB4}" type="pres">
      <dgm:prSet presAssocID="{87ADEA5D-EB9C-194F-82E4-D8E182807F12}" presName="sibTrans" presStyleCnt="0"/>
      <dgm:spPr/>
    </dgm:pt>
    <dgm:pt modelId="{73042211-5193-B442-A6D6-B5C1C7C4A441}" type="pres">
      <dgm:prSet presAssocID="{86158B96-C567-9041-9C15-9473C1DE006E}" presName="node" presStyleLbl="node1" presStyleIdx="1" presStyleCnt="4">
        <dgm:presLayoutVars>
          <dgm:bulletEnabled val="1"/>
        </dgm:presLayoutVars>
      </dgm:prSet>
      <dgm:spPr/>
    </dgm:pt>
    <dgm:pt modelId="{9620346C-1517-E54D-9D60-5A61AD8C5FA4}" type="pres">
      <dgm:prSet presAssocID="{16BA2F3B-67FD-8948-A655-F1DB1042D02D}" presName="sibTrans" presStyleCnt="0"/>
      <dgm:spPr/>
    </dgm:pt>
    <dgm:pt modelId="{8A365D81-5032-A143-97AE-8F4C251CED42}" type="pres">
      <dgm:prSet presAssocID="{2D46BF2F-D5E0-FF48-AF8C-36371AAFBE8E}" presName="node" presStyleLbl="node1" presStyleIdx="2" presStyleCnt="4">
        <dgm:presLayoutVars>
          <dgm:bulletEnabled val="1"/>
        </dgm:presLayoutVars>
      </dgm:prSet>
      <dgm:spPr/>
    </dgm:pt>
    <dgm:pt modelId="{1F01A7A0-0490-224D-BFF1-0021FFC07231}" type="pres">
      <dgm:prSet presAssocID="{0EAE9DD9-DE80-3E47-9091-FF339835378C}" presName="sibTrans" presStyleCnt="0"/>
      <dgm:spPr/>
    </dgm:pt>
    <dgm:pt modelId="{3E8246B0-1E70-594C-8B48-2D9964C589CF}" type="pres">
      <dgm:prSet presAssocID="{C1385AF5-3062-BB42-8DD7-A252B6D059B2}" presName="node" presStyleLbl="node1" presStyleIdx="3" presStyleCnt="4">
        <dgm:presLayoutVars>
          <dgm:bulletEnabled val="1"/>
        </dgm:presLayoutVars>
      </dgm:prSet>
      <dgm:spPr/>
    </dgm:pt>
  </dgm:ptLst>
  <dgm:cxnLst>
    <dgm:cxn modelId="{7652E005-D2D4-F84A-A6D2-00EFC769E5C1}" srcId="{7420B1B4-5DAF-424D-9387-7D9D066DF247}" destId="{86158B96-C567-9041-9C15-9473C1DE006E}" srcOrd="1" destOrd="0" parTransId="{92AEDED5-75D5-BB4A-A7FD-C18523525518}" sibTransId="{16BA2F3B-67FD-8948-A655-F1DB1042D02D}"/>
    <dgm:cxn modelId="{C4EC8B13-2FC4-2745-884B-37C490E864BA}" srcId="{7420B1B4-5DAF-424D-9387-7D9D066DF247}" destId="{BA3B2E8A-40AB-494A-A6DF-76E24890C8CD}" srcOrd="0" destOrd="0" parTransId="{A9F5B3AC-8D85-3349-8BFD-D56A46B0B9BA}" sibTransId="{87ADEA5D-EB9C-194F-82E4-D8E182807F12}"/>
    <dgm:cxn modelId="{87A76F27-B46A-3747-AE26-98C67B5EB0DD}" type="presOf" srcId="{7420B1B4-5DAF-424D-9387-7D9D066DF247}" destId="{D01CF192-FBE5-4649-BC11-4E496A64DFD1}" srcOrd="0" destOrd="0" presId="urn:microsoft.com/office/officeart/2005/8/layout/default"/>
    <dgm:cxn modelId="{ED580A4B-86DE-1A41-A17B-3D54AAD6AF5A}" srcId="{7420B1B4-5DAF-424D-9387-7D9D066DF247}" destId="{2D46BF2F-D5E0-FF48-AF8C-36371AAFBE8E}" srcOrd="2" destOrd="0" parTransId="{98C4830A-9EEA-DA4E-83D9-05841FBB22F9}" sibTransId="{0EAE9DD9-DE80-3E47-9091-FF339835378C}"/>
    <dgm:cxn modelId="{8C0DE36B-1F7A-8341-B784-1D20936FEC0F}" type="presOf" srcId="{C1385AF5-3062-BB42-8DD7-A252B6D059B2}" destId="{3E8246B0-1E70-594C-8B48-2D9964C589CF}" srcOrd="0" destOrd="0" presId="urn:microsoft.com/office/officeart/2005/8/layout/default"/>
    <dgm:cxn modelId="{7355B987-4BA0-0C4D-9D80-E1F9352AFA0D}" type="presOf" srcId="{2D46BF2F-D5E0-FF48-AF8C-36371AAFBE8E}" destId="{8A365D81-5032-A143-97AE-8F4C251CED42}" srcOrd="0" destOrd="0" presId="urn:microsoft.com/office/officeart/2005/8/layout/default"/>
    <dgm:cxn modelId="{555F5DAD-6E83-E749-A83D-A0C83BDC083A}" type="presOf" srcId="{86158B96-C567-9041-9C15-9473C1DE006E}" destId="{73042211-5193-B442-A6D6-B5C1C7C4A441}" srcOrd="0" destOrd="0" presId="urn:microsoft.com/office/officeart/2005/8/layout/default"/>
    <dgm:cxn modelId="{92B850DB-3CCF-F342-A3C5-CC28D1B1C6C1}" type="presOf" srcId="{BA3B2E8A-40AB-494A-A6DF-76E24890C8CD}" destId="{24048C36-5539-AA4B-98AF-50CBEBD3D432}" srcOrd="0" destOrd="0" presId="urn:microsoft.com/office/officeart/2005/8/layout/default"/>
    <dgm:cxn modelId="{92592CE9-EB19-7A46-931D-0FB6C754FBA3}" srcId="{7420B1B4-5DAF-424D-9387-7D9D066DF247}" destId="{C1385AF5-3062-BB42-8DD7-A252B6D059B2}" srcOrd="3" destOrd="0" parTransId="{3B77401B-CA92-4F40-8C8C-37D381868517}" sibTransId="{0F7C7A7B-D3C0-AF42-B11C-0668E5E438C4}"/>
    <dgm:cxn modelId="{CB4D7F4A-6E84-684E-8BC6-12B7B5BA7259}" type="presParOf" srcId="{D01CF192-FBE5-4649-BC11-4E496A64DFD1}" destId="{24048C36-5539-AA4B-98AF-50CBEBD3D432}" srcOrd="0" destOrd="0" presId="urn:microsoft.com/office/officeart/2005/8/layout/default"/>
    <dgm:cxn modelId="{9665BD65-5FB0-E541-84EC-E272AC467CE6}" type="presParOf" srcId="{D01CF192-FBE5-4649-BC11-4E496A64DFD1}" destId="{05B6E7D4-23CC-EC4C-AA19-13186557DCB4}" srcOrd="1" destOrd="0" presId="urn:microsoft.com/office/officeart/2005/8/layout/default"/>
    <dgm:cxn modelId="{0C315E77-A6F0-9C4C-A6F9-33CA6E6DECD7}" type="presParOf" srcId="{D01CF192-FBE5-4649-BC11-4E496A64DFD1}" destId="{73042211-5193-B442-A6D6-B5C1C7C4A441}" srcOrd="2" destOrd="0" presId="urn:microsoft.com/office/officeart/2005/8/layout/default"/>
    <dgm:cxn modelId="{D4AAFA73-09E3-CE43-A4C4-862A8F1E3525}" type="presParOf" srcId="{D01CF192-FBE5-4649-BC11-4E496A64DFD1}" destId="{9620346C-1517-E54D-9D60-5A61AD8C5FA4}" srcOrd="3" destOrd="0" presId="urn:microsoft.com/office/officeart/2005/8/layout/default"/>
    <dgm:cxn modelId="{E7494C44-04D4-784F-9C43-8514B513682A}" type="presParOf" srcId="{D01CF192-FBE5-4649-BC11-4E496A64DFD1}" destId="{8A365D81-5032-A143-97AE-8F4C251CED42}" srcOrd="4" destOrd="0" presId="urn:microsoft.com/office/officeart/2005/8/layout/default"/>
    <dgm:cxn modelId="{87CB55FA-6284-0440-B28C-63B840CAEFF7}" type="presParOf" srcId="{D01CF192-FBE5-4649-BC11-4E496A64DFD1}" destId="{1F01A7A0-0490-224D-BFF1-0021FFC07231}" srcOrd="5" destOrd="0" presId="urn:microsoft.com/office/officeart/2005/8/layout/default"/>
    <dgm:cxn modelId="{58A4F375-164E-C84F-9CF2-8BD5EDBD3881}" type="presParOf" srcId="{D01CF192-FBE5-4649-BC11-4E496A64DFD1}" destId="{3E8246B0-1E70-594C-8B48-2D9964C589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0B1B4-5DAF-424D-9387-7D9D066DF2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B2E8A-40AB-494A-A6DF-76E24890C8CD}">
      <dgm:prSet/>
      <dgm:spPr>
        <a:solidFill>
          <a:srgbClr val="006296"/>
        </a:solidFill>
      </dgm:spPr>
      <dgm:t>
        <a:bodyPr/>
        <a:lstStyle/>
        <a:p>
          <a:r>
            <a:rPr lang="en-AU" dirty="0"/>
            <a:t>Builds trust and openness between managers and employees</a:t>
          </a:r>
        </a:p>
      </dgm:t>
    </dgm:pt>
    <dgm:pt modelId="{A9F5B3AC-8D85-3349-8BFD-D56A46B0B9BA}" type="parTrans" cxnId="{C4EC8B13-2FC4-2745-884B-37C490E864BA}">
      <dgm:prSet/>
      <dgm:spPr/>
      <dgm:t>
        <a:bodyPr/>
        <a:lstStyle/>
        <a:p>
          <a:endParaRPr lang="en-GB"/>
        </a:p>
      </dgm:t>
    </dgm:pt>
    <dgm:pt modelId="{87ADEA5D-EB9C-194F-82E4-D8E182807F12}" type="sibTrans" cxnId="{C4EC8B13-2FC4-2745-884B-37C490E864BA}">
      <dgm:prSet/>
      <dgm:spPr/>
      <dgm:t>
        <a:bodyPr/>
        <a:lstStyle/>
        <a:p>
          <a:endParaRPr lang="en-GB"/>
        </a:p>
      </dgm:t>
    </dgm:pt>
    <dgm:pt modelId="{86158B96-C567-9041-9C15-9473C1DE006E}">
      <dgm:prSet/>
      <dgm:spPr>
        <a:solidFill>
          <a:srgbClr val="A93E62"/>
        </a:solidFill>
      </dgm:spPr>
      <dgm:t>
        <a:bodyPr/>
        <a:lstStyle/>
        <a:p>
          <a:r>
            <a:rPr lang="en-AU" dirty="0"/>
            <a:t>Builds critical-thinking skills</a:t>
          </a:r>
        </a:p>
      </dgm:t>
    </dgm:pt>
    <dgm:pt modelId="{92AEDED5-75D5-BB4A-A7FD-C18523525518}" type="parTrans" cxnId="{7652E005-D2D4-F84A-A6D2-00EFC769E5C1}">
      <dgm:prSet/>
      <dgm:spPr/>
      <dgm:t>
        <a:bodyPr/>
        <a:lstStyle/>
        <a:p>
          <a:endParaRPr lang="en-GB"/>
        </a:p>
      </dgm:t>
    </dgm:pt>
    <dgm:pt modelId="{16BA2F3B-67FD-8948-A655-F1DB1042D02D}" type="sibTrans" cxnId="{7652E005-D2D4-F84A-A6D2-00EFC769E5C1}">
      <dgm:prSet/>
      <dgm:spPr/>
      <dgm:t>
        <a:bodyPr/>
        <a:lstStyle/>
        <a:p>
          <a:endParaRPr lang="en-GB"/>
        </a:p>
      </dgm:t>
    </dgm:pt>
    <dgm:pt modelId="{2D46BF2F-D5E0-FF48-AF8C-36371AAFBE8E}">
      <dgm:prSet/>
      <dgm:spPr>
        <a:solidFill>
          <a:srgbClr val="4B5085"/>
        </a:solidFill>
      </dgm:spPr>
      <dgm:t>
        <a:bodyPr/>
        <a:lstStyle/>
        <a:p>
          <a:r>
            <a:rPr lang="en-AU" dirty="0"/>
            <a:t>Stimulates the mind and gives people a chance to make a difference</a:t>
          </a:r>
        </a:p>
      </dgm:t>
    </dgm:pt>
    <dgm:pt modelId="{98C4830A-9EEA-DA4E-83D9-05841FBB22F9}" type="parTrans" cxnId="{ED580A4B-86DE-1A41-A17B-3D54AAD6AF5A}">
      <dgm:prSet/>
      <dgm:spPr/>
      <dgm:t>
        <a:bodyPr/>
        <a:lstStyle/>
        <a:p>
          <a:endParaRPr lang="en-GB"/>
        </a:p>
      </dgm:t>
    </dgm:pt>
    <dgm:pt modelId="{0EAE9DD9-DE80-3E47-9091-FF339835378C}" type="sibTrans" cxnId="{ED580A4B-86DE-1A41-A17B-3D54AAD6AF5A}">
      <dgm:prSet/>
      <dgm:spPr/>
      <dgm:t>
        <a:bodyPr/>
        <a:lstStyle/>
        <a:p>
          <a:endParaRPr lang="en-GB"/>
        </a:p>
      </dgm:t>
    </dgm:pt>
    <dgm:pt modelId="{C1385AF5-3062-BB42-8DD7-A252B6D059B2}">
      <dgm:prSet/>
      <dgm:spPr>
        <a:solidFill>
          <a:srgbClr val="007B82"/>
        </a:solidFill>
      </dgm:spPr>
      <dgm:t>
        <a:bodyPr/>
        <a:lstStyle/>
        <a:p>
          <a:r>
            <a:rPr lang="en-AU" dirty="0"/>
            <a:t>An important dimension of the organisational conversation</a:t>
          </a:r>
        </a:p>
      </dgm:t>
    </dgm:pt>
    <dgm:pt modelId="{3B77401B-CA92-4F40-8C8C-37D381868517}" type="parTrans" cxnId="{92592CE9-EB19-7A46-931D-0FB6C754FBA3}">
      <dgm:prSet/>
      <dgm:spPr/>
      <dgm:t>
        <a:bodyPr/>
        <a:lstStyle/>
        <a:p>
          <a:endParaRPr lang="en-GB"/>
        </a:p>
      </dgm:t>
    </dgm:pt>
    <dgm:pt modelId="{0F7C7A7B-D3C0-AF42-B11C-0668E5E438C4}" type="sibTrans" cxnId="{92592CE9-EB19-7A46-931D-0FB6C754FBA3}">
      <dgm:prSet/>
      <dgm:spPr/>
      <dgm:t>
        <a:bodyPr/>
        <a:lstStyle/>
        <a:p>
          <a:endParaRPr lang="en-GB"/>
        </a:p>
      </dgm:t>
    </dgm:pt>
    <dgm:pt modelId="{D01CF192-FBE5-4649-BC11-4E496A64DFD1}" type="pres">
      <dgm:prSet presAssocID="{7420B1B4-5DAF-424D-9387-7D9D066DF247}" presName="diagram" presStyleCnt="0">
        <dgm:presLayoutVars>
          <dgm:dir/>
          <dgm:resizeHandles val="exact"/>
        </dgm:presLayoutVars>
      </dgm:prSet>
      <dgm:spPr/>
    </dgm:pt>
    <dgm:pt modelId="{24048C36-5539-AA4B-98AF-50CBEBD3D432}" type="pres">
      <dgm:prSet presAssocID="{BA3B2E8A-40AB-494A-A6DF-76E24890C8CD}" presName="node" presStyleLbl="node1" presStyleIdx="0" presStyleCnt="4">
        <dgm:presLayoutVars>
          <dgm:bulletEnabled val="1"/>
        </dgm:presLayoutVars>
      </dgm:prSet>
      <dgm:spPr/>
    </dgm:pt>
    <dgm:pt modelId="{05B6E7D4-23CC-EC4C-AA19-13186557DCB4}" type="pres">
      <dgm:prSet presAssocID="{87ADEA5D-EB9C-194F-82E4-D8E182807F12}" presName="sibTrans" presStyleCnt="0"/>
      <dgm:spPr/>
    </dgm:pt>
    <dgm:pt modelId="{73042211-5193-B442-A6D6-B5C1C7C4A441}" type="pres">
      <dgm:prSet presAssocID="{86158B96-C567-9041-9C15-9473C1DE006E}" presName="node" presStyleLbl="node1" presStyleIdx="1" presStyleCnt="4">
        <dgm:presLayoutVars>
          <dgm:bulletEnabled val="1"/>
        </dgm:presLayoutVars>
      </dgm:prSet>
      <dgm:spPr/>
    </dgm:pt>
    <dgm:pt modelId="{9620346C-1517-E54D-9D60-5A61AD8C5FA4}" type="pres">
      <dgm:prSet presAssocID="{16BA2F3B-67FD-8948-A655-F1DB1042D02D}" presName="sibTrans" presStyleCnt="0"/>
      <dgm:spPr/>
    </dgm:pt>
    <dgm:pt modelId="{8A365D81-5032-A143-97AE-8F4C251CED42}" type="pres">
      <dgm:prSet presAssocID="{2D46BF2F-D5E0-FF48-AF8C-36371AAFBE8E}" presName="node" presStyleLbl="node1" presStyleIdx="2" presStyleCnt="4">
        <dgm:presLayoutVars>
          <dgm:bulletEnabled val="1"/>
        </dgm:presLayoutVars>
      </dgm:prSet>
      <dgm:spPr/>
    </dgm:pt>
    <dgm:pt modelId="{1F01A7A0-0490-224D-BFF1-0021FFC07231}" type="pres">
      <dgm:prSet presAssocID="{0EAE9DD9-DE80-3E47-9091-FF339835378C}" presName="sibTrans" presStyleCnt="0"/>
      <dgm:spPr/>
    </dgm:pt>
    <dgm:pt modelId="{3E8246B0-1E70-594C-8B48-2D9964C589CF}" type="pres">
      <dgm:prSet presAssocID="{C1385AF5-3062-BB42-8DD7-A252B6D059B2}" presName="node" presStyleLbl="node1" presStyleIdx="3" presStyleCnt="4">
        <dgm:presLayoutVars>
          <dgm:bulletEnabled val="1"/>
        </dgm:presLayoutVars>
      </dgm:prSet>
      <dgm:spPr/>
    </dgm:pt>
  </dgm:ptLst>
  <dgm:cxnLst>
    <dgm:cxn modelId="{7652E005-D2D4-F84A-A6D2-00EFC769E5C1}" srcId="{7420B1B4-5DAF-424D-9387-7D9D066DF247}" destId="{86158B96-C567-9041-9C15-9473C1DE006E}" srcOrd="1" destOrd="0" parTransId="{92AEDED5-75D5-BB4A-A7FD-C18523525518}" sibTransId="{16BA2F3B-67FD-8948-A655-F1DB1042D02D}"/>
    <dgm:cxn modelId="{C4EC8B13-2FC4-2745-884B-37C490E864BA}" srcId="{7420B1B4-5DAF-424D-9387-7D9D066DF247}" destId="{BA3B2E8A-40AB-494A-A6DF-76E24890C8CD}" srcOrd="0" destOrd="0" parTransId="{A9F5B3AC-8D85-3349-8BFD-D56A46B0B9BA}" sibTransId="{87ADEA5D-EB9C-194F-82E4-D8E182807F12}"/>
    <dgm:cxn modelId="{87A76F27-B46A-3747-AE26-98C67B5EB0DD}" type="presOf" srcId="{7420B1B4-5DAF-424D-9387-7D9D066DF247}" destId="{D01CF192-FBE5-4649-BC11-4E496A64DFD1}" srcOrd="0" destOrd="0" presId="urn:microsoft.com/office/officeart/2005/8/layout/default"/>
    <dgm:cxn modelId="{ED580A4B-86DE-1A41-A17B-3D54AAD6AF5A}" srcId="{7420B1B4-5DAF-424D-9387-7D9D066DF247}" destId="{2D46BF2F-D5E0-FF48-AF8C-36371AAFBE8E}" srcOrd="2" destOrd="0" parTransId="{98C4830A-9EEA-DA4E-83D9-05841FBB22F9}" sibTransId="{0EAE9DD9-DE80-3E47-9091-FF339835378C}"/>
    <dgm:cxn modelId="{8C0DE36B-1F7A-8341-B784-1D20936FEC0F}" type="presOf" srcId="{C1385AF5-3062-BB42-8DD7-A252B6D059B2}" destId="{3E8246B0-1E70-594C-8B48-2D9964C589CF}" srcOrd="0" destOrd="0" presId="urn:microsoft.com/office/officeart/2005/8/layout/default"/>
    <dgm:cxn modelId="{7355B987-4BA0-0C4D-9D80-E1F9352AFA0D}" type="presOf" srcId="{2D46BF2F-D5E0-FF48-AF8C-36371AAFBE8E}" destId="{8A365D81-5032-A143-97AE-8F4C251CED42}" srcOrd="0" destOrd="0" presId="urn:microsoft.com/office/officeart/2005/8/layout/default"/>
    <dgm:cxn modelId="{555F5DAD-6E83-E749-A83D-A0C83BDC083A}" type="presOf" srcId="{86158B96-C567-9041-9C15-9473C1DE006E}" destId="{73042211-5193-B442-A6D6-B5C1C7C4A441}" srcOrd="0" destOrd="0" presId="urn:microsoft.com/office/officeart/2005/8/layout/default"/>
    <dgm:cxn modelId="{92B850DB-3CCF-F342-A3C5-CC28D1B1C6C1}" type="presOf" srcId="{BA3B2E8A-40AB-494A-A6DF-76E24890C8CD}" destId="{24048C36-5539-AA4B-98AF-50CBEBD3D432}" srcOrd="0" destOrd="0" presId="urn:microsoft.com/office/officeart/2005/8/layout/default"/>
    <dgm:cxn modelId="{92592CE9-EB19-7A46-931D-0FB6C754FBA3}" srcId="{7420B1B4-5DAF-424D-9387-7D9D066DF247}" destId="{C1385AF5-3062-BB42-8DD7-A252B6D059B2}" srcOrd="3" destOrd="0" parTransId="{3B77401B-CA92-4F40-8C8C-37D381868517}" sibTransId="{0F7C7A7B-D3C0-AF42-B11C-0668E5E438C4}"/>
    <dgm:cxn modelId="{CB4D7F4A-6E84-684E-8BC6-12B7B5BA7259}" type="presParOf" srcId="{D01CF192-FBE5-4649-BC11-4E496A64DFD1}" destId="{24048C36-5539-AA4B-98AF-50CBEBD3D432}" srcOrd="0" destOrd="0" presId="urn:microsoft.com/office/officeart/2005/8/layout/default"/>
    <dgm:cxn modelId="{9665BD65-5FB0-E541-84EC-E272AC467CE6}" type="presParOf" srcId="{D01CF192-FBE5-4649-BC11-4E496A64DFD1}" destId="{05B6E7D4-23CC-EC4C-AA19-13186557DCB4}" srcOrd="1" destOrd="0" presId="urn:microsoft.com/office/officeart/2005/8/layout/default"/>
    <dgm:cxn modelId="{0C315E77-A6F0-9C4C-A6F9-33CA6E6DECD7}" type="presParOf" srcId="{D01CF192-FBE5-4649-BC11-4E496A64DFD1}" destId="{73042211-5193-B442-A6D6-B5C1C7C4A441}" srcOrd="2" destOrd="0" presId="urn:microsoft.com/office/officeart/2005/8/layout/default"/>
    <dgm:cxn modelId="{D4AAFA73-09E3-CE43-A4C4-862A8F1E3525}" type="presParOf" srcId="{D01CF192-FBE5-4649-BC11-4E496A64DFD1}" destId="{9620346C-1517-E54D-9D60-5A61AD8C5FA4}" srcOrd="3" destOrd="0" presId="urn:microsoft.com/office/officeart/2005/8/layout/default"/>
    <dgm:cxn modelId="{E7494C44-04D4-784F-9C43-8514B513682A}" type="presParOf" srcId="{D01CF192-FBE5-4649-BC11-4E496A64DFD1}" destId="{8A365D81-5032-A143-97AE-8F4C251CED42}" srcOrd="4" destOrd="0" presId="urn:microsoft.com/office/officeart/2005/8/layout/default"/>
    <dgm:cxn modelId="{87CB55FA-6284-0440-B28C-63B840CAEFF7}" type="presParOf" srcId="{D01CF192-FBE5-4649-BC11-4E496A64DFD1}" destId="{1F01A7A0-0490-224D-BFF1-0021FFC07231}" srcOrd="5" destOrd="0" presId="urn:microsoft.com/office/officeart/2005/8/layout/default"/>
    <dgm:cxn modelId="{58A4F375-164E-C84F-9CF2-8BD5EDBD3881}" type="presParOf" srcId="{D01CF192-FBE5-4649-BC11-4E496A64DFD1}" destId="{3E8246B0-1E70-594C-8B48-2D9964C589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0B1B4-5DAF-424D-9387-7D9D066DF2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B2E8A-40AB-494A-A6DF-76E24890C8CD}">
      <dgm:prSet/>
      <dgm:spPr>
        <a:solidFill>
          <a:srgbClr val="006296"/>
        </a:solidFill>
      </dgm:spPr>
      <dgm:t>
        <a:bodyPr/>
        <a:lstStyle/>
        <a:p>
          <a:r>
            <a:rPr lang="en-AU" dirty="0"/>
            <a:t>Team collaboration</a:t>
          </a:r>
        </a:p>
      </dgm:t>
    </dgm:pt>
    <dgm:pt modelId="{A9F5B3AC-8D85-3349-8BFD-D56A46B0B9BA}" type="parTrans" cxnId="{C4EC8B13-2FC4-2745-884B-37C490E864BA}">
      <dgm:prSet/>
      <dgm:spPr/>
      <dgm:t>
        <a:bodyPr/>
        <a:lstStyle/>
        <a:p>
          <a:endParaRPr lang="en-GB"/>
        </a:p>
      </dgm:t>
    </dgm:pt>
    <dgm:pt modelId="{87ADEA5D-EB9C-194F-82E4-D8E182807F12}" type="sibTrans" cxnId="{C4EC8B13-2FC4-2745-884B-37C490E864BA}">
      <dgm:prSet/>
      <dgm:spPr/>
      <dgm:t>
        <a:bodyPr/>
        <a:lstStyle/>
        <a:p>
          <a:endParaRPr lang="en-GB"/>
        </a:p>
      </dgm:t>
    </dgm:pt>
    <dgm:pt modelId="{86158B96-C567-9041-9C15-9473C1DE006E}">
      <dgm:prSet/>
      <dgm:spPr>
        <a:solidFill>
          <a:srgbClr val="A93E62"/>
        </a:solidFill>
      </dgm:spPr>
      <dgm:t>
        <a:bodyPr/>
        <a:lstStyle/>
        <a:p>
          <a:r>
            <a:rPr lang="en-AU" dirty="0"/>
            <a:t>Listening to customers</a:t>
          </a:r>
        </a:p>
      </dgm:t>
    </dgm:pt>
    <dgm:pt modelId="{92AEDED5-75D5-BB4A-A7FD-C18523525518}" type="parTrans" cxnId="{7652E005-D2D4-F84A-A6D2-00EFC769E5C1}">
      <dgm:prSet/>
      <dgm:spPr/>
      <dgm:t>
        <a:bodyPr/>
        <a:lstStyle/>
        <a:p>
          <a:endParaRPr lang="en-GB"/>
        </a:p>
      </dgm:t>
    </dgm:pt>
    <dgm:pt modelId="{16BA2F3B-67FD-8948-A655-F1DB1042D02D}" type="sibTrans" cxnId="{7652E005-D2D4-F84A-A6D2-00EFC769E5C1}">
      <dgm:prSet/>
      <dgm:spPr/>
      <dgm:t>
        <a:bodyPr/>
        <a:lstStyle/>
        <a:p>
          <a:endParaRPr lang="en-GB"/>
        </a:p>
      </dgm:t>
    </dgm:pt>
    <dgm:pt modelId="{2D46BF2F-D5E0-FF48-AF8C-36371AAFBE8E}">
      <dgm:prSet/>
      <dgm:spPr>
        <a:solidFill>
          <a:srgbClr val="4B5085"/>
        </a:solidFill>
      </dgm:spPr>
      <dgm:t>
        <a:bodyPr/>
        <a:lstStyle/>
        <a:p>
          <a:r>
            <a:rPr lang="en-AU" dirty="0"/>
            <a:t>Communicating with customers</a:t>
          </a:r>
        </a:p>
      </dgm:t>
    </dgm:pt>
    <dgm:pt modelId="{98C4830A-9EEA-DA4E-83D9-05841FBB22F9}" type="parTrans" cxnId="{ED580A4B-86DE-1A41-A17B-3D54AAD6AF5A}">
      <dgm:prSet/>
      <dgm:spPr/>
      <dgm:t>
        <a:bodyPr/>
        <a:lstStyle/>
        <a:p>
          <a:endParaRPr lang="en-GB"/>
        </a:p>
      </dgm:t>
    </dgm:pt>
    <dgm:pt modelId="{0EAE9DD9-DE80-3E47-9091-FF339835378C}" type="sibTrans" cxnId="{ED580A4B-86DE-1A41-A17B-3D54AAD6AF5A}">
      <dgm:prSet/>
      <dgm:spPr/>
      <dgm:t>
        <a:bodyPr/>
        <a:lstStyle/>
        <a:p>
          <a:endParaRPr lang="en-GB"/>
        </a:p>
      </dgm:t>
    </dgm:pt>
    <dgm:pt modelId="{C1385AF5-3062-BB42-8DD7-A252B6D059B2}">
      <dgm:prSet/>
      <dgm:spPr>
        <a:solidFill>
          <a:srgbClr val="007B82"/>
        </a:solidFill>
      </dgm:spPr>
      <dgm:t>
        <a:bodyPr/>
        <a:lstStyle/>
        <a:p>
          <a:r>
            <a:rPr lang="en-AU" dirty="0"/>
            <a:t>Engaging employees</a:t>
          </a:r>
        </a:p>
      </dgm:t>
    </dgm:pt>
    <dgm:pt modelId="{3B77401B-CA92-4F40-8C8C-37D381868517}" type="parTrans" cxnId="{92592CE9-EB19-7A46-931D-0FB6C754FBA3}">
      <dgm:prSet/>
      <dgm:spPr/>
      <dgm:t>
        <a:bodyPr/>
        <a:lstStyle/>
        <a:p>
          <a:endParaRPr lang="en-GB"/>
        </a:p>
      </dgm:t>
    </dgm:pt>
    <dgm:pt modelId="{0F7C7A7B-D3C0-AF42-B11C-0668E5E438C4}" type="sibTrans" cxnId="{92592CE9-EB19-7A46-931D-0FB6C754FBA3}">
      <dgm:prSet/>
      <dgm:spPr/>
      <dgm:t>
        <a:bodyPr/>
        <a:lstStyle/>
        <a:p>
          <a:endParaRPr lang="en-GB"/>
        </a:p>
      </dgm:t>
    </dgm:pt>
    <dgm:pt modelId="{D01CF192-FBE5-4649-BC11-4E496A64DFD1}" type="pres">
      <dgm:prSet presAssocID="{7420B1B4-5DAF-424D-9387-7D9D066DF247}" presName="diagram" presStyleCnt="0">
        <dgm:presLayoutVars>
          <dgm:dir/>
          <dgm:resizeHandles val="exact"/>
        </dgm:presLayoutVars>
      </dgm:prSet>
      <dgm:spPr/>
    </dgm:pt>
    <dgm:pt modelId="{24048C36-5539-AA4B-98AF-50CBEBD3D432}" type="pres">
      <dgm:prSet presAssocID="{BA3B2E8A-40AB-494A-A6DF-76E24890C8CD}" presName="node" presStyleLbl="node1" presStyleIdx="0" presStyleCnt="4">
        <dgm:presLayoutVars>
          <dgm:bulletEnabled val="1"/>
        </dgm:presLayoutVars>
      </dgm:prSet>
      <dgm:spPr/>
    </dgm:pt>
    <dgm:pt modelId="{05B6E7D4-23CC-EC4C-AA19-13186557DCB4}" type="pres">
      <dgm:prSet presAssocID="{87ADEA5D-EB9C-194F-82E4-D8E182807F12}" presName="sibTrans" presStyleCnt="0"/>
      <dgm:spPr/>
    </dgm:pt>
    <dgm:pt modelId="{73042211-5193-B442-A6D6-B5C1C7C4A441}" type="pres">
      <dgm:prSet presAssocID="{86158B96-C567-9041-9C15-9473C1DE006E}" presName="node" presStyleLbl="node1" presStyleIdx="1" presStyleCnt="4">
        <dgm:presLayoutVars>
          <dgm:bulletEnabled val="1"/>
        </dgm:presLayoutVars>
      </dgm:prSet>
      <dgm:spPr/>
    </dgm:pt>
    <dgm:pt modelId="{9620346C-1517-E54D-9D60-5A61AD8C5FA4}" type="pres">
      <dgm:prSet presAssocID="{16BA2F3B-67FD-8948-A655-F1DB1042D02D}" presName="sibTrans" presStyleCnt="0"/>
      <dgm:spPr/>
    </dgm:pt>
    <dgm:pt modelId="{8A365D81-5032-A143-97AE-8F4C251CED42}" type="pres">
      <dgm:prSet presAssocID="{2D46BF2F-D5E0-FF48-AF8C-36371AAFBE8E}" presName="node" presStyleLbl="node1" presStyleIdx="2" presStyleCnt="4">
        <dgm:presLayoutVars>
          <dgm:bulletEnabled val="1"/>
        </dgm:presLayoutVars>
      </dgm:prSet>
      <dgm:spPr/>
    </dgm:pt>
    <dgm:pt modelId="{1F01A7A0-0490-224D-BFF1-0021FFC07231}" type="pres">
      <dgm:prSet presAssocID="{0EAE9DD9-DE80-3E47-9091-FF339835378C}" presName="sibTrans" presStyleCnt="0"/>
      <dgm:spPr/>
    </dgm:pt>
    <dgm:pt modelId="{3E8246B0-1E70-594C-8B48-2D9964C589CF}" type="pres">
      <dgm:prSet presAssocID="{C1385AF5-3062-BB42-8DD7-A252B6D059B2}" presName="node" presStyleLbl="node1" presStyleIdx="3" presStyleCnt="4">
        <dgm:presLayoutVars>
          <dgm:bulletEnabled val="1"/>
        </dgm:presLayoutVars>
      </dgm:prSet>
      <dgm:spPr/>
    </dgm:pt>
  </dgm:ptLst>
  <dgm:cxnLst>
    <dgm:cxn modelId="{7652E005-D2D4-F84A-A6D2-00EFC769E5C1}" srcId="{7420B1B4-5DAF-424D-9387-7D9D066DF247}" destId="{86158B96-C567-9041-9C15-9473C1DE006E}" srcOrd="1" destOrd="0" parTransId="{92AEDED5-75D5-BB4A-A7FD-C18523525518}" sibTransId="{16BA2F3B-67FD-8948-A655-F1DB1042D02D}"/>
    <dgm:cxn modelId="{C4EC8B13-2FC4-2745-884B-37C490E864BA}" srcId="{7420B1B4-5DAF-424D-9387-7D9D066DF247}" destId="{BA3B2E8A-40AB-494A-A6DF-76E24890C8CD}" srcOrd="0" destOrd="0" parTransId="{A9F5B3AC-8D85-3349-8BFD-D56A46B0B9BA}" sibTransId="{87ADEA5D-EB9C-194F-82E4-D8E182807F12}"/>
    <dgm:cxn modelId="{87A76F27-B46A-3747-AE26-98C67B5EB0DD}" type="presOf" srcId="{7420B1B4-5DAF-424D-9387-7D9D066DF247}" destId="{D01CF192-FBE5-4649-BC11-4E496A64DFD1}" srcOrd="0" destOrd="0" presId="urn:microsoft.com/office/officeart/2005/8/layout/default"/>
    <dgm:cxn modelId="{ED580A4B-86DE-1A41-A17B-3D54AAD6AF5A}" srcId="{7420B1B4-5DAF-424D-9387-7D9D066DF247}" destId="{2D46BF2F-D5E0-FF48-AF8C-36371AAFBE8E}" srcOrd="2" destOrd="0" parTransId="{98C4830A-9EEA-DA4E-83D9-05841FBB22F9}" sibTransId="{0EAE9DD9-DE80-3E47-9091-FF339835378C}"/>
    <dgm:cxn modelId="{8C0DE36B-1F7A-8341-B784-1D20936FEC0F}" type="presOf" srcId="{C1385AF5-3062-BB42-8DD7-A252B6D059B2}" destId="{3E8246B0-1E70-594C-8B48-2D9964C589CF}" srcOrd="0" destOrd="0" presId="urn:microsoft.com/office/officeart/2005/8/layout/default"/>
    <dgm:cxn modelId="{7355B987-4BA0-0C4D-9D80-E1F9352AFA0D}" type="presOf" srcId="{2D46BF2F-D5E0-FF48-AF8C-36371AAFBE8E}" destId="{8A365D81-5032-A143-97AE-8F4C251CED42}" srcOrd="0" destOrd="0" presId="urn:microsoft.com/office/officeart/2005/8/layout/default"/>
    <dgm:cxn modelId="{555F5DAD-6E83-E749-A83D-A0C83BDC083A}" type="presOf" srcId="{86158B96-C567-9041-9C15-9473C1DE006E}" destId="{73042211-5193-B442-A6D6-B5C1C7C4A441}" srcOrd="0" destOrd="0" presId="urn:microsoft.com/office/officeart/2005/8/layout/default"/>
    <dgm:cxn modelId="{92B850DB-3CCF-F342-A3C5-CC28D1B1C6C1}" type="presOf" srcId="{BA3B2E8A-40AB-494A-A6DF-76E24890C8CD}" destId="{24048C36-5539-AA4B-98AF-50CBEBD3D432}" srcOrd="0" destOrd="0" presId="urn:microsoft.com/office/officeart/2005/8/layout/default"/>
    <dgm:cxn modelId="{92592CE9-EB19-7A46-931D-0FB6C754FBA3}" srcId="{7420B1B4-5DAF-424D-9387-7D9D066DF247}" destId="{C1385AF5-3062-BB42-8DD7-A252B6D059B2}" srcOrd="3" destOrd="0" parTransId="{3B77401B-CA92-4F40-8C8C-37D381868517}" sibTransId="{0F7C7A7B-D3C0-AF42-B11C-0668E5E438C4}"/>
    <dgm:cxn modelId="{CB4D7F4A-6E84-684E-8BC6-12B7B5BA7259}" type="presParOf" srcId="{D01CF192-FBE5-4649-BC11-4E496A64DFD1}" destId="{24048C36-5539-AA4B-98AF-50CBEBD3D432}" srcOrd="0" destOrd="0" presId="urn:microsoft.com/office/officeart/2005/8/layout/default"/>
    <dgm:cxn modelId="{9665BD65-5FB0-E541-84EC-E272AC467CE6}" type="presParOf" srcId="{D01CF192-FBE5-4649-BC11-4E496A64DFD1}" destId="{05B6E7D4-23CC-EC4C-AA19-13186557DCB4}" srcOrd="1" destOrd="0" presId="urn:microsoft.com/office/officeart/2005/8/layout/default"/>
    <dgm:cxn modelId="{0C315E77-A6F0-9C4C-A6F9-33CA6E6DECD7}" type="presParOf" srcId="{D01CF192-FBE5-4649-BC11-4E496A64DFD1}" destId="{73042211-5193-B442-A6D6-B5C1C7C4A441}" srcOrd="2" destOrd="0" presId="urn:microsoft.com/office/officeart/2005/8/layout/default"/>
    <dgm:cxn modelId="{D4AAFA73-09E3-CE43-A4C4-862A8F1E3525}" type="presParOf" srcId="{D01CF192-FBE5-4649-BC11-4E496A64DFD1}" destId="{9620346C-1517-E54D-9D60-5A61AD8C5FA4}" srcOrd="3" destOrd="0" presId="urn:microsoft.com/office/officeart/2005/8/layout/default"/>
    <dgm:cxn modelId="{E7494C44-04D4-784F-9C43-8514B513682A}" type="presParOf" srcId="{D01CF192-FBE5-4649-BC11-4E496A64DFD1}" destId="{8A365D81-5032-A143-97AE-8F4C251CED42}" srcOrd="4" destOrd="0" presId="urn:microsoft.com/office/officeart/2005/8/layout/default"/>
    <dgm:cxn modelId="{87CB55FA-6284-0440-B28C-63B840CAEFF7}" type="presParOf" srcId="{D01CF192-FBE5-4649-BC11-4E496A64DFD1}" destId="{1F01A7A0-0490-224D-BFF1-0021FFC07231}" srcOrd="5" destOrd="0" presId="urn:microsoft.com/office/officeart/2005/8/layout/default"/>
    <dgm:cxn modelId="{58A4F375-164E-C84F-9CF2-8BD5EDBD3881}" type="presParOf" srcId="{D01CF192-FBE5-4649-BC11-4E496A64DFD1}" destId="{3E8246B0-1E70-594C-8B48-2D9964C589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0B1B4-5DAF-424D-9387-7D9D066DF2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B2E8A-40AB-494A-A6DF-76E24890C8CD}">
      <dgm:prSet/>
      <dgm:spPr>
        <a:solidFill>
          <a:srgbClr val="006296"/>
        </a:solidFill>
      </dgm:spPr>
      <dgm:t>
        <a:bodyPr/>
        <a:lstStyle/>
        <a:p>
          <a:r>
            <a:rPr lang="en-AU" dirty="0"/>
            <a:t>Respecting the reader</a:t>
          </a:r>
        </a:p>
      </dgm:t>
    </dgm:pt>
    <dgm:pt modelId="{A9F5B3AC-8D85-3349-8BFD-D56A46B0B9BA}" type="parTrans" cxnId="{C4EC8B13-2FC4-2745-884B-37C490E864BA}">
      <dgm:prSet/>
      <dgm:spPr/>
      <dgm:t>
        <a:bodyPr/>
        <a:lstStyle/>
        <a:p>
          <a:endParaRPr lang="en-GB"/>
        </a:p>
      </dgm:t>
    </dgm:pt>
    <dgm:pt modelId="{87ADEA5D-EB9C-194F-82E4-D8E182807F12}" type="sibTrans" cxnId="{C4EC8B13-2FC4-2745-884B-37C490E864BA}">
      <dgm:prSet/>
      <dgm:spPr/>
      <dgm:t>
        <a:bodyPr/>
        <a:lstStyle/>
        <a:p>
          <a:endParaRPr lang="en-GB"/>
        </a:p>
      </dgm:t>
    </dgm:pt>
    <dgm:pt modelId="{86158B96-C567-9041-9C15-9473C1DE006E}">
      <dgm:prSet/>
      <dgm:spPr>
        <a:solidFill>
          <a:srgbClr val="A93E62"/>
        </a:solidFill>
      </dgm:spPr>
      <dgm:t>
        <a:bodyPr/>
        <a:lstStyle/>
        <a:p>
          <a:r>
            <a:rPr lang="en-AU" dirty="0"/>
            <a:t>Knowing their point and getting to it</a:t>
          </a:r>
        </a:p>
      </dgm:t>
    </dgm:pt>
    <dgm:pt modelId="{92AEDED5-75D5-BB4A-A7FD-C18523525518}" type="parTrans" cxnId="{7652E005-D2D4-F84A-A6D2-00EFC769E5C1}">
      <dgm:prSet/>
      <dgm:spPr/>
      <dgm:t>
        <a:bodyPr/>
        <a:lstStyle/>
        <a:p>
          <a:endParaRPr lang="en-GB"/>
        </a:p>
      </dgm:t>
    </dgm:pt>
    <dgm:pt modelId="{16BA2F3B-67FD-8948-A655-F1DB1042D02D}" type="sibTrans" cxnId="{7652E005-D2D4-F84A-A6D2-00EFC769E5C1}">
      <dgm:prSet/>
      <dgm:spPr/>
      <dgm:t>
        <a:bodyPr/>
        <a:lstStyle/>
        <a:p>
          <a:endParaRPr lang="en-GB"/>
        </a:p>
      </dgm:t>
    </dgm:pt>
    <dgm:pt modelId="{2D46BF2F-D5E0-FF48-AF8C-36371AAFBE8E}">
      <dgm:prSet/>
      <dgm:spPr>
        <a:solidFill>
          <a:srgbClr val="4B5085"/>
        </a:solidFill>
      </dgm:spPr>
      <dgm:t>
        <a:bodyPr/>
        <a:lstStyle/>
        <a:p>
          <a:r>
            <a:rPr lang="en-AU" dirty="0"/>
            <a:t>Writing clearly rather than impressively</a:t>
          </a:r>
        </a:p>
      </dgm:t>
    </dgm:pt>
    <dgm:pt modelId="{98C4830A-9EEA-DA4E-83D9-05841FBB22F9}" type="parTrans" cxnId="{ED580A4B-86DE-1A41-A17B-3D54AAD6AF5A}">
      <dgm:prSet/>
      <dgm:spPr/>
      <dgm:t>
        <a:bodyPr/>
        <a:lstStyle/>
        <a:p>
          <a:endParaRPr lang="en-GB"/>
        </a:p>
      </dgm:t>
    </dgm:pt>
    <dgm:pt modelId="{0EAE9DD9-DE80-3E47-9091-FF339835378C}" type="sibTrans" cxnId="{ED580A4B-86DE-1A41-A17B-3D54AAD6AF5A}">
      <dgm:prSet/>
      <dgm:spPr/>
      <dgm:t>
        <a:bodyPr/>
        <a:lstStyle/>
        <a:p>
          <a:endParaRPr lang="en-GB"/>
        </a:p>
      </dgm:t>
    </dgm:pt>
    <dgm:pt modelId="{C1385AF5-3062-BB42-8DD7-A252B6D059B2}">
      <dgm:prSet/>
      <dgm:spPr>
        <a:solidFill>
          <a:srgbClr val="007B82"/>
        </a:solidFill>
      </dgm:spPr>
      <dgm:t>
        <a:bodyPr/>
        <a:lstStyle/>
        <a:p>
          <a:r>
            <a:rPr lang="en-AU" dirty="0"/>
            <a:t>Getting a second opinion</a:t>
          </a:r>
        </a:p>
      </dgm:t>
    </dgm:pt>
    <dgm:pt modelId="{3B77401B-CA92-4F40-8C8C-37D381868517}" type="parTrans" cxnId="{92592CE9-EB19-7A46-931D-0FB6C754FBA3}">
      <dgm:prSet/>
      <dgm:spPr/>
      <dgm:t>
        <a:bodyPr/>
        <a:lstStyle/>
        <a:p>
          <a:endParaRPr lang="en-GB"/>
        </a:p>
      </dgm:t>
    </dgm:pt>
    <dgm:pt modelId="{0F7C7A7B-D3C0-AF42-B11C-0668E5E438C4}" type="sibTrans" cxnId="{92592CE9-EB19-7A46-931D-0FB6C754FBA3}">
      <dgm:prSet/>
      <dgm:spPr/>
      <dgm:t>
        <a:bodyPr/>
        <a:lstStyle/>
        <a:p>
          <a:endParaRPr lang="en-GB"/>
        </a:p>
      </dgm:t>
    </dgm:pt>
    <dgm:pt modelId="{D01CF192-FBE5-4649-BC11-4E496A64DFD1}" type="pres">
      <dgm:prSet presAssocID="{7420B1B4-5DAF-424D-9387-7D9D066DF247}" presName="diagram" presStyleCnt="0">
        <dgm:presLayoutVars>
          <dgm:dir/>
          <dgm:resizeHandles val="exact"/>
        </dgm:presLayoutVars>
      </dgm:prSet>
      <dgm:spPr/>
    </dgm:pt>
    <dgm:pt modelId="{24048C36-5539-AA4B-98AF-50CBEBD3D432}" type="pres">
      <dgm:prSet presAssocID="{BA3B2E8A-40AB-494A-A6DF-76E24890C8CD}" presName="node" presStyleLbl="node1" presStyleIdx="0" presStyleCnt="4">
        <dgm:presLayoutVars>
          <dgm:bulletEnabled val="1"/>
        </dgm:presLayoutVars>
      </dgm:prSet>
      <dgm:spPr/>
    </dgm:pt>
    <dgm:pt modelId="{05B6E7D4-23CC-EC4C-AA19-13186557DCB4}" type="pres">
      <dgm:prSet presAssocID="{87ADEA5D-EB9C-194F-82E4-D8E182807F12}" presName="sibTrans" presStyleCnt="0"/>
      <dgm:spPr/>
    </dgm:pt>
    <dgm:pt modelId="{73042211-5193-B442-A6D6-B5C1C7C4A441}" type="pres">
      <dgm:prSet presAssocID="{86158B96-C567-9041-9C15-9473C1DE006E}" presName="node" presStyleLbl="node1" presStyleIdx="1" presStyleCnt="4">
        <dgm:presLayoutVars>
          <dgm:bulletEnabled val="1"/>
        </dgm:presLayoutVars>
      </dgm:prSet>
      <dgm:spPr/>
    </dgm:pt>
    <dgm:pt modelId="{9620346C-1517-E54D-9D60-5A61AD8C5FA4}" type="pres">
      <dgm:prSet presAssocID="{16BA2F3B-67FD-8948-A655-F1DB1042D02D}" presName="sibTrans" presStyleCnt="0"/>
      <dgm:spPr/>
    </dgm:pt>
    <dgm:pt modelId="{8A365D81-5032-A143-97AE-8F4C251CED42}" type="pres">
      <dgm:prSet presAssocID="{2D46BF2F-D5E0-FF48-AF8C-36371AAFBE8E}" presName="node" presStyleLbl="node1" presStyleIdx="2" presStyleCnt="4">
        <dgm:presLayoutVars>
          <dgm:bulletEnabled val="1"/>
        </dgm:presLayoutVars>
      </dgm:prSet>
      <dgm:spPr/>
    </dgm:pt>
    <dgm:pt modelId="{1F01A7A0-0490-224D-BFF1-0021FFC07231}" type="pres">
      <dgm:prSet presAssocID="{0EAE9DD9-DE80-3E47-9091-FF339835378C}" presName="sibTrans" presStyleCnt="0"/>
      <dgm:spPr/>
    </dgm:pt>
    <dgm:pt modelId="{3E8246B0-1E70-594C-8B48-2D9964C589CF}" type="pres">
      <dgm:prSet presAssocID="{C1385AF5-3062-BB42-8DD7-A252B6D059B2}" presName="node" presStyleLbl="node1" presStyleIdx="3" presStyleCnt="4">
        <dgm:presLayoutVars>
          <dgm:bulletEnabled val="1"/>
        </dgm:presLayoutVars>
      </dgm:prSet>
      <dgm:spPr/>
    </dgm:pt>
  </dgm:ptLst>
  <dgm:cxnLst>
    <dgm:cxn modelId="{7652E005-D2D4-F84A-A6D2-00EFC769E5C1}" srcId="{7420B1B4-5DAF-424D-9387-7D9D066DF247}" destId="{86158B96-C567-9041-9C15-9473C1DE006E}" srcOrd="1" destOrd="0" parTransId="{92AEDED5-75D5-BB4A-A7FD-C18523525518}" sibTransId="{16BA2F3B-67FD-8948-A655-F1DB1042D02D}"/>
    <dgm:cxn modelId="{C4EC8B13-2FC4-2745-884B-37C490E864BA}" srcId="{7420B1B4-5DAF-424D-9387-7D9D066DF247}" destId="{BA3B2E8A-40AB-494A-A6DF-76E24890C8CD}" srcOrd="0" destOrd="0" parTransId="{A9F5B3AC-8D85-3349-8BFD-D56A46B0B9BA}" sibTransId="{87ADEA5D-EB9C-194F-82E4-D8E182807F12}"/>
    <dgm:cxn modelId="{87A76F27-B46A-3747-AE26-98C67B5EB0DD}" type="presOf" srcId="{7420B1B4-5DAF-424D-9387-7D9D066DF247}" destId="{D01CF192-FBE5-4649-BC11-4E496A64DFD1}" srcOrd="0" destOrd="0" presId="urn:microsoft.com/office/officeart/2005/8/layout/default"/>
    <dgm:cxn modelId="{ED580A4B-86DE-1A41-A17B-3D54AAD6AF5A}" srcId="{7420B1B4-5DAF-424D-9387-7D9D066DF247}" destId="{2D46BF2F-D5E0-FF48-AF8C-36371AAFBE8E}" srcOrd="2" destOrd="0" parTransId="{98C4830A-9EEA-DA4E-83D9-05841FBB22F9}" sibTransId="{0EAE9DD9-DE80-3E47-9091-FF339835378C}"/>
    <dgm:cxn modelId="{8C0DE36B-1F7A-8341-B784-1D20936FEC0F}" type="presOf" srcId="{C1385AF5-3062-BB42-8DD7-A252B6D059B2}" destId="{3E8246B0-1E70-594C-8B48-2D9964C589CF}" srcOrd="0" destOrd="0" presId="urn:microsoft.com/office/officeart/2005/8/layout/default"/>
    <dgm:cxn modelId="{7355B987-4BA0-0C4D-9D80-E1F9352AFA0D}" type="presOf" srcId="{2D46BF2F-D5E0-FF48-AF8C-36371AAFBE8E}" destId="{8A365D81-5032-A143-97AE-8F4C251CED42}" srcOrd="0" destOrd="0" presId="urn:microsoft.com/office/officeart/2005/8/layout/default"/>
    <dgm:cxn modelId="{555F5DAD-6E83-E749-A83D-A0C83BDC083A}" type="presOf" srcId="{86158B96-C567-9041-9C15-9473C1DE006E}" destId="{73042211-5193-B442-A6D6-B5C1C7C4A441}" srcOrd="0" destOrd="0" presId="urn:microsoft.com/office/officeart/2005/8/layout/default"/>
    <dgm:cxn modelId="{92B850DB-3CCF-F342-A3C5-CC28D1B1C6C1}" type="presOf" srcId="{BA3B2E8A-40AB-494A-A6DF-76E24890C8CD}" destId="{24048C36-5539-AA4B-98AF-50CBEBD3D432}" srcOrd="0" destOrd="0" presId="urn:microsoft.com/office/officeart/2005/8/layout/default"/>
    <dgm:cxn modelId="{92592CE9-EB19-7A46-931D-0FB6C754FBA3}" srcId="{7420B1B4-5DAF-424D-9387-7D9D066DF247}" destId="{C1385AF5-3062-BB42-8DD7-A252B6D059B2}" srcOrd="3" destOrd="0" parTransId="{3B77401B-CA92-4F40-8C8C-37D381868517}" sibTransId="{0F7C7A7B-D3C0-AF42-B11C-0668E5E438C4}"/>
    <dgm:cxn modelId="{CB4D7F4A-6E84-684E-8BC6-12B7B5BA7259}" type="presParOf" srcId="{D01CF192-FBE5-4649-BC11-4E496A64DFD1}" destId="{24048C36-5539-AA4B-98AF-50CBEBD3D432}" srcOrd="0" destOrd="0" presId="urn:microsoft.com/office/officeart/2005/8/layout/default"/>
    <dgm:cxn modelId="{9665BD65-5FB0-E541-84EC-E272AC467CE6}" type="presParOf" srcId="{D01CF192-FBE5-4649-BC11-4E496A64DFD1}" destId="{05B6E7D4-23CC-EC4C-AA19-13186557DCB4}" srcOrd="1" destOrd="0" presId="urn:microsoft.com/office/officeart/2005/8/layout/default"/>
    <dgm:cxn modelId="{0C315E77-A6F0-9C4C-A6F9-33CA6E6DECD7}" type="presParOf" srcId="{D01CF192-FBE5-4649-BC11-4E496A64DFD1}" destId="{73042211-5193-B442-A6D6-B5C1C7C4A441}" srcOrd="2" destOrd="0" presId="urn:microsoft.com/office/officeart/2005/8/layout/default"/>
    <dgm:cxn modelId="{D4AAFA73-09E3-CE43-A4C4-862A8F1E3525}" type="presParOf" srcId="{D01CF192-FBE5-4649-BC11-4E496A64DFD1}" destId="{9620346C-1517-E54D-9D60-5A61AD8C5FA4}" srcOrd="3" destOrd="0" presId="urn:microsoft.com/office/officeart/2005/8/layout/default"/>
    <dgm:cxn modelId="{E7494C44-04D4-784F-9C43-8514B513682A}" type="presParOf" srcId="{D01CF192-FBE5-4649-BC11-4E496A64DFD1}" destId="{8A365D81-5032-A143-97AE-8F4C251CED42}" srcOrd="4" destOrd="0" presId="urn:microsoft.com/office/officeart/2005/8/layout/default"/>
    <dgm:cxn modelId="{87CB55FA-6284-0440-B28C-63B840CAEFF7}" type="presParOf" srcId="{D01CF192-FBE5-4649-BC11-4E496A64DFD1}" destId="{1F01A7A0-0490-224D-BFF1-0021FFC07231}" srcOrd="5" destOrd="0" presId="urn:microsoft.com/office/officeart/2005/8/layout/default"/>
    <dgm:cxn modelId="{58A4F375-164E-C84F-9CF2-8BD5EDBD3881}" type="presParOf" srcId="{D01CF192-FBE5-4649-BC11-4E496A64DFD1}" destId="{3E8246B0-1E70-594C-8B48-2D9964C589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AU" dirty="0"/>
            <a:t>Downward communication</a:t>
          </a:r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The messages and information sent from top management to subordinates in a downward direction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AU" dirty="0"/>
            <a:t>Upward communication</a:t>
          </a:r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The messages that flow from the lower to the higher levels of the </a:t>
          </a:r>
          <a:r>
            <a:rPr lang="en-US" dirty="0" err="1"/>
            <a:t>organisation’s</a:t>
          </a:r>
          <a:r>
            <a:rPr lang="en-US" dirty="0"/>
            <a:t> hierarchy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AU" dirty="0"/>
            <a:t>Horizontal communication</a:t>
          </a:r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EE838EE3-E0A3-FA43-BE1A-563C8902ACF7}">
      <dgm:prSet/>
      <dgm:spPr/>
      <dgm:t>
        <a:bodyPr/>
        <a:lstStyle/>
        <a:p>
          <a:r>
            <a:rPr lang="en-US" dirty="0"/>
            <a:t>The lateral or diagonal exchange of messages among peers or co-workers that may occur within or across departments</a:t>
          </a:r>
          <a:endParaRPr lang="en-AU" dirty="0"/>
        </a:p>
      </dgm:t>
    </dgm:pt>
    <dgm:pt modelId="{101FF6F1-42EE-5C48-9523-BA9797AF4012}" type="parTrans" cxnId="{A3827BC7-A62E-694B-BA3A-E954E57FECEA}">
      <dgm:prSet/>
      <dgm:spPr/>
      <dgm:t>
        <a:bodyPr/>
        <a:lstStyle/>
        <a:p>
          <a:endParaRPr lang="en-GB"/>
        </a:p>
      </dgm:t>
    </dgm:pt>
    <dgm:pt modelId="{1DBF2920-B65D-834D-A46E-DFB3F21EAC3D}" type="sibTrans" cxnId="{A3827BC7-A62E-694B-BA3A-E954E57FECEA}">
      <dgm:prSet/>
      <dgm:spPr/>
      <dgm:t>
        <a:bodyPr/>
        <a:lstStyle/>
        <a:p>
          <a:endParaRPr lang="en-GB"/>
        </a:p>
      </dgm:t>
    </dgm:pt>
    <dgm:pt modelId="{F32152C3-1005-4411-9441-D70D090AE7F3}">
      <dgm:prSet/>
      <dgm:spPr/>
      <dgm:t>
        <a:bodyPr/>
        <a:lstStyle/>
        <a:p>
          <a:r>
            <a:rPr lang="en-AU" dirty="0"/>
            <a:t>Encompasses five topics: </a:t>
          </a:r>
        </a:p>
      </dgm:t>
    </dgm:pt>
    <dgm:pt modelId="{1C95C880-AC56-4D96-94F1-2102C4747F49}" type="parTrans" cxnId="{B080C4D0-97FB-47DD-BDC5-0BADB89EA991}">
      <dgm:prSet/>
      <dgm:spPr/>
      <dgm:t>
        <a:bodyPr/>
        <a:lstStyle/>
        <a:p>
          <a:endParaRPr lang="en-US"/>
        </a:p>
      </dgm:t>
    </dgm:pt>
    <dgm:pt modelId="{920BC948-D951-48D1-BF19-9BFD5A140904}" type="sibTrans" cxnId="{B080C4D0-97FB-47DD-BDC5-0BADB89EA991}">
      <dgm:prSet/>
      <dgm:spPr/>
      <dgm:t>
        <a:bodyPr/>
        <a:lstStyle/>
        <a:p>
          <a:endParaRPr lang="en-US"/>
        </a:p>
      </dgm:t>
    </dgm:pt>
    <dgm:pt modelId="{EFD68E2A-B43B-4062-8275-FA0D1263BE1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Goals and strategies</a:t>
          </a:r>
        </a:p>
      </dgm:t>
    </dgm:pt>
    <dgm:pt modelId="{9EFB9799-45DD-453E-A89C-B8DAD7080E05}" type="parTrans" cxnId="{1568A59A-873E-48E9-8FCF-4556B0C124EE}">
      <dgm:prSet/>
      <dgm:spPr/>
      <dgm:t>
        <a:bodyPr/>
        <a:lstStyle/>
        <a:p>
          <a:endParaRPr lang="en-US"/>
        </a:p>
      </dgm:t>
    </dgm:pt>
    <dgm:pt modelId="{A4F5646C-2544-4424-9BE0-408F0AD79629}" type="sibTrans" cxnId="{1568A59A-873E-48E9-8FCF-4556B0C124EE}">
      <dgm:prSet/>
      <dgm:spPr/>
      <dgm:t>
        <a:bodyPr/>
        <a:lstStyle/>
        <a:p>
          <a:endParaRPr lang="en-US"/>
        </a:p>
      </dgm:t>
    </dgm:pt>
    <dgm:pt modelId="{39EFE713-20A0-40B4-AA26-B1D5C81A0DD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Job instructions and rationale</a:t>
          </a:r>
        </a:p>
      </dgm:t>
    </dgm:pt>
    <dgm:pt modelId="{EB8140F4-8E9B-4E0E-B5FD-820F1C86CEB8}" type="parTrans" cxnId="{B7B50490-6A4C-4843-B5C5-23057224D51F}">
      <dgm:prSet/>
      <dgm:spPr/>
      <dgm:t>
        <a:bodyPr/>
        <a:lstStyle/>
        <a:p>
          <a:endParaRPr lang="en-US"/>
        </a:p>
      </dgm:t>
    </dgm:pt>
    <dgm:pt modelId="{9F3D4E98-12EB-4475-A33F-DD274F088512}" type="sibTrans" cxnId="{B7B50490-6A4C-4843-B5C5-23057224D51F}">
      <dgm:prSet/>
      <dgm:spPr/>
      <dgm:t>
        <a:bodyPr/>
        <a:lstStyle/>
        <a:p>
          <a:endParaRPr lang="en-US"/>
        </a:p>
      </dgm:t>
    </dgm:pt>
    <dgm:pt modelId="{05192E3C-ECD0-47D9-BA7D-2E156467E552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Procedures and practices</a:t>
          </a:r>
        </a:p>
      </dgm:t>
    </dgm:pt>
    <dgm:pt modelId="{6D2B61EE-8706-4B61-BCFD-8654A642ACAA}" type="parTrans" cxnId="{2F619B01-8237-4E5F-915B-54F78FA9D878}">
      <dgm:prSet/>
      <dgm:spPr/>
      <dgm:t>
        <a:bodyPr/>
        <a:lstStyle/>
        <a:p>
          <a:endParaRPr lang="en-US"/>
        </a:p>
      </dgm:t>
    </dgm:pt>
    <dgm:pt modelId="{52378038-ED37-482D-AE77-0EA287C11FF2}" type="sibTrans" cxnId="{2F619B01-8237-4E5F-915B-54F78FA9D878}">
      <dgm:prSet/>
      <dgm:spPr/>
      <dgm:t>
        <a:bodyPr/>
        <a:lstStyle/>
        <a:p>
          <a:endParaRPr lang="en-US"/>
        </a:p>
      </dgm:t>
    </dgm:pt>
    <dgm:pt modelId="{8036E363-DEEB-40D7-AA81-6638ABB352D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Performance feedback</a:t>
          </a:r>
        </a:p>
      </dgm:t>
    </dgm:pt>
    <dgm:pt modelId="{EE193A7A-5200-4122-A16A-09061C44B80E}" type="parTrans" cxnId="{545C0EC7-3E5A-4D7E-B62D-8428ACB504BA}">
      <dgm:prSet/>
      <dgm:spPr/>
      <dgm:t>
        <a:bodyPr/>
        <a:lstStyle/>
        <a:p>
          <a:endParaRPr lang="en-US"/>
        </a:p>
      </dgm:t>
    </dgm:pt>
    <dgm:pt modelId="{524C6ED2-82FD-40F6-B6A3-1A0477DC55A8}" type="sibTrans" cxnId="{545C0EC7-3E5A-4D7E-B62D-8428ACB504BA}">
      <dgm:prSet/>
      <dgm:spPr/>
      <dgm:t>
        <a:bodyPr/>
        <a:lstStyle/>
        <a:p>
          <a:endParaRPr lang="en-US"/>
        </a:p>
      </dgm:t>
    </dgm:pt>
    <dgm:pt modelId="{7BB79819-6398-4170-A11C-939CAEFE6DDB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Coaching and training</a:t>
          </a:r>
        </a:p>
      </dgm:t>
    </dgm:pt>
    <dgm:pt modelId="{539BCD4C-37B0-41F0-8E03-5C8B9549C74F}" type="parTrans" cxnId="{ABD8FB74-1F70-4475-A4DF-640473672A2D}">
      <dgm:prSet/>
      <dgm:spPr/>
      <dgm:t>
        <a:bodyPr/>
        <a:lstStyle/>
        <a:p>
          <a:endParaRPr lang="en-US"/>
        </a:p>
      </dgm:t>
    </dgm:pt>
    <dgm:pt modelId="{B19D8279-9379-4587-BF2A-8C86429719E1}" type="sibTrans" cxnId="{ABD8FB74-1F70-4475-A4DF-640473672A2D}">
      <dgm:prSet/>
      <dgm:spPr/>
      <dgm:t>
        <a:bodyPr/>
        <a:lstStyle/>
        <a:p>
          <a:endParaRPr lang="en-US"/>
        </a:p>
      </dgm:t>
    </dgm:pt>
    <dgm:pt modelId="{D2EC6232-051C-45A2-A8F5-56BAAC51DFDE}">
      <dgm:prSet/>
      <dgm:spPr/>
      <dgm:t>
        <a:bodyPr/>
        <a:lstStyle/>
        <a:p>
          <a:r>
            <a:rPr lang="en-AU" dirty="0"/>
            <a:t>Encompasses five topics:</a:t>
          </a:r>
        </a:p>
      </dgm:t>
    </dgm:pt>
    <dgm:pt modelId="{091C7590-BF19-4754-87C4-964EEAE22578}" type="parTrans" cxnId="{0AE68957-665C-4940-B981-23FC53794F8A}">
      <dgm:prSet/>
      <dgm:spPr/>
      <dgm:t>
        <a:bodyPr/>
        <a:lstStyle/>
        <a:p>
          <a:endParaRPr lang="en-US"/>
        </a:p>
      </dgm:t>
    </dgm:pt>
    <dgm:pt modelId="{866C1BD9-0716-4969-8A5E-2A6B85AB75C2}" type="sibTrans" cxnId="{0AE68957-665C-4940-B981-23FC53794F8A}">
      <dgm:prSet/>
      <dgm:spPr/>
      <dgm:t>
        <a:bodyPr/>
        <a:lstStyle/>
        <a:p>
          <a:endParaRPr lang="en-US"/>
        </a:p>
      </dgm:t>
    </dgm:pt>
    <dgm:pt modelId="{33C47883-234C-40B2-BD88-F72DF707921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Problems and exceptions</a:t>
          </a:r>
        </a:p>
      </dgm:t>
    </dgm:pt>
    <dgm:pt modelId="{4870E0C8-9AD8-41CC-989A-63A30683771C}" type="parTrans" cxnId="{F425C22E-08EE-4EA3-A041-BB450B63FE7A}">
      <dgm:prSet/>
      <dgm:spPr/>
      <dgm:t>
        <a:bodyPr/>
        <a:lstStyle/>
        <a:p>
          <a:endParaRPr lang="en-US"/>
        </a:p>
      </dgm:t>
    </dgm:pt>
    <dgm:pt modelId="{61AD8505-E26E-4C3D-A420-DD9EB8DE56BC}" type="sibTrans" cxnId="{F425C22E-08EE-4EA3-A041-BB450B63FE7A}">
      <dgm:prSet/>
      <dgm:spPr/>
      <dgm:t>
        <a:bodyPr/>
        <a:lstStyle/>
        <a:p>
          <a:endParaRPr lang="en-US"/>
        </a:p>
      </dgm:t>
    </dgm:pt>
    <dgm:pt modelId="{057CBA1B-1411-4832-8445-6A4D95BDA61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Suggestions and improvements</a:t>
          </a:r>
        </a:p>
      </dgm:t>
    </dgm:pt>
    <dgm:pt modelId="{8064A60F-D6C7-4C3E-B0BA-5278E0E01702}" type="parTrans" cxnId="{760AC093-FF52-427A-93A3-CBC581DA9228}">
      <dgm:prSet/>
      <dgm:spPr/>
      <dgm:t>
        <a:bodyPr/>
        <a:lstStyle/>
        <a:p>
          <a:endParaRPr lang="en-US"/>
        </a:p>
      </dgm:t>
    </dgm:pt>
    <dgm:pt modelId="{E0696EE1-71E2-4A53-9A0C-09239CEAA15E}" type="sibTrans" cxnId="{760AC093-FF52-427A-93A3-CBC581DA9228}">
      <dgm:prSet/>
      <dgm:spPr/>
      <dgm:t>
        <a:bodyPr/>
        <a:lstStyle/>
        <a:p>
          <a:endParaRPr lang="en-US"/>
        </a:p>
      </dgm:t>
    </dgm:pt>
    <dgm:pt modelId="{517CDCC6-1ADF-4453-BE8B-D7B1283D2EB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Performance reports</a:t>
          </a:r>
        </a:p>
      </dgm:t>
    </dgm:pt>
    <dgm:pt modelId="{6636FD77-0FAA-4A2D-80A2-C338465DFA1C}" type="parTrans" cxnId="{6F8B916B-AA33-46D3-A429-41A84CFB104A}">
      <dgm:prSet/>
      <dgm:spPr/>
      <dgm:t>
        <a:bodyPr/>
        <a:lstStyle/>
        <a:p>
          <a:endParaRPr lang="en-US"/>
        </a:p>
      </dgm:t>
    </dgm:pt>
    <dgm:pt modelId="{5A6CAFD2-FE6C-4915-839D-FF74AEE195F9}" type="sibTrans" cxnId="{6F8B916B-AA33-46D3-A429-41A84CFB104A}">
      <dgm:prSet/>
      <dgm:spPr/>
      <dgm:t>
        <a:bodyPr/>
        <a:lstStyle/>
        <a:p>
          <a:endParaRPr lang="en-US"/>
        </a:p>
      </dgm:t>
    </dgm:pt>
    <dgm:pt modelId="{1125A6EE-5C08-435C-8EC3-E855C265391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Grievances and disputes</a:t>
          </a:r>
        </a:p>
      </dgm:t>
    </dgm:pt>
    <dgm:pt modelId="{359241B1-8B39-4557-B434-BFD284584617}" type="parTrans" cxnId="{542AA09C-8AC4-490B-BEC5-25E4D80EED67}">
      <dgm:prSet/>
      <dgm:spPr/>
      <dgm:t>
        <a:bodyPr/>
        <a:lstStyle/>
        <a:p>
          <a:endParaRPr lang="en-US"/>
        </a:p>
      </dgm:t>
    </dgm:pt>
    <dgm:pt modelId="{2EE681A3-78CA-450D-8FEC-9BBF815EE26E}" type="sibTrans" cxnId="{542AA09C-8AC4-490B-BEC5-25E4D80EED67}">
      <dgm:prSet/>
      <dgm:spPr/>
      <dgm:t>
        <a:bodyPr/>
        <a:lstStyle/>
        <a:p>
          <a:endParaRPr lang="en-US"/>
        </a:p>
      </dgm:t>
    </dgm:pt>
    <dgm:pt modelId="{FD504672-AC35-46EF-BE44-48F6D2B21777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Financial and accounting information</a:t>
          </a:r>
        </a:p>
      </dgm:t>
    </dgm:pt>
    <dgm:pt modelId="{15E0A603-D4B8-4947-BEEB-FF40EACCD247}" type="parTrans" cxnId="{819C4E4A-D11C-4FE3-81D3-B29FB2F224A2}">
      <dgm:prSet/>
      <dgm:spPr/>
      <dgm:t>
        <a:bodyPr/>
        <a:lstStyle/>
        <a:p>
          <a:endParaRPr lang="en-US"/>
        </a:p>
      </dgm:t>
    </dgm:pt>
    <dgm:pt modelId="{77D8CE40-C117-4770-9ACC-315E675FF466}" type="sibTrans" cxnId="{819C4E4A-D11C-4FE3-81D3-B29FB2F224A2}">
      <dgm:prSet/>
      <dgm:spPr/>
      <dgm:t>
        <a:bodyPr/>
        <a:lstStyle/>
        <a:p>
          <a:endParaRPr lang="en-US"/>
        </a:p>
      </dgm:t>
    </dgm:pt>
    <dgm:pt modelId="{79E9E0E4-5CB7-4F04-A157-F5AF0C99D263}">
      <dgm:prSet/>
      <dgm:spPr/>
      <dgm:t>
        <a:bodyPr/>
        <a:lstStyle/>
        <a:p>
          <a:endParaRPr lang="en-AU" dirty="0"/>
        </a:p>
      </dgm:t>
    </dgm:pt>
    <dgm:pt modelId="{C3B3CC47-0090-45E8-8228-C4DC83836CD8}" type="parTrans" cxnId="{3F8E8BD0-9E2C-4784-AA79-951F2D8B9E94}">
      <dgm:prSet/>
      <dgm:spPr/>
      <dgm:t>
        <a:bodyPr/>
        <a:lstStyle/>
        <a:p>
          <a:endParaRPr lang="en-US"/>
        </a:p>
      </dgm:t>
    </dgm:pt>
    <dgm:pt modelId="{B00C4FF9-9452-4656-B671-0E21C187CBBD}" type="sibTrans" cxnId="{3F8E8BD0-9E2C-4784-AA79-951F2D8B9E94}">
      <dgm:prSet/>
      <dgm:spPr/>
      <dgm:t>
        <a:bodyPr/>
        <a:lstStyle/>
        <a:p>
          <a:endParaRPr lang="en-US"/>
        </a:p>
      </dgm:t>
    </dgm:pt>
    <dgm:pt modelId="{42A5DC36-1B8F-4A60-BC3E-609061276775}">
      <dgm:prSet/>
      <dgm:spPr/>
      <dgm:t>
        <a:bodyPr/>
        <a:lstStyle/>
        <a:p>
          <a:r>
            <a:rPr lang="en-AU" dirty="0"/>
            <a:t>Encompasses three topics:</a:t>
          </a:r>
        </a:p>
      </dgm:t>
    </dgm:pt>
    <dgm:pt modelId="{088B00C1-8BEE-4A30-98C9-ECFC257331E8}" type="parTrans" cxnId="{47967178-2170-47A8-95FF-0B8BA8F3109B}">
      <dgm:prSet/>
      <dgm:spPr/>
      <dgm:t>
        <a:bodyPr/>
        <a:lstStyle/>
        <a:p>
          <a:endParaRPr lang="en-US"/>
        </a:p>
      </dgm:t>
    </dgm:pt>
    <dgm:pt modelId="{7621C8D3-BB05-42F1-B364-CB45ABC5CEF8}" type="sibTrans" cxnId="{47967178-2170-47A8-95FF-0B8BA8F3109B}">
      <dgm:prSet/>
      <dgm:spPr/>
      <dgm:t>
        <a:bodyPr/>
        <a:lstStyle/>
        <a:p>
          <a:endParaRPr lang="en-US"/>
        </a:p>
      </dgm:t>
    </dgm:pt>
    <dgm:pt modelId="{FA855F78-B49D-47FC-875B-CB88B4B387C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Intradepartmental problem solving</a:t>
          </a:r>
        </a:p>
      </dgm:t>
    </dgm:pt>
    <dgm:pt modelId="{F70CDAC7-8E7E-4A09-91F2-047F318EF80D}" type="parTrans" cxnId="{CFC0CC3C-A905-44AB-8973-78FCF0160EF3}">
      <dgm:prSet/>
      <dgm:spPr/>
      <dgm:t>
        <a:bodyPr/>
        <a:lstStyle/>
        <a:p>
          <a:endParaRPr lang="en-US"/>
        </a:p>
      </dgm:t>
    </dgm:pt>
    <dgm:pt modelId="{D6D98B59-8B83-45DA-A7BE-29A6D16DBA3F}" type="sibTrans" cxnId="{CFC0CC3C-A905-44AB-8973-78FCF0160EF3}">
      <dgm:prSet/>
      <dgm:spPr/>
      <dgm:t>
        <a:bodyPr/>
        <a:lstStyle/>
        <a:p>
          <a:endParaRPr lang="en-US"/>
        </a:p>
      </dgm:t>
    </dgm:pt>
    <dgm:pt modelId="{D8943329-A143-4B1B-B6F6-E447A4BC1F30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Interdepartmental coordination</a:t>
          </a:r>
        </a:p>
      </dgm:t>
    </dgm:pt>
    <dgm:pt modelId="{2BA0F424-8A7F-44FA-BB78-9FA447DAD011}" type="parTrans" cxnId="{7B8BB509-C1A6-4F89-A455-D9CA6D7AD65D}">
      <dgm:prSet/>
      <dgm:spPr/>
      <dgm:t>
        <a:bodyPr/>
        <a:lstStyle/>
        <a:p>
          <a:endParaRPr lang="en-US"/>
        </a:p>
      </dgm:t>
    </dgm:pt>
    <dgm:pt modelId="{883CCA86-A0DD-42A2-8477-54798532E79F}" type="sibTrans" cxnId="{7B8BB509-C1A6-4F89-A455-D9CA6D7AD65D}">
      <dgm:prSet/>
      <dgm:spPr/>
      <dgm:t>
        <a:bodyPr/>
        <a:lstStyle/>
        <a:p>
          <a:endParaRPr lang="en-US"/>
        </a:p>
      </dgm:t>
    </dgm:pt>
    <dgm:pt modelId="{AC2124C2-113C-45B2-B219-E548C62879B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AU" dirty="0"/>
            <a:t>Change initiatives and improvements</a:t>
          </a:r>
        </a:p>
      </dgm:t>
    </dgm:pt>
    <dgm:pt modelId="{9F4BD7E5-3BAF-48B9-807A-497B4DFE1E9E}" type="parTrans" cxnId="{C441CB90-8A3F-4683-B9AB-F99ECF60F339}">
      <dgm:prSet/>
      <dgm:spPr/>
      <dgm:t>
        <a:bodyPr/>
        <a:lstStyle/>
        <a:p>
          <a:endParaRPr lang="en-US"/>
        </a:p>
      </dgm:t>
    </dgm:pt>
    <dgm:pt modelId="{A8E3DB97-4F8B-411C-AA4F-4948334088C5}" type="sibTrans" cxnId="{C441CB90-8A3F-4683-B9AB-F99ECF60F339}">
      <dgm:prSet/>
      <dgm:spPr/>
      <dgm:t>
        <a:bodyPr/>
        <a:lstStyle/>
        <a:p>
          <a:endParaRPr lang="en-US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3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3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F619B01-8237-4E5F-915B-54F78FA9D878}" srcId="{F32152C3-1005-4411-9441-D70D090AE7F3}" destId="{05192E3C-ECD0-47D9-BA7D-2E156467E552}" srcOrd="2" destOrd="0" parTransId="{6D2B61EE-8706-4B61-BCFD-8654A642ACAA}" sibTransId="{52378038-ED37-482D-AE77-0EA287C11FF2}"/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7B8BB509-C1A6-4F89-A455-D9CA6D7AD65D}" srcId="{42A5DC36-1B8F-4A60-BC3E-609061276775}" destId="{D8943329-A143-4B1B-B6F6-E447A4BC1F30}" srcOrd="1" destOrd="0" parTransId="{2BA0F424-8A7F-44FA-BB78-9FA447DAD011}" sibTransId="{883CCA86-A0DD-42A2-8477-54798532E79F}"/>
    <dgm:cxn modelId="{B674950C-DED9-4F63-A289-F93E59B6D6AE}" type="presOf" srcId="{8036E363-DEEB-40D7-AA81-6638ABB352D8}" destId="{BFA4242F-9D21-6347-B4D7-F2FDB780FFF5}" srcOrd="0" destOrd="5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7CE4C719-1244-4945-B313-609044277363}" type="presOf" srcId="{1125A6EE-5C08-435C-8EC3-E855C265391D}" destId="{CE4A2EFB-0A66-B748-B80D-BA465E25FE9D}" srcOrd="0" destOrd="5" presId="urn:microsoft.com/office/officeart/2005/8/layout/hList1"/>
    <dgm:cxn modelId="{37CD1F1F-5540-4FB1-86F3-CC5D5B92CAE9}" type="presOf" srcId="{7BB79819-6398-4170-A11C-939CAEFE6DDB}" destId="{BFA4242F-9D21-6347-B4D7-F2FDB780FFF5}" srcOrd="0" destOrd="6" presId="urn:microsoft.com/office/officeart/2005/8/layout/hList1"/>
    <dgm:cxn modelId="{5C2D6920-CD68-435D-912B-5383A6BA4EC5}" type="presOf" srcId="{05192E3C-ECD0-47D9-BA7D-2E156467E552}" destId="{BFA4242F-9D21-6347-B4D7-F2FDB780FFF5}" srcOrd="0" destOrd="4" presId="urn:microsoft.com/office/officeart/2005/8/layout/hList1"/>
    <dgm:cxn modelId="{EC18D921-90C2-4A4C-8571-890CC6BBD141}" type="presOf" srcId="{EFD68E2A-B43B-4062-8275-FA0D1263BE16}" destId="{BFA4242F-9D21-6347-B4D7-F2FDB780FFF5}" srcOrd="0" destOrd="2" presId="urn:microsoft.com/office/officeart/2005/8/layout/hList1"/>
    <dgm:cxn modelId="{3D735322-569F-9946-BF92-7E9510B82799}" type="presOf" srcId="{EE838EE3-E0A3-FA43-BE1A-563C8902ACF7}" destId="{3F220766-FCAD-3342-AD59-13642B57AD88}" srcOrd="0" destOrd="0" presId="urn:microsoft.com/office/officeart/2005/8/layout/hList1"/>
    <dgm:cxn modelId="{11A57923-85FF-41C6-AB31-183740917144}" type="presOf" srcId="{39EFE713-20A0-40B4-AA26-B1D5C81A0DD8}" destId="{BFA4242F-9D21-6347-B4D7-F2FDB780FFF5}" srcOrd="0" destOrd="3" presId="urn:microsoft.com/office/officeart/2005/8/layout/hList1"/>
    <dgm:cxn modelId="{D1B1A12D-50E0-4E2F-845F-75A166FE349B}" type="presOf" srcId="{FA855F78-B49D-47FC-875B-CB88B4B387C0}" destId="{3F220766-FCAD-3342-AD59-13642B57AD88}" srcOrd="0" destOrd="2" presId="urn:microsoft.com/office/officeart/2005/8/layout/hList1"/>
    <dgm:cxn modelId="{F425C22E-08EE-4EA3-A041-BB450B63FE7A}" srcId="{D2EC6232-051C-45A2-A8F5-56BAAC51DFDE}" destId="{33C47883-234C-40B2-BD88-F72DF707921A}" srcOrd="0" destOrd="0" parTransId="{4870E0C8-9AD8-41CC-989A-63A30683771C}" sibTransId="{61AD8505-E26E-4C3D-A420-DD9EB8DE56BC}"/>
    <dgm:cxn modelId="{F4B57232-7B4F-4654-8942-DE3114FB6630}" type="presOf" srcId="{D8943329-A143-4B1B-B6F6-E447A4BC1F30}" destId="{3F220766-FCAD-3342-AD59-13642B57AD88}" srcOrd="0" destOrd="3" presId="urn:microsoft.com/office/officeart/2005/8/layout/hList1"/>
    <dgm:cxn modelId="{600AA834-270B-4EB2-9778-AE70C9A728CB}" type="presOf" srcId="{057CBA1B-1411-4832-8445-6A4D95BDA617}" destId="{CE4A2EFB-0A66-B748-B80D-BA465E25FE9D}" srcOrd="0" destOrd="3" presId="urn:microsoft.com/office/officeart/2005/8/layout/hList1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CFC0CC3C-A905-44AB-8973-78FCF0160EF3}" srcId="{42A5DC36-1B8F-4A60-BC3E-609061276775}" destId="{FA855F78-B49D-47FC-875B-CB88B4B387C0}" srcOrd="0" destOrd="0" parTransId="{F70CDAC7-8E7E-4A09-91F2-047F318EF80D}" sibTransId="{D6D98B59-8B83-45DA-A7BE-29A6D16DBA3F}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4D81496A-FB8C-478D-BFDC-FDB63BAA1C9D}" type="presOf" srcId="{FD504672-AC35-46EF-BE44-48F6D2B21777}" destId="{CE4A2EFB-0A66-B748-B80D-BA465E25FE9D}" srcOrd="0" destOrd="6" presId="urn:microsoft.com/office/officeart/2005/8/layout/hList1"/>
    <dgm:cxn modelId="{819C4E4A-D11C-4FE3-81D3-B29FB2F224A2}" srcId="{D2EC6232-051C-45A2-A8F5-56BAAC51DFDE}" destId="{FD504672-AC35-46EF-BE44-48F6D2B21777}" srcOrd="4" destOrd="0" parTransId="{15E0A603-D4B8-4947-BEEB-FF40EACCD247}" sibTransId="{77D8CE40-C117-4770-9ACC-315E675FF466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6F8B916B-AA33-46D3-A429-41A84CFB104A}" srcId="{D2EC6232-051C-45A2-A8F5-56BAAC51DFDE}" destId="{517CDCC6-1ADF-4453-BE8B-D7B1283D2EB7}" srcOrd="2" destOrd="0" parTransId="{6636FD77-0FAA-4A2D-80A2-C338465DFA1C}" sibTransId="{5A6CAFD2-FE6C-4915-839D-FF74AEE195F9}"/>
    <dgm:cxn modelId="{ABD8FB74-1F70-4475-A4DF-640473672A2D}" srcId="{F32152C3-1005-4411-9441-D70D090AE7F3}" destId="{7BB79819-6398-4170-A11C-939CAEFE6DDB}" srcOrd="4" destOrd="0" parTransId="{539BCD4C-37B0-41F0-8E03-5C8B9549C74F}" sibTransId="{B19D8279-9379-4587-BF2A-8C86429719E1}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0AE68957-665C-4940-B981-23FC53794F8A}" srcId="{53730A96-0EB0-E240-A09E-2F157A4D3BB6}" destId="{D2EC6232-051C-45A2-A8F5-56BAAC51DFDE}" srcOrd="1" destOrd="0" parTransId="{091C7590-BF19-4754-87C4-964EEAE22578}" sibTransId="{866C1BD9-0716-4969-8A5E-2A6B85AB75C2}"/>
    <dgm:cxn modelId="{47967178-2170-47A8-95FF-0B8BA8F3109B}" srcId="{D1F56169-F1AB-B04F-A4B6-D79756C1D6BC}" destId="{42A5DC36-1B8F-4A60-BC3E-609061276775}" srcOrd="1" destOrd="0" parTransId="{088B00C1-8BEE-4A30-98C9-ECFC257331E8}" sibTransId="{7621C8D3-BB05-42F1-B364-CB45ABC5CEF8}"/>
    <dgm:cxn modelId="{B225DC86-B9E2-4FEA-96CC-40FFD9A4E2A3}" type="presOf" srcId="{AC2124C2-113C-45B2-B219-E548C62879B4}" destId="{3F220766-FCAD-3342-AD59-13642B57AD88}" srcOrd="0" destOrd="4" presId="urn:microsoft.com/office/officeart/2005/8/layout/hList1"/>
    <dgm:cxn modelId="{B7B50490-6A4C-4843-B5C5-23057224D51F}" srcId="{F32152C3-1005-4411-9441-D70D090AE7F3}" destId="{39EFE713-20A0-40B4-AA26-B1D5C81A0DD8}" srcOrd="1" destOrd="0" parTransId="{EB8140F4-8E9B-4E0E-B5FD-820F1C86CEB8}" sibTransId="{9F3D4E98-12EB-4475-A33F-DD274F088512}"/>
    <dgm:cxn modelId="{C441CB90-8A3F-4683-B9AB-F99ECF60F339}" srcId="{42A5DC36-1B8F-4A60-BC3E-609061276775}" destId="{AC2124C2-113C-45B2-B219-E548C62879B4}" srcOrd="2" destOrd="0" parTransId="{9F4BD7E5-3BAF-48B9-807A-497B4DFE1E9E}" sibTransId="{A8E3DB97-4F8B-411C-AA4F-4948334088C5}"/>
    <dgm:cxn modelId="{760AC093-FF52-427A-93A3-CBC581DA9228}" srcId="{D2EC6232-051C-45A2-A8F5-56BAAC51DFDE}" destId="{057CBA1B-1411-4832-8445-6A4D95BDA617}" srcOrd="1" destOrd="0" parTransId="{8064A60F-D6C7-4C3E-B0BA-5278E0E01702}" sibTransId="{E0696EE1-71E2-4A53-9A0C-09239CEAA15E}"/>
    <dgm:cxn modelId="{1568A59A-873E-48E9-8FCF-4556B0C124EE}" srcId="{F32152C3-1005-4411-9441-D70D090AE7F3}" destId="{EFD68E2A-B43B-4062-8275-FA0D1263BE16}" srcOrd="0" destOrd="0" parTransId="{9EFB9799-45DD-453E-A89C-B8DAD7080E05}" sibTransId="{A4F5646C-2544-4424-9BE0-408F0AD79629}"/>
    <dgm:cxn modelId="{542AA09C-8AC4-490B-BEC5-25E4D80EED67}" srcId="{D2EC6232-051C-45A2-A8F5-56BAAC51DFDE}" destId="{1125A6EE-5C08-435C-8EC3-E855C265391D}" srcOrd="3" destOrd="0" parTransId="{359241B1-8B39-4557-B434-BFD284584617}" sibTransId="{2EE681A3-78CA-450D-8FEC-9BBF815EE26E}"/>
    <dgm:cxn modelId="{402700AF-9097-4650-A790-8D6A534CC08D}" type="presOf" srcId="{D2EC6232-051C-45A2-A8F5-56BAAC51DFDE}" destId="{CE4A2EFB-0A66-B748-B80D-BA465E25FE9D}" srcOrd="0" destOrd="1" presId="urn:microsoft.com/office/officeart/2005/8/layout/hList1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545C0EC7-3E5A-4D7E-B62D-8428ACB504BA}" srcId="{F32152C3-1005-4411-9441-D70D090AE7F3}" destId="{8036E363-DEEB-40D7-AA81-6638ABB352D8}" srcOrd="3" destOrd="0" parTransId="{EE193A7A-5200-4122-A16A-09061C44B80E}" sibTransId="{524C6ED2-82FD-40F6-B6A3-1A0477DC55A8}"/>
    <dgm:cxn modelId="{A3827BC7-A62E-694B-BA3A-E954E57FECEA}" srcId="{D1F56169-F1AB-B04F-A4B6-D79756C1D6BC}" destId="{EE838EE3-E0A3-FA43-BE1A-563C8902ACF7}" srcOrd="0" destOrd="0" parTransId="{101FF6F1-42EE-5C48-9523-BA9797AF4012}" sibTransId="{1DBF2920-B65D-834D-A46E-DFB3F21EAC3D}"/>
    <dgm:cxn modelId="{2FB47ACC-8B44-4719-BB12-FD072452C6ED}" type="presOf" srcId="{517CDCC6-1ADF-4453-BE8B-D7B1283D2EB7}" destId="{CE4A2EFB-0A66-B748-B80D-BA465E25FE9D}" srcOrd="0" destOrd="4" presId="urn:microsoft.com/office/officeart/2005/8/layout/hList1"/>
    <dgm:cxn modelId="{3F8E8BD0-9E2C-4784-AA79-951F2D8B9E94}" srcId="{D1F56169-F1AB-B04F-A4B6-D79756C1D6BC}" destId="{79E9E0E4-5CB7-4F04-A157-F5AF0C99D263}" srcOrd="2" destOrd="0" parTransId="{C3B3CC47-0090-45E8-8228-C4DC83836CD8}" sibTransId="{B00C4FF9-9452-4656-B671-0E21C187CBBD}"/>
    <dgm:cxn modelId="{B080C4D0-97FB-47DD-BDC5-0BADB89EA991}" srcId="{B514A51A-5EE6-824E-8301-508405DC543E}" destId="{F32152C3-1005-4411-9441-D70D090AE7F3}" srcOrd="1" destOrd="0" parTransId="{1C95C880-AC56-4D96-94F1-2102C4747F49}" sibTransId="{920BC948-D951-48D1-BF19-9BFD5A140904}"/>
    <dgm:cxn modelId="{8E69A1D4-01B4-4D2D-80E7-F86F8F218230}" type="presOf" srcId="{79E9E0E4-5CB7-4F04-A157-F5AF0C99D263}" destId="{3F220766-FCAD-3342-AD59-13642B57AD88}" srcOrd="0" destOrd="5" presId="urn:microsoft.com/office/officeart/2005/8/layout/hList1"/>
    <dgm:cxn modelId="{C4E293D7-B5FD-4FFD-8024-A750218EA219}" type="presOf" srcId="{F32152C3-1005-4411-9441-D70D090AE7F3}" destId="{BFA4242F-9D21-6347-B4D7-F2FDB780FFF5}" srcOrd="0" destOrd="1" presId="urn:microsoft.com/office/officeart/2005/8/layout/hList1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DDFD37EB-05AA-402B-8CE4-1DA528765131}" type="presOf" srcId="{33C47883-234C-40B2-BD88-F72DF707921A}" destId="{CE4A2EFB-0A66-B748-B80D-BA465E25FE9D}" srcOrd="0" destOrd="2" presId="urn:microsoft.com/office/officeart/2005/8/layout/hList1"/>
    <dgm:cxn modelId="{A75871FC-6702-451E-844E-1D33E036C5F1}" type="presOf" srcId="{42A5DC36-1B8F-4A60-BC3E-609061276775}" destId="{3F220766-FCAD-3342-AD59-13642B57AD88}" srcOrd="0" destOrd="1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86FC53-A42C-A141-8FC1-6F2797579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514A51A-5EE6-824E-8301-508405DC543E}">
      <dgm:prSet/>
      <dgm:spPr>
        <a:solidFill>
          <a:srgbClr val="006296"/>
        </a:solidFill>
        <a:ln>
          <a:noFill/>
        </a:ln>
      </dgm:spPr>
      <dgm:t>
        <a:bodyPr/>
        <a:lstStyle/>
        <a:p>
          <a:r>
            <a:rPr lang="en-AU" dirty="0"/>
            <a:t>Stay calm, listen hard</a:t>
          </a:r>
        </a:p>
      </dgm:t>
    </dgm:pt>
    <dgm:pt modelId="{CFD41E02-748E-0547-9ADC-C869F54FF7DC}" type="parTrans" cxnId="{8105B543-74ED-C74F-B08F-21821CFD8F47}">
      <dgm:prSet/>
      <dgm:spPr/>
      <dgm:t>
        <a:bodyPr/>
        <a:lstStyle/>
        <a:p>
          <a:endParaRPr lang="en-GB"/>
        </a:p>
      </dgm:t>
    </dgm:pt>
    <dgm:pt modelId="{826E1EC9-EE24-AB44-A949-55F94F2BD87F}" type="sibTrans" cxnId="{8105B543-74ED-C74F-B08F-21821CFD8F47}">
      <dgm:prSet/>
      <dgm:spPr/>
      <dgm:t>
        <a:bodyPr/>
        <a:lstStyle/>
        <a:p>
          <a:endParaRPr lang="en-GB"/>
        </a:p>
      </dgm:t>
    </dgm:pt>
    <dgm:pt modelId="{47DB2EAA-070F-6545-BB0D-047F75D23579}">
      <dgm:prSet/>
      <dgm:spPr/>
      <dgm:t>
        <a:bodyPr/>
        <a:lstStyle/>
        <a:p>
          <a:r>
            <a:rPr lang="en-US" dirty="0"/>
            <a:t>Good crisis communicators don’t allow themselves to be overwhelmed by the situation. </a:t>
          </a:r>
          <a:endParaRPr lang="en-AU" dirty="0"/>
        </a:p>
      </dgm:t>
    </dgm:pt>
    <dgm:pt modelId="{434BF183-B3F3-B540-B095-4886F0EFB397}" type="parTrans" cxnId="{67AB07BC-6CE2-C949-9D9E-61732A157D4C}">
      <dgm:prSet/>
      <dgm:spPr/>
      <dgm:t>
        <a:bodyPr/>
        <a:lstStyle/>
        <a:p>
          <a:endParaRPr lang="en-GB"/>
        </a:p>
      </dgm:t>
    </dgm:pt>
    <dgm:pt modelId="{DD8449C2-2342-644B-A791-075824DEA131}" type="sibTrans" cxnId="{67AB07BC-6CE2-C949-9D9E-61732A157D4C}">
      <dgm:prSet/>
      <dgm:spPr/>
      <dgm:t>
        <a:bodyPr/>
        <a:lstStyle/>
        <a:p>
          <a:endParaRPr lang="en-GB"/>
        </a:p>
      </dgm:t>
    </dgm:pt>
    <dgm:pt modelId="{53730A96-0EB0-E240-A09E-2F157A4D3BB6}">
      <dgm:prSet/>
      <dgm:spPr>
        <a:solidFill>
          <a:srgbClr val="4B5085"/>
        </a:solidFill>
        <a:ln>
          <a:noFill/>
        </a:ln>
      </dgm:spPr>
      <dgm:t>
        <a:bodyPr/>
        <a:lstStyle/>
        <a:p>
          <a:r>
            <a:rPr lang="en-AU" dirty="0"/>
            <a:t>Be visible</a:t>
          </a:r>
        </a:p>
      </dgm:t>
    </dgm:pt>
    <dgm:pt modelId="{7637C18D-6117-2649-9218-9D39C5E5E477}" type="parTrans" cxnId="{3B201A69-7CD8-674E-84BC-409E16E1DA69}">
      <dgm:prSet/>
      <dgm:spPr/>
      <dgm:t>
        <a:bodyPr/>
        <a:lstStyle/>
        <a:p>
          <a:endParaRPr lang="en-GB"/>
        </a:p>
      </dgm:t>
    </dgm:pt>
    <dgm:pt modelId="{28681E8D-1BA9-B045-B7BF-984FC3EAA946}" type="sibTrans" cxnId="{3B201A69-7CD8-674E-84BC-409E16E1DA69}">
      <dgm:prSet/>
      <dgm:spPr/>
      <dgm:t>
        <a:bodyPr/>
        <a:lstStyle/>
        <a:p>
          <a:endParaRPr lang="en-GB"/>
        </a:p>
      </dgm:t>
    </dgm:pt>
    <dgm:pt modelId="{1233B0D6-428D-1F41-A858-5D9A9EE60A8B}">
      <dgm:prSet/>
      <dgm:spPr/>
      <dgm:t>
        <a:bodyPr/>
        <a:lstStyle/>
        <a:p>
          <a:r>
            <a:rPr lang="en-US" dirty="0"/>
            <a:t>Many managers underestimate just how important their presence is during a crisis.</a:t>
          </a:r>
          <a:endParaRPr lang="en-AU" dirty="0"/>
        </a:p>
      </dgm:t>
    </dgm:pt>
    <dgm:pt modelId="{09143D0C-5CB2-9241-909C-8CC6A40CCE77}" type="parTrans" cxnId="{64235C6B-C8F2-2E46-A73C-4003C2256ACC}">
      <dgm:prSet/>
      <dgm:spPr/>
      <dgm:t>
        <a:bodyPr/>
        <a:lstStyle/>
        <a:p>
          <a:endParaRPr lang="en-GB"/>
        </a:p>
      </dgm:t>
    </dgm:pt>
    <dgm:pt modelId="{3AD68AE1-0F57-1747-A9AE-1174A21A792F}" type="sibTrans" cxnId="{64235C6B-C8F2-2E46-A73C-4003C2256ACC}">
      <dgm:prSet/>
      <dgm:spPr/>
      <dgm:t>
        <a:bodyPr/>
        <a:lstStyle/>
        <a:p>
          <a:endParaRPr lang="en-GB"/>
        </a:p>
      </dgm:t>
    </dgm:pt>
    <dgm:pt modelId="{D1F56169-F1AB-B04F-A4B6-D79756C1D6BC}">
      <dgm:prSet/>
      <dgm:spPr>
        <a:solidFill>
          <a:srgbClr val="A93E62"/>
        </a:solidFill>
        <a:ln>
          <a:noFill/>
        </a:ln>
      </dgm:spPr>
      <dgm:t>
        <a:bodyPr/>
        <a:lstStyle/>
        <a:p>
          <a:r>
            <a:rPr lang="en-AU" dirty="0"/>
            <a:t>Get the awful truth out</a:t>
          </a:r>
        </a:p>
      </dgm:t>
    </dgm:pt>
    <dgm:pt modelId="{C1400161-00B9-7C46-894A-E835E9298B24}" type="parTrans" cxnId="{38631076-07DA-6B46-84C0-EB73D3D2A5FB}">
      <dgm:prSet/>
      <dgm:spPr/>
      <dgm:t>
        <a:bodyPr/>
        <a:lstStyle/>
        <a:p>
          <a:endParaRPr lang="en-GB"/>
        </a:p>
      </dgm:t>
    </dgm:pt>
    <dgm:pt modelId="{CC5B1114-3417-C544-833D-891BF79D4F58}" type="sibTrans" cxnId="{38631076-07DA-6B46-84C0-EB73D3D2A5FB}">
      <dgm:prSet/>
      <dgm:spPr/>
      <dgm:t>
        <a:bodyPr/>
        <a:lstStyle/>
        <a:p>
          <a:endParaRPr lang="en-GB"/>
        </a:p>
      </dgm:t>
    </dgm:pt>
    <dgm:pt modelId="{EE838EE3-E0A3-FA43-BE1A-563C8902ACF7}">
      <dgm:prSet/>
      <dgm:spPr/>
      <dgm:t>
        <a:bodyPr/>
        <a:lstStyle/>
        <a:p>
          <a:r>
            <a:rPr lang="en-US" dirty="0"/>
            <a:t>Effective managers gather as much information as they can, do their best to determine the facts, and tell the truth to employees and the public as soon as possible. </a:t>
          </a:r>
          <a:endParaRPr lang="en-AU" dirty="0"/>
        </a:p>
      </dgm:t>
    </dgm:pt>
    <dgm:pt modelId="{101FF6F1-42EE-5C48-9523-BA9797AF4012}" type="parTrans" cxnId="{A3827BC7-A62E-694B-BA3A-E954E57FECEA}">
      <dgm:prSet/>
      <dgm:spPr/>
      <dgm:t>
        <a:bodyPr/>
        <a:lstStyle/>
        <a:p>
          <a:endParaRPr lang="en-GB"/>
        </a:p>
      </dgm:t>
    </dgm:pt>
    <dgm:pt modelId="{1DBF2920-B65D-834D-A46E-DFB3F21EAC3D}" type="sibTrans" cxnId="{A3827BC7-A62E-694B-BA3A-E954E57FECEA}">
      <dgm:prSet/>
      <dgm:spPr/>
      <dgm:t>
        <a:bodyPr/>
        <a:lstStyle/>
        <a:p>
          <a:endParaRPr lang="en-GB"/>
        </a:p>
      </dgm:t>
    </dgm:pt>
    <dgm:pt modelId="{79E9E0E4-5CB7-4F04-A157-F5AF0C99D263}">
      <dgm:prSet/>
      <dgm:spPr/>
      <dgm:t>
        <a:bodyPr/>
        <a:lstStyle/>
        <a:p>
          <a:endParaRPr lang="en-AU" dirty="0"/>
        </a:p>
      </dgm:t>
    </dgm:pt>
    <dgm:pt modelId="{C3B3CC47-0090-45E8-8228-C4DC83836CD8}" type="parTrans" cxnId="{3F8E8BD0-9E2C-4784-AA79-951F2D8B9E94}">
      <dgm:prSet/>
      <dgm:spPr/>
      <dgm:t>
        <a:bodyPr/>
        <a:lstStyle/>
        <a:p>
          <a:endParaRPr lang="en-US"/>
        </a:p>
      </dgm:t>
    </dgm:pt>
    <dgm:pt modelId="{B00C4FF9-9452-4656-B671-0E21C187CBBD}" type="sibTrans" cxnId="{3F8E8BD0-9E2C-4784-AA79-951F2D8B9E94}">
      <dgm:prSet/>
      <dgm:spPr/>
      <dgm:t>
        <a:bodyPr/>
        <a:lstStyle/>
        <a:p>
          <a:endParaRPr lang="en-US"/>
        </a:p>
      </dgm:t>
    </dgm:pt>
    <dgm:pt modelId="{3F9384C0-E9EE-4FF5-BD74-0D58813FC16D}">
      <dgm:prSet/>
      <dgm:spPr>
        <a:solidFill>
          <a:srgbClr val="007B82"/>
        </a:solidFill>
      </dgm:spPr>
      <dgm:t>
        <a:bodyPr/>
        <a:lstStyle/>
        <a:p>
          <a:r>
            <a:rPr lang="en-US" dirty="0"/>
            <a:t>Communicate a vision for the future</a:t>
          </a:r>
        </a:p>
      </dgm:t>
    </dgm:pt>
    <dgm:pt modelId="{EB4C84A7-6ABB-4D06-AD87-421FE1CE5702}" type="parTrans" cxnId="{7BE64C19-A8A4-4515-88B6-6A46E3D49ABD}">
      <dgm:prSet/>
      <dgm:spPr/>
      <dgm:t>
        <a:bodyPr/>
        <a:lstStyle/>
        <a:p>
          <a:endParaRPr lang="en-US"/>
        </a:p>
      </dgm:t>
    </dgm:pt>
    <dgm:pt modelId="{0D5C5FCE-3A9F-4CD8-842E-7E58E48FC696}" type="sibTrans" cxnId="{7BE64C19-A8A4-4515-88B6-6A46E3D49ABD}">
      <dgm:prSet/>
      <dgm:spPr/>
      <dgm:t>
        <a:bodyPr/>
        <a:lstStyle/>
        <a:p>
          <a:endParaRPr lang="en-US"/>
        </a:p>
      </dgm:t>
    </dgm:pt>
    <dgm:pt modelId="{1793FC6B-0F11-4835-9FD9-ECDD96BDB005}">
      <dgm:prSet/>
      <dgm:spPr/>
      <dgm:t>
        <a:bodyPr/>
        <a:lstStyle/>
        <a:p>
          <a:r>
            <a:rPr lang="en-US" dirty="0"/>
            <a:t>Calmness and listening become more important than ever. </a:t>
          </a:r>
          <a:endParaRPr lang="en-AU" dirty="0"/>
        </a:p>
      </dgm:t>
    </dgm:pt>
    <dgm:pt modelId="{FF20954E-5402-446A-AC07-22EA05450CC0}" type="parTrans" cxnId="{52B8E336-B9F0-4687-9B67-AA62777BB90D}">
      <dgm:prSet/>
      <dgm:spPr/>
      <dgm:t>
        <a:bodyPr/>
        <a:lstStyle/>
        <a:p>
          <a:endParaRPr lang="en-US"/>
        </a:p>
      </dgm:t>
    </dgm:pt>
    <dgm:pt modelId="{B75BE2EE-92A4-4BB2-A505-62E1C6488A0D}" type="sibTrans" cxnId="{52B8E336-B9F0-4687-9B67-AA62777BB90D}">
      <dgm:prSet/>
      <dgm:spPr/>
      <dgm:t>
        <a:bodyPr/>
        <a:lstStyle/>
        <a:p>
          <a:endParaRPr lang="en-US"/>
        </a:p>
      </dgm:t>
    </dgm:pt>
    <dgm:pt modelId="{073675E0-7DDE-4AAB-A8F2-C9F16A4C410F}">
      <dgm:prSet/>
      <dgm:spPr/>
      <dgm:t>
        <a:bodyPr/>
        <a:lstStyle/>
        <a:p>
          <a:r>
            <a:rPr lang="en-US" dirty="0"/>
            <a:t>Managers also learn to tailor their communications to reflect hope and optimism as they acknowledge current difficulties.</a:t>
          </a:r>
          <a:endParaRPr lang="en-AU" dirty="0"/>
        </a:p>
      </dgm:t>
    </dgm:pt>
    <dgm:pt modelId="{9EBE94E1-20ED-48B5-9260-4CDA81EDAA01}" type="parTrans" cxnId="{81F297BD-F3F6-4373-B0D1-EE6D58CAE6B7}">
      <dgm:prSet/>
      <dgm:spPr/>
      <dgm:t>
        <a:bodyPr/>
        <a:lstStyle/>
        <a:p>
          <a:endParaRPr lang="en-US"/>
        </a:p>
      </dgm:t>
    </dgm:pt>
    <dgm:pt modelId="{C1BA0746-629B-4C75-B769-D580BD6EB78B}" type="sibTrans" cxnId="{81F297BD-F3F6-4373-B0D1-EE6D58CAE6B7}">
      <dgm:prSet/>
      <dgm:spPr/>
      <dgm:t>
        <a:bodyPr/>
        <a:lstStyle/>
        <a:p>
          <a:endParaRPr lang="en-US"/>
        </a:p>
      </dgm:t>
    </dgm:pt>
    <dgm:pt modelId="{A4137DBC-3FA5-4BD6-B5C0-22EF2A5C75A8}">
      <dgm:prSet/>
      <dgm:spPr/>
      <dgm:t>
        <a:bodyPr/>
        <a:lstStyle/>
        <a:p>
          <a:r>
            <a:rPr lang="en-US" dirty="0"/>
            <a:t>A manager’s job is to step out immediately, both to reassure employees and respond to public concerns. </a:t>
          </a:r>
          <a:endParaRPr lang="en-AU" dirty="0"/>
        </a:p>
      </dgm:t>
    </dgm:pt>
    <dgm:pt modelId="{BB78E957-9E7C-4411-BA16-6F33BCFF1942}" type="parTrans" cxnId="{E71D9D7A-66F8-467E-8E75-0333F207EE1F}">
      <dgm:prSet/>
      <dgm:spPr/>
      <dgm:t>
        <a:bodyPr/>
        <a:lstStyle/>
        <a:p>
          <a:endParaRPr lang="en-US"/>
        </a:p>
      </dgm:t>
    </dgm:pt>
    <dgm:pt modelId="{42495899-1D77-4DCE-9B3C-D2223FDB3F71}" type="sibTrans" cxnId="{E71D9D7A-66F8-467E-8E75-0333F207EE1F}">
      <dgm:prSet/>
      <dgm:spPr/>
      <dgm:t>
        <a:bodyPr/>
        <a:lstStyle/>
        <a:p>
          <a:endParaRPr lang="en-US"/>
        </a:p>
      </dgm:t>
    </dgm:pt>
    <dgm:pt modelId="{5101A500-D8D6-4DC2-9E8D-26125C8BD266}">
      <dgm:prSet/>
      <dgm:spPr/>
      <dgm:t>
        <a:bodyPr/>
        <a:lstStyle/>
        <a:p>
          <a:r>
            <a:rPr lang="en-US" dirty="0"/>
            <a:t>Face-to-face communication with employees is crucial for letting people know that managers care about them and what they’re going through.</a:t>
          </a:r>
          <a:endParaRPr lang="en-AU" dirty="0"/>
        </a:p>
      </dgm:t>
    </dgm:pt>
    <dgm:pt modelId="{E25843EC-FA56-4D67-B777-DB17D3A5AD33}" type="parTrans" cxnId="{8922A395-864D-4A88-B334-7AD398B5ECFA}">
      <dgm:prSet/>
      <dgm:spPr/>
      <dgm:t>
        <a:bodyPr/>
        <a:lstStyle/>
        <a:p>
          <a:endParaRPr lang="en-US"/>
        </a:p>
      </dgm:t>
    </dgm:pt>
    <dgm:pt modelId="{294CB36B-272E-4EE9-B3E4-853D83474A3E}" type="sibTrans" cxnId="{8922A395-864D-4A88-B334-7AD398B5ECFA}">
      <dgm:prSet/>
      <dgm:spPr/>
      <dgm:t>
        <a:bodyPr/>
        <a:lstStyle/>
        <a:p>
          <a:endParaRPr lang="en-US"/>
        </a:p>
      </dgm:t>
    </dgm:pt>
    <dgm:pt modelId="{8229B09B-8802-4512-A64A-8A4182461BA9}">
      <dgm:prSet/>
      <dgm:spPr/>
      <dgm:t>
        <a:bodyPr/>
        <a:lstStyle/>
        <a:p>
          <a:r>
            <a:rPr lang="en-US" dirty="0"/>
            <a:t>Getting the truth out quickly prevents harmful </a:t>
          </a:r>
          <a:r>
            <a:rPr lang="en-US" dirty="0" err="1"/>
            <a:t>rumours</a:t>
          </a:r>
          <a:r>
            <a:rPr lang="en-US" dirty="0"/>
            <a:t> and misunderstandings.</a:t>
          </a:r>
          <a:endParaRPr lang="en-AU" dirty="0"/>
        </a:p>
      </dgm:t>
    </dgm:pt>
    <dgm:pt modelId="{AF69A4CE-22B5-4270-86B8-7F587CCEB789}" type="parTrans" cxnId="{3357FFE4-18FF-43BC-9941-56987BF0B137}">
      <dgm:prSet/>
      <dgm:spPr/>
      <dgm:t>
        <a:bodyPr/>
        <a:lstStyle/>
        <a:p>
          <a:endParaRPr lang="en-US"/>
        </a:p>
      </dgm:t>
    </dgm:pt>
    <dgm:pt modelId="{88CD0FB5-02E2-4D29-9B6A-406810792035}" type="sibTrans" cxnId="{3357FFE4-18FF-43BC-9941-56987BF0B137}">
      <dgm:prSet/>
      <dgm:spPr/>
      <dgm:t>
        <a:bodyPr/>
        <a:lstStyle/>
        <a:p>
          <a:endParaRPr lang="en-US"/>
        </a:p>
      </dgm:t>
    </dgm:pt>
    <dgm:pt modelId="{78F21DA4-76E2-48A2-9720-8201FF088EBA}">
      <dgm:prSet/>
      <dgm:spPr/>
      <dgm:t>
        <a:bodyPr/>
        <a:lstStyle/>
        <a:p>
          <a:r>
            <a:rPr lang="en-US" dirty="0"/>
            <a:t>People need to feel that they have something to work for and look forward to. </a:t>
          </a:r>
        </a:p>
      </dgm:t>
    </dgm:pt>
    <dgm:pt modelId="{3F36E547-D52D-48CA-9138-5F1C1637EDF0}" type="parTrans" cxnId="{BAC34784-8BC3-42B1-816B-4C75D6473750}">
      <dgm:prSet/>
      <dgm:spPr/>
      <dgm:t>
        <a:bodyPr/>
        <a:lstStyle/>
        <a:p>
          <a:endParaRPr lang="en-US"/>
        </a:p>
      </dgm:t>
    </dgm:pt>
    <dgm:pt modelId="{16401DF0-B15F-4DE9-98D4-DFE978EEF6C5}" type="sibTrans" cxnId="{BAC34784-8BC3-42B1-816B-4C75D6473750}">
      <dgm:prSet/>
      <dgm:spPr/>
      <dgm:t>
        <a:bodyPr/>
        <a:lstStyle/>
        <a:p>
          <a:endParaRPr lang="en-US"/>
        </a:p>
      </dgm:t>
    </dgm:pt>
    <dgm:pt modelId="{D9A8FE4C-35E3-40BD-B1D6-A516316246E0}">
      <dgm:prSet/>
      <dgm:spPr/>
      <dgm:t>
        <a:bodyPr/>
        <a:lstStyle/>
        <a:p>
          <a:r>
            <a:rPr lang="en-US" dirty="0"/>
            <a:t>Moments of crisis present opportunities for managers to communicate a vision of a better future and unite people towards common goals.</a:t>
          </a:r>
        </a:p>
      </dgm:t>
    </dgm:pt>
    <dgm:pt modelId="{28DB6C87-35B2-4B63-B946-EDD3E99620C4}" type="parTrans" cxnId="{35CA182E-3864-4208-A1AF-2896A85E8BB3}">
      <dgm:prSet/>
      <dgm:spPr/>
      <dgm:t>
        <a:bodyPr/>
        <a:lstStyle/>
        <a:p>
          <a:endParaRPr lang="en-US"/>
        </a:p>
      </dgm:t>
    </dgm:pt>
    <dgm:pt modelId="{55C69A1A-574F-429E-BC61-3244919205C9}" type="sibTrans" cxnId="{35CA182E-3864-4208-A1AF-2896A85E8BB3}">
      <dgm:prSet/>
      <dgm:spPr/>
      <dgm:t>
        <a:bodyPr/>
        <a:lstStyle/>
        <a:p>
          <a:endParaRPr lang="en-US"/>
        </a:p>
      </dgm:t>
    </dgm:pt>
    <dgm:pt modelId="{3A658422-39A1-0A40-84D8-1DDE2C2BDB1D}" type="pres">
      <dgm:prSet presAssocID="{4486FC53-A42C-A141-8FC1-6F2797579AA4}" presName="Name0" presStyleCnt="0">
        <dgm:presLayoutVars>
          <dgm:dir/>
          <dgm:animLvl val="lvl"/>
          <dgm:resizeHandles val="exact"/>
        </dgm:presLayoutVars>
      </dgm:prSet>
      <dgm:spPr/>
    </dgm:pt>
    <dgm:pt modelId="{CBFA9BC2-4346-A94F-921B-00CF71B357DE}" type="pres">
      <dgm:prSet presAssocID="{B514A51A-5EE6-824E-8301-508405DC543E}" presName="composite" presStyleCnt="0"/>
      <dgm:spPr/>
    </dgm:pt>
    <dgm:pt modelId="{9CE0E6EF-0B1A-C446-B4EE-3F330B5E274B}" type="pres">
      <dgm:prSet presAssocID="{B514A51A-5EE6-824E-8301-508405DC543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FA4242F-9D21-6347-B4D7-F2FDB780FFF5}" type="pres">
      <dgm:prSet presAssocID="{B514A51A-5EE6-824E-8301-508405DC543E}" presName="desTx" presStyleLbl="alignAccFollowNode1" presStyleIdx="0" presStyleCnt="4">
        <dgm:presLayoutVars>
          <dgm:bulletEnabled val="1"/>
        </dgm:presLayoutVars>
      </dgm:prSet>
      <dgm:spPr/>
    </dgm:pt>
    <dgm:pt modelId="{ACC189D0-C680-DB48-BF3A-8A0D7104403D}" type="pres">
      <dgm:prSet presAssocID="{826E1EC9-EE24-AB44-A949-55F94F2BD87F}" presName="space" presStyleCnt="0"/>
      <dgm:spPr/>
    </dgm:pt>
    <dgm:pt modelId="{A9D8C218-9199-D043-8205-19810A499B5B}" type="pres">
      <dgm:prSet presAssocID="{53730A96-0EB0-E240-A09E-2F157A4D3BB6}" presName="composite" presStyleCnt="0"/>
      <dgm:spPr/>
    </dgm:pt>
    <dgm:pt modelId="{FD22D885-54D7-C342-A843-BCF82C9E2E63}" type="pres">
      <dgm:prSet presAssocID="{53730A96-0EB0-E240-A09E-2F157A4D3BB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E4A2EFB-0A66-B748-B80D-BA465E25FE9D}" type="pres">
      <dgm:prSet presAssocID="{53730A96-0EB0-E240-A09E-2F157A4D3BB6}" presName="desTx" presStyleLbl="alignAccFollowNode1" presStyleIdx="1" presStyleCnt="4">
        <dgm:presLayoutVars>
          <dgm:bulletEnabled val="1"/>
        </dgm:presLayoutVars>
      </dgm:prSet>
      <dgm:spPr/>
    </dgm:pt>
    <dgm:pt modelId="{4B32ACF6-25F7-EB49-9A15-0F6287CCA671}" type="pres">
      <dgm:prSet presAssocID="{28681E8D-1BA9-B045-B7BF-984FC3EAA946}" presName="space" presStyleCnt="0"/>
      <dgm:spPr/>
    </dgm:pt>
    <dgm:pt modelId="{00C22DEC-DEE0-C845-8B42-C2D923E7AB23}" type="pres">
      <dgm:prSet presAssocID="{D1F56169-F1AB-B04F-A4B6-D79756C1D6BC}" presName="composite" presStyleCnt="0"/>
      <dgm:spPr/>
    </dgm:pt>
    <dgm:pt modelId="{528DBD78-22AD-9948-A911-F04665C7A8B1}" type="pres">
      <dgm:prSet presAssocID="{D1F56169-F1AB-B04F-A4B6-D79756C1D6B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F220766-FCAD-3342-AD59-13642B57AD88}" type="pres">
      <dgm:prSet presAssocID="{D1F56169-F1AB-B04F-A4B6-D79756C1D6BC}" presName="desTx" presStyleLbl="alignAccFollowNode1" presStyleIdx="2" presStyleCnt="4">
        <dgm:presLayoutVars>
          <dgm:bulletEnabled val="1"/>
        </dgm:presLayoutVars>
      </dgm:prSet>
      <dgm:spPr/>
    </dgm:pt>
    <dgm:pt modelId="{7F8D6D4B-D651-4E92-9436-0BCE2B3DBC31}" type="pres">
      <dgm:prSet presAssocID="{CC5B1114-3417-C544-833D-891BF79D4F58}" presName="space" presStyleCnt="0"/>
      <dgm:spPr/>
    </dgm:pt>
    <dgm:pt modelId="{913B17B2-2307-4457-B61B-CAF7543FC3BD}" type="pres">
      <dgm:prSet presAssocID="{3F9384C0-E9EE-4FF5-BD74-0D58813FC16D}" presName="composite" presStyleCnt="0"/>
      <dgm:spPr/>
    </dgm:pt>
    <dgm:pt modelId="{22AA3D44-3DB9-450D-BA29-438EF0C1BF1B}" type="pres">
      <dgm:prSet presAssocID="{3F9384C0-E9EE-4FF5-BD74-0D58813FC16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166CC41-6E51-4DD1-9354-9B3297CA2AC8}" type="pres">
      <dgm:prSet presAssocID="{3F9384C0-E9EE-4FF5-BD74-0D58813FC16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F323202-5E77-9644-AD96-AB1569A0686E}" type="presOf" srcId="{1233B0D6-428D-1F41-A858-5D9A9EE60A8B}" destId="{CE4A2EFB-0A66-B748-B80D-BA465E25FE9D}" srcOrd="0" destOrd="0" presId="urn:microsoft.com/office/officeart/2005/8/layout/hList1"/>
    <dgm:cxn modelId="{3DA22E17-9E86-0B4F-AE83-7C8B18ADFDB2}" type="presOf" srcId="{D1F56169-F1AB-B04F-A4B6-D79756C1D6BC}" destId="{528DBD78-22AD-9948-A911-F04665C7A8B1}" srcOrd="0" destOrd="0" presId="urn:microsoft.com/office/officeart/2005/8/layout/hList1"/>
    <dgm:cxn modelId="{7BE64C19-A8A4-4515-88B6-6A46E3D49ABD}" srcId="{4486FC53-A42C-A141-8FC1-6F2797579AA4}" destId="{3F9384C0-E9EE-4FF5-BD74-0D58813FC16D}" srcOrd="3" destOrd="0" parTransId="{EB4C84A7-6ABB-4D06-AD87-421FE1CE5702}" sibTransId="{0D5C5FCE-3A9F-4CD8-842E-7E58E48FC696}"/>
    <dgm:cxn modelId="{3D735322-569F-9946-BF92-7E9510B82799}" type="presOf" srcId="{EE838EE3-E0A3-FA43-BE1A-563C8902ACF7}" destId="{3F220766-FCAD-3342-AD59-13642B57AD88}" srcOrd="0" destOrd="0" presId="urn:microsoft.com/office/officeart/2005/8/layout/hList1"/>
    <dgm:cxn modelId="{35CA182E-3864-4208-A1AF-2896A85E8BB3}" srcId="{3F9384C0-E9EE-4FF5-BD74-0D58813FC16D}" destId="{D9A8FE4C-35E3-40BD-B1D6-A516316246E0}" srcOrd="1" destOrd="0" parTransId="{28DB6C87-35B2-4B63-B946-EDD3E99620C4}" sibTransId="{55C69A1A-574F-429E-BC61-3244919205C9}"/>
    <dgm:cxn modelId="{60611F35-4189-D848-A65E-682D04A6E4C0}" type="presOf" srcId="{53730A96-0EB0-E240-A09E-2F157A4D3BB6}" destId="{FD22D885-54D7-C342-A843-BCF82C9E2E63}" srcOrd="0" destOrd="0" presId="urn:microsoft.com/office/officeart/2005/8/layout/hList1"/>
    <dgm:cxn modelId="{52B8E336-B9F0-4687-9B67-AA62777BB90D}" srcId="{B514A51A-5EE6-824E-8301-508405DC543E}" destId="{1793FC6B-0F11-4835-9FD9-ECDD96BDB005}" srcOrd="1" destOrd="0" parTransId="{FF20954E-5402-446A-AC07-22EA05450CC0}" sibTransId="{B75BE2EE-92A4-4BB2-A505-62E1C6488A0D}"/>
    <dgm:cxn modelId="{906B9E39-806B-49D8-AD78-8170DDF06BDA}" type="presOf" srcId="{78F21DA4-76E2-48A2-9720-8201FF088EBA}" destId="{2166CC41-6E51-4DD1-9354-9B3297CA2AC8}" srcOrd="0" destOrd="0" presId="urn:microsoft.com/office/officeart/2005/8/layout/hList1"/>
    <dgm:cxn modelId="{295F0E5B-5584-AA4A-BBE4-ACCB20A77277}" type="presOf" srcId="{B514A51A-5EE6-824E-8301-508405DC543E}" destId="{9CE0E6EF-0B1A-C446-B4EE-3F330B5E274B}" srcOrd="0" destOrd="0" presId="urn:microsoft.com/office/officeart/2005/8/layout/hList1"/>
    <dgm:cxn modelId="{8105B543-74ED-C74F-B08F-21821CFD8F47}" srcId="{4486FC53-A42C-A141-8FC1-6F2797579AA4}" destId="{B514A51A-5EE6-824E-8301-508405DC543E}" srcOrd="0" destOrd="0" parTransId="{CFD41E02-748E-0547-9ADC-C869F54FF7DC}" sibTransId="{826E1EC9-EE24-AB44-A949-55F94F2BD87F}"/>
    <dgm:cxn modelId="{3EEC8367-5BA6-BC49-A3DF-2E0E23A2C4F1}" type="presOf" srcId="{4486FC53-A42C-A141-8FC1-6F2797579AA4}" destId="{3A658422-39A1-0A40-84D8-1DDE2C2BDB1D}" srcOrd="0" destOrd="0" presId="urn:microsoft.com/office/officeart/2005/8/layout/hList1"/>
    <dgm:cxn modelId="{3A5E5548-2555-45FE-97DD-03BC6090FA84}" type="presOf" srcId="{D9A8FE4C-35E3-40BD-B1D6-A516316246E0}" destId="{2166CC41-6E51-4DD1-9354-9B3297CA2AC8}" srcOrd="0" destOrd="1" presId="urn:microsoft.com/office/officeart/2005/8/layout/hList1"/>
    <dgm:cxn modelId="{3B201A69-7CD8-674E-84BC-409E16E1DA69}" srcId="{4486FC53-A42C-A141-8FC1-6F2797579AA4}" destId="{53730A96-0EB0-E240-A09E-2F157A4D3BB6}" srcOrd="1" destOrd="0" parTransId="{7637C18D-6117-2649-9218-9D39C5E5E477}" sibTransId="{28681E8D-1BA9-B045-B7BF-984FC3EAA946}"/>
    <dgm:cxn modelId="{64235C6B-C8F2-2E46-A73C-4003C2256ACC}" srcId="{53730A96-0EB0-E240-A09E-2F157A4D3BB6}" destId="{1233B0D6-428D-1F41-A858-5D9A9EE60A8B}" srcOrd="0" destOrd="0" parTransId="{09143D0C-5CB2-9241-909C-8CC6A40CCE77}" sibTransId="{3AD68AE1-0F57-1747-A9AE-1174A21A792F}"/>
    <dgm:cxn modelId="{47857952-3C54-4BEB-A8EB-91F3E498157A}" type="presOf" srcId="{1793FC6B-0F11-4835-9FD9-ECDD96BDB005}" destId="{BFA4242F-9D21-6347-B4D7-F2FDB780FFF5}" srcOrd="0" destOrd="1" presId="urn:microsoft.com/office/officeart/2005/8/layout/hList1"/>
    <dgm:cxn modelId="{38631076-07DA-6B46-84C0-EB73D3D2A5FB}" srcId="{4486FC53-A42C-A141-8FC1-6F2797579AA4}" destId="{D1F56169-F1AB-B04F-A4B6-D79756C1D6BC}" srcOrd="2" destOrd="0" parTransId="{C1400161-00B9-7C46-894A-E835E9298B24}" sibTransId="{CC5B1114-3417-C544-833D-891BF79D4F58}"/>
    <dgm:cxn modelId="{E71D9D7A-66F8-467E-8E75-0333F207EE1F}" srcId="{53730A96-0EB0-E240-A09E-2F157A4D3BB6}" destId="{A4137DBC-3FA5-4BD6-B5C0-22EF2A5C75A8}" srcOrd="1" destOrd="0" parTransId="{BB78E957-9E7C-4411-BA16-6F33BCFF1942}" sibTransId="{42495899-1D77-4DCE-9B3C-D2223FDB3F71}"/>
    <dgm:cxn modelId="{BAC34784-8BC3-42B1-816B-4C75D6473750}" srcId="{3F9384C0-E9EE-4FF5-BD74-0D58813FC16D}" destId="{78F21DA4-76E2-48A2-9720-8201FF088EBA}" srcOrd="0" destOrd="0" parTransId="{3F36E547-D52D-48CA-9138-5F1C1637EDF0}" sibTransId="{16401DF0-B15F-4DE9-98D4-DFE978EEF6C5}"/>
    <dgm:cxn modelId="{01C95885-B280-4989-8200-913C5BCE35C9}" type="presOf" srcId="{8229B09B-8802-4512-A64A-8A4182461BA9}" destId="{3F220766-FCAD-3342-AD59-13642B57AD88}" srcOrd="0" destOrd="1" presId="urn:microsoft.com/office/officeart/2005/8/layout/hList1"/>
    <dgm:cxn modelId="{8922A395-864D-4A88-B334-7AD398B5ECFA}" srcId="{53730A96-0EB0-E240-A09E-2F157A4D3BB6}" destId="{5101A500-D8D6-4DC2-9E8D-26125C8BD266}" srcOrd="2" destOrd="0" parTransId="{E25843EC-FA56-4D67-B777-DB17D3A5AD33}" sibTransId="{294CB36B-272E-4EE9-B3E4-853D83474A3E}"/>
    <dgm:cxn modelId="{56A80C97-B01E-42F4-8798-43B478DC990B}" type="presOf" srcId="{073675E0-7DDE-4AAB-A8F2-C9F16A4C410F}" destId="{BFA4242F-9D21-6347-B4D7-F2FDB780FFF5}" srcOrd="0" destOrd="2" presId="urn:microsoft.com/office/officeart/2005/8/layout/hList1"/>
    <dgm:cxn modelId="{67AB07BC-6CE2-C949-9D9E-61732A157D4C}" srcId="{B514A51A-5EE6-824E-8301-508405DC543E}" destId="{47DB2EAA-070F-6545-BB0D-047F75D23579}" srcOrd="0" destOrd="0" parTransId="{434BF183-B3F3-B540-B095-4886F0EFB397}" sibTransId="{DD8449C2-2342-644B-A791-075824DEA131}"/>
    <dgm:cxn modelId="{81F297BD-F3F6-4373-B0D1-EE6D58CAE6B7}" srcId="{B514A51A-5EE6-824E-8301-508405DC543E}" destId="{073675E0-7DDE-4AAB-A8F2-C9F16A4C410F}" srcOrd="2" destOrd="0" parTransId="{9EBE94E1-20ED-48B5-9260-4CDA81EDAA01}" sibTransId="{C1BA0746-629B-4C75-B769-D580BD6EB78B}"/>
    <dgm:cxn modelId="{A3827BC7-A62E-694B-BA3A-E954E57FECEA}" srcId="{D1F56169-F1AB-B04F-A4B6-D79756C1D6BC}" destId="{EE838EE3-E0A3-FA43-BE1A-563C8902ACF7}" srcOrd="0" destOrd="0" parTransId="{101FF6F1-42EE-5C48-9523-BA9797AF4012}" sibTransId="{1DBF2920-B65D-834D-A46E-DFB3F21EAC3D}"/>
    <dgm:cxn modelId="{E5D2F6CF-A220-4FBC-A2AC-AD7B8D849F99}" type="presOf" srcId="{3F9384C0-E9EE-4FF5-BD74-0D58813FC16D}" destId="{22AA3D44-3DB9-450D-BA29-438EF0C1BF1B}" srcOrd="0" destOrd="0" presId="urn:microsoft.com/office/officeart/2005/8/layout/hList1"/>
    <dgm:cxn modelId="{3F8E8BD0-9E2C-4784-AA79-951F2D8B9E94}" srcId="{D1F56169-F1AB-B04F-A4B6-D79756C1D6BC}" destId="{79E9E0E4-5CB7-4F04-A157-F5AF0C99D263}" srcOrd="2" destOrd="0" parTransId="{C3B3CC47-0090-45E8-8228-C4DC83836CD8}" sibTransId="{B00C4FF9-9452-4656-B671-0E21C187CBBD}"/>
    <dgm:cxn modelId="{5A410BD4-1C73-43BD-B459-70B4B9E4CAA0}" type="presOf" srcId="{A4137DBC-3FA5-4BD6-B5C0-22EF2A5C75A8}" destId="{CE4A2EFB-0A66-B748-B80D-BA465E25FE9D}" srcOrd="0" destOrd="1" presId="urn:microsoft.com/office/officeart/2005/8/layout/hList1"/>
    <dgm:cxn modelId="{8E69A1D4-01B4-4D2D-80E7-F86F8F218230}" type="presOf" srcId="{79E9E0E4-5CB7-4F04-A157-F5AF0C99D263}" destId="{3F220766-FCAD-3342-AD59-13642B57AD88}" srcOrd="0" destOrd="2" presId="urn:microsoft.com/office/officeart/2005/8/layout/hList1"/>
    <dgm:cxn modelId="{03C94AE2-7115-7E4F-9BD5-7AD0B6C33FFB}" type="presOf" srcId="{47DB2EAA-070F-6545-BB0D-047F75D23579}" destId="{BFA4242F-9D21-6347-B4D7-F2FDB780FFF5}" srcOrd="0" destOrd="0" presId="urn:microsoft.com/office/officeart/2005/8/layout/hList1"/>
    <dgm:cxn modelId="{3357FFE4-18FF-43BC-9941-56987BF0B137}" srcId="{D1F56169-F1AB-B04F-A4B6-D79756C1D6BC}" destId="{8229B09B-8802-4512-A64A-8A4182461BA9}" srcOrd="1" destOrd="0" parTransId="{AF69A4CE-22B5-4270-86B8-7F587CCEB789}" sibTransId="{88CD0FB5-02E2-4D29-9B6A-406810792035}"/>
    <dgm:cxn modelId="{FA6941FD-849E-43E7-B347-486467CB18CD}" type="presOf" srcId="{5101A500-D8D6-4DC2-9E8D-26125C8BD266}" destId="{CE4A2EFB-0A66-B748-B80D-BA465E25FE9D}" srcOrd="0" destOrd="2" presId="urn:microsoft.com/office/officeart/2005/8/layout/hList1"/>
    <dgm:cxn modelId="{44FB3B4B-6D0F-A348-8C4D-6C8110892EA7}" type="presParOf" srcId="{3A658422-39A1-0A40-84D8-1DDE2C2BDB1D}" destId="{CBFA9BC2-4346-A94F-921B-00CF71B357DE}" srcOrd="0" destOrd="0" presId="urn:microsoft.com/office/officeart/2005/8/layout/hList1"/>
    <dgm:cxn modelId="{C580F4F6-DA88-2F40-A0F7-666CF8F63969}" type="presParOf" srcId="{CBFA9BC2-4346-A94F-921B-00CF71B357DE}" destId="{9CE0E6EF-0B1A-C446-B4EE-3F330B5E274B}" srcOrd="0" destOrd="0" presId="urn:microsoft.com/office/officeart/2005/8/layout/hList1"/>
    <dgm:cxn modelId="{26D508BD-27E3-C04B-BF4A-E2FB2AD22EB7}" type="presParOf" srcId="{CBFA9BC2-4346-A94F-921B-00CF71B357DE}" destId="{BFA4242F-9D21-6347-B4D7-F2FDB780FFF5}" srcOrd="1" destOrd="0" presId="urn:microsoft.com/office/officeart/2005/8/layout/hList1"/>
    <dgm:cxn modelId="{72A1EE8D-43D1-0C45-A59F-85D28DAF1651}" type="presParOf" srcId="{3A658422-39A1-0A40-84D8-1DDE2C2BDB1D}" destId="{ACC189D0-C680-DB48-BF3A-8A0D7104403D}" srcOrd="1" destOrd="0" presId="urn:microsoft.com/office/officeart/2005/8/layout/hList1"/>
    <dgm:cxn modelId="{E0E7C53B-5D18-6F4F-AC4E-B0802ABAABE1}" type="presParOf" srcId="{3A658422-39A1-0A40-84D8-1DDE2C2BDB1D}" destId="{A9D8C218-9199-D043-8205-19810A499B5B}" srcOrd="2" destOrd="0" presId="urn:microsoft.com/office/officeart/2005/8/layout/hList1"/>
    <dgm:cxn modelId="{5A87E152-4EB2-C341-9261-2376E472B651}" type="presParOf" srcId="{A9D8C218-9199-D043-8205-19810A499B5B}" destId="{FD22D885-54D7-C342-A843-BCF82C9E2E63}" srcOrd="0" destOrd="0" presId="urn:microsoft.com/office/officeart/2005/8/layout/hList1"/>
    <dgm:cxn modelId="{3E5EDFC3-B176-054F-B001-1775B8746D0C}" type="presParOf" srcId="{A9D8C218-9199-D043-8205-19810A499B5B}" destId="{CE4A2EFB-0A66-B748-B80D-BA465E25FE9D}" srcOrd="1" destOrd="0" presId="urn:microsoft.com/office/officeart/2005/8/layout/hList1"/>
    <dgm:cxn modelId="{55C5B064-A9E7-A442-9E3D-D80EA76EB50E}" type="presParOf" srcId="{3A658422-39A1-0A40-84D8-1DDE2C2BDB1D}" destId="{4B32ACF6-25F7-EB49-9A15-0F6287CCA671}" srcOrd="3" destOrd="0" presId="urn:microsoft.com/office/officeart/2005/8/layout/hList1"/>
    <dgm:cxn modelId="{30B2A74E-9AAE-1849-93A4-DF5A410A5591}" type="presParOf" srcId="{3A658422-39A1-0A40-84D8-1DDE2C2BDB1D}" destId="{00C22DEC-DEE0-C845-8B42-C2D923E7AB23}" srcOrd="4" destOrd="0" presId="urn:microsoft.com/office/officeart/2005/8/layout/hList1"/>
    <dgm:cxn modelId="{1F54EAAF-9C7C-514E-9633-9128BEA413FA}" type="presParOf" srcId="{00C22DEC-DEE0-C845-8B42-C2D923E7AB23}" destId="{528DBD78-22AD-9948-A911-F04665C7A8B1}" srcOrd="0" destOrd="0" presId="urn:microsoft.com/office/officeart/2005/8/layout/hList1"/>
    <dgm:cxn modelId="{351ACFD3-D507-F04D-9483-5A6DC97A8486}" type="presParOf" srcId="{00C22DEC-DEE0-C845-8B42-C2D923E7AB23}" destId="{3F220766-FCAD-3342-AD59-13642B57AD88}" srcOrd="1" destOrd="0" presId="urn:microsoft.com/office/officeart/2005/8/layout/hList1"/>
    <dgm:cxn modelId="{6CCD5FE2-F9E5-4C87-88DE-D98C46B15389}" type="presParOf" srcId="{3A658422-39A1-0A40-84D8-1DDE2C2BDB1D}" destId="{7F8D6D4B-D651-4E92-9436-0BCE2B3DBC31}" srcOrd="5" destOrd="0" presId="urn:microsoft.com/office/officeart/2005/8/layout/hList1"/>
    <dgm:cxn modelId="{C7132EF6-2066-4E95-A968-2A53B0482DDC}" type="presParOf" srcId="{3A658422-39A1-0A40-84D8-1DDE2C2BDB1D}" destId="{913B17B2-2307-4457-B61B-CAF7543FC3BD}" srcOrd="6" destOrd="0" presId="urn:microsoft.com/office/officeart/2005/8/layout/hList1"/>
    <dgm:cxn modelId="{5E3C719E-54F7-4C02-9519-3F5247CB18DC}" type="presParOf" srcId="{913B17B2-2307-4457-B61B-CAF7543FC3BD}" destId="{22AA3D44-3DB9-450D-BA29-438EF0C1BF1B}" srcOrd="0" destOrd="0" presId="urn:microsoft.com/office/officeart/2005/8/layout/hList1"/>
    <dgm:cxn modelId="{A06132BD-61FA-4832-8537-481FB1CEF10E}" type="presParOf" srcId="{913B17B2-2307-4457-B61B-CAF7543FC3BD}" destId="{2166CC41-6E51-4DD1-9354-9B3297CA2A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C56CE-4CEC-0948-9545-3A76B4102290}">
      <dsp:nvSpPr>
        <dsp:cNvPr id="0" name=""/>
        <dsp:cNvSpPr/>
      </dsp:nvSpPr>
      <dsp:spPr>
        <a:xfrm rot="5400000">
          <a:off x="5337680" y="-2828983"/>
          <a:ext cx="1008758" cy="692415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100" kern="12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800" kern="1200" noProof="0" dirty="0">
              <a:latin typeface="+mn-lt"/>
              <a:cs typeface="Arial" panose="020B0604020202020204" pitchFamily="34" charset="0"/>
            </a:rPr>
            <a:t>Explain why communication is essential for effective management. </a:t>
          </a:r>
          <a:endParaRPr lang="en-AU" sz="11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379980" y="177961"/>
        <a:ext cx="6874914" cy="910270"/>
      </dsp:txXfrm>
    </dsp:sp>
    <dsp:sp modelId="{D8DE435B-19BB-A440-A2E0-19A13652204D}">
      <dsp:nvSpPr>
        <dsp:cNvPr id="0" name=""/>
        <dsp:cNvSpPr/>
      </dsp:nvSpPr>
      <dsp:spPr>
        <a:xfrm>
          <a:off x="1291450" y="2621"/>
          <a:ext cx="1088529" cy="1260948"/>
        </a:xfrm>
        <a:prstGeom prst="round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1</a:t>
          </a:r>
        </a:p>
      </dsp:txBody>
      <dsp:txXfrm>
        <a:off x="1344588" y="55759"/>
        <a:ext cx="982253" cy="1154672"/>
      </dsp:txXfrm>
    </dsp:sp>
    <dsp:sp modelId="{621CE94C-CA90-214E-880A-46C46B589BC5}">
      <dsp:nvSpPr>
        <dsp:cNvPr id="0" name=""/>
        <dsp:cNvSpPr/>
      </dsp:nvSpPr>
      <dsp:spPr>
        <a:xfrm rot="5400000">
          <a:off x="5357380" y="-1504988"/>
          <a:ext cx="1166982" cy="692415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600" kern="1200" noProof="0" dirty="0">
              <a:latin typeface="+mn-lt"/>
              <a:cs typeface="Arial" panose="020B0604020202020204" pitchFamily="34" charset="0"/>
            </a:rPr>
            <a:t>Discuss the importance of purpose-driven communications, including vision and mission and ways to persuade and influence others.</a:t>
          </a:r>
          <a:endParaRPr lang="en-AU" sz="11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478793" y="1430566"/>
        <a:ext cx="6867191" cy="1053048"/>
      </dsp:txXfrm>
    </dsp:sp>
    <dsp:sp modelId="{F183DAD9-84A0-E34E-8F20-0E8FD0E0A82D}">
      <dsp:nvSpPr>
        <dsp:cNvPr id="0" name=""/>
        <dsp:cNvSpPr/>
      </dsp:nvSpPr>
      <dsp:spPr>
        <a:xfrm>
          <a:off x="1291450" y="1326617"/>
          <a:ext cx="1187341" cy="1260948"/>
        </a:xfrm>
        <a:prstGeom prst="round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2</a:t>
          </a:r>
          <a:endParaRPr lang="en-AU" sz="6400" kern="1200" dirty="0"/>
        </a:p>
      </dsp:txBody>
      <dsp:txXfrm>
        <a:off x="1349411" y="1384578"/>
        <a:ext cx="1071419" cy="1145026"/>
      </dsp:txXfrm>
    </dsp:sp>
    <dsp:sp modelId="{80DA99DC-222A-7B4C-91CE-41C18BB151ED}">
      <dsp:nvSpPr>
        <dsp:cNvPr id="0" name=""/>
        <dsp:cNvSpPr/>
      </dsp:nvSpPr>
      <dsp:spPr>
        <a:xfrm rot="5400000">
          <a:off x="5551117" y="-180992"/>
          <a:ext cx="1008758" cy="692415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600" kern="1200" noProof="0" dirty="0">
              <a:latin typeface="+mn-lt"/>
              <a:cs typeface="Arial" panose="020B0604020202020204" pitchFamily="34" charset="0"/>
            </a:rPr>
            <a:t>Explain how factors such as creating an open communication climate, the choice of communication channels, </a:t>
          </a:r>
          <a:r>
            <a:rPr lang="en-US" sz="1600" kern="1200" noProof="0" dirty="0" err="1">
              <a:latin typeface="+mn-lt"/>
              <a:cs typeface="Arial" panose="020B0604020202020204" pitchFamily="34" charset="0"/>
            </a:rPr>
            <a:t>candour</a:t>
          </a:r>
          <a:r>
            <a:rPr lang="en-US" sz="1600" kern="1200" noProof="0" dirty="0">
              <a:latin typeface="+mn-lt"/>
              <a:cs typeface="Arial" panose="020B0604020202020204" pitchFamily="34" charset="0"/>
            </a:rPr>
            <a:t>, questions and non-verbal communications influence the quality of communication.</a:t>
          </a:r>
          <a:endParaRPr lang="en-AU" sz="11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593417" y="2825952"/>
        <a:ext cx="6874914" cy="910270"/>
      </dsp:txXfrm>
    </dsp:sp>
    <dsp:sp modelId="{1C7ABE1D-55C7-7A45-8C7A-DFB74D8F11C2}">
      <dsp:nvSpPr>
        <dsp:cNvPr id="0" name=""/>
        <dsp:cNvSpPr/>
      </dsp:nvSpPr>
      <dsp:spPr>
        <a:xfrm>
          <a:off x="1312361" y="2643627"/>
          <a:ext cx="1301966" cy="1260948"/>
        </a:xfrm>
        <a:prstGeom prst="roundRect">
          <a:avLst/>
        </a:prstGeom>
        <a:solidFill>
          <a:srgbClr val="4B5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3</a:t>
          </a:r>
          <a:endParaRPr lang="en-AU" sz="6400" kern="1200" dirty="0"/>
        </a:p>
      </dsp:txBody>
      <dsp:txXfrm>
        <a:off x="1373915" y="2705181"/>
        <a:ext cx="1178858" cy="1137840"/>
      </dsp:txXfrm>
    </dsp:sp>
    <dsp:sp modelId="{EC01DF2F-229F-6940-8BF4-D8444693ACE6}">
      <dsp:nvSpPr>
        <dsp:cNvPr id="0" name=""/>
        <dsp:cNvSpPr/>
      </dsp:nvSpPr>
      <dsp:spPr>
        <a:xfrm rot="5400000">
          <a:off x="5561088" y="1143002"/>
          <a:ext cx="1008758" cy="692415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0" rIns="7200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noProof="0" dirty="0">
              <a:latin typeface="+mn-lt"/>
              <a:cs typeface="Arial" panose="020B0604020202020204" pitchFamily="34" charset="0"/>
            </a:rPr>
            <a:t>	</a:t>
          </a:r>
          <a:r>
            <a:rPr lang="en-US" sz="1600" kern="1200" noProof="0" dirty="0">
              <a:latin typeface="+mn-lt"/>
              <a:cs typeface="Arial" panose="020B0604020202020204" pitchFamily="34" charset="0"/>
            </a:rPr>
            <a:t>Describe the manager’s role in using social media and personal networks to improve </a:t>
          </a:r>
          <a:r>
            <a:rPr lang="en-US" sz="1600" kern="1200" noProof="0" dirty="0" err="1">
              <a:latin typeface="+mn-lt"/>
              <a:cs typeface="Arial" panose="020B0604020202020204" pitchFamily="34" charset="0"/>
            </a:rPr>
            <a:t>organisational</a:t>
          </a:r>
          <a:r>
            <a:rPr lang="en-US" sz="1600" kern="1200" noProof="0" dirty="0">
              <a:latin typeface="+mn-lt"/>
              <a:cs typeface="Arial" panose="020B0604020202020204" pitchFamily="34" charset="0"/>
            </a:rPr>
            <a:t> communication.</a:t>
          </a:r>
          <a:endParaRPr lang="en-AU" sz="1100" kern="1200" noProof="0" dirty="0">
            <a:latin typeface="+mn-lt"/>
            <a:cs typeface="Arial" panose="020B0604020202020204" pitchFamily="34" charset="0"/>
          </a:endParaRPr>
        </a:p>
      </dsp:txBody>
      <dsp:txXfrm rot="-5400000">
        <a:off x="2603388" y="4149946"/>
        <a:ext cx="6874914" cy="910270"/>
      </dsp:txXfrm>
    </dsp:sp>
    <dsp:sp modelId="{E787D783-7285-744E-BE0F-2E42AAD751D4}">
      <dsp:nvSpPr>
        <dsp:cNvPr id="0" name=""/>
        <dsp:cNvSpPr/>
      </dsp:nvSpPr>
      <dsp:spPr>
        <a:xfrm>
          <a:off x="1312361" y="3977229"/>
          <a:ext cx="1311937" cy="1260948"/>
        </a:xfrm>
        <a:prstGeom prst="roundRect">
          <a:avLst/>
        </a:prstGeom>
        <a:solidFill>
          <a:srgbClr val="007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400" kern="1200" dirty="0"/>
            <a:t>4</a:t>
          </a:r>
          <a:endParaRPr lang="en-AU" sz="6400" kern="1200" dirty="0"/>
        </a:p>
      </dsp:txBody>
      <dsp:txXfrm>
        <a:off x="1373915" y="4038783"/>
        <a:ext cx="1188829" cy="1137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48C36-5539-AA4B-98AF-50CBEBD3D432}">
      <dsp:nvSpPr>
        <dsp:cNvPr id="0" name=""/>
        <dsp:cNvSpPr/>
      </dsp:nvSpPr>
      <dsp:spPr>
        <a:xfrm>
          <a:off x="531476" y="0"/>
          <a:ext cx="3133167" cy="1879900"/>
        </a:xfrm>
        <a:prstGeom prst="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Establish credibility</a:t>
          </a:r>
        </a:p>
      </dsp:txBody>
      <dsp:txXfrm>
        <a:off x="531476" y="0"/>
        <a:ext cx="3133167" cy="1879900"/>
      </dsp:txXfrm>
    </dsp:sp>
    <dsp:sp modelId="{73042211-5193-B442-A6D6-B5C1C7C4A441}">
      <dsp:nvSpPr>
        <dsp:cNvPr id="0" name=""/>
        <dsp:cNvSpPr/>
      </dsp:nvSpPr>
      <dsp:spPr>
        <a:xfrm>
          <a:off x="4012864" y="1778"/>
          <a:ext cx="3133167" cy="1879900"/>
        </a:xfrm>
        <a:prstGeom prst="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Build goals on common ground</a:t>
          </a:r>
        </a:p>
      </dsp:txBody>
      <dsp:txXfrm>
        <a:off x="4012864" y="1778"/>
        <a:ext cx="3133167" cy="1879900"/>
      </dsp:txXfrm>
    </dsp:sp>
    <dsp:sp modelId="{8A365D81-5032-A143-97AE-8F4C251CED42}">
      <dsp:nvSpPr>
        <dsp:cNvPr id="0" name=""/>
        <dsp:cNvSpPr/>
      </dsp:nvSpPr>
      <dsp:spPr>
        <a:xfrm>
          <a:off x="566380" y="2194995"/>
          <a:ext cx="3133167" cy="1879900"/>
        </a:xfrm>
        <a:prstGeom prst="rect">
          <a:avLst/>
        </a:prstGeom>
        <a:solidFill>
          <a:srgbClr val="4B5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Connect emotionally</a:t>
          </a:r>
        </a:p>
      </dsp:txBody>
      <dsp:txXfrm>
        <a:off x="566380" y="2194995"/>
        <a:ext cx="3133167" cy="1879900"/>
      </dsp:txXfrm>
    </dsp:sp>
    <dsp:sp modelId="{3E8246B0-1E70-594C-8B48-2D9964C589CF}">
      <dsp:nvSpPr>
        <dsp:cNvPr id="0" name=""/>
        <dsp:cNvSpPr/>
      </dsp:nvSpPr>
      <dsp:spPr>
        <a:xfrm>
          <a:off x="4012864" y="2194995"/>
          <a:ext cx="3133167" cy="1879900"/>
        </a:xfrm>
        <a:prstGeom prst="rect">
          <a:avLst/>
        </a:prstGeom>
        <a:solidFill>
          <a:srgbClr val="007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Use multiple media to send important messages</a:t>
          </a:r>
        </a:p>
      </dsp:txBody>
      <dsp:txXfrm>
        <a:off x="4012864" y="2194995"/>
        <a:ext cx="3133167" cy="1879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48C36-5539-AA4B-98AF-50CBEBD3D432}">
      <dsp:nvSpPr>
        <dsp:cNvPr id="0" name=""/>
        <dsp:cNvSpPr/>
      </dsp:nvSpPr>
      <dsp:spPr>
        <a:xfrm>
          <a:off x="941584" y="578"/>
          <a:ext cx="3204497" cy="1922698"/>
        </a:xfrm>
        <a:prstGeom prst="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Builds trust and openness between managers and employees</a:t>
          </a:r>
        </a:p>
      </dsp:txBody>
      <dsp:txXfrm>
        <a:off x="941584" y="578"/>
        <a:ext cx="3204497" cy="1922698"/>
      </dsp:txXfrm>
    </dsp:sp>
    <dsp:sp modelId="{73042211-5193-B442-A6D6-B5C1C7C4A441}">
      <dsp:nvSpPr>
        <dsp:cNvPr id="0" name=""/>
        <dsp:cNvSpPr/>
      </dsp:nvSpPr>
      <dsp:spPr>
        <a:xfrm>
          <a:off x="4466531" y="578"/>
          <a:ext cx="3204497" cy="1922698"/>
        </a:xfrm>
        <a:prstGeom prst="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Builds critical-thinking skills</a:t>
          </a:r>
        </a:p>
      </dsp:txBody>
      <dsp:txXfrm>
        <a:off x="4466531" y="578"/>
        <a:ext cx="3204497" cy="1922698"/>
      </dsp:txXfrm>
    </dsp:sp>
    <dsp:sp modelId="{8A365D81-5032-A143-97AE-8F4C251CED42}">
      <dsp:nvSpPr>
        <dsp:cNvPr id="0" name=""/>
        <dsp:cNvSpPr/>
      </dsp:nvSpPr>
      <dsp:spPr>
        <a:xfrm>
          <a:off x="941584" y="2243726"/>
          <a:ext cx="3204497" cy="1922698"/>
        </a:xfrm>
        <a:prstGeom prst="rect">
          <a:avLst/>
        </a:prstGeom>
        <a:solidFill>
          <a:srgbClr val="4B5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Stimulates the mind and gives people a chance to make a difference</a:t>
          </a:r>
        </a:p>
      </dsp:txBody>
      <dsp:txXfrm>
        <a:off x="941584" y="2243726"/>
        <a:ext cx="3204497" cy="1922698"/>
      </dsp:txXfrm>
    </dsp:sp>
    <dsp:sp modelId="{3E8246B0-1E70-594C-8B48-2D9964C589CF}">
      <dsp:nvSpPr>
        <dsp:cNvPr id="0" name=""/>
        <dsp:cNvSpPr/>
      </dsp:nvSpPr>
      <dsp:spPr>
        <a:xfrm>
          <a:off x="4466531" y="2243726"/>
          <a:ext cx="3204497" cy="1922698"/>
        </a:xfrm>
        <a:prstGeom prst="rect">
          <a:avLst/>
        </a:prstGeom>
        <a:solidFill>
          <a:srgbClr val="007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An important dimension of the organisational conversation</a:t>
          </a:r>
        </a:p>
      </dsp:txBody>
      <dsp:txXfrm>
        <a:off x="4466531" y="2243726"/>
        <a:ext cx="3204497" cy="1922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48C36-5539-AA4B-98AF-50CBEBD3D432}">
      <dsp:nvSpPr>
        <dsp:cNvPr id="0" name=""/>
        <dsp:cNvSpPr/>
      </dsp:nvSpPr>
      <dsp:spPr>
        <a:xfrm>
          <a:off x="694" y="848882"/>
          <a:ext cx="2709180" cy="1625508"/>
        </a:xfrm>
        <a:prstGeom prst="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Team collaboration</a:t>
          </a:r>
        </a:p>
      </dsp:txBody>
      <dsp:txXfrm>
        <a:off x="694" y="848882"/>
        <a:ext cx="2709180" cy="1625508"/>
      </dsp:txXfrm>
    </dsp:sp>
    <dsp:sp modelId="{73042211-5193-B442-A6D6-B5C1C7C4A441}">
      <dsp:nvSpPr>
        <dsp:cNvPr id="0" name=""/>
        <dsp:cNvSpPr/>
      </dsp:nvSpPr>
      <dsp:spPr>
        <a:xfrm>
          <a:off x="2980793" y="848882"/>
          <a:ext cx="2709180" cy="1625508"/>
        </a:xfrm>
        <a:prstGeom prst="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Listening to customers</a:t>
          </a:r>
        </a:p>
      </dsp:txBody>
      <dsp:txXfrm>
        <a:off x="2980793" y="848882"/>
        <a:ext cx="2709180" cy="1625508"/>
      </dsp:txXfrm>
    </dsp:sp>
    <dsp:sp modelId="{8A365D81-5032-A143-97AE-8F4C251CED42}">
      <dsp:nvSpPr>
        <dsp:cNvPr id="0" name=""/>
        <dsp:cNvSpPr/>
      </dsp:nvSpPr>
      <dsp:spPr>
        <a:xfrm>
          <a:off x="694" y="2745309"/>
          <a:ext cx="2709180" cy="1625508"/>
        </a:xfrm>
        <a:prstGeom prst="rect">
          <a:avLst/>
        </a:prstGeom>
        <a:solidFill>
          <a:srgbClr val="4B5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Communicating with customers</a:t>
          </a:r>
        </a:p>
      </dsp:txBody>
      <dsp:txXfrm>
        <a:off x="694" y="2745309"/>
        <a:ext cx="2709180" cy="1625508"/>
      </dsp:txXfrm>
    </dsp:sp>
    <dsp:sp modelId="{3E8246B0-1E70-594C-8B48-2D9964C589CF}">
      <dsp:nvSpPr>
        <dsp:cNvPr id="0" name=""/>
        <dsp:cNvSpPr/>
      </dsp:nvSpPr>
      <dsp:spPr>
        <a:xfrm>
          <a:off x="2980793" y="2745309"/>
          <a:ext cx="2709180" cy="1625508"/>
        </a:xfrm>
        <a:prstGeom prst="rect">
          <a:avLst/>
        </a:prstGeom>
        <a:solidFill>
          <a:srgbClr val="007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Engaging employees</a:t>
          </a:r>
        </a:p>
      </dsp:txBody>
      <dsp:txXfrm>
        <a:off x="2980793" y="2745309"/>
        <a:ext cx="2709180" cy="1625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48C36-5539-AA4B-98AF-50CBEBD3D432}">
      <dsp:nvSpPr>
        <dsp:cNvPr id="0" name=""/>
        <dsp:cNvSpPr/>
      </dsp:nvSpPr>
      <dsp:spPr>
        <a:xfrm>
          <a:off x="629" y="246225"/>
          <a:ext cx="2455489" cy="1473293"/>
        </a:xfrm>
        <a:prstGeom prst="rect">
          <a:avLst/>
        </a:prstGeom>
        <a:solidFill>
          <a:srgbClr val="00629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Respecting the reader</a:t>
          </a:r>
        </a:p>
      </dsp:txBody>
      <dsp:txXfrm>
        <a:off x="629" y="246225"/>
        <a:ext cx="2455489" cy="1473293"/>
      </dsp:txXfrm>
    </dsp:sp>
    <dsp:sp modelId="{73042211-5193-B442-A6D6-B5C1C7C4A441}">
      <dsp:nvSpPr>
        <dsp:cNvPr id="0" name=""/>
        <dsp:cNvSpPr/>
      </dsp:nvSpPr>
      <dsp:spPr>
        <a:xfrm>
          <a:off x="2701668" y="246225"/>
          <a:ext cx="2455489" cy="1473293"/>
        </a:xfrm>
        <a:prstGeom prst="rect">
          <a:avLst/>
        </a:prstGeom>
        <a:solidFill>
          <a:srgbClr val="A93E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Knowing their point and getting to it</a:t>
          </a:r>
        </a:p>
      </dsp:txBody>
      <dsp:txXfrm>
        <a:off x="2701668" y="246225"/>
        <a:ext cx="2455489" cy="1473293"/>
      </dsp:txXfrm>
    </dsp:sp>
    <dsp:sp modelId="{8A365D81-5032-A143-97AE-8F4C251CED42}">
      <dsp:nvSpPr>
        <dsp:cNvPr id="0" name=""/>
        <dsp:cNvSpPr/>
      </dsp:nvSpPr>
      <dsp:spPr>
        <a:xfrm>
          <a:off x="629" y="1965068"/>
          <a:ext cx="2455489" cy="1473293"/>
        </a:xfrm>
        <a:prstGeom prst="rect">
          <a:avLst/>
        </a:prstGeom>
        <a:solidFill>
          <a:srgbClr val="4B5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Writing clearly rather than impressively</a:t>
          </a:r>
        </a:p>
      </dsp:txBody>
      <dsp:txXfrm>
        <a:off x="629" y="1965068"/>
        <a:ext cx="2455489" cy="1473293"/>
      </dsp:txXfrm>
    </dsp:sp>
    <dsp:sp modelId="{3E8246B0-1E70-594C-8B48-2D9964C589CF}">
      <dsp:nvSpPr>
        <dsp:cNvPr id="0" name=""/>
        <dsp:cNvSpPr/>
      </dsp:nvSpPr>
      <dsp:spPr>
        <a:xfrm>
          <a:off x="2701668" y="1965068"/>
          <a:ext cx="2455489" cy="1473293"/>
        </a:xfrm>
        <a:prstGeom prst="rect">
          <a:avLst/>
        </a:prstGeom>
        <a:solidFill>
          <a:srgbClr val="007B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Getting a second opinion</a:t>
          </a:r>
        </a:p>
      </dsp:txBody>
      <dsp:txXfrm>
        <a:off x="2701668" y="1965068"/>
        <a:ext cx="2455489" cy="1473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3044" y="391643"/>
          <a:ext cx="2968815" cy="518400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Downward communication</a:t>
          </a:r>
        </a:p>
      </dsp:txBody>
      <dsp:txXfrm>
        <a:off x="3044" y="391643"/>
        <a:ext cx="2968815" cy="518400"/>
      </dsp:txXfrm>
    </dsp:sp>
    <dsp:sp modelId="{BFA4242F-9D21-6347-B4D7-F2FDB780FFF5}">
      <dsp:nvSpPr>
        <dsp:cNvPr id="0" name=""/>
        <dsp:cNvSpPr/>
      </dsp:nvSpPr>
      <dsp:spPr>
        <a:xfrm>
          <a:off x="3044" y="910043"/>
          <a:ext cx="2968815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messages and information sent from top management to subordinates in a downward direction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Encompasses five topics: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Goals and strategies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Job instructions and rationale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Procedures and practices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Performance feedback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Coaching and training</a:t>
          </a:r>
        </a:p>
      </dsp:txBody>
      <dsp:txXfrm>
        <a:off x="3044" y="910043"/>
        <a:ext cx="2968815" cy="3779864"/>
      </dsp:txXfrm>
    </dsp:sp>
    <dsp:sp modelId="{FD22D885-54D7-C342-A843-BCF82C9E2E63}">
      <dsp:nvSpPr>
        <dsp:cNvPr id="0" name=""/>
        <dsp:cNvSpPr/>
      </dsp:nvSpPr>
      <dsp:spPr>
        <a:xfrm>
          <a:off x="3387495" y="391643"/>
          <a:ext cx="2968815" cy="518400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Upward communication</a:t>
          </a:r>
        </a:p>
      </dsp:txBody>
      <dsp:txXfrm>
        <a:off x="3387495" y="391643"/>
        <a:ext cx="2968815" cy="518400"/>
      </dsp:txXfrm>
    </dsp:sp>
    <dsp:sp modelId="{CE4A2EFB-0A66-B748-B80D-BA465E25FE9D}">
      <dsp:nvSpPr>
        <dsp:cNvPr id="0" name=""/>
        <dsp:cNvSpPr/>
      </dsp:nvSpPr>
      <dsp:spPr>
        <a:xfrm>
          <a:off x="3387495" y="910043"/>
          <a:ext cx="2968815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messages that flow from the lower to the higher levels of the </a:t>
          </a:r>
          <a:r>
            <a:rPr lang="en-US" sz="1800" kern="1200" dirty="0" err="1"/>
            <a:t>organisation’s</a:t>
          </a:r>
          <a:r>
            <a:rPr lang="en-US" sz="1800" kern="1200" dirty="0"/>
            <a:t> hierarchy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Encompasses five topics: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Problems and exceptions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Suggestions and improvements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Performance reports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Grievances and disputes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Financial and accounting information</a:t>
          </a:r>
        </a:p>
      </dsp:txBody>
      <dsp:txXfrm>
        <a:off x="3387495" y="910043"/>
        <a:ext cx="2968815" cy="3779864"/>
      </dsp:txXfrm>
    </dsp:sp>
    <dsp:sp modelId="{528DBD78-22AD-9948-A911-F04665C7A8B1}">
      <dsp:nvSpPr>
        <dsp:cNvPr id="0" name=""/>
        <dsp:cNvSpPr/>
      </dsp:nvSpPr>
      <dsp:spPr>
        <a:xfrm>
          <a:off x="6771945" y="391643"/>
          <a:ext cx="2968815" cy="518400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Horizontal communication</a:t>
          </a:r>
        </a:p>
      </dsp:txBody>
      <dsp:txXfrm>
        <a:off x="6771945" y="391643"/>
        <a:ext cx="2968815" cy="518400"/>
      </dsp:txXfrm>
    </dsp:sp>
    <dsp:sp modelId="{3F220766-FCAD-3342-AD59-13642B57AD88}">
      <dsp:nvSpPr>
        <dsp:cNvPr id="0" name=""/>
        <dsp:cNvSpPr/>
      </dsp:nvSpPr>
      <dsp:spPr>
        <a:xfrm>
          <a:off x="6771945" y="910043"/>
          <a:ext cx="2968815" cy="377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lateral or diagonal exchange of messages among peers or co-workers that may occur within or across departments</a:t>
          </a:r>
          <a:endParaRPr lang="en-A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Encompasses three topics: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Intradepartmental problem solving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Interdepartmental coordination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AU" sz="1800" kern="1200" dirty="0"/>
            <a:t>Change initiatives and improvements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800" kern="1200" dirty="0"/>
        </a:p>
      </dsp:txBody>
      <dsp:txXfrm>
        <a:off x="6771945" y="910043"/>
        <a:ext cx="2968815" cy="37798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E6EF-0B1A-C446-B4EE-3F330B5E274B}">
      <dsp:nvSpPr>
        <dsp:cNvPr id="0" name=""/>
        <dsp:cNvSpPr/>
      </dsp:nvSpPr>
      <dsp:spPr>
        <a:xfrm>
          <a:off x="4061" y="379769"/>
          <a:ext cx="2442202" cy="589820"/>
        </a:xfrm>
        <a:prstGeom prst="rect">
          <a:avLst/>
        </a:prstGeom>
        <a:solidFill>
          <a:srgbClr val="00629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Stay calm, listen hard</a:t>
          </a:r>
        </a:p>
      </dsp:txBody>
      <dsp:txXfrm>
        <a:off x="4061" y="379769"/>
        <a:ext cx="2442202" cy="589820"/>
      </dsp:txXfrm>
    </dsp:sp>
    <dsp:sp modelId="{BFA4242F-9D21-6347-B4D7-F2FDB780FFF5}">
      <dsp:nvSpPr>
        <dsp:cNvPr id="0" name=""/>
        <dsp:cNvSpPr/>
      </dsp:nvSpPr>
      <dsp:spPr>
        <a:xfrm>
          <a:off x="4061" y="969590"/>
          <a:ext cx="2442202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Good crisis communicators don’t allow themselves to be overwhelmed by the situation. 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Calmness and listening become more important than ever. 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Managers also learn to tailor their communications to reflect hope and optimism as they acknowledge current difficulties.</a:t>
          </a:r>
          <a:endParaRPr lang="en-AU" sz="1600" kern="1200" dirty="0"/>
        </a:p>
      </dsp:txBody>
      <dsp:txXfrm>
        <a:off x="4061" y="969590"/>
        <a:ext cx="2442202" cy="3919860"/>
      </dsp:txXfrm>
    </dsp:sp>
    <dsp:sp modelId="{FD22D885-54D7-C342-A843-BCF82C9E2E63}">
      <dsp:nvSpPr>
        <dsp:cNvPr id="0" name=""/>
        <dsp:cNvSpPr/>
      </dsp:nvSpPr>
      <dsp:spPr>
        <a:xfrm>
          <a:off x="2788172" y="379769"/>
          <a:ext cx="2442202" cy="589820"/>
        </a:xfrm>
        <a:prstGeom prst="rect">
          <a:avLst/>
        </a:prstGeom>
        <a:solidFill>
          <a:srgbClr val="4B508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Be visible</a:t>
          </a:r>
        </a:p>
      </dsp:txBody>
      <dsp:txXfrm>
        <a:off x="2788172" y="379769"/>
        <a:ext cx="2442202" cy="589820"/>
      </dsp:txXfrm>
    </dsp:sp>
    <dsp:sp modelId="{CE4A2EFB-0A66-B748-B80D-BA465E25FE9D}">
      <dsp:nvSpPr>
        <dsp:cNvPr id="0" name=""/>
        <dsp:cNvSpPr/>
      </dsp:nvSpPr>
      <dsp:spPr>
        <a:xfrm>
          <a:off x="2788172" y="969590"/>
          <a:ext cx="2442202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Many managers underestimate just how important their presence is during a crisis.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 manager’s job is to step out immediately, both to reassure employees and respond to public concerns. 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Face-to-face communication with employees is crucial for letting people know that managers care about them and what they’re going through.</a:t>
          </a:r>
          <a:endParaRPr lang="en-AU" sz="1600" kern="1200" dirty="0"/>
        </a:p>
      </dsp:txBody>
      <dsp:txXfrm>
        <a:off x="2788172" y="969590"/>
        <a:ext cx="2442202" cy="3919860"/>
      </dsp:txXfrm>
    </dsp:sp>
    <dsp:sp modelId="{528DBD78-22AD-9948-A911-F04665C7A8B1}">
      <dsp:nvSpPr>
        <dsp:cNvPr id="0" name=""/>
        <dsp:cNvSpPr/>
      </dsp:nvSpPr>
      <dsp:spPr>
        <a:xfrm>
          <a:off x="5572282" y="379769"/>
          <a:ext cx="2442202" cy="589820"/>
        </a:xfrm>
        <a:prstGeom prst="rect">
          <a:avLst/>
        </a:prstGeom>
        <a:solidFill>
          <a:srgbClr val="A93E6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Get the awful truth out</a:t>
          </a:r>
        </a:p>
      </dsp:txBody>
      <dsp:txXfrm>
        <a:off x="5572282" y="379769"/>
        <a:ext cx="2442202" cy="589820"/>
      </dsp:txXfrm>
    </dsp:sp>
    <dsp:sp modelId="{3F220766-FCAD-3342-AD59-13642B57AD88}">
      <dsp:nvSpPr>
        <dsp:cNvPr id="0" name=""/>
        <dsp:cNvSpPr/>
      </dsp:nvSpPr>
      <dsp:spPr>
        <a:xfrm>
          <a:off x="5572282" y="969590"/>
          <a:ext cx="2442202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Effective managers gather as much information as they can, do their best to determine the facts, and tell the truth to employees and the public as soon as possible. 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Getting the truth out quickly prevents harmful </a:t>
          </a:r>
          <a:r>
            <a:rPr lang="en-US" sz="1600" kern="1200" dirty="0" err="1"/>
            <a:t>rumours</a:t>
          </a:r>
          <a:r>
            <a:rPr lang="en-US" sz="1600" kern="1200" dirty="0"/>
            <a:t> and misunderstandings.</a:t>
          </a:r>
          <a:endParaRPr lang="en-A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AU" sz="1600" kern="1200" dirty="0"/>
        </a:p>
      </dsp:txBody>
      <dsp:txXfrm>
        <a:off x="5572282" y="969590"/>
        <a:ext cx="2442202" cy="3919860"/>
      </dsp:txXfrm>
    </dsp:sp>
    <dsp:sp modelId="{22AA3D44-3DB9-450D-BA29-438EF0C1BF1B}">
      <dsp:nvSpPr>
        <dsp:cNvPr id="0" name=""/>
        <dsp:cNvSpPr/>
      </dsp:nvSpPr>
      <dsp:spPr>
        <a:xfrm>
          <a:off x="8356393" y="379769"/>
          <a:ext cx="2442202" cy="589820"/>
        </a:xfrm>
        <a:prstGeom prst="rect">
          <a:avLst/>
        </a:prstGeom>
        <a:solidFill>
          <a:srgbClr val="007B8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Communicate a vision for the future</a:t>
          </a:r>
        </a:p>
      </dsp:txBody>
      <dsp:txXfrm>
        <a:off x="8356393" y="379769"/>
        <a:ext cx="2442202" cy="589820"/>
      </dsp:txXfrm>
    </dsp:sp>
    <dsp:sp modelId="{2166CC41-6E51-4DD1-9354-9B3297CA2AC8}">
      <dsp:nvSpPr>
        <dsp:cNvPr id="0" name=""/>
        <dsp:cNvSpPr/>
      </dsp:nvSpPr>
      <dsp:spPr>
        <a:xfrm>
          <a:off x="8356393" y="969590"/>
          <a:ext cx="2442202" cy="39198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People need to feel that they have something to work for and look forward to.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Moments of crisis present opportunities for managers to communicate a vision of a better future and unite people towards common goals.</a:t>
          </a:r>
        </a:p>
      </dsp:txBody>
      <dsp:txXfrm>
        <a:off x="8356393" y="969590"/>
        <a:ext cx="2442202" cy="391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3F5464-B898-B44F-AA5D-50E09FBB9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52DE4-4A6A-C848-9290-2366238E0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6F10D6-91A6-614D-A001-0A4CD63B47B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20295-A878-144D-A72B-D001CE6EE5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22900-62DF-E94B-BF37-D2C5BA00E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045EC7-85EB-1349-8EA8-82460795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4ECBD-7079-244D-87A7-A656108A7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D297-9B10-994A-A7CA-58D81194F9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18EBBB-50A5-9D42-A86B-429D17BEE6E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093E99-50BF-4A4C-BABA-80A400FDF5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907975-2C43-E946-9F34-F6E4C810B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F47C0-0CD7-D742-BCD7-B16B8B798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4A3C7-87C0-D040-B5FD-3549CD500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1F1182-81F4-9E4F-9108-1E79DEFFD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D26ACED-BB78-0347-DCAF-47FF534E7F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A5EDAF6-5BF2-1A68-1D85-5DB88FFBB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36A7870-1435-D63F-6B96-5D3A4254F1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67537-DD69-4876-B216-3E846946F2F2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F1182-81F4-9E4F-9108-1E79DEFFDD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D4454BC-3858-4DFD-E58D-2CA5F70F1F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7"/>
          <a:stretch>
            <a:fillRect/>
          </a:stretch>
        </p:blipFill>
        <p:spPr bwMode="auto">
          <a:xfrm>
            <a:off x="0" y="-2005013"/>
            <a:ext cx="12192000" cy="761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32815-79F7-4424-A656-A94F0E3DC95E}"/>
              </a:ext>
            </a:extLst>
          </p:cNvPr>
          <p:cNvSpPr txBox="1"/>
          <p:nvPr userDrawn="1"/>
        </p:nvSpPr>
        <p:spPr>
          <a:xfrm>
            <a:off x="6269567" y="6369050"/>
            <a:ext cx="1587294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cs typeface="Arial" panose="020B0604020202020204" pitchFamily="34" charset="0"/>
              </a:rPr>
              <a:t>Provider Code: PRV14012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9E3578-8BD7-A4B4-B619-3FC4A084710D}"/>
              </a:ext>
            </a:extLst>
          </p:cNvPr>
          <p:cNvSpPr txBox="1"/>
          <p:nvPr userDrawn="1"/>
        </p:nvSpPr>
        <p:spPr>
          <a:xfrm>
            <a:off x="9192684" y="6369050"/>
            <a:ext cx="142539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cs typeface="Arial" panose="020B0604020202020204" pitchFamily="34" charset="0"/>
              </a:rPr>
              <a:t>CRICOS Code: 03391M</a:t>
            </a:r>
          </a:p>
        </p:txBody>
      </p:sp>
      <p:pic>
        <p:nvPicPr>
          <p:cNvPr id="7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0DAC2BD-0C4D-3933-D6C8-FF7B702D6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8" y="5905500"/>
            <a:ext cx="258021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36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80519-48B5-A408-E8F3-4AC4A53C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9411-435E-47C1-89A4-F33AE5C642C5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0458E-361B-A946-F222-5B068919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D1981-AE8B-7387-19C0-82677C1C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6CBE-057A-48C8-9A06-3A9F0417D15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5140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EA03A-B63B-A9AF-DD06-A6305EB7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DCC0-BA6A-47FE-88FE-31EA27125089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223D4-CF0B-62B4-5CB7-0818DB53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437A8-F439-580B-163C-37346025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C50E-BE58-441D-84C5-820C6E043AE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7339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280A78-5C68-6D8F-0C44-22F43E4E5E49}"/>
              </a:ext>
            </a:extLst>
          </p:cNvPr>
          <p:cNvSpPr/>
          <p:nvPr userDrawn="1"/>
        </p:nvSpPr>
        <p:spPr>
          <a:xfrm>
            <a:off x="0" y="1482726"/>
            <a:ext cx="12192000" cy="4765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82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DC7DA8-ED8D-1100-8C3C-45EAA06D4001}"/>
              </a:ext>
            </a:extLst>
          </p:cNvPr>
          <p:cNvSpPr/>
          <p:nvPr userDrawn="1"/>
        </p:nvSpPr>
        <p:spPr>
          <a:xfrm>
            <a:off x="0" y="1482726"/>
            <a:ext cx="12192000" cy="4765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23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raphical user interface, background pattern&#10;&#10;Description automatically generated">
            <a:extLst>
              <a:ext uri="{FF2B5EF4-FFF2-40B4-BE49-F238E27FC236}">
                <a16:creationId xmlns:a16="http://schemas.microsoft.com/office/drawing/2014/main" id="{9E1751F8-3866-2344-B6EF-55BA2D5980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643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4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2E39E14-21F1-E1EE-59C3-B0B46B9FB6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7" b="23376"/>
          <a:stretch>
            <a:fillRect/>
          </a:stretch>
        </p:blipFill>
        <p:spPr bwMode="auto">
          <a:xfrm>
            <a:off x="0" y="6075364"/>
            <a:ext cx="12192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97F4E6F-1A9B-107F-BE14-113B21804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200776"/>
            <a:ext cx="194733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87555C-0271-78BB-E8B5-5743212229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6634" y="6307139"/>
            <a:ext cx="144462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AU" altLang="en-US" sz="1200">
                <a:solidFill>
                  <a:schemeClr val="bg1"/>
                </a:solidFill>
                <a:latin typeface="Georgia Pro" pitchFamily="18" charset="0"/>
              </a:rPr>
              <a:t>School of Business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9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D8B779-3335-DFD9-B534-D5212E67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3390-3E57-4A32-BC8C-568EE90CA76C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7C377D6-CD42-B9E4-1B76-A573559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19EE05-FD18-5EA1-987D-7E6A9FA6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DD52-8244-4C87-B31E-C16AD49BC1B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035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D902B4C-90A3-80A3-B534-F14513262C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7" b="23376"/>
          <a:stretch>
            <a:fillRect/>
          </a:stretch>
        </p:blipFill>
        <p:spPr bwMode="auto">
          <a:xfrm>
            <a:off x="0" y="6075364"/>
            <a:ext cx="12192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79B7E43-5A59-B9FA-38E1-920D77D92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47"/>
          <a:stretch>
            <a:fillRect/>
          </a:stretch>
        </p:blipFill>
        <p:spPr bwMode="auto">
          <a:xfrm>
            <a:off x="0" y="1"/>
            <a:ext cx="12192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BD5561A-D8E8-11F4-CEF1-E0C7581C4D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200776"/>
            <a:ext cx="194733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8DD01-E114-C401-76CF-BC560ED42C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6634" y="6307139"/>
            <a:ext cx="144462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AU" altLang="en-US" sz="1200">
                <a:solidFill>
                  <a:schemeClr val="bg1"/>
                </a:solidFill>
                <a:latin typeface="Georgia Pro" pitchFamily="18" charset="0"/>
              </a:rPr>
              <a:t>School of Business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39012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98E8BFD-03C9-5C21-C372-BF8B8872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5C24-875F-435B-BB58-25E68F8DAD29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223B1B6-1731-FB36-8F64-471669983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F6908F-EA4F-0BCC-02D3-2B452BBD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EED9-5686-4AEC-B6BE-B6310D978A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5069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0E0F054-009F-3E18-D3F6-AEBF31349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7" b="23376"/>
          <a:stretch>
            <a:fillRect/>
          </a:stretch>
        </p:blipFill>
        <p:spPr bwMode="auto">
          <a:xfrm>
            <a:off x="0" y="6075364"/>
            <a:ext cx="12192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7A68DD3-3F4C-2EF0-B3B6-92795A6793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200776"/>
            <a:ext cx="194733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9E176A-B386-BF7B-D91D-3C26B567F5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6634" y="6307139"/>
            <a:ext cx="144462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AU" altLang="en-US" sz="1200">
                <a:solidFill>
                  <a:schemeClr val="bg1"/>
                </a:solidFill>
                <a:latin typeface="Georgia Pro" pitchFamily="18" charset="0"/>
              </a:rPr>
              <a:t>School of Business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5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866463F-691E-3633-30DD-CD09EBA6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5AE-8B92-4BD4-BD93-44E2B8D2373F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335E36AE-E56D-FF32-D18A-2434D4CA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4281768E-776B-1D51-ACCB-22DD3FEA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F32ED-472C-41B3-919D-C60174313AE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023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218EFC2F-9657-F9E6-EC84-A9F25E95B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7" b="23376"/>
          <a:stretch>
            <a:fillRect/>
          </a:stretch>
        </p:blipFill>
        <p:spPr bwMode="auto">
          <a:xfrm>
            <a:off x="0" y="6075364"/>
            <a:ext cx="12192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EFF0FF4-5143-330A-31FC-06920C479F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200776"/>
            <a:ext cx="194733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DB8075-DE39-D022-5F87-8FEF25047B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6634" y="6307139"/>
            <a:ext cx="144462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AU" altLang="en-US" sz="1200">
                <a:solidFill>
                  <a:schemeClr val="bg1"/>
                </a:solidFill>
                <a:latin typeface="Georgia Pro" pitchFamily="18" charset="0"/>
              </a:rPr>
              <a:t>School of Business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55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55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4239C55-7C39-F96F-9639-086B572E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6477-8544-412A-9A3A-5C5D0E75F4CF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6DDA22B9-38F0-AF32-6B1C-7D357B0F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B33770B0-72EC-A596-6DD3-B5800E74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F148-F85A-426B-93BC-F0A1A2FD30A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859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35B38920-ADD8-8F17-3314-71359C435A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7" b="23376"/>
          <a:stretch>
            <a:fillRect/>
          </a:stretch>
        </p:blipFill>
        <p:spPr bwMode="auto">
          <a:xfrm>
            <a:off x="0" y="6075364"/>
            <a:ext cx="12192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5D40F4-9BF6-3FC4-F272-7976BAFC5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200776"/>
            <a:ext cx="194733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415F25-9037-54B2-BDCE-38A3DB520E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6634" y="6307139"/>
            <a:ext cx="1444626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AU" altLang="en-US" sz="1200">
                <a:solidFill>
                  <a:schemeClr val="bg1"/>
                </a:solidFill>
                <a:latin typeface="Georgia Pro" pitchFamily="18" charset="0"/>
              </a:rPr>
              <a:t>School of Business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1E4894FE-34FF-2D63-3573-117CC2A7B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1C03-62D5-4B20-A1B1-FA26E238636C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F6FB63-728B-43F3-C34E-B4E6E8C0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DC3A28F-8EF1-71F8-C2C3-B36DF83C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A003-C0B6-471B-826D-E29B9E31A7D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261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C2065D-C650-7C86-6EE6-A216458F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0A1C-B2FB-4DDC-A625-57AB6E6AE614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12EE5-7A28-D05E-6D9E-A1A3CB50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6CDDF7-9408-0CF5-B63E-7B96496D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CF5E-D024-4F26-BC98-90099299948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118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FA374-F4D2-1DE9-BFA9-84E5F33C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9DAE-31D4-42B8-B009-B5854EB6A75E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AD0FD3-0D96-AB7F-09CA-92655A8E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6FA15-3692-6012-3450-06CBC877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E31C-4537-4BC6-95ED-6B495E0F0CF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717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9897E9-9D73-115C-307E-F096BF62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A09-7F8D-4ACD-8A4D-F26037FC080B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5B0EEE-CCC3-8C9C-1831-00E9C10B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D1A7E5-EE5B-3184-6BC3-9C9999C9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C0BC-4B25-4576-9343-CD898F3194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189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1534AE8-2639-8584-B300-2EE18B8F0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F7AC007-B0A4-1668-35D4-E9C40F2EC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448E3-3F17-2CBF-AF11-8B8A42071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A0CEF6-3F1A-44EF-B69E-7306DED54322}" type="datetimeFigureOut">
              <a:rPr lang="en-AU"/>
              <a:pPr>
                <a:defRPr/>
              </a:pPr>
              <a:t>8/05/2025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6AAE4-5007-2007-8EE4-48E92BCEC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E4905-7E20-374A-949E-3C4A92FDE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A5D63E-9878-475F-AC63-BF40C8DF478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472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73" r:id="rId1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7085-45F3-F07C-18F2-04970B644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3300" y="4133851"/>
            <a:ext cx="3759200" cy="773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AU" sz="3200" b="1" dirty="0"/>
            </a:br>
            <a:br>
              <a:rPr lang="en-AU" sz="3200" b="1" dirty="0"/>
            </a:br>
            <a:br>
              <a:rPr lang="en-AU" sz="3200" b="1" dirty="0"/>
            </a:br>
            <a:br>
              <a:rPr lang="en-AU" sz="3200" b="1" dirty="0"/>
            </a:br>
            <a:br>
              <a:rPr lang="en-AU" sz="3200" b="1" dirty="0"/>
            </a:br>
            <a:endParaRPr lang="en-AU" sz="3200" dirty="0"/>
          </a:p>
        </p:txBody>
      </p:sp>
      <p:sp>
        <p:nvSpPr>
          <p:cNvPr id="14340" name="Subtitle 2">
            <a:extLst>
              <a:ext uri="{FF2B5EF4-FFF2-40B4-BE49-F238E27FC236}">
                <a16:creationId xmlns:a16="http://schemas.microsoft.com/office/drawing/2014/main" id="{0E33094B-1161-97AD-39BC-E45728E9A9E7}"/>
              </a:ext>
            </a:extLst>
          </p:cNvPr>
          <p:cNvSpPr>
            <a:spLocks noGrp="1"/>
          </p:cNvSpPr>
          <p:nvPr/>
        </p:nvSpPr>
        <p:spPr bwMode="auto">
          <a:xfrm>
            <a:off x="5715000" y="56388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©2022 John Wiley &amp; Sons Australia Ltd</a:t>
            </a:r>
            <a:endParaRPr lang="en-AU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83B80-1F31-E641-BDBB-D0E70E1F79F6}"/>
              </a:ext>
            </a:extLst>
          </p:cNvPr>
          <p:cNvSpPr txBox="1">
            <a:spLocks/>
          </p:cNvSpPr>
          <p:nvPr/>
        </p:nvSpPr>
        <p:spPr bwMode="auto">
          <a:xfrm>
            <a:off x="1938339" y="-1866900"/>
            <a:ext cx="8289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defTabSz="914400"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Accounting for Managers (BU502)</a:t>
            </a:r>
            <a:endParaRPr lang="en-US" sz="32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2CA37E5-542B-1EE1-E222-C309DC580FB6}"/>
              </a:ext>
            </a:extLst>
          </p:cNvPr>
          <p:cNvSpPr txBox="1">
            <a:spLocks/>
          </p:cNvSpPr>
          <p:nvPr/>
        </p:nvSpPr>
        <p:spPr bwMode="auto">
          <a:xfrm>
            <a:off x="825500" y="3477105"/>
            <a:ext cx="105156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AU" dirty="0"/>
              <a:t>Communication in organisations (Chapter 17)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00E1D90-B62B-507E-B186-68FEB17FBA5D}"/>
              </a:ext>
            </a:extLst>
          </p:cNvPr>
          <p:cNvSpPr txBox="1">
            <a:spLocks/>
          </p:cNvSpPr>
          <p:nvPr/>
        </p:nvSpPr>
        <p:spPr bwMode="auto">
          <a:xfrm>
            <a:off x="938234" y="720571"/>
            <a:ext cx="105156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AU" dirty="0"/>
              <a:t>Week 10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643" y="903962"/>
            <a:ext cx="6491987" cy="5948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  <a:latin typeface="+mn-lt"/>
              </a:rPr>
              <a:t>Effectiveness of team communication networks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C3CCE-5B2E-FC71-1124-A9C6F62A2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832" y="1511791"/>
            <a:ext cx="8809703" cy="40622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75AA72-6D31-3626-3842-070C871DA2C7}"/>
              </a:ext>
            </a:extLst>
          </p:cNvPr>
          <p:cNvSpPr txBox="1">
            <a:spLocks/>
          </p:cNvSpPr>
          <p:nvPr/>
        </p:nvSpPr>
        <p:spPr bwMode="auto">
          <a:xfrm>
            <a:off x="351628" y="54831"/>
            <a:ext cx="9970698" cy="5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2. Purpose-driven communication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1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568" y="1214546"/>
            <a:ext cx="7950395" cy="476141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+mn-lt"/>
              </a:rPr>
              <a:t>Communicating networks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 descr="A diagram of people's network&#10;&#10;Description automatically generated">
            <a:extLst>
              <a:ext uri="{FF2B5EF4-FFF2-40B4-BE49-F238E27FC236}">
                <a16:creationId xmlns:a16="http://schemas.microsoft.com/office/drawing/2014/main" id="{0EBC16AD-E2FC-1B23-C367-8F9FCB0B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68" y="2178633"/>
            <a:ext cx="7141310" cy="450925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9F4D705-593B-9B5C-9F2A-4F270358AC34}"/>
              </a:ext>
            </a:extLst>
          </p:cNvPr>
          <p:cNvSpPr txBox="1">
            <a:spLocks/>
          </p:cNvSpPr>
          <p:nvPr/>
        </p:nvSpPr>
        <p:spPr bwMode="auto">
          <a:xfrm>
            <a:off x="351628" y="54831"/>
            <a:ext cx="9970698" cy="5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2. Purpose-driven communication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0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CD357C5-FD14-597F-2CAC-AFEF0C8744C7}"/>
              </a:ext>
            </a:extLst>
          </p:cNvPr>
          <p:cNvSpPr txBox="1">
            <a:spLocks/>
          </p:cNvSpPr>
          <p:nvPr/>
        </p:nvSpPr>
        <p:spPr>
          <a:xfrm>
            <a:off x="453710" y="812800"/>
            <a:ext cx="11128690" cy="540651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chemeClr val="tx2"/>
                </a:solidFill>
              </a:rPr>
              <a:t>Managers have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a choice of many channels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through which to communicate.</a:t>
            </a:r>
            <a:endParaRPr lang="en-US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chemeClr val="tx2"/>
                </a:solidFill>
              </a:rPr>
              <a:t>One approach to selecting an effective communication channel is to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interpret the emotions of the person who will be receiving the message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, then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select the channel that will result in the best outcome.</a:t>
            </a: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chemeClr val="tx2"/>
                </a:solidFill>
              </a:rPr>
              <a:t>Another factor that shapes a manager’s selection of a communication channel is the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type and amount of information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to be communicated.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E24517-37E0-8CFA-7CF6-8F558C402CC8}"/>
              </a:ext>
            </a:extLst>
          </p:cNvPr>
          <p:cNvSpPr txBox="1">
            <a:spLocks/>
          </p:cNvSpPr>
          <p:nvPr/>
        </p:nvSpPr>
        <p:spPr bwMode="auto">
          <a:xfrm>
            <a:off x="351628" y="54831"/>
            <a:ext cx="9970698" cy="5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D33FE-C897-2CB1-EB09-7262B099CB0A}"/>
              </a:ext>
            </a:extLst>
          </p:cNvPr>
          <p:cNvSpPr txBox="1">
            <a:spLocks/>
          </p:cNvSpPr>
          <p:nvPr/>
        </p:nvSpPr>
        <p:spPr>
          <a:xfrm>
            <a:off x="432770" y="1278718"/>
            <a:ext cx="11149630" cy="486802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1" i="0" u="none" strike="noStrike" baseline="0" dirty="0"/>
              <a:t>Channel richness </a:t>
            </a:r>
            <a:r>
              <a:rPr lang="en-US" b="0" i="0" u="none" strike="noStrike" baseline="0" dirty="0"/>
              <a:t>is the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amount of information </a:t>
            </a:r>
            <a:r>
              <a:rPr lang="en-US" b="0" i="0" u="none" strike="noStrike" baseline="0" dirty="0"/>
              <a:t>that can be transmitted during a communication episode.</a:t>
            </a: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/>
              <a:t>The capacity of an information channel is influenced by three characteristics: </a:t>
            </a:r>
          </a:p>
          <a:p>
            <a:pPr lvl="1">
              <a:lnSpc>
                <a:spcPct val="150000"/>
              </a:lnSpc>
            </a:pPr>
            <a:r>
              <a:rPr lang="en-US" sz="2800" b="0" i="0" u="none" strike="noStrike" baseline="0" dirty="0"/>
              <a:t>the ability to handle 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multiple cues simultaneously</a:t>
            </a:r>
          </a:p>
          <a:p>
            <a:pPr lvl="1">
              <a:lnSpc>
                <a:spcPct val="150000"/>
              </a:lnSpc>
            </a:pPr>
            <a:r>
              <a:rPr lang="en-US" sz="2800" b="0" i="0" u="none" strike="noStrike" baseline="0" dirty="0"/>
              <a:t>the ability to 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facilitate rapid, two-way feedback</a:t>
            </a:r>
          </a:p>
          <a:p>
            <a:pPr lvl="1">
              <a:lnSpc>
                <a:spcPct val="150000"/>
              </a:lnSpc>
            </a:pPr>
            <a:r>
              <a:rPr lang="en-US" sz="2800" b="0" i="0" u="none" strike="noStrike" baseline="0" dirty="0"/>
              <a:t>the ability to </a:t>
            </a:r>
            <a:r>
              <a:rPr lang="en-US" sz="2800" b="0" i="0" u="none" strike="noStrike" baseline="0" dirty="0">
                <a:solidFill>
                  <a:srgbClr val="00B050"/>
                </a:solidFill>
              </a:rPr>
              <a:t>establish a personal focus for the communication.</a:t>
            </a:r>
            <a:endParaRPr lang="en-AU" dirty="0">
              <a:solidFill>
                <a:srgbClr val="00B050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4C70F4-08A8-C115-094E-489D602A635F}"/>
              </a:ext>
            </a:extLst>
          </p:cNvPr>
          <p:cNvSpPr txBox="1">
            <a:spLocks/>
          </p:cNvSpPr>
          <p:nvPr/>
        </p:nvSpPr>
        <p:spPr>
          <a:xfrm>
            <a:off x="351628" y="621160"/>
            <a:ext cx="5157787" cy="657558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>
                <a:solidFill>
                  <a:srgbClr val="00B050"/>
                </a:solidFill>
              </a:rPr>
              <a:t>The hierarchy of channel richness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256D9E-AE93-D5B2-B3CE-F7748DD0D8AB}"/>
              </a:ext>
            </a:extLst>
          </p:cNvPr>
          <p:cNvSpPr txBox="1">
            <a:spLocks/>
          </p:cNvSpPr>
          <p:nvPr/>
        </p:nvSpPr>
        <p:spPr bwMode="auto">
          <a:xfrm>
            <a:off x="351628" y="54831"/>
            <a:ext cx="9970698" cy="5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0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299" y="1316196"/>
            <a:ext cx="8204200" cy="72548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+mn-lt"/>
              </a:rPr>
              <a:t>A continuum of channel richness</a:t>
            </a:r>
            <a:endParaRPr lang="en-AU" sz="32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9A9E8-5646-AD28-47A9-B09630D7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119" y="2453556"/>
            <a:ext cx="9595761" cy="427744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35BD57-D66A-D2AB-E186-ADFBE72EA26C}"/>
              </a:ext>
            </a:extLst>
          </p:cNvPr>
          <p:cNvSpPr txBox="1">
            <a:spLocks/>
          </p:cNvSpPr>
          <p:nvPr/>
        </p:nvSpPr>
        <p:spPr bwMode="auto">
          <a:xfrm>
            <a:off x="351628" y="178834"/>
            <a:ext cx="9970698" cy="9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4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9" y="85377"/>
            <a:ext cx="10558657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D33FE-C897-2CB1-EB09-7262B099CB0A}"/>
              </a:ext>
            </a:extLst>
          </p:cNvPr>
          <p:cNvSpPr txBox="1">
            <a:spLocks/>
          </p:cNvSpPr>
          <p:nvPr/>
        </p:nvSpPr>
        <p:spPr>
          <a:xfrm>
            <a:off x="1437306" y="2086029"/>
            <a:ext cx="8090151" cy="368458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/>
              <a:t>Channel selection depends on whether the message is routine or non-routine:</a:t>
            </a:r>
          </a:p>
          <a:p>
            <a:pPr lvl="1"/>
            <a:r>
              <a:rPr lang="en-US" sz="2000" b="1" u="none" strike="noStrike" baseline="0" dirty="0"/>
              <a:t>Non-routine messages </a:t>
            </a:r>
            <a:r>
              <a:rPr lang="en-US" sz="2000" b="0" i="0" u="none" strike="noStrike" baseline="0" dirty="0"/>
              <a:t>typically are ambiguous, concern novel events and involve great potential for misunderstanding.</a:t>
            </a:r>
          </a:p>
          <a:p>
            <a:pPr lvl="1"/>
            <a:r>
              <a:rPr lang="en-US" sz="2000" b="1" u="none" strike="noStrike" baseline="0" dirty="0"/>
              <a:t>Routine</a:t>
            </a:r>
            <a:r>
              <a:rPr lang="en-US" sz="2000" b="0" i="1" u="none" strike="noStrike" baseline="0" dirty="0"/>
              <a:t> </a:t>
            </a:r>
            <a:r>
              <a:rPr lang="en-US" sz="2000" b="0" i="0" u="none" strike="noStrike" baseline="0" dirty="0"/>
              <a:t>messages are simple and straightforward. They convey data or statistics or simply put into words what managers already agree on and understand.</a:t>
            </a:r>
          </a:p>
          <a:p>
            <a:pPr algn="l"/>
            <a:r>
              <a:rPr lang="en-US" sz="2400" b="0" i="0" u="none" strike="noStrike" baseline="0" dirty="0"/>
              <a:t>The key is to select a channel to fit the message.</a:t>
            </a:r>
            <a:endParaRPr lang="en-AU" sz="24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4C70F4-08A8-C115-094E-489D602A635F}"/>
              </a:ext>
            </a:extLst>
          </p:cNvPr>
          <p:cNvSpPr txBox="1">
            <a:spLocks/>
          </p:cNvSpPr>
          <p:nvPr/>
        </p:nvSpPr>
        <p:spPr>
          <a:xfrm>
            <a:off x="1384690" y="1641066"/>
            <a:ext cx="5157787" cy="42034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/>
              <a:t>Selecting the appropriate channel</a:t>
            </a:r>
          </a:p>
        </p:txBody>
      </p:sp>
    </p:spTree>
    <p:extLst>
      <p:ext uri="{BB962C8B-B14F-4D97-AF65-F5344CB8AC3E}">
        <p14:creationId xmlns:p14="http://schemas.microsoft.com/office/powerpoint/2010/main" val="10099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9" y="9525"/>
            <a:ext cx="10558657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9D33FE-C897-2CB1-EB09-7262B099CB0A}"/>
              </a:ext>
            </a:extLst>
          </p:cNvPr>
          <p:cNvSpPr txBox="1">
            <a:spLocks/>
          </p:cNvSpPr>
          <p:nvPr/>
        </p:nvSpPr>
        <p:spPr>
          <a:xfrm>
            <a:off x="1650363" y="1963917"/>
            <a:ext cx="8073740" cy="368458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0" i="0" u="none" strike="noStrike" baseline="0" dirty="0"/>
              <a:t>Open and honest feedback is one of the most important elements contributing to the growth and development of employees.</a:t>
            </a:r>
          </a:p>
          <a:p>
            <a:pPr algn="l"/>
            <a:r>
              <a:rPr lang="en-US" sz="2400" b="0" i="0" u="none" strike="noStrike" baseline="0" dirty="0"/>
              <a:t>When a manager provides feedback, it signals that the manager cares about employee’s growth and career development and wants to help them achieve their potential. </a:t>
            </a:r>
          </a:p>
          <a:p>
            <a:pPr algn="l"/>
            <a:r>
              <a:rPr lang="en-US" sz="2400" b="1" i="0" u="none" strike="noStrike" baseline="0" dirty="0"/>
              <a:t>Manager feedback </a:t>
            </a:r>
            <a:r>
              <a:rPr lang="en-US" sz="2400" b="0" i="0" u="none" strike="noStrike" baseline="0" dirty="0"/>
              <a:t>occurs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when a manager uses evaluation and communication to help individuals learn about themselves and improve</a:t>
            </a:r>
            <a:r>
              <a:rPr lang="en-US" sz="2000" b="0" i="0" u="none" strike="noStrike" baseline="0" dirty="0">
                <a:solidFill>
                  <a:srgbClr val="000000"/>
                </a:solidFill>
              </a:rPr>
              <a:t>.</a:t>
            </a:r>
            <a:endParaRPr lang="en-AU" sz="20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4C70F4-08A8-C115-094E-489D602A635F}"/>
              </a:ext>
            </a:extLst>
          </p:cNvPr>
          <p:cNvSpPr txBox="1">
            <a:spLocks/>
          </p:cNvSpPr>
          <p:nvPr/>
        </p:nvSpPr>
        <p:spPr>
          <a:xfrm>
            <a:off x="1650363" y="1533084"/>
            <a:ext cx="5157787" cy="42034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/>
              <a:t>Giving feedback</a:t>
            </a:r>
          </a:p>
        </p:txBody>
      </p:sp>
    </p:spTree>
    <p:extLst>
      <p:ext uri="{BB962C8B-B14F-4D97-AF65-F5344CB8AC3E}">
        <p14:creationId xmlns:p14="http://schemas.microsoft.com/office/powerpoint/2010/main" val="59576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27" y="78939"/>
            <a:ext cx="10558657" cy="78096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770B651-A7D3-16A2-81C0-86F943640695}"/>
              </a:ext>
            </a:extLst>
          </p:cNvPr>
          <p:cNvSpPr txBox="1">
            <a:spLocks/>
          </p:cNvSpPr>
          <p:nvPr/>
        </p:nvSpPr>
        <p:spPr>
          <a:xfrm>
            <a:off x="732916" y="1521672"/>
            <a:ext cx="10686613" cy="458596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/>
              <a:t>Communicating with </a:t>
            </a:r>
            <a:r>
              <a:rPr lang="en-US" sz="2400" b="0" i="0" u="none" strike="noStrike" baseline="0" dirty="0" err="1"/>
              <a:t>candour</a:t>
            </a:r>
            <a:r>
              <a:rPr lang="en-US" sz="2400" b="0" i="0" u="none" strike="noStrike" baseline="0" dirty="0"/>
              <a:t> means being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direct, honest and clear </a:t>
            </a:r>
            <a:r>
              <a:rPr lang="en-US" sz="2400" b="0" i="0" u="none" strike="noStrike" baseline="0" dirty="0"/>
              <a:t>about what employees need to do to meet objectives, while also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expressing respect for others </a:t>
            </a:r>
            <a:r>
              <a:rPr lang="en-US" sz="2400" b="0" i="0" u="none" strike="noStrike" baseline="0" dirty="0"/>
              <a:t>and not making them feel slighted, controlled or exploited.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/>
              <a:t>Some valuable techniques for communicating with </a:t>
            </a:r>
            <a:r>
              <a:rPr lang="en-US" sz="2400" b="0" i="0" u="none" strike="noStrike" baseline="0" dirty="0" err="1"/>
              <a:t>candour</a:t>
            </a:r>
            <a:r>
              <a:rPr lang="en-US" sz="2400" b="0" i="0" u="none" strike="noStrike" baseline="0" dirty="0"/>
              <a:t> include the following</a:t>
            </a:r>
            <a:r>
              <a:rPr lang="en-AU" sz="2400" b="0" i="0" u="none" strike="noStrike" baseline="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AU" sz="2000" dirty="0">
                <a:solidFill>
                  <a:srgbClr val="00B050"/>
                </a:solidFill>
              </a:rPr>
              <a:t>Use ‘I’ statements.</a:t>
            </a:r>
          </a:p>
          <a:p>
            <a:pPr lvl="1">
              <a:lnSpc>
                <a:spcPct val="150000"/>
              </a:lnSpc>
            </a:pPr>
            <a:r>
              <a:rPr lang="en-AU" sz="2000" b="0" i="0" u="none" strike="noStrike" baseline="0" dirty="0">
                <a:solidFill>
                  <a:srgbClr val="00B050"/>
                </a:solidFill>
              </a:rPr>
              <a:t>Stick to facts rather than judgements.</a:t>
            </a:r>
          </a:p>
          <a:p>
            <a:pPr lvl="1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B050"/>
                </a:solidFill>
              </a:rPr>
              <a:t>Be clear, specific and direct in your requests.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D0427C-C6A9-BE14-84A0-4085E64E7FE1}"/>
              </a:ext>
            </a:extLst>
          </p:cNvPr>
          <p:cNvSpPr txBox="1">
            <a:spLocks/>
          </p:cNvSpPr>
          <p:nvPr/>
        </p:nvSpPr>
        <p:spPr>
          <a:xfrm>
            <a:off x="386527" y="887260"/>
            <a:ext cx="5157787" cy="42034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/>
              <a:t>Communicating with candour</a:t>
            </a:r>
          </a:p>
        </p:txBody>
      </p:sp>
    </p:spTree>
    <p:extLst>
      <p:ext uri="{BB962C8B-B14F-4D97-AF65-F5344CB8AC3E}">
        <p14:creationId xmlns:p14="http://schemas.microsoft.com/office/powerpoint/2010/main" val="42241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280" y="777205"/>
            <a:ext cx="6645106" cy="671586"/>
          </a:xfrm>
        </p:spPr>
        <p:txBody>
          <a:bodyPr/>
          <a:lstStyle/>
          <a:p>
            <a:pPr algn="ctr"/>
            <a:r>
              <a:rPr lang="en-US" sz="2400" b="1" dirty="0">
                <a:latin typeface="+mn-lt"/>
              </a:rPr>
              <a:t>The benefits of asking questions</a:t>
            </a:r>
            <a:endParaRPr lang="en-AU" sz="2400" b="1" dirty="0">
              <a:latin typeface="+mn-lt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910BDBB7-5E9D-A972-D19E-412908876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631339"/>
              </p:ext>
            </p:extLst>
          </p:nvPr>
        </p:nvGraphicFramePr>
        <p:xfrm>
          <a:off x="1730921" y="1476712"/>
          <a:ext cx="8612614" cy="416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BB97C2D-7A50-7AE4-09DE-D24896895F2E}"/>
              </a:ext>
            </a:extLst>
          </p:cNvPr>
          <p:cNvSpPr txBox="1">
            <a:spLocks/>
          </p:cNvSpPr>
          <p:nvPr/>
        </p:nvSpPr>
        <p:spPr bwMode="auto">
          <a:xfrm>
            <a:off x="386527" y="78939"/>
            <a:ext cx="10558657" cy="78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9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08" y="85919"/>
            <a:ext cx="10558657" cy="8075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770B651-A7D3-16A2-81C0-86F943640695}"/>
              </a:ext>
            </a:extLst>
          </p:cNvPr>
          <p:cNvSpPr txBox="1">
            <a:spLocks/>
          </p:cNvSpPr>
          <p:nvPr/>
        </p:nvSpPr>
        <p:spPr>
          <a:xfrm>
            <a:off x="515049" y="1563554"/>
            <a:ext cx="10506611" cy="426624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C00000"/>
                </a:solidFill>
              </a:rPr>
              <a:t>Listening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involves the skill of grasping both facts and feelings to interpret the genuine meaning of a message.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Most managers now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recognise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that important information flows from the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bottom up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not the top down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and managers had better be tuned in to those messages.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A good listener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finds areas of interest, is flexible, works hard at listening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and uses thought speed to mentally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summarise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weigh and anticipate what the speaker says.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D0427C-C6A9-BE14-84A0-4085E64E7FE1}"/>
              </a:ext>
            </a:extLst>
          </p:cNvPr>
          <p:cNvSpPr txBox="1">
            <a:spLocks/>
          </p:cNvSpPr>
          <p:nvPr/>
        </p:nvSpPr>
        <p:spPr>
          <a:xfrm>
            <a:off x="515049" y="888813"/>
            <a:ext cx="5157787" cy="42034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>
                <a:solidFill>
                  <a:srgbClr val="00B050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340133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2389AB8-D6E4-8B53-148F-6D978F5245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888576"/>
              </p:ext>
            </p:extLst>
          </p:nvPr>
        </p:nvGraphicFramePr>
        <p:xfrm>
          <a:off x="412068" y="1295245"/>
          <a:ext cx="10818998" cy="523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DC144AD3-CF34-64EE-2385-6FB893A4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84" y="59764"/>
            <a:ext cx="7928146" cy="749934"/>
          </a:xfrm>
        </p:spPr>
        <p:txBody>
          <a:bodyPr/>
          <a:lstStyle/>
          <a:p>
            <a:r>
              <a:rPr lang="en-US" sz="4400" b="1" dirty="0">
                <a:solidFill>
                  <a:srgbClr val="00649A"/>
                </a:solidFill>
              </a:rPr>
              <a:t>Learning objectives</a:t>
            </a:r>
            <a:endParaRPr lang="en-AU" sz="4400" b="1" dirty="0">
              <a:solidFill>
                <a:srgbClr val="0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4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38" y="1221527"/>
            <a:ext cx="5365119" cy="607273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Ten keys to effective listening</a:t>
            </a:r>
            <a:endParaRPr lang="en-AU" sz="24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Picture 5" descr="A table with text on it&#10;&#10;Description automatically generated">
            <a:extLst>
              <a:ext uri="{FF2B5EF4-FFF2-40B4-BE49-F238E27FC236}">
                <a16:creationId xmlns:a16="http://schemas.microsoft.com/office/drawing/2014/main" id="{746705E9-B0DC-841F-64D1-07F854830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5" y="1828800"/>
            <a:ext cx="6960452" cy="5029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F17EAB-3A25-99C6-8CBF-FDD0BCA3E411}"/>
              </a:ext>
            </a:extLst>
          </p:cNvPr>
          <p:cNvSpPr txBox="1">
            <a:spLocks/>
          </p:cNvSpPr>
          <p:nvPr/>
        </p:nvSpPr>
        <p:spPr bwMode="auto">
          <a:xfrm>
            <a:off x="393508" y="85919"/>
            <a:ext cx="10558657" cy="8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72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71" y="154951"/>
            <a:ext cx="10558657" cy="75944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3. Communication channels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770B651-A7D3-16A2-81C0-86F943640695}"/>
              </a:ext>
            </a:extLst>
          </p:cNvPr>
          <p:cNvSpPr txBox="1">
            <a:spLocks/>
          </p:cNvSpPr>
          <p:nvPr/>
        </p:nvSpPr>
        <p:spPr>
          <a:xfrm>
            <a:off x="746876" y="1626281"/>
            <a:ext cx="10882058" cy="4271948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1" i="0" u="none" strike="noStrike" baseline="0" dirty="0">
                <a:solidFill>
                  <a:srgbClr val="00B050"/>
                </a:solidFill>
              </a:rPr>
              <a:t>Non-verbal communication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refers to messages sent through human actions and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behaviour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rather than through words.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00B050"/>
                </a:solidFill>
              </a:rPr>
              <a:t>B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ody language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– such as facial expressions, gestures, touch and use of space – can communicate a range of messages, from enthusiasm, warmth, and confidence to arrogance, indifference, displeasure and condescension.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Managers are watched, and their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behaviour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appearance, actions, and attitudes are symbolic of what they value and expect of others.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D0427C-C6A9-BE14-84A0-4085E64E7FE1}"/>
              </a:ext>
            </a:extLst>
          </p:cNvPr>
          <p:cNvSpPr txBox="1">
            <a:spLocks/>
          </p:cNvSpPr>
          <p:nvPr/>
        </p:nvSpPr>
        <p:spPr>
          <a:xfrm>
            <a:off x="405085" y="1060167"/>
            <a:ext cx="5157787" cy="420347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>
                <a:solidFill>
                  <a:srgbClr val="00B050"/>
                </a:solidFill>
              </a:rPr>
              <a:t>Non-verbal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2917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9A78BFE-81CC-9139-287A-B91B55BE8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352132"/>
              </p:ext>
            </p:extLst>
          </p:nvPr>
        </p:nvGraphicFramePr>
        <p:xfrm>
          <a:off x="6096000" y="1104900"/>
          <a:ext cx="5690669" cy="521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40" y="85085"/>
            <a:ext cx="10401979" cy="651515"/>
          </a:xfrm>
        </p:spPr>
        <p:txBody>
          <a:bodyPr/>
          <a:lstStyle/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4. Workplace communication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201D3DB-4D0A-5860-DAF1-01D8A12452E4}"/>
              </a:ext>
            </a:extLst>
          </p:cNvPr>
          <p:cNvSpPr txBox="1">
            <a:spLocks/>
          </p:cNvSpPr>
          <p:nvPr/>
        </p:nvSpPr>
        <p:spPr>
          <a:xfrm>
            <a:off x="355600" y="736600"/>
            <a:ext cx="5600700" cy="53848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b="1" i="0" u="none" strike="noStrike" baseline="0" dirty="0">
                <a:solidFill>
                  <a:srgbClr val="C00000"/>
                </a:solidFill>
              </a:rPr>
              <a:t>Social media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refers to a group of internet-based applications that allow the creation and exchange of user-generated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content.</a:t>
            </a:r>
          </a:p>
          <a:p>
            <a:pPr algn="l">
              <a:lnSpc>
                <a:spcPct val="150000"/>
              </a:lnSpc>
            </a:pPr>
            <a:r>
              <a:rPr lang="en-US" b="1" i="0" u="none" strike="noStrike" baseline="0" dirty="0">
                <a:solidFill>
                  <a:srgbClr val="C00000"/>
                </a:solidFill>
              </a:rPr>
              <a:t>Social networking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is the expansion of an individual’s set of business or social contacts, often using internet-based media.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AU" sz="2200" dirty="0">
              <a:solidFill>
                <a:schemeClr val="tx2"/>
              </a:solidFill>
            </a:endParaRPr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CA3B34E9-A178-A2ED-D902-8A6B31D4AB17}"/>
              </a:ext>
            </a:extLst>
          </p:cNvPr>
          <p:cNvSpPr/>
          <p:nvPr/>
        </p:nvSpPr>
        <p:spPr>
          <a:xfrm>
            <a:off x="6655334" y="514350"/>
            <a:ext cx="4572000" cy="1181100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Social media is used for:</a:t>
            </a:r>
          </a:p>
        </p:txBody>
      </p:sp>
    </p:spTree>
    <p:extLst>
      <p:ext uri="{BB962C8B-B14F-4D97-AF65-F5344CB8AC3E}">
        <p14:creationId xmlns:p14="http://schemas.microsoft.com/office/powerpoint/2010/main" val="40130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90" y="135589"/>
            <a:ext cx="9970698" cy="740711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</a:rPr>
              <a:t>4.1  Personal communication networks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201D3DB-4D0A-5860-DAF1-01D8A12452E4}"/>
              </a:ext>
            </a:extLst>
          </p:cNvPr>
          <p:cNvSpPr txBox="1">
            <a:spLocks/>
          </p:cNvSpPr>
          <p:nvPr/>
        </p:nvSpPr>
        <p:spPr>
          <a:xfrm>
            <a:off x="432190" y="902636"/>
            <a:ext cx="11607410" cy="5079064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2"/>
                </a:solidFill>
                <a:latin typeface="Cordale-Regular"/>
              </a:rPr>
              <a:t>Personal</a:t>
            </a:r>
            <a:r>
              <a:rPr lang="en-US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ordale-Regular"/>
              </a:rPr>
              <a:t>c</a:t>
            </a:r>
            <a:r>
              <a:rPr lang="en-US" b="1" i="0" u="none" strike="noStrike" baseline="0" dirty="0">
                <a:solidFill>
                  <a:schemeClr val="tx2"/>
                </a:solidFill>
                <a:latin typeface="Cordale-Regular"/>
              </a:rPr>
              <a:t>ommunication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b="1" i="0" u="none" strike="noStrike" baseline="0" dirty="0">
                <a:solidFill>
                  <a:schemeClr val="tx2"/>
                </a:solidFill>
                <a:latin typeface="Cordale-Regular"/>
              </a:rPr>
              <a:t>networks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exist outside the formally </a:t>
            </a:r>
            <a:r>
              <a:rPr lang="en-US" b="0" i="0" u="none" strike="noStrike" baseline="0" dirty="0" err="1">
                <a:solidFill>
                  <a:schemeClr val="tx2"/>
                </a:solidFill>
                <a:latin typeface="Cordale-Regular"/>
              </a:rPr>
              <a:t>authorised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 channels and do not adhere to the </a:t>
            </a:r>
            <a:r>
              <a:rPr lang="en-US" b="0" i="0" u="none" strike="noStrike" baseline="0" dirty="0" err="1">
                <a:solidFill>
                  <a:schemeClr val="tx2"/>
                </a:solidFill>
                <a:latin typeface="Cordale-Regular"/>
              </a:rPr>
              <a:t>organisation’s</a:t>
            </a:r>
            <a:r>
              <a:rPr lang="en-US" dirty="0">
                <a:solidFill>
                  <a:schemeClr val="tx2"/>
                </a:solidFill>
                <a:latin typeface="Cordale-Regular"/>
              </a:rPr>
              <a:t> 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hierarchy of authority.</a:t>
            </a:r>
          </a:p>
          <a:p>
            <a:pPr algn="l"/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Three important types of personal communication channels are 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ordale-Regular"/>
              </a:rPr>
              <a:t>personal networks, the grapevine, </a:t>
            </a:r>
            <a:r>
              <a:rPr lang="en-US" b="0" i="0" u="none" strike="noStrike" baseline="0" dirty="0">
                <a:solidFill>
                  <a:schemeClr val="tx2"/>
                </a:solidFill>
                <a:latin typeface="Cordale-Regular"/>
              </a:rPr>
              <a:t>and</a:t>
            </a:r>
            <a:r>
              <a:rPr lang="en-US" b="0" i="0" u="none" strike="noStrike" baseline="0" dirty="0">
                <a:solidFill>
                  <a:srgbClr val="C00000"/>
                </a:solidFill>
                <a:latin typeface="Cordale-Regular"/>
              </a:rPr>
              <a:t> written communication.</a:t>
            </a:r>
          </a:p>
          <a:p>
            <a:pPr marL="0" indent="0">
              <a:buNone/>
            </a:pPr>
            <a:r>
              <a:rPr lang="en-AU" b="1" dirty="0">
                <a:solidFill>
                  <a:srgbClr val="C00000"/>
                </a:solidFill>
              </a:rPr>
              <a:t>Developing personal communication networks</a:t>
            </a:r>
          </a:p>
          <a:p>
            <a:pPr algn="l"/>
            <a:r>
              <a:rPr lang="en-US" sz="2400" b="1" i="0" u="none" strike="noStrike" baseline="0" dirty="0">
                <a:solidFill>
                  <a:srgbClr val="C00000"/>
                </a:solidFill>
              </a:rPr>
              <a:t>Personal networking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refers to the acquisition and cultivation of personal relationships that cross departmental, hierarchical, and even </a:t>
            </a:r>
            <a:r>
              <a:rPr lang="en-US" sz="2400" b="0" i="0" u="none" strike="noStrike" baseline="0" dirty="0" err="1">
                <a:solidFill>
                  <a:schemeClr val="tx2"/>
                </a:solidFill>
              </a:rPr>
              <a:t>organisational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boundaries.</a:t>
            </a:r>
          </a:p>
          <a:p>
            <a:pPr algn="l"/>
            <a:r>
              <a:rPr lang="en-US" sz="2400" dirty="0">
                <a:solidFill>
                  <a:schemeClr val="tx2"/>
                </a:solidFill>
              </a:rPr>
              <a:t>Tips for building a personal communication network: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Build it before you need it.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Never eat lunch alone.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Make it a win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solidFill>
                  <a:schemeClr val="tx2"/>
                </a:solidFill>
              </a:rPr>
              <a:t>win situation.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Focus on diversity.</a:t>
            </a:r>
            <a:endParaRPr lang="en-AU" dirty="0">
              <a:solidFill>
                <a:schemeClr val="tx2"/>
              </a:solidFill>
            </a:endParaRPr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9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093" y="838200"/>
            <a:ext cx="7606910" cy="877888"/>
          </a:xfrm>
        </p:spPr>
        <p:txBody>
          <a:bodyPr/>
          <a:lstStyle/>
          <a:p>
            <a:r>
              <a:rPr lang="en-US" sz="2800" b="1" dirty="0">
                <a:solidFill>
                  <a:schemeClr val="accent1"/>
                </a:solidFill>
                <a:latin typeface="+mn-lt"/>
              </a:rPr>
              <a:t>An </a:t>
            </a:r>
            <a:r>
              <a:rPr lang="en-US" sz="2800" b="1" dirty="0" err="1">
                <a:solidFill>
                  <a:schemeClr val="accent1"/>
                </a:solidFill>
                <a:latin typeface="+mn-lt"/>
              </a:rPr>
              <a:t>organisational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 communication network</a:t>
            </a:r>
            <a:endParaRPr lang="en-AU" sz="28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6B278-7073-A4B9-84B5-2522723AE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96" y="1716088"/>
            <a:ext cx="8114007" cy="41682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DB3A81-D2ED-B7D5-974B-69BE641E0A60}"/>
              </a:ext>
            </a:extLst>
          </p:cNvPr>
          <p:cNvSpPr txBox="1">
            <a:spLocks/>
          </p:cNvSpPr>
          <p:nvPr/>
        </p:nvSpPr>
        <p:spPr bwMode="auto">
          <a:xfrm>
            <a:off x="622690" y="135589"/>
            <a:ext cx="9970698" cy="74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solidFill>
                  <a:schemeClr val="accent1"/>
                </a:solidFill>
              </a:rPr>
              <a:t>4.1. Personal communication networks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90" y="-30275"/>
            <a:ext cx="9970698" cy="970076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4.2. Personal communication networks (cont.)</a:t>
            </a:r>
            <a:endParaRPr lang="en-A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B334-9480-45B0-E11A-36892A740890}"/>
              </a:ext>
            </a:extLst>
          </p:cNvPr>
          <p:cNvSpPr txBox="1">
            <a:spLocks/>
          </p:cNvSpPr>
          <p:nvPr/>
        </p:nvSpPr>
        <p:spPr>
          <a:xfrm>
            <a:off x="437552" y="852199"/>
            <a:ext cx="5157787" cy="646401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sz="3200" dirty="0">
                <a:solidFill>
                  <a:srgbClr val="00B050"/>
                </a:solidFill>
              </a:rPr>
              <a:t>The grapevine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072C42A-DA3F-0861-B772-FCA73ED44180}"/>
              </a:ext>
            </a:extLst>
          </p:cNvPr>
          <p:cNvSpPr txBox="1">
            <a:spLocks/>
          </p:cNvSpPr>
          <p:nvPr/>
        </p:nvSpPr>
        <p:spPr>
          <a:xfrm>
            <a:off x="437552" y="1498600"/>
            <a:ext cx="11640148" cy="46101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The </a:t>
            </a:r>
            <a:r>
              <a:rPr lang="en-US" sz="2400" b="1" i="0" u="none" strike="noStrike" baseline="0" dirty="0">
                <a:solidFill>
                  <a:srgbClr val="00B050"/>
                </a:solidFill>
              </a:rPr>
              <a:t>grapevine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 is an informal, person-to-person communication network of employees that is not officially sanctioned by the </a:t>
            </a:r>
            <a:r>
              <a:rPr lang="en-US" sz="240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i="0" u="none" strike="noStrike" baseline="0" dirty="0">
                <a:solidFill>
                  <a:schemeClr val="tx2"/>
                </a:solidFill>
              </a:rPr>
              <a:t>The grapevine links employees in all directions, ranging from the CEO through middle management, support staff, and line employees.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Gossip travels along the grapevine, </a:t>
            </a:r>
            <a:r>
              <a:rPr lang="en-US" sz="2400" i="0" u="none" strike="noStrike" baseline="0" dirty="0">
                <a:solidFill>
                  <a:schemeClr val="tx2"/>
                </a:solidFill>
              </a:rPr>
              <a:t>providing an efficient channel to communicate information because it will move more rapidly than through a formal channel.</a:t>
            </a:r>
            <a:endParaRPr lang="en-A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0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97101"/>
            <a:ext cx="10123488" cy="91757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4.1. Personal communication networks (cont.)</a:t>
            </a:r>
            <a:endParaRPr lang="en-A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B334-9480-45B0-E11A-36892A740890}"/>
              </a:ext>
            </a:extLst>
          </p:cNvPr>
          <p:cNvSpPr txBox="1">
            <a:spLocks/>
          </p:cNvSpPr>
          <p:nvPr/>
        </p:nvSpPr>
        <p:spPr>
          <a:xfrm>
            <a:off x="2347376" y="1547519"/>
            <a:ext cx="8117424" cy="749656"/>
          </a:xfrm>
          <a:prstGeom prst="rect">
            <a:avLst/>
          </a:prstGeom>
        </p:spPr>
        <p:txBody>
          <a:bodyPr anchor="b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AU" dirty="0">
                <a:solidFill>
                  <a:srgbClr val="00B050"/>
                </a:solidFill>
              </a:rPr>
              <a:t>Managers can improve their written communication skills by: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641C1792-914C-852A-7E61-AAD5DEB7E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142199"/>
              </p:ext>
            </p:extLst>
          </p:nvPr>
        </p:nvGraphicFramePr>
        <p:xfrm>
          <a:off x="3732731" y="2297175"/>
          <a:ext cx="51577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785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90" y="0"/>
            <a:ext cx="9970698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4.2 Formal communication channels</a:t>
            </a:r>
            <a:endParaRPr lang="en-AU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072C42A-DA3F-0861-B772-FCA73ED44180}"/>
              </a:ext>
            </a:extLst>
          </p:cNvPr>
          <p:cNvSpPr txBox="1">
            <a:spLocks/>
          </p:cNvSpPr>
          <p:nvPr/>
        </p:nvSpPr>
        <p:spPr>
          <a:xfrm>
            <a:off x="393700" y="1181100"/>
            <a:ext cx="11366499" cy="4902200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b="1" i="0" u="none" strike="noStrike" baseline="0" dirty="0">
                <a:solidFill>
                  <a:srgbClr val="C00000"/>
                </a:solidFill>
              </a:rPr>
              <a:t>Formal communication channels </a:t>
            </a:r>
            <a:r>
              <a:rPr lang="en-US" sz="3200" i="0" u="none" strike="noStrike" baseline="0" dirty="0">
                <a:solidFill>
                  <a:schemeClr val="tx2"/>
                </a:solidFill>
              </a:rPr>
              <a:t>i</a:t>
            </a:r>
            <a:r>
              <a:rPr lang="en-US" sz="3200" b="0" i="0" u="none" strike="noStrike" baseline="0" dirty="0">
                <a:solidFill>
                  <a:schemeClr val="tx2"/>
                </a:solidFill>
              </a:rPr>
              <a:t>nvolve written and verbal ways of exchanging information among people who have </a:t>
            </a:r>
            <a:r>
              <a:rPr lang="en-US" sz="3200" b="0" i="0" u="none" strike="noStrike" baseline="0" dirty="0" err="1">
                <a:solidFill>
                  <a:schemeClr val="tx2"/>
                </a:solidFill>
              </a:rPr>
              <a:t>recognised</a:t>
            </a:r>
            <a:r>
              <a:rPr lang="en-US" sz="3200" b="0" i="0" u="none" strike="noStrike" baseline="0" dirty="0">
                <a:solidFill>
                  <a:schemeClr val="tx2"/>
                </a:solidFill>
              </a:rPr>
              <a:t> status in the </a:t>
            </a:r>
            <a:r>
              <a:rPr lang="en-US" sz="3200" b="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3200" b="0" i="0" u="none" strike="noStrike" baseline="0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</a:rPr>
              <a:t>The three formal channels are </a:t>
            </a:r>
            <a:r>
              <a:rPr lang="en-US" sz="3200" dirty="0">
                <a:solidFill>
                  <a:srgbClr val="C00000"/>
                </a:solidFill>
              </a:rPr>
              <a:t>downward, upward</a:t>
            </a:r>
            <a:r>
              <a:rPr lang="en-US" sz="3200" dirty="0">
                <a:solidFill>
                  <a:schemeClr val="tx2"/>
                </a:solidFill>
              </a:rPr>
              <a:t>, and </a:t>
            </a:r>
            <a:r>
              <a:rPr lang="en-US" sz="3200" dirty="0">
                <a:solidFill>
                  <a:srgbClr val="C00000"/>
                </a:solidFill>
              </a:rPr>
              <a:t>horizontal </a:t>
            </a:r>
            <a:r>
              <a:rPr lang="en-US" sz="3200" dirty="0">
                <a:solidFill>
                  <a:schemeClr val="tx2"/>
                </a:solidFill>
              </a:rPr>
              <a:t>communication.</a:t>
            </a:r>
            <a:endParaRPr lang="en-A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05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59" y="1175722"/>
            <a:ext cx="10197710" cy="679747"/>
          </a:xfrm>
        </p:spPr>
        <p:txBody>
          <a:bodyPr/>
          <a:lstStyle/>
          <a:p>
            <a:r>
              <a:rPr lang="en-US" sz="2800" b="1" dirty="0">
                <a:solidFill>
                  <a:srgbClr val="00B050"/>
                </a:solidFill>
                <a:latin typeface="+mn-lt"/>
              </a:rPr>
              <a:t>Downward, upward and horizontal communication in </a:t>
            </a:r>
            <a:r>
              <a:rPr lang="en-US" sz="2800" b="1" dirty="0" err="1">
                <a:solidFill>
                  <a:srgbClr val="00B050"/>
                </a:solidFill>
                <a:latin typeface="+mn-lt"/>
              </a:rPr>
              <a:t>organisations</a:t>
            </a:r>
            <a:endParaRPr lang="en-AU" sz="2800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7EFC9-42D6-ECC5-D09D-92868A992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51" y="1855470"/>
            <a:ext cx="8744700" cy="49088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C3D90D0-3C53-4FB2-6BF8-F16695B86A4C}"/>
              </a:ext>
            </a:extLst>
          </p:cNvPr>
          <p:cNvSpPr txBox="1">
            <a:spLocks/>
          </p:cNvSpPr>
          <p:nvPr/>
        </p:nvSpPr>
        <p:spPr bwMode="auto">
          <a:xfrm>
            <a:off x="686190" y="190033"/>
            <a:ext cx="997069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chemeClr val="accent1"/>
                </a:solidFill>
                <a:latin typeface="+mn-lt"/>
              </a:rPr>
              <a:t>4.2 Formal communication channels</a:t>
            </a:r>
            <a:endParaRPr lang="en-AU" sz="3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8988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365126"/>
            <a:ext cx="9970698" cy="592140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4.2 Formal communication channels (cont.)</a:t>
            </a:r>
            <a:endParaRPr lang="en-AU" sz="32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0F85EC85-DEC5-C085-C329-EC3C37F5B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797094"/>
              </p:ext>
            </p:extLst>
          </p:nvPr>
        </p:nvGraphicFramePr>
        <p:xfrm>
          <a:off x="1277856" y="1102863"/>
          <a:ext cx="9743806" cy="508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37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3FF7-22CF-7D4F-5A88-D9F2207D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90" y="365125"/>
            <a:ext cx="9969110" cy="1325563"/>
          </a:xfrm>
        </p:spPr>
        <p:txBody>
          <a:bodyPr/>
          <a:lstStyle/>
          <a:p>
            <a:r>
              <a:rPr lang="en-AU" dirty="0">
                <a:solidFill>
                  <a:srgbClr val="00649A"/>
                </a:solidFill>
              </a:rPr>
              <a:t>Do you focus on what others say?</a:t>
            </a:r>
          </a:p>
        </p:txBody>
      </p:sp>
      <p:sp>
        <p:nvSpPr>
          <p:cNvPr id="5" name="Snip Diagonal Corner of Rectangle 4">
            <a:extLst>
              <a:ext uri="{FF2B5EF4-FFF2-40B4-BE49-F238E27FC236}">
                <a16:creationId xmlns:a16="http://schemas.microsoft.com/office/drawing/2014/main" id="{92CB3EBD-C5D2-E1EF-0272-138678CD8F24}"/>
              </a:ext>
            </a:extLst>
          </p:cNvPr>
          <p:cNvSpPr>
            <a:spLocks noChangeAspect="1"/>
          </p:cNvSpPr>
          <p:nvPr/>
        </p:nvSpPr>
        <p:spPr>
          <a:xfrm flipH="1">
            <a:off x="124690" y="365125"/>
            <a:ext cx="1260000" cy="1260000"/>
          </a:xfrm>
          <a:prstGeom prst="snip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New manager self-assessment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1E715-696B-1019-98A8-2CC46E813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857" y="2065342"/>
            <a:ext cx="6302286" cy="1828958"/>
          </a:xfrm>
          <a:prstGeom prst="rect">
            <a:avLst/>
          </a:prstGeom>
        </p:spPr>
      </p:pic>
      <p:pic>
        <p:nvPicPr>
          <p:cNvPr id="4" name="Picture 3" descr="A close-up of a list&#10;&#10;Description automatically generated">
            <a:extLst>
              <a:ext uri="{FF2B5EF4-FFF2-40B4-BE49-F238E27FC236}">
                <a16:creationId xmlns:a16="http://schemas.microsoft.com/office/drawing/2014/main" id="{BF4587A0-4A5E-FC5C-878E-76DC62715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857" y="3816711"/>
            <a:ext cx="6315956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0" y="147500"/>
            <a:ext cx="9970698" cy="739775"/>
          </a:xfrm>
        </p:spPr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4.3 Crisis communication</a:t>
            </a:r>
            <a:endParaRPr lang="en-AU" sz="3200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0F85EC85-DEC5-C085-C329-EC3C37F5B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71859"/>
              </p:ext>
            </p:extLst>
          </p:nvPr>
        </p:nvGraphicFramePr>
        <p:xfrm>
          <a:off x="568011" y="794390"/>
          <a:ext cx="10802657" cy="526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64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DF125-BF73-C509-D6BC-79858FF3D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800" y="939799"/>
            <a:ext cx="11518900" cy="4978402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The manager’s role as communication champion means engaging in purpose-driven strategic conversations via multiple channels. </a:t>
            </a:r>
            <a:endParaRPr lang="en-GB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Managers spend at least 80 per cent of every working day in direct communication with others.</a:t>
            </a:r>
          </a:p>
          <a:p>
            <a:pPr lvl="0"/>
            <a:r>
              <a:rPr lang="en-US" dirty="0">
                <a:solidFill>
                  <a:schemeClr val="tx2"/>
                </a:solidFill>
              </a:rPr>
              <a:t>One of a manager’s most important communication challenges is to unite people around a common sense of purpose by communicating the </a:t>
            </a:r>
            <a:r>
              <a:rPr lang="en-US" dirty="0" err="1">
                <a:solidFill>
                  <a:schemeClr val="tx2"/>
                </a:solidFill>
              </a:rPr>
              <a:t>organisation’s</a:t>
            </a:r>
            <a:r>
              <a:rPr lang="en-US" dirty="0">
                <a:solidFill>
                  <a:schemeClr val="tx2"/>
                </a:solidFill>
              </a:rPr>
              <a:t> vision, mission and values. </a:t>
            </a:r>
            <a:endParaRPr lang="en-AU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To achieve the mission and vision also requires that managers persuade and influence others. </a:t>
            </a:r>
            <a:endParaRPr lang="en-AU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Managers persuade and influence by establishing credibility and trust, building goals on common ground, connecting emotionally and using multiple media.</a:t>
            </a:r>
            <a:endParaRPr lang="en-AU" dirty="0">
              <a:solidFill>
                <a:schemeClr val="tx2"/>
              </a:solidFill>
            </a:endParaRPr>
          </a:p>
          <a:p>
            <a:pPr lvl="0"/>
            <a:endParaRPr lang="en-GB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124BB2-2ABD-E144-9A41-82CF7A19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" y="228599"/>
            <a:ext cx="10956925" cy="711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1260668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9A3ED-3B54-8307-72CB-11262B837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66C52-7934-20B6-2A72-A41846B7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" y="73028"/>
            <a:ext cx="10956923" cy="86677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Chapter 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7D93B-3389-BA57-C3FB-222A68544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7800" y="939800"/>
            <a:ext cx="11620500" cy="4978401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To act as communication champions and achieve the best possible outcomes, managers must understand how factors such as an open communication climate, various communication channels, providing feedback, communicating with </a:t>
            </a:r>
            <a:r>
              <a:rPr lang="en-US" dirty="0" err="1">
                <a:solidFill>
                  <a:schemeClr val="tx2"/>
                </a:solidFill>
              </a:rPr>
              <a:t>candour</a:t>
            </a:r>
            <a:r>
              <a:rPr lang="en-US" dirty="0">
                <a:solidFill>
                  <a:schemeClr val="tx2"/>
                </a:solidFill>
              </a:rPr>
              <a:t>, asking questions and non-verbal </a:t>
            </a:r>
            <a:r>
              <a:rPr lang="en-US" dirty="0" err="1">
                <a:solidFill>
                  <a:schemeClr val="tx2"/>
                </a:solidFill>
              </a:rPr>
              <a:t>behaviour</a:t>
            </a:r>
            <a:r>
              <a:rPr lang="en-US" dirty="0">
                <a:solidFill>
                  <a:schemeClr val="tx2"/>
                </a:solidFill>
              </a:rPr>
              <a:t> all work to enhance or detract from communication. </a:t>
            </a:r>
            <a:endParaRPr lang="en-AU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Open communication means sharing all types of information throughout the </a:t>
            </a:r>
            <a:r>
              <a:rPr lang="en-US" dirty="0" err="1">
                <a:solidFill>
                  <a:schemeClr val="tx2"/>
                </a:solidFill>
              </a:rPr>
              <a:t>organisation</a:t>
            </a:r>
            <a:r>
              <a:rPr lang="en-US" dirty="0">
                <a:solidFill>
                  <a:schemeClr val="tx2"/>
                </a:solidFill>
              </a:rPr>
              <a:t> and across functional and hierarchical boundaries. </a:t>
            </a:r>
            <a:endParaRPr lang="en-AU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Communicating with </a:t>
            </a:r>
            <a:r>
              <a:rPr lang="en-US" dirty="0" err="1">
                <a:solidFill>
                  <a:schemeClr val="tx2"/>
                </a:solidFill>
              </a:rPr>
              <a:t>candour</a:t>
            </a:r>
            <a:r>
              <a:rPr lang="en-US" dirty="0">
                <a:solidFill>
                  <a:schemeClr val="tx2"/>
                </a:solidFill>
              </a:rPr>
              <a:t> means being direct, honest and clear, while also expressing respect for others.</a:t>
            </a:r>
            <a:endParaRPr lang="en-AU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Four elements of workplace communication are using social media, using personal communication networks, establishing formal communication channels and developing strategies for crisis communication. </a:t>
            </a:r>
            <a:endParaRPr lang="en-AU" dirty="0">
              <a:solidFill>
                <a:schemeClr val="tx2"/>
              </a:solidFill>
            </a:endParaRPr>
          </a:p>
          <a:p>
            <a:pPr lvl="0"/>
            <a:r>
              <a:rPr lang="en-US" dirty="0" err="1">
                <a:solidFill>
                  <a:schemeClr val="tx2"/>
                </a:solidFill>
              </a:rPr>
              <a:t>Organisations</a:t>
            </a:r>
            <a:r>
              <a:rPr lang="en-US" dirty="0">
                <a:solidFill>
                  <a:schemeClr val="tx2"/>
                </a:solidFill>
              </a:rPr>
              <a:t> are using social media to enable employees to communicate among themselves and with managers, to communicate with customers and other outsiders, and to build employee engagement. </a:t>
            </a:r>
            <a:endParaRPr lang="en-AU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Personal communication networks exist outside formally </a:t>
            </a:r>
            <a:r>
              <a:rPr lang="en-US" dirty="0" err="1">
                <a:solidFill>
                  <a:schemeClr val="tx2"/>
                </a:solidFill>
              </a:rPr>
              <a:t>authorised</a:t>
            </a:r>
            <a:r>
              <a:rPr lang="en-US" dirty="0">
                <a:solidFill>
                  <a:schemeClr val="tx2"/>
                </a:solidFill>
              </a:rPr>
              <a:t> workplace channels and include personal networks, the grapevine and written communication.</a:t>
            </a:r>
            <a:endParaRPr lang="en-AU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2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5CD5F9-1D8E-553D-430C-21AE15F7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446" y="673521"/>
            <a:ext cx="11216494" cy="515108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sz="1800" b="1" dirty="0">
                <a:solidFill>
                  <a:srgbClr val="C00000"/>
                </a:solidFill>
              </a:rPr>
              <a:t>What is communication?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1" i="0" u="none" strike="noStrike" baseline="0" dirty="0">
                <a:solidFill>
                  <a:schemeClr val="tx2"/>
                </a:solidFill>
              </a:rPr>
              <a:t>Communication </a:t>
            </a:r>
            <a:r>
              <a:rPr lang="en-US" sz="1800" b="0" i="0" u="none" strike="noStrike" baseline="0" dirty="0">
                <a:solidFill>
                  <a:schemeClr val="tx2"/>
                </a:solidFill>
              </a:rPr>
              <a:t>is the </a:t>
            </a:r>
            <a:r>
              <a:rPr lang="en-US" sz="1800" b="0" i="0" u="none" strike="noStrike" baseline="0" dirty="0">
                <a:solidFill>
                  <a:srgbClr val="00B050"/>
                </a:solidFill>
              </a:rPr>
              <a:t>process</a:t>
            </a:r>
            <a:r>
              <a:rPr lang="en-US" sz="1800" b="0" i="0" u="none" strike="noStrike" baseline="0" dirty="0">
                <a:solidFill>
                  <a:schemeClr val="tx2"/>
                </a:solidFill>
              </a:rPr>
              <a:t> by which </a:t>
            </a:r>
            <a:r>
              <a:rPr lang="en-US" sz="1800" b="0" i="0" u="none" strike="noStrike" baseline="0" dirty="0">
                <a:solidFill>
                  <a:srgbClr val="00B050"/>
                </a:solidFill>
              </a:rPr>
              <a:t>information is exchanged and understood </a:t>
            </a:r>
            <a:r>
              <a:rPr lang="en-US" sz="1800" b="0" i="0" u="none" strike="noStrike" baseline="0" dirty="0">
                <a:solidFill>
                  <a:schemeClr val="tx2"/>
                </a:solidFill>
              </a:rPr>
              <a:t>by </a:t>
            </a:r>
            <a:r>
              <a:rPr lang="en-US" sz="1800" b="0" i="0" u="none" strike="noStrike" baseline="0" dirty="0">
                <a:solidFill>
                  <a:srgbClr val="C00000"/>
                </a:solidFill>
              </a:rPr>
              <a:t>two or more people</a:t>
            </a:r>
            <a:r>
              <a:rPr lang="en-US" sz="1800" b="0" i="0" u="none" strike="noStrike" baseline="0" dirty="0">
                <a:solidFill>
                  <a:schemeClr val="tx2"/>
                </a:solidFill>
              </a:rPr>
              <a:t>, usually with the </a:t>
            </a:r>
            <a:r>
              <a:rPr lang="en-US" sz="1800" b="0" i="0" u="none" strike="noStrike" baseline="0" dirty="0">
                <a:solidFill>
                  <a:srgbClr val="00B050"/>
                </a:solidFill>
              </a:rPr>
              <a:t>intent to influence or motivate </a:t>
            </a:r>
            <a:r>
              <a:rPr lang="en-US" sz="1800" b="0" i="0" u="none" strike="noStrike" baseline="0" dirty="0" err="1">
                <a:solidFill>
                  <a:srgbClr val="00B050"/>
                </a:solidFill>
              </a:rPr>
              <a:t>behaviour</a:t>
            </a:r>
            <a:r>
              <a:rPr lang="en-US" sz="1800" b="0" i="0" u="none" strike="noStrike" baseline="0" dirty="0">
                <a:solidFill>
                  <a:srgbClr val="00B05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C00000"/>
                </a:solidFill>
              </a:rPr>
              <a:t>Communication is the manager’s job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chemeClr val="tx2"/>
                </a:solidFill>
              </a:rPr>
              <a:t>Managers spend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at least 80 per cent of every working day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in direct communication with others.</a:t>
            </a:r>
          </a:p>
          <a:p>
            <a:pPr lvl="1">
              <a:lnSpc>
                <a:spcPct val="150000"/>
              </a:lnSpc>
            </a:pPr>
            <a:r>
              <a:rPr lang="en-US" b="0" i="0" u="none" strike="noStrike" baseline="0" dirty="0">
                <a:solidFill>
                  <a:schemeClr val="tx2"/>
                </a:solidFill>
              </a:rPr>
              <a:t>Managers’ communication is </a:t>
            </a:r>
            <a:r>
              <a:rPr lang="en-US" b="1" u="none" strike="noStrike" baseline="0" dirty="0">
                <a:solidFill>
                  <a:srgbClr val="00B050"/>
                </a:solidFill>
              </a:rPr>
              <a:t>purpose-directed</a:t>
            </a:r>
            <a:r>
              <a:rPr lang="en-US" b="0" i="1" u="none" strike="noStrike" baseline="0" dirty="0">
                <a:solidFill>
                  <a:schemeClr val="tx2"/>
                </a:solidFill>
              </a:rPr>
              <a:t>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in that it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directs everyone’s attention towards the vision, values and desired goals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 of the team or </a:t>
            </a:r>
            <a:r>
              <a:rPr lang="en-US" b="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 and </a:t>
            </a:r>
            <a:r>
              <a:rPr lang="en-US" b="0" i="0" u="none" strike="noStrike" baseline="0" dirty="0">
                <a:solidFill>
                  <a:srgbClr val="00B050"/>
                </a:solidFill>
              </a:rPr>
              <a:t>influences people to act in a way to achieve those goals. </a:t>
            </a:r>
          </a:p>
          <a:p>
            <a:pPr lvl="1">
              <a:lnSpc>
                <a:spcPct val="150000"/>
              </a:lnSpc>
            </a:pPr>
            <a:r>
              <a:rPr lang="en-US" sz="2100" b="0" i="0" u="none" strike="noStrike" baseline="0" dirty="0">
                <a:solidFill>
                  <a:schemeClr val="tx2"/>
                </a:solidFill>
              </a:rPr>
              <a:t>Managers facilitate </a:t>
            </a:r>
            <a:r>
              <a:rPr lang="en-US" sz="2100" b="1" u="none" strike="noStrike" baseline="0" dirty="0">
                <a:solidFill>
                  <a:srgbClr val="C00000"/>
                </a:solidFill>
              </a:rPr>
              <a:t>effective conversations </a:t>
            </a:r>
            <a:r>
              <a:rPr lang="en-US" sz="2100" b="0" i="0" u="none" strike="noStrike" baseline="0" dirty="0">
                <a:solidFill>
                  <a:schemeClr val="tx2"/>
                </a:solidFill>
              </a:rPr>
              <a:t>by using </a:t>
            </a:r>
            <a:r>
              <a:rPr lang="en-US" sz="2100" b="0" i="0" u="none" strike="noStrike" baseline="0" dirty="0">
                <a:solidFill>
                  <a:srgbClr val="007B82"/>
                </a:solidFill>
              </a:rPr>
              <a:t>open communication</a:t>
            </a:r>
            <a:r>
              <a:rPr lang="en-US" sz="2100" b="0" i="0" u="none" strike="noStrike" baseline="0" dirty="0">
                <a:solidFill>
                  <a:schemeClr val="tx2"/>
                </a:solidFill>
              </a:rPr>
              <a:t>, </a:t>
            </a:r>
            <a:r>
              <a:rPr lang="en-US" sz="2100" b="0" i="0" u="none" strike="noStrike" baseline="0" dirty="0">
                <a:solidFill>
                  <a:srgbClr val="007B82"/>
                </a:solidFill>
              </a:rPr>
              <a:t>actively listening</a:t>
            </a:r>
            <a:r>
              <a:rPr lang="en-US" sz="2100" b="0" i="0" u="none" strike="noStrike" baseline="0" dirty="0">
                <a:solidFill>
                  <a:schemeClr val="tx2"/>
                </a:solidFill>
              </a:rPr>
              <a:t> to others, </a:t>
            </a:r>
            <a:r>
              <a:rPr lang="en-US" sz="2100" b="0" i="0" u="none" strike="noStrike" baseline="0" dirty="0">
                <a:solidFill>
                  <a:srgbClr val="007B82"/>
                </a:solidFill>
              </a:rPr>
              <a:t>asking questions </a:t>
            </a:r>
            <a:r>
              <a:rPr lang="en-US" sz="2100" b="0" i="0" u="none" strike="noStrike" baseline="0" dirty="0">
                <a:solidFill>
                  <a:schemeClr val="tx2"/>
                </a:solidFill>
              </a:rPr>
              <a:t>and using </a:t>
            </a:r>
            <a:r>
              <a:rPr lang="en-US" sz="2100" b="0" i="0" u="none" strike="noStrike" baseline="0" dirty="0">
                <a:solidFill>
                  <a:srgbClr val="007B82"/>
                </a:solidFill>
              </a:rPr>
              <a:t>feedback </a:t>
            </a:r>
            <a:r>
              <a:rPr lang="en-US" sz="2100" b="0" i="0" u="none" strike="noStrike" baseline="0" dirty="0">
                <a:solidFill>
                  <a:schemeClr val="tx2"/>
                </a:solidFill>
              </a:rPr>
              <a:t>for learning and change.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47099-B03E-AF21-06C7-9601DF363A4D}"/>
              </a:ext>
            </a:extLst>
          </p:cNvPr>
          <p:cNvSpPr txBox="1"/>
          <p:nvPr/>
        </p:nvSpPr>
        <p:spPr>
          <a:xfrm>
            <a:off x="545445" y="73356"/>
            <a:ext cx="10573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The meaning and importance of communication (cont.)</a:t>
            </a:r>
          </a:p>
        </p:txBody>
      </p:sp>
    </p:spTree>
    <p:extLst>
      <p:ext uri="{BB962C8B-B14F-4D97-AF65-F5344CB8AC3E}">
        <p14:creationId xmlns:p14="http://schemas.microsoft.com/office/powerpoint/2010/main" val="22095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19" y="2864800"/>
            <a:ext cx="1569540" cy="488766"/>
          </a:xfrm>
        </p:spPr>
        <p:txBody>
          <a:bodyPr/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+mn-lt"/>
              </a:rPr>
              <a:t>The manager as the communication champion</a:t>
            </a:r>
            <a:endParaRPr lang="en-AU" sz="1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Picture 2" descr="A diagram of a company's management&#10;&#10;Description automatically generated">
            <a:extLst>
              <a:ext uri="{FF2B5EF4-FFF2-40B4-BE49-F238E27FC236}">
                <a16:creationId xmlns:a16="http://schemas.microsoft.com/office/drawing/2014/main" id="{CD4E4D0B-A8B7-ED50-BA3D-00043FE95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39" y="955331"/>
            <a:ext cx="9713369" cy="5829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938E3-BCFA-71E5-8F85-B1C94AFB6B89}"/>
              </a:ext>
            </a:extLst>
          </p:cNvPr>
          <p:cNvSpPr txBox="1"/>
          <p:nvPr/>
        </p:nvSpPr>
        <p:spPr>
          <a:xfrm>
            <a:off x="545445" y="73356"/>
            <a:ext cx="10573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The meaning and importance of communication (cont.)</a:t>
            </a:r>
          </a:p>
        </p:txBody>
      </p:sp>
    </p:spTree>
    <p:extLst>
      <p:ext uri="{BB962C8B-B14F-4D97-AF65-F5344CB8AC3E}">
        <p14:creationId xmlns:p14="http://schemas.microsoft.com/office/powerpoint/2010/main" val="256971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communication with text&#10;&#10;Description automatically generated">
            <a:extLst>
              <a:ext uri="{FF2B5EF4-FFF2-40B4-BE49-F238E27FC236}">
                <a16:creationId xmlns:a16="http://schemas.microsoft.com/office/drawing/2014/main" id="{58225725-A99C-A640-01F3-55B67049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256" y="1377966"/>
            <a:ext cx="6530278" cy="514506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BD9921-52E4-E402-1E4D-9F90CC7B9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38" y="2549579"/>
            <a:ext cx="3285032" cy="662782"/>
          </a:xfrm>
        </p:spPr>
        <p:txBody>
          <a:bodyPr/>
          <a:lstStyle/>
          <a:p>
            <a:r>
              <a:rPr lang="en-US" sz="2400" b="1" dirty="0">
                <a:latin typeface="+mn-lt"/>
              </a:rPr>
              <a:t>Model of communication</a:t>
            </a:r>
            <a:endParaRPr lang="en-AU" sz="24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CE870D-DF81-0865-C978-3E81AFA7573E}"/>
              </a:ext>
            </a:extLst>
          </p:cNvPr>
          <p:cNvSpPr txBox="1"/>
          <p:nvPr/>
        </p:nvSpPr>
        <p:spPr>
          <a:xfrm>
            <a:off x="545445" y="334966"/>
            <a:ext cx="10573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The meaning and importance of communication (cont.)</a:t>
            </a:r>
          </a:p>
        </p:txBody>
      </p:sp>
    </p:spTree>
    <p:extLst>
      <p:ext uri="{BB962C8B-B14F-4D97-AF65-F5344CB8AC3E}">
        <p14:creationId xmlns:p14="http://schemas.microsoft.com/office/powerpoint/2010/main" val="74691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28" y="54831"/>
            <a:ext cx="9970698" cy="739780"/>
          </a:xfrm>
        </p:spPr>
        <p:txBody>
          <a:bodyPr/>
          <a:lstStyle/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2. Purpose-driven communication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EBF15-8FD4-EF90-64EC-6B2503E5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485" y="794611"/>
            <a:ext cx="6532915" cy="420347"/>
          </a:xfrm>
        </p:spPr>
        <p:txBody>
          <a:bodyPr/>
          <a:lstStyle/>
          <a:p>
            <a:r>
              <a:rPr lang="en-AU" dirty="0">
                <a:solidFill>
                  <a:srgbClr val="00B050"/>
                </a:solidFill>
              </a:rPr>
              <a:t>Communicating vision, mission and values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301565E-ADC1-DE07-7573-83C1720C4836}"/>
              </a:ext>
            </a:extLst>
          </p:cNvPr>
          <p:cNvSpPr txBox="1">
            <a:spLocks/>
          </p:cNvSpPr>
          <p:nvPr/>
        </p:nvSpPr>
        <p:spPr>
          <a:xfrm>
            <a:off x="495591" y="1284348"/>
            <a:ext cx="10972800" cy="483724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C00000"/>
                </a:solidFill>
              </a:rPr>
              <a:t>Strong, inspiring </a:t>
            </a:r>
            <a:r>
              <a:rPr lang="en-US" sz="2400" b="1" i="0" u="none" strike="noStrike" baseline="0" dirty="0">
                <a:solidFill>
                  <a:srgbClr val="C00000"/>
                </a:solidFill>
              </a:rPr>
              <a:t>visions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have been associated with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higher </a:t>
            </a:r>
            <a:r>
              <a:rPr lang="en-US" sz="2400" b="0" i="0" u="none" strike="noStrike" baseline="0" dirty="0" err="1">
                <a:solidFill>
                  <a:srgbClr val="00B050"/>
                </a:solidFill>
              </a:rPr>
              <a:t>organisational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 performance and greater employee motivation and satisfaction.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In addition to communicating a vision and purpose, managers must get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people throughout the </a:t>
            </a:r>
            <a:r>
              <a:rPr lang="en-US" sz="2400" b="0" i="0" u="none" strike="noStrike" baseline="0" dirty="0" err="1">
                <a:solidFill>
                  <a:srgbClr val="C00000"/>
                </a:solidFill>
              </a:rPr>
              <a:t>organisation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to behave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sz="2400" b="0" i="0" u="none" strike="noStrike" baseline="0" dirty="0">
                <a:solidFill>
                  <a:srgbClr val="00B050"/>
                </a:solidFill>
              </a:rPr>
              <a:t>in ways that will gain buy-in and help attain the desired outcomes. 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Communication is undertaken </a:t>
            </a:r>
            <a:r>
              <a:rPr lang="en-US" sz="2400" b="0" i="0" u="none" strike="noStrike" baseline="0" dirty="0">
                <a:solidFill>
                  <a:srgbClr val="C00000"/>
                </a:solidFill>
              </a:rPr>
              <a:t>not just 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for </a:t>
            </a:r>
            <a:r>
              <a:rPr lang="en-US" sz="2400" b="1" i="0" u="none" strike="noStrike" baseline="0" dirty="0">
                <a:solidFill>
                  <a:srgbClr val="7030A0"/>
                </a:solidFill>
              </a:rPr>
              <a:t>conveying</a:t>
            </a:r>
            <a:r>
              <a:rPr lang="en-US" sz="2400" b="0" i="0" u="none" strike="noStrike" baseline="0" dirty="0">
                <a:solidFill>
                  <a:srgbClr val="7030A0"/>
                </a:solidFill>
              </a:rPr>
              <a:t> </a:t>
            </a:r>
            <a:r>
              <a:rPr lang="en-US" sz="2400" b="1" i="0" u="none" strike="noStrike" baseline="0" dirty="0">
                <a:solidFill>
                  <a:srgbClr val="7030A0"/>
                </a:solidFill>
              </a:rPr>
              <a:t>information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, but also for </a:t>
            </a:r>
            <a:r>
              <a:rPr lang="en-US" sz="2400" b="1" i="0" u="none" strike="noStrike" baseline="0" dirty="0">
                <a:solidFill>
                  <a:srgbClr val="7030A0"/>
                </a:solidFill>
              </a:rPr>
              <a:t>persuading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and </a:t>
            </a:r>
            <a:r>
              <a:rPr lang="en-US" sz="2400" b="1" i="0" u="none" strike="noStrike" baseline="0" dirty="0">
                <a:solidFill>
                  <a:srgbClr val="7030A0"/>
                </a:solidFill>
              </a:rPr>
              <a:t>influencing</a:t>
            </a:r>
            <a:r>
              <a:rPr lang="en-US" sz="2400" b="0" i="0" u="none" strike="noStrike" baseline="0" dirty="0">
                <a:solidFill>
                  <a:schemeClr val="tx2"/>
                </a:solidFill>
              </a:rPr>
              <a:t> people.</a:t>
            </a:r>
            <a:endParaRPr lang="en-A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2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32" y="3336513"/>
            <a:ext cx="3431616" cy="783268"/>
          </a:xfrm>
        </p:spPr>
        <p:txBody>
          <a:bodyPr/>
          <a:lstStyle/>
          <a:p>
            <a:r>
              <a:rPr lang="en-US" sz="2400" b="1" dirty="0">
                <a:solidFill>
                  <a:srgbClr val="00B050"/>
                </a:solidFill>
                <a:latin typeface="+mn-lt"/>
              </a:rPr>
              <a:t>Key points for </a:t>
            </a:r>
            <a:r>
              <a:rPr lang="en-US" sz="2400" b="1" dirty="0" err="1">
                <a:solidFill>
                  <a:srgbClr val="00B050"/>
                </a:solidFill>
                <a:latin typeface="+mn-lt"/>
              </a:rPr>
              <a:t>practising</a:t>
            </a:r>
            <a:r>
              <a:rPr lang="en-US" sz="2400" b="1" dirty="0">
                <a:solidFill>
                  <a:srgbClr val="00B050"/>
                </a:solidFill>
                <a:latin typeface="+mn-lt"/>
              </a:rPr>
              <a:t> the art of persuasion</a:t>
            </a:r>
            <a:endParaRPr lang="en-AU" sz="2400" b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9AC88599-49AB-87B8-C70C-E24021F18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700373"/>
              </p:ext>
            </p:extLst>
          </p:nvPr>
        </p:nvGraphicFramePr>
        <p:xfrm>
          <a:off x="4536264" y="1884375"/>
          <a:ext cx="7712412" cy="40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AFE913A1-CB71-1F27-58A1-9A01EAE02486}"/>
              </a:ext>
            </a:extLst>
          </p:cNvPr>
          <p:cNvSpPr txBox="1">
            <a:spLocks/>
          </p:cNvSpPr>
          <p:nvPr/>
        </p:nvSpPr>
        <p:spPr bwMode="auto">
          <a:xfrm>
            <a:off x="351628" y="54831"/>
            <a:ext cx="9970698" cy="7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2. Purpose-driven communication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4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80E8C-3C6A-2B32-00AB-9CBC996A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67" y="587202"/>
            <a:ext cx="5469821" cy="420347"/>
          </a:xfrm>
        </p:spPr>
        <p:txBody>
          <a:bodyPr/>
          <a:lstStyle/>
          <a:p>
            <a:pPr defTabSz="457200"/>
            <a:r>
              <a:rPr lang="en-US" sz="1800" b="1" dirty="0">
                <a:solidFill>
                  <a:srgbClr val="00B050"/>
                </a:solidFill>
              </a:rPr>
              <a:t>Communicating among people</a:t>
            </a:r>
            <a:endParaRPr lang="en-AU" sz="1800" b="1" dirty="0">
              <a:solidFill>
                <a:srgbClr val="00B05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618798-6B3D-AC2A-79CC-09545F66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201" y="1057746"/>
            <a:ext cx="5157787" cy="420347"/>
          </a:xfrm>
        </p:spPr>
        <p:txBody>
          <a:bodyPr/>
          <a:lstStyle/>
          <a:p>
            <a:r>
              <a:rPr lang="en-AU" dirty="0">
                <a:solidFill>
                  <a:srgbClr val="C00000"/>
                </a:solidFill>
              </a:rPr>
              <a:t>Open communication climate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5E2AB93-85B0-B0FF-13F4-388BC75F1017}"/>
              </a:ext>
            </a:extLst>
          </p:cNvPr>
          <p:cNvSpPr txBox="1">
            <a:spLocks/>
          </p:cNvSpPr>
          <p:nvPr/>
        </p:nvSpPr>
        <p:spPr>
          <a:xfrm>
            <a:off x="293167" y="1478093"/>
            <a:ext cx="10812256" cy="4468997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200" b="1" i="0" u="none" strike="noStrike" baseline="0" dirty="0">
                <a:solidFill>
                  <a:schemeClr val="tx2"/>
                </a:solidFill>
              </a:rPr>
              <a:t>Open communication 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means 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sharing all types of information 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throughout the </a:t>
            </a:r>
            <a:r>
              <a:rPr lang="en-US" sz="2200" b="0" i="0" u="none" strike="noStrike" baseline="0" dirty="0" err="1">
                <a:solidFill>
                  <a:schemeClr val="tx2"/>
                </a:solidFill>
              </a:rPr>
              <a:t>organisation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, 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across functional and hierarchical boundaries.</a:t>
            </a:r>
          </a:p>
          <a:p>
            <a:pPr algn="l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To achieve the advantages of open communication, managers should use the type of communication network that </a:t>
            </a:r>
            <a:r>
              <a:rPr lang="en-US" sz="2200" b="0" i="0" u="none" strike="noStrike" baseline="0" dirty="0" err="1">
                <a:solidFill>
                  <a:srgbClr val="C00000"/>
                </a:solidFill>
              </a:rPr>
              <a:t>maximises</a:t>
            </a:r>
            <a:r>
              <a:rPr lang="en-US" sz="2200" b="0" i="0" u="none" strike="noStrike" baseline="0" dirty="0">
                <a:solidFill>
                  <a:srgbClr val="C00000"/>
                </a:solidFill>
              </a:rPr>
              <a:t> employee performance and job satisfaction.</a:t>
            </a:r>
          </a:p>
          <a:p>
            <a:pPr lvl="1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In a </a:t>
            </a:r>
            <a:r>
              <a:rPr lang="en-US" sz="2200" b="1" i="0" u="none" strike="noStrike" baseline="0" dirty="0" err="1">
                <a:solidFill>
                  <a:srgbClr val="C00000"/>
                </a:solidFill>
              </a:rPr>
              <a:t>centralised</a:t>
            </a:r>
            <a:r>
              <a:rPr lang="en-US" sz="2200" b="1" i="0" u="none" strike="noStrike" baseline="0" dirty="0">
                <a:solidFill>
                  <a:srgbClr val="C00000"/>
                </a:solidFill>
              </a:rPr>
              <a:t> network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, team members must communicate through one individual to solve problems or make decisions.</a:t>
            </a:r>
          </a:p>
          <a:p>
            <a:pPr lvl="1">
              <a:lnSpc>
                <a:spcPct val="150000"/>
              </a:lnSpc>
            </a:pPr>
            <a:r>
              <a:rPr lang="en-US" sz="2200" b="0" i="0" u="none" strike="noStrike" baseline="0" dirty="0">
                <a:solidFill>
                  <a:schemeClr val="tx2"/>
                </a:solidFill>
              </a:rPr>
              <a:t>In a </a:t>
            </a:r>
            <a:r>
              <a:rPr lang="en-US" sz="2200" b="1" i="0" u="none" strike="noStrike" baseline="0" dirty="0" err="1">
                <a:solidFill>
                  <a:srgbClr val="C00000"/>
                </a:solidFill>
              </a:rPr>
              <a:t>decentralised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i="0" u="none" strike="noStrike" baseline="0" dirty="0">
                <a:solidFill>
                  <a:srgbClr val="C00000"/>
                </a:solidFill>
              </a:rPr>
              <a:t>network</a:t>
            </a:r>
            <a:r>
              <a:rPr lang="en-US" sz="2200" b="0" i="0" u="none" strike="noStrike" baseline="0" dirty="0">
                <a:solidFill>
                  <a:schemeClr val="tx2"/>
                </a:solidFill>
              </a:rPr>
              <a:t>, individuals can communicate freely with other team members.</a:t>
            </a:r>
            <a:endParaRPr lang="en-AU" sz="2200" dirty="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1854B5-5CFC-AB37-71E7-BA95B8D27539}"/>
              </a:ext>
            </a:extLst>
          </p:cNvPr>
          <p:cNvSpPr txBox="1">
            <a:spLocks/>
          </p:cNvSpPr>
          <p:nvPr/>
        </p:nvSpPr>
        <p:spPr bwMode="auto">
          <a:xfrm>
            <a:off x="351628" y="54831"/>
            <a:ext cx="9970698" cy="56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sz="2800" b="1" dirty="0">
                <a:solidFill>
                  <a:schemeClr val="accent1"/>
                </a:solidFill>
              </a:rPr>
              <a:t>2. Purpose-driven communication (cont.)</a:t>
            </a:r>
            <a:endParaRPr lang="en-AU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00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eridan Business PPT Template_2024" id="{D9BB25F3-86A8-47AA-9E88-2D7EF30AB927}" vid="{B920712B-1E59-4050-8030-58EEFDAE58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dience xmlns="105CED8A-AF0E-4AD8-9238-2F7FF36232F4">Content Developer</Audience>
    <Department xmlns="105CED8A-AF0E-4AD8-9238-2F7FF36232F4">GPM Training</Department>
    <Category xmlns="105ced8a-af0e-4ad8-9238-2f7ff36232f4">Accessibility</Category>
    <Document_x0020_Type xmlns="105CED8A-AF0E-4AD8-9238-2F7FF36232F4">Template</Document_x0020_Typ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2E4C7BBAF8442AC48CBC7D09A7580" ma:contentTypeVersion="22" ma:contentTypeDescription="Create a new document." ma:contentTypeScope="" ma:versionID="eeca2c9470d15452f23e025664c92696">
  <xsd:schema xmlns:xsd="http://www.w3.org/2001/XMLSchema" xmlns:xs="http://www.w3.org/2001/XMLSchema" xmlns:p="http://schemas.microsoft.com/office/2006/metadata/properties" xmlns:ns2="105CED8A-AF0E-4AD8-9238-2F7FF36232F4" xmlns:ns3="105ced8a-af0e-4ad8-9238-2f7ff36232f4" xmlns:ns4="d5280b9f-0d25-4ffb-96bc-3c5ae659ff52" targetNamespace="http://schemas.microsoft.com/office/2006/metadata/properties" ma:root="true" ma:fieldsID="bf2be7170006aa9e8b1ef03ea7452762" ns2:_="" ns3:_="" ns4:_="">
    <xsd:import namespace="105CED8A-AF0E-4AD8-9238-2F7FF36232F4"/>
    <xsd:import namespace="105ced8a-af0e-4ad8-9238-2f7ff36232f4"/>
    <xsd:import namespace="d5280b9f-0d25-4ffb-96bc-3c5ae659ff5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partment" minOccurs="0"/>
                <xsd:element ref="ns2:Audience" minOccurs="0"/>
                <xsd:element ref="ns3:Category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default="Process Document" ma:format="Dropdown" ma:internalName="Document_x0020_Type" ma:readOnly="false">
      <xsd:simpleType>
        <xsd:union memberTypes="dms:Text">
          <xsd:simpleType>
            <xsd:restriction base="dms:Choice">
              <xsd:enumeration value="Process Document"/>
              <xsd:enumeration value="Job Aid"/>
              <xsd:enumeration value="1-pager"/>
              <xsd:enumeration value="Quick Start Guide"/>
              <xsd:enumeration value="Training PPTs"/>
              <xsd:enumeration value="Training video"/>
              <xsd:enumeration value="Workflow"/>
              <xsd:enumeration value="Example"/>
              <xsd:enumeration value="Miscellaneous"/>
              <xsd:enumeration value="Template"/>
              <xsd:enumeration value="Authoring Guidelines"/>
              <xsd:enumeration value="Image"/>
              <xsd:enumeration value="Archive only"/>
            </xsd:restriction>
          </xsd:simpleType>
        </xsd:union>
      </xsd:simpleType>
    </xsd:element>
    <xsd:element name="Department" ma:index="3" nillable="true" ma:displayName="Owner" ma:default="GPM Training" ma:format="Dropdown" ma:internalName="Department" ma:readOnly="false">
      <xsd:simpleType>
        <xsd:restriction base="dms:Choice">
          <xsd:enumeration value="GPM Training"/>
          <xsd:enumeration value="GPM Operations"/>
          <xsd:enumeration value="CTQA"/>
          <xsd:enumeration value="Content Digitization"/>
          <xsd:enumeration value="Legal"/>
          <xsd:enumeration value="UX"/>
          <xsd:enumeration value="Global Production"/>
          <xsd:enumeration value="Other"/>
        </xsd:restriction>
      </xsd:simpleType>
    </xsd:element>
    <xsd:element name="Audience" ma:index="4" nillable="true" ma:displayName="Audience" ma:default="Content Developer" ma:format="Dropdown" ma:internalName="Audience" ma:readOnly="false">
      <xsd:simpleType>
        <xsd:restriction base="dms:Choice">
          <xsd:enumeration value="Internal"/>
          <xsd:enumeration value="Product Management"/>
          <xsd:enumeration value="Content Developer"/>
          <xsd:enumeration value="Product Manager"/>
          <xsd:enumeration value="Product Assistant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ced8a-af0e-4ad8-9238-2f7ff36232f4" elementFormDefault="qualified">
    <xsd:import namespace="http://schemas.microsoft.com/office/2006/documentManagement/types"/>
    <xsd:import namespace="http://schemas.microsoft.com/office/infopath/2007/PartnerControls"/>
    <xsd:element name="Category" ma:index="5" nillable="true" ma:displayName="Category" ma:internalName="Category" ma:readOnly="false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80b9f-0d25-4ffb-96bc-3c5ae659ff52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9BA192-EF86-48DF-982C-2C526A268392}">
  <ds:schemaRefs>
    <ds:schemaRef ds:uri="http://purl.org/dc/terms/"/>
    <ds:schemaRef ds:uri="http://schemas.openxmlformats.org/package/2006/metadata/core-properties"/>
    <ds:schemaRef ds:uri="d5280b9f-0d25-4ffb-96bc-3c5ae659ff5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05ced8a-af0e-4ad8-9238-2f7ff36232f4"/>
    <ds:schemaRef ds:uri="105CED8A-AF0E-4AD8-9238-2F7FF36232F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267DBD-43FE-4A53-9169-32D4D65213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5CED8A-AF0E-4AD8-9238-2F7FF36232F4"/>
    <ds:schemaRef ds:uri="105ced8a-af0e-4ad8-9238-2f7ff36232f4"/>
    <ds:schemaRef ds:uri="d5280b9f-0d25-4ffb-96bc-3c5ae659f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2011</Words>
  <Application>Microsoft Office PowerPoint</Application>
  <PresentationFormat>Widescreen</PresentationFormat>
  <Paragraphs>187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Cordale-Regular</vt:lpstr>
      <vt:lpstr>Arial</vt:lpstr>
      <vt:lpstr>Calibri</vt:lpstr>
      <vt:lpstr>Courier New</vt:lpstr>
      <vt:lpstr>Georgia Pro</vt:lpstr>
      <vt:lpstr>Times New Roman</vt:lpstr>
      <vt:lpstr>Wingdings</vt:lpstr>
      <vt:lpstr>1_Office Theme</vt:lpstr>
      <vt:lpstr>     </vt:lpstr>
      <vt:lpstr>Learning objectives</vt:lpstr>
      <vt:lpstr>Do you focus on what others say?</vt:lpstr>
      <vt:lpstr>PowerPoint Presentation</vt:lpstr>
      <vt:lpstr>The manager as the communication champion</vt:lpstr>
      <vt:lpstr>Model of communication</vt:lpstr>
      <vt:lpstr>2. Purpose-driven communication</vt:lpstr>
      <vt:lpstr>Key points for practising the art of persuasion</vt:lpstr>
      <vt:lpstr>Communicating among people</vt:lpstr>
      <vt:lpstr>Effectiveness of team communication networks</vt:lpstr>
      <vt:lpstr>Communicating networks</vt:lpstr>
      <vt:lpstr>PowerPoint Presentation</vt:lpstr>
      <vt:lpstr>PowerPoint Presentation</vt:lpstr>
      <vt:lpstr>A continuum of channel richness</vt:lpstr>
      <vt:lpstr>3. Communication channels (cont.)</vt:lpstr>
      <vt:lpstr>3. Communication channels (cont.)</vt:lpstr>
      <vt:lpstr>3. Communication channels (cont.)</vt:lpstr>
      <vt:lpstr>The benefits of asking questions</vt:lpstr>
      <vt:lpstr>3. Communication channels (cont.)</vt:lpstr>
      <vt:lpstr>Ten keys to effective listening</vt:lpstr>
      <vt:lpstr>3. Communication channels (cont.)</vt:lpstr>
      <vt:lpstr>4. Workplace communication</vt:lpstr>
      <vt:lpstr>4.1  Personal communication networks</vt:lpstr>
      <vt:lpstr>An organisational communication network</vt:lpstr>
      <vt:lpstr>4.2. Personal communication networks (cont.)</vt:lpstr>
      <vt:lpstr>4.1. Personal communication networks (cont.)</vt:lpstr>
      <vt:lpstr>4.2 Formal communication channels</vt:lpstr>
      <vt:lpstr>Downward, upward and horizontal communication in organisations</vt:lpstr>
      <vt:lpstr>4.2 Formal communication channels (cont.)</vt:lpstr>
      <vt:lpstr>4.3 Crisis communication</vt:lpstr>
      <vt:lpstr>Chapter summary</vt:lpstr>
      <vt:lpstr>Chapter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Davidson, Linda</dc:creator>
  <cp:lastModifiedBy>Belaynesh Teklay Gebremariam</cp:lastModifiedBy>
  <cp:revision>43</cp:revision>
  <cp:lastPrinted>2016-10-03T15:29:39Z</cp:lastPrinted>
  <dcterms:created xsi:type="dcterms:W3CDTF">2021-06-29T02:49:08Z</dcterms:created>
  <dcterms:modified xsi:type="dcterms:W3CDTF">2025-05-08T09:57:43Z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0x0101003532E4C7BBAF8442AC48CBC7D09A7580</vt:lpwstr>
  </property>
</Properties>
</file>