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2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4" r:id="rId6"/>
    <p:sldId id="287" r:id="rId7"/>
    <p:sldId id="289" r:id="rId8"/>
    <p:sldId id="365" r:id="rId9"/>
    <p:sldId id="378" r:id="rId10"/>
    <p:sldId id="366" r:id="rId11"/>
    <p:sldId id="319" r:id="rId12"/>
    <p:sldId id="379" r:id="rId13"/>
    <p:sldId id="367" r:id="rId14"/>
    <p:sldId id="380" r:id="rId15"/>
    <p:sldId id="368" r:id="rId16"/>
    <p:sldId id="369" r:id="rId17"/>
    <p:sldId id="310" r:id="rId18"/>
    <p:sldId id="370" r:id="rId19"/>
    <p:sldId id="384" r:id="rId20"/>
    <p:sldId id="371" r:id="rId21"/>
    <p:sldId id="392" r:id="rId22"/>
    <p:sldId id="300" r:id="rId23"/>
    <p:sldId id="386" r:id="rId24"/>
    <p:sldId id="372" r:id="rId25"/>
    <p:sldId id="373" r:id="rId26"/>
    <p:sldId id="324" r:id="rId27"/>
    <p:sldId id="374" r:id="rId28"/>
    <p:sldId id="388" r:id="rId29"/>
    <p:sldId id="348" r:id="rId30"/>
    <p:sldId id="375" r:id="rId31"/>
    <p:sldId id="389" r:id="rId32"/>
    <p:sldId id="376" r:id="rId33"/>
    <p:sldId id="390" r:id="rId34"/>
    <p:sldId id="393" r:id="rId35"/>
    <p:sldId id="391" r:id="rId3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82"/>
    <a:srgbClr val="A93E62"/>
    <a:srgbClr val="006296"/>
    <a:srgbClr val="4B5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3" autoAdjust="0"/>
    <p:restoredTop sz="95033" autoAdjust="0"/>
  </p:normalViewPr>
  <p:slideViewPr>
    <p:cSldViewPr snapToGrid="0" snapToObjects="1">
      <p:cViewPr varScale="1">
        <p:scale>
          <a:sx n="94" d="100"/>
          <a:sy n="94" d="100"/>
        </p:scale>
        <p:origin x="836" y="2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F1E11-599D-0949-9935-EF154CCA033F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795634-F8B4-3B45-8658-CE26A1BAF2E3}">
      <dgm:prSet custT="1"/>
      <dgm:spPr>
        <a:solidFill>
          <a:schemeClr val="bg1">
            <a:alpha val="90000"/>
          </a:schemeClr>
        </a:solidFill>
      </dgm:spPr>
      <dgm:t>
        <a:bodyPr lIns="72000" tIns="0" rIns="72000" bIns="0"/>
        <a:lstStyle/>
        <a:p>
          <a:pPr>
            <a:buNone/>
          </a:pPr>
          <a:r>
            <a:rPr lang="en-US" sz="1100" noProof="0" dirty="0">
              <a:latin typeface="+mn-lt"/>
              <a:cs typeface="Arial" panose="020B0604020202020204" pitchFamily="34" charset="0"/>
            </a:rPr>
            <a:t>	  </a:t>
          </a:r>
          <a:r>
            <a:rPr lang="en-US" sz="1400" noProof="0" dirty="0">
              <a:latin typeface="+mn-lt"/>
              <a:cs typeface="Arial" panose="020B0604020202020204" pitchFamily="34" charset="0"/>
            </a:rPr>
            <a:t>Describe process theories of motivation.</a:t>
          </a:r>
          <a:endParaRPr lang="en-AU" sz="1100" noProof="0" dirty="0">
            <a:latin typeface="+mn-lt"/>
            <a:cs typeface="Arial" panose="020B0604020202020204" pitchFamily="34" charset="0"/>
          </a:endParaRPr>
        </a:p>
      </dgm:t>
    </dgm:pt>
    <dgm:pt modelId="{99A38DBA-6A87-F64A-B570-3C4F26BF5389}" type="parTrans" cxnId="{872C025C-6C23-4A47-8FE4-FC6683EEB86E}">
      <dgm:prSet/>
      <dgm:spPr/>
      <dgm:t>
        <a:bodyPr/>
        <a:lstStyle/>
        <a:p>
          <a:endParaRPr lang="en-GB"/>
        </a:p>
      </dgm:t>
    </dgm:pt>
    <dgm:pt modelId="{A7E241D2-C69D-A44E-A0A0-932FB8B6C094}" type="sibTrans" cxnId="{872C025C-6C23-4A47-8FE4-FC6683EEB86E}">
      <dgm:prSet/>
      <dgm:spPr/>
      <dgm:t>
        <a:bodyPr/>
        <a:lstStyle/>
        <a:p>
          <a:endParaRPr lang="en-GB"/>
        </a:p>
      </dgm:t>
    </dgm:pt>
    <dgm:pt modelId="{6D5DAC63-DE3C-C140-B4BE-B5CDB44D54AB}">
      <dgm:prSet custT="1"/>
      <dgm:spPr>
        <a:solidFill>
          <a:schemeClr val="bg1">
            <a:alpha val="90000"/>
          </a:schemeClr>
        </a:solidFill>
      </dgm:spPr>
      <dgm:t>
        <a:bodyPr lIns="72000" tIns="0" rIns="72000" bIns="0"/>
        <a:lstStyle/>
        <a:p>
          <a:pPr>
            <a:buNone/>
          </a:pPr>
          <a:r>
            <a:rPr lang="en-US" sz="1400" noProof="0" dirty="0">
              <a:latin typeface="+mn-lt"/>
              <a:cs typeface="Arial" panose="020B0604020202020204" pitchFamily="34" charset="0"/>
            </a:rPr>
            <a:t>	Describe content theories of motivation.</a:t>
          </a:r>
          <a:endParaRPr lang="en-AU" sz="1400" noProof="0" dirty="0">
            <a:latin typeface="+mn-lt"/>
            <a:cs typeface="Arial" panose="020B0604020202020204" pitchFamily="34" charset="0"/>
          </a:endParaRPr>
        </a:p>
      </dgm:t>
    </dgm:pt>
    <dgm:pt modelId="{5FF7DFC8-423A-A644-988C-3A4FE63232F4}" type="parTrans" cxnId="{2F0FADAD-D3B3-4C44-B5C5-7C760BE798E9}">
      <dgm:prSet/>
      <dgm:spPr/>
      <dgm:t>
        <a:bodyPr/>
        <a:lstStyle/>
        <a:p>
          <a:endParaRPr lang="en-GB"/>
        </a:p>
      </dgm:t>
    </dgm:pt>
    <dgm:pt modelId="{43816542-E296-634E-A7D0-E5955E48AA62}" type="sibTrans" cxnId="{2F0FADAD-D3B3-4C44-B5C5-7C760BE798E9}">
      <dgm:prSet/>
      <dgm:spPr/>
      <dgm:t>
        <a:bodyPr/>
        <a:lstStyle/>
        <a:p>
          <a:endParaRPr lang="en-GB"/>
        </a:p>
      </dgm:t>
    </dgm:pt>
    <dgm:pt modelId="{B8D138A2-4BC8-A64A-8ED6-3EE47713AD4D}">
      <dgm:prSet/>
      <dgm:spPr>
        <a:solidFill>
          <a:srgbClr val="006296"/>
        </a:solidFill>
      </dgm:spPr>
      <dgm:t>
        <a:bodyPr/>
        <a:lstStyle/>
        <a:p>
          <a:r>
            <a:rPr lang="en-GB" dirty="0"/>
            <a:t>1</a:t>
          </a:r>
        </a:p>
      </dgm:t>
    </dgm:pt>
    <dgm:pt modelId="{AAE97A1B-719E-4D40-A17D-EF41E6F3D2DC}" type="parTrans" cxnId="{F535906C-9A02-A940-9DA3-F626B8274A8B}">
      <dgm:prSet/>
      <dgm:spPr/>
      <dgm:t>
        <a:bodyPr/>
        <a:lstStyle/>
        <a:p>
          <a:endParaRPr lang="en-GB"/>
        </a:p>
      </dgm:t>
    </dgm:pt>
    <dgm:pt modelId="{EF029657-A31D-6C48-BB63-571B0D850B95}" type="sibTrans" cxnId="{F535906C-9A02-A940-9DA3-F626B8274A8B}">
      <dgm:prSet/>
      <dgm:spPr/>
      <dgm:t>
        <a:bodyPr/>
        <a:lstStyle/>
        <a:p>
          <a:endParaRPr lang="en-GB"/>
        </a:p>
      </dgm:t>
    </dgm:pt>
    <dgm:pt modelId="{4643464A-0660-7D4B-93AA-161E2E1F9444}">
      <dgm:prSet custT="1"/>
      <dgm:spPr>
        <a:solidFill>
          <a:schemeClr val="bg1">
            <a:alpha val="90000"/>
          </a:schemeClr>
        </a:solidFill>
      </dgm:spPr>
      <dgm:t>
        <a:bodyPr lIns="72000" tIns="0" rIns="72000" bIns="0"/>
        <a:lstStyle/>
        <a:p>
          <a:pPr>
            <a:buFont typeface="Arial" panose="020B0604020202020204" pitchFamily="34" charset="0"/>
            <a:buNone/>
          </a:pPr>
          <a:r>
            <a:rPr lang="en-US" sz="1400" noProof="0" dirty="0">
              <a:latin typeface="+mn-lt"/>
              <a:cs typeface="Arial" panose="020B0604020202020204" pitchFamily="34" charset="0"/>
            </a:rPr>
            <a:t>	Explain how motivation is related to individual needs, and the difference between intrinsic and extrinsic rewards.</a:t>
          </a:r>
          <a:endParaRPr lang="en-AU" sz="1400" noProof="0" dirty="0">
            <a:latin typeface="+mn-lt"/>
            <a:cs typeface="Arial" panose="020B0604020202020204" pitchFamily="34" charset="0"/>
          </a:endParaRPr>
        </a:p>
      </dgm:t>
    </dgm:pt>
    <dgm:pt modelId="{C50AC8FA-F5C7-874D-A1A4-A8AC68CC1FFD}" type="parTrans" cxnId="{6FCF8442-3783-E24C-83D3-AB65F2645476}">
      <dgm:prSet/>
      <dgm:spPr/>
      <dgm:t>
        <a:bodyPr/>
        <a:lstStyle/>
        <a:p>
          <a:endParaRPr lang="en-GB"/>
        </a:p>
      </dgm:t>
    </dgm:pt>
    <dgm:pt modelId="{5810EDA6-3ADA-E34C-9A05-2A2462BC0BBA}" type="sibTrans" cxnId="{6FCF8442-3783-E24C-83D3-AB65F2645476}">
      <dgm:prSet/>
      <dgm:spPr/>
      <dgm:t>
        <a:bodyPr/>
        <a:lstStyle/>
        <a:p>
          <a:endParaRPr lang="en-GB"/>
        </a:p>
      </dgm:t>
    </dgm:pt>
    <dgm:pt modelId="{0E1C80D5-74A6-7346-914D-86A23521B4A7}">
      <dgm:prSet/>
      <dgm:spPr>
        <a:solidFill>
          <a:srgbClr val="A93E62"/>
        </a:solidFill>
      </dgm:spPr>
      <dgm:t>
        <a:bodyPr/>
        <a:lstStyle/>
        <a:p>
          <a:r>
            <a:rPr lang="en-GB" dirty="0"/>
            <a:t>2</a:t>
          </a:r>
          <a:endParaRPr lang="en-AU" dirty="0"/>
        </a:p>
      </dgm:t>
    </dgm:pt>
    <dgm:pt modelId="{7F5DC6CC-CC31-7A4E-846F-3904567F8E8C}" type="parTrans" cxnId="{B248099F-9BD5-D64D-A82C-C471A25F05B4}">
      <dgm:prSet/>
      <dgm:spPr/>
      <dgm:t>
        <a:bodyPr/>
        <a:lstStyle/>
        <a:p>
          <a:endParaRPr lang="en-GB"/>
        </a:p>
      </dgm:t>
    </dgm:pt>
    <dgm:pt modelId="{0596E755-0B11-E44A-8465-C946350D2713}" type="sibTrans" cxnId="{B248099F-9BD5-D64D-A82C-C471A25F05B4}">
      <dgm:prSet/>
      <dgm:spPr/>
      <dgm:t>
        <a:bodyPr/>
        <a:lstStyle/>
        <a:p>
          <a:endParaRPr lang="en-GB"/>
        </a:p>
      </dgm:t>
    </dgm:pt>
    <dgm:pt modelId="{7FE545A0-8C6F-494E-8E91-A641D2683566}">
      <dgm:prSet/>
      <dgm:spPr>
        <a:solidFill>
          <a:srgbClr val="4B5085"/>
        </a:solidFill>
      </dgm:spPr>
      <dgm:t>
        <a:bodyPr/>
        <a:lstStyle/>
        <a:p>
          <a:r>
            <a:rPr lang="en-GB" dirty="0"/>
            <a:t>3</a:t>
          </a:r>
          <a:endParaRPr lang="en-AU" dirty="0"/>
        </a:p>
      </dgm:t>
    </dgm:pt>
    <dgm:pt modelId="{BEF6D366-584C-5B40-AB82-4BEE08FB4570}" type="parTrans" cxnId="{2DDC4617-1225-6148-9B8C-31C2E578674B}">
      <dgm:prSet/>
      <dgm:spPr/>
      <dgm:t>
        <a:bodyPr/>
        <a:lstStyle/>
        <a:p>
          <a:endParaRPr lang="en-GB"/>
        </a:p>
      </dgm:t>
    </dgm:pt>
    <dgm:pt modelId="{3B769274-40A3-784D-93EB-552FA60E6172}" type="sibTrans" cxnId="{2DDC4617-1225-6148-9B8C-31C2E578674B}">
      <dgm:prSet/>
      <dgm:spPr/>
      <dgm:t>
        <a:bodyPr/>
        <a:lstStyle/>
        <a:p>
          <a:endParaRPr lang="en-GB"/>
        </a:p>
      </dgm:t>
    </dgm:pt>
    <dgm:pt modelId="{8BB096BC-8AF9-2D4E-95D1-786A11D2BD9C}">
      <dgm:prSet/>
      <dgm:spPr>
        <a:solidFill>
          <a:srgbClr val="007B82"/>
        </a:solidFill>
      </dgm:spPr>
      <dgm:t>
        <a:bodyPr/>
        <a:lstStyle/>
        <a:p>
          <a:r>
            <a:rPr lang="en-GB" dirty="0"/>
            <a:t>4</a:t>
          </a:r>
          <a:endParaRPr lang="en-AU" dirty="0"/>
        </a:p>
      </dgm:t>
    </dgm:pt>
    <dgm:pt modelId="{B969997F-CAA9-F44C-8EB2-59BA933290BA}" type="parTrans" cxnId="{6E4672A7-4EBE-614E-A076-289ED29AF768}">
      <dgm:prSet/>
      <dgm:spPr/>
      <dgm:t>
        <a:bodyPr/>
        <a:lstStyle/>
        <a:p>
          <a:endParaRPr lang="en-GB"/>
        </a:p>
      </dgm:t>
    </dgm:pt>
    <dgm:pt modelId="{4D42FB9F-4C94-994B-9685-2468078918D0}" type="sibTrans" cxnId="{6E4672A7-4EBE-614E-A076-289ED29AF768}">
      <dgm:prSet/>
      <dgm:spPr/>
      <dgm:t>
        <a:bodyPr/>
        <a:lstStyle/>
        <a:p>
          <a:endParaRPr lang="en-GB"/>
        </a:p>
      </dgm:t>
    </dgm:pt>
    <dgm:pt modelId="{74C8C666-44C9-7A45-A272-D8F30C6C9BD3}">
      <dgm:prSet custT="1"/>
      <dgm:spPr>
        <a:solidFill>
          <a:schemeClr val="bg1">
            <a:alpha val="90000"/>
          </a:schemeClr>
        </a:solidFill>
      </dgm:spPr>
      <dgm:t>
        <a:bodyPr lIns="72000" tIns="0" rIns="72000" bIns="0"/>
        <a:lstStyle/>
        <a:p>
          <a:pPr>
            <a:buNone/>
          </a:pPr>
          <a:r>
            <a:rPr lang="en-US" sz="1100" noProof="0" dirty="0">
              <a:latin typeface="+mn-lt"/>
              <a:cs typeface="Arial" panose="020B0604020202020204" pitchFamily="34" charset="0"/>
            </a:rPr>
            <a:t>	  </a:t>
          </a:r>
          <a:r>
            <a:rPr lang="en-US" sz="1400" noProof="0" dirty="0">
              <a:latin typeface="+mn-lt"/>
              <a:cs typeface="Arial" panose="020B0604020202020204" pitchFamily="34" charset="0"/>
            </a:rPr>
            <a:t>Explain how the reinforcement perspective can be used to</a:t>
          </a:r>
          <a:endParaRPr lang="en-AU" sz="1100" noProof="0" dirty="0">
            <a:latin typeface="+mn-lt"/>
            <a:cs typeface="Arial" panose="020B0604020202020204" pitchFamily="34" charset="0"/>
          </a:endParaRPr>
        </a:p>
      </dgm:t>
    </dgm:pt>
    <dgm:pt modelId="{B6CAC12B-7F4C-E341-A1BF-47E5D511AD31}" type="parTrans" cxnId="{7C93493C-E9A5-BA49-BD78-D66938C8ACDF}">
      <dgm:prSet/>
      <dgm:spPr/>
      <dgm:t>
        <a:bodyPr/>
        <a:lstStyle/>
        <a:p>
          <a:endParaRPr lang="en-GB"/>
        </a:p>
      </dgm:t>
    </dgm:pt>
    <dgm:pt modelId="{74874D89-847F-0746-8B8B-E3B8A0B4A58A}" type="sibTrans" cxnId="{7C93493C-E9A5-BA49-BD78-D66938C8ACDF}">
      <dgm:prSet/>
      <dgm:spPr/>
      <dgm:t>
        <a:bodyPr/>
        <a:lstStyle/>
        <a:p>
          <a:endParaRPr lang="en-GB"/>
        </a:p>
      </dgm:t>
    </dgm:pt>
    <dgm:pt modelId="{A6EF2B0B-CC2E-4F69-BE28-F054BC2FB87E}">
      <dgm:prSet/>
      <dgm:spPr>
        <a:solidFill>
          <a:srgbClr val="006296"/>
        </a:solidFill>
      </dgm:spPr>
      <dgm:t>
        <a:bodyPr/>
        <a:lstStyle/>
        <a:p>
          <a:r>
            <a:rPr lang="en-GB" dirty="0"/>
            <a:t>5</a:t>
          </a:r>
          <a:endParaRPr lang="en-AU" dirty="0"/>
        </a:p>
      </dgm:t>
    </dgm:pt>
    <dgm:pt modelId="{15F062B1-CBF0-43EB-9B2E-27FFC5DDEBEB}" type="parTrans" cxnId="{5A08ED99-66CB-4024-A5A9-00F1FA8B786C}">
      <dgm:prSet/>
      <dgm:spPr/>
      <dgm:t>
        <a:bodyPr/>
        <a:lstStyle/>
        <a:p>
          <a:endParaRPr lang="en-US"/>
        </a:p>
      </dgm:t>
    </dgm:pt>
    <dgm:pt modelId="{4B0C6D0F-942C-4768-9152-8300C262D693}" type="sibTrans" cxnId="{5A08ED99-66CB-4024-A5A9-00F1FA8B786C}">
      <dgm:prSet/>
      <dgm:spPr/>
      <dgm:t>
        <a:bodyPr/>
        <a:lstStyle/>
        <a:p>
          <a:endParaRPr lang="en-US"/>
        </a:p>
      </dgm:t>
    </dgm:pt>
    <dgm:pt modelId="{DF458D01-2394-40DF-BC4D-93D8CB687BA6}">
      <dgm:prSet/>
      <dgm:spPr>
        <a:solidFill>
          <a:srgbClr val="A93E62"/>
        </a:solidFill>
      </dgm:spPr>
      <dgm:t>
        <a:bodyPr/>
        <a:lstStyle/>
        <a:p>
          <a:r>
            <a:rPr lang="en-GB" dirty="0"/>
            <a:t>6</a:t>
          </a:r>
          <a:endParaRPr lang="en-AU" dirty="0"/>
        </a:p>
      </dgm:t>
    </dgm:pt>
    <dgm:pt modelId="{95072B5B-A80F-4BCA-8FDE-28E7DB433EDE}" type="parTrans" cxnId="{D9FF6374-8E20-4995-8431-CFB6FE287F2E}">
      <dgm:prSet/>
      <dgm:spPr/>
      <dgm:t>
        <a:bodyPr/>
        <a:lstStyle/>
        <a:p>
          <a:endParaRPr lang="en-US"/>
        </a:p>
      </dgm:t>
    </dgm:pt>
    <dgm:pt modelId="{0586A993-19D7-4F37-9839-F84057B89902}" type="sibTrans" cxnId="{D9FF6374-8E20-4995-8431-CFB6FE287F2E}">
      <dgm:prSet/>
      <dgm:spPr/>
      <dgm:t>
        <a:bodyPr/>
        <a:lstStyle/>
        <a:p>
          <a:endParaRPr lang="en-US"/>
        </a:p>
      </dgm:t>
    </dgm:pt>
    <dgm:pt modelId="{91A08EE1-4C2B-4FE5-A4F1-A4F3C494B4E0}">
      <dgm:prSet custT="1"/>
      <dgm:spPr>
        <a:solidFill>
          <a:schemeClr val="bg1"/>
        </a:solidFill>
      </dgm:spPr>
      <dgm:t>
        <a:bodyPr/>
        <a:lstStyle/>
        <a:p>
          <a:pPr>
            <a:buNone/>
          </a:pPr>
          <a:r>
            <a: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cs typeface="Arial" panose="020B0604020202020204" pitchFamily="34" charset="0"/>
            </a:rPr>
            <a:t> Discuss how job design influences motivation.</a:t>
          </a:r>
          <a:endParaRPr lang="en-AU" sz="1400" dirty="0"/>
        </a:p>
      </dgm:t>
    </dgm:pt>
    <dgm:pt modelId="{D761884F-2595-432B-9261-043E94C47585}" type="parTrans" cxnId="{953D2EBE-EB1B-45EF-B290-57176D7A4983}">
      <dgm:prSet/>
      <dgm:spPr/>
      <dgm:t>
        <a:bodyPr/>
        <a:lstStyle/>
        <a:p>
          <a:endParaRPr lang="en-GB"/>
        </a:p>
      </dgm:t>
    </dgm:pt>
    <dgm:pt modelId="{FB967DC0-C4B6-434A-9959-A4834AFF99FC}" type="sibTrans" cxnId="{953D2EBE-EB1B-45EF-B290-57176D7A4983}">
      <dgm:prSet/>
      <dgm:spPr/>
      <dgm:t>
        <a:bodyPr/>
        <a:lstStyle/>
        <a:p>
          <a:endParaRPr lang="en-GB"/>
        </a:p>
      </dgm:t>
    </dgm:pt>
    <dgm:pt modelId="{6454D176-C6AA-49D7-874F-44D92E43C0D6}">
      <dgm:prSet custT="1"/>
      <dgm:spPr>
        <a:solidFill>
          <a:schemeClr val="bg1"/>
        </a:solidFill>
      </dgm:spPr>
      <dgm:t>
        <a:bodyPr/>
        <a:lstStyle/>
        <a:p>
          <a:pPr>
            <a:buNone/>
          </a:pPr>
          <a:r>
            <a: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cs typeface="Arial" panose="020B0604020202020204" pitchFamily="34" charset="0"/>
            </a:rPr>
            <a:t>Explain how empowerment and engagement approaches can</a:t>
          </a:r>
          <a:endParaRPr lang="en-AU" sz="1400" dirty="0"/>
        </a:p>
      </dgm:t>
    </dgm:pt>
    <dgm:pt modelId="{886AEAD4-823C-40A5-B4A9-9257FC5D3F59}" type="parTrans" cxnId="{FCF70F17-3960-4F44-B2DB-4AE35EF5D319}">
      <dgm:prSet/>
      <dgm:spPr/>
      <dgm:t>
        <a:bodyPr/>
        <a:lstStyle/>
        <a:p>
          <a:endParaRPr lang="en-GB"/>
        </a:p>
      </dgm:t>
    </dgm:pt>
    <dgm:pt modelId="{ECDBE10A-1CBB-47EB-9E3F-B974DE5079AC}" type="sibTrans" cxnId="{FCF70F17-3960-4F44-B2DB-4AE35EF5D319}">
      <dgm:prSet/>
      <dgm:spPr/>
      <dgm:t>
        <a:bodyPr/>
        <a:lstStyle/>
        <a:p>
          <a:endParaRPr lang="en-GB"/>
        </a:p>
      </dgm:t>
    </dgm:pt>
    <dgm:pt modelId="{931A8010-1018-4724-8F50-8F48BF18FAC3}">
      <dgm:prSet custT="1"/>
      <dgm:spPr>
        <a:solidFill>
          <a:schemeClr val="bg1">
            <a:alpha val="90000"/>
          </a:schemeClr>
        </a:solidFill>
      </dgm:spPr>
      <dgm:t>
        <a:bodyPr lIns="72000" tIns="0" rIns="72000" bIns="0"/>
        <a:lstStyle/>
        <a:p>
          <a:pPr>
            <a:buNone/>
          </a:pPr>
          <a:r>
            <a:rPr lang="en-US" sz="1400" noProof="0" dirty="0">
              <a:latin typeface="+mn-lt"/>
              <a:cs typeface="Arial" panose="020B0604020202020204" pitchFamily="34" charset="0"/>
            </a:rPr>
            <a:t>   motivate employees.</a:t>
          </a:r>
          <a:endParaRPr lang="en-AU" sz="1100" noProof="0" dirty="0">
            <a:latin typeface="+mn-lt"/>
            <a:cs typeface="Arial" panose="020B0604020202020204" pitchFamily="34" charset="0"/>
          </a:endParaRPr>
        </a:p>
      </dgm:t>
    </dgm:pt>
    <dgm:pt modelId="{136CE2D1-9BE6-4FF3-B0E2-3C93C585BA89}" type="parTrans" cxnId="{9E48ADDD-3B52-4E08-A430-EB85C97381D2}">
      <dgm:prSet/>
      <dgm:spPr/>
      <dgm:t>
        <a:bodyPr/>
        <a:lstStyle/>
        <a:p>
          <a:endParaRPr lang="en-GB"/>
        </a:p>
      </dgm:t>
    </dgm:pt>
    <dgm:pt modelId="{B7A20B6F-89F3-4D3E-A143-50068AD02F4A}" type="sibTrans" cxnId="{9E48ADDD-3B52-4E08-A430-EB85C97381D2}">
      <dgm:prSet/>
      <dgm:spPr/>
      <dgm:t>
        <a:bodyPr/>
        <a:lstStyle/>
        <a:p>
          <a:endParaRPr lang="en-GB"/>
        </a:p>
      </dgm:t>
    </dgm:pt>
    <dgm:pt modelId="{D7B8DB36-F61A-43C2-BCF6-21C5902FE676}">
      <dgm:prSet custT="1"/>
      <dgm:spPr>
        <a:solidFill>
          <a:schemeClr val="bg1"/>
        </a:solidFill>
      </dgm:spPr>
      <dgm:t>
        <a:bodyPr/>
        <a:lstStyle/>
        <a:p>
          <a:pPr>
            <a:buNone/>
          </a:pPr>
          <a:r>
            <a: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cs typeface="Arial" panose="020B0604020202020204" pitchFamily="34" charset="0"/>
            </a:rPr>
            <a:t>be used to heighten employee motivation.</a:t>
          </a:r>
          <a:endParaRPr lang="en-AU" sz="1400" dirty="0"/>
        </a:p>
      </dgm:t>
    </dgm:pt>
    <dgm:pt modelId="{4EC94B9E-51C6-4B97-89BC-CB38A4143777}" type="parTrans" cxnId="{2C819102-7AD0-4908-90AD-8849C1E42735}">
      <dgm:prSet/>
      <dgm:spPr/>
      <dgm:t>
        <a:bodyPr/>
        <a:lstStyle/>
        <a:p>
          <a:endParaRPr lang="en-GB"/>
        </a:p>
      </dgm:t>
    </dgm:pt>
    <dgm:pt modelId="{70FC6ACC-DB8A-497F-BB58-28B52DD0EFD9}" type="sibTrans" cxnId="{2C819102-7AD0-4908-90AD-8849C1E42735}">
      <dgm:prSet/>
      <dgm:spPr/>
      <dgm:t>
        <a:bodyPr/>
        <a:lstStyle/>
        <a:p>
          <a:endParaRPr lang="en-GB"/>
        </a:p>
      </dgm:t>
    </dgm:pt>
    <dgm:pt modelId="{9E8D0705-9535-E64A-B37A-C8E73F6D54E3}" type="pres">
      <dgm:prSet presAssocID="{F6FF1E11-599D-0949-9935-EF154CCA033F}" presName="Name0" presStyleCnt="0">
        <dgm:presLayoutVars>
          <dgm:dir/>
          <dgm:animLvl val="lvl"/>
          <dgm:resizeHandles val="exact"/>
        </dgm:presLayoutVars>
      </dgm:prSet>
      <dgm:spPr/>
    </dgm:pt>
    <dgm:pt modelId="{E59CFE5B-7DCA-7B48-A3AD-AAB8CA5F473A}" type="pres">
      <dgm:prSet presAssocID="{B8D138A2-4BC8-A64A-8ED6-3EE47713AD4D}" presName="linNode" presStyleCnt="0"/>
      <dgm:spPr/>
    </dgm:pt>
    <dgm:pt modelId="{D8DE435B-19BB-A440-A2E0-19A13652204D}" type="pres">
      <dgm:prSet presAssocID="{B8D138A2-4BC8-A64A-8ED6-3EE47713AD4D}" presName="parentText" presStyleLbl="node1" presStyleIdx="0" presStyleCnt="6" custScaleX="56416" custLinFactNeighborX="133" custLinFactNeighborY="-172">
        <dgm:presLayoutVars>
          <dgm:chMax val="1"/>
          <dgm:bulletEnabled val="1"/>
        </dgm:presLayoutVars>
      </dgm:prSet>
      <dgm:spPr/>
    </dgm:pt>
    <dgm:pt modelId="{E41C56CE-4CEC-0948-9545-3A76B4102290}" type="pres">
      <dgm:prSet presAssocID="{B8D138A2-4BC8-A64A-8ED6-3EE47713AD4D}" presName="descendantText" presStyleLbl="alignAccFollowNode1" presStyleIdx="0" presStyleCnt="6">
        <dgm:presLayoutVars>
          <dgm:bulletEnabled val="1"/>
        </dgm:presLayoutVars>
      </dgm:prSet>
      <dgm:spPr/>
    </dgm:pt>
    <dgm:pt modelId="{38F39C3D-EDA9-B640-9E12-D10BDFE408B0}" type="pres">
      <dgm:prSet presAssocID="{EF029657-A31D-6C48-BB63-571B0D850B95}" presName="sp" presStyleCnt="0"/>
      <dgm:spPr/>
    </dgm:pt>
    <dgm:pt modelId="{AB7E866C-B543-F841-97E4-214D2517FDAE}" type="pres">
      <dgm:prSet presAssocID="{0E1C80D5-74A6-7346-914D-86A23521B4A7}" presName="linNode" presStyleCnt="0"/>
      <dgm:spPr/>
    </dgm:pt>
    <dgm:pt modelId="{F183DAD9-84A0-E34E-8F20-0E8FD0E0A82D}" type="pres">
      <dgm:prSet presAssocID="{0E1C80D5-74A6-7346-914D-86A23521B4A7}" presName="parentText" presStyleLbl="node1" presStyleIdx="1" presStyleCnt="6" custScaleX="55498">
        <dgm:presLayoutVars>
          <dgm:chMax val="1"/>
          <dgm:bulletEnabled val="1"/>
        </dgm:presLayoutVars>
      </dgm:prSet>
      <dgm:spPr/>
    </dgm:pt>
    <dgm:pt modelId="{621CE94C-CA90-214E-880A-46C46B589BC5}" type="pres">
      <dgm:prSet presAssocID="{0E1C80D5-74A6-7346-914D-86A23521B4A7}" presName="descendantText" presStyleLbl="alignAccFollowNode1" presStyleIdx="1" presStyleCnt="6" custScaleY="115685">
        <dgm:presLayoutVars>
          <dgm:bulletEnabled val="1"/>
        </dgm:presLayoutVars>
      </dgm:prSet>
      <dgm:spPr/>
    </dgm:pt>
    <dgm:pt modelId="{4D5AA5AD-232B-A44E-8AE4-F66687C3A5A3}" type="pres">
      <dgm:prSet presAssocID="{0596E755-0B11-E44A-8465-C946350D2713}" presName="sp" presStyleCnt="0"/>
      <dgm:spPr/>
    </dgm:pt>
    <dgm:pt modelId="{F23F7F84-D902-3543-A2EA-1FD1C6979081}" type="pres">
      <dgm:prSet presAssocID="{7FE545A0-8C6F-494E-8E91-A641D2683566}" presName="linNode" presStyleCnt="0"/>
      <dgm:spPr/>
    </dgm:pt>
    <dgm:pt modelId="{1C7ABE1D-55C7-7A45-8C7A-DFB74D8F11C2}" type="pres">
      <dgm:prSet presAssocID="{7FE545A0-8C6F-494E-8E91-A641D2683566}" presName="parentText" presStyleLbl="node1" presStyleIdx="2" presStyleCnt="6" custScaleX="54197">
        <dgm:presLayoutVars>
          <dgm:chMax val="1"/>
          <dgm:bulletEnabled val="1"/>
        </dgm:presLayoutVars>
      </dgm:prSet>
      <dgm:spPr/>
    </dgm:pt>
    <dgm:pt modelId="{80DA99DC-222A-7B4C-91CE-41C18BB151ED}" type="pres">
      <dgm:prSet presAssocID="{7FE545A0-8C6F-494E-8E91-A641D2683566}" presName="descendantText" presStyleLbl="alignAccFollowNode1" presStyleIdx="2" presStyleCnt="6">
        <dgm:presLayoutVars>
          <dgm:bulletEnabled val="1"/>
        </dgm:presLayoutVars>
      </dgm:prSet>
      <dgm:spPr/>
    </dgm:pt>
    <dgm:pt modelId="{E35E5001-07EE-D947-B590-C77A801BACDD}" type="pres">
      <dgm:prSet presAssocID="{3B769274-40A3-784D-93EB-552FA60E6172}" presName="sp" presStyleCnt="0"/>
      <dgm:spPr/>
    </dgm:pt>
    <dgm:pt modelId="{19D28EAD-E76A-9F48-A353-774189A739B2}" type="pres">
      <dgm:prSet presAssocID="{8BB096BC-8AF9-2D4E-95D1-786A11D2BD9C}" presName="linNode" presStyleCnt="0"/>
      <dgm:spPr/>
    </dgm:pt>
    <dgm:pt modelId="{E787D783-7285-744E-BE0F-2E42AAD751D4}" type="pres">
      <dgm:prSet presAssocID="{8BB096BC-8AF9-2D4E-95D1-786A11D2BD9C}" presName="parentText" presStyleLbl="node1" presStyleIdx="3" presStyleCnt="6" custScaleX="53815">
        <dgm:presLayoutVars>
          <dgm:chMax val="1"/>
          <dgm:bulletEnabled val="1"/>
        </dgm:presLayoutVars>
      </dgm:prSet>
      <dgm:spPr/>
    </dgm:pt>
    <dgm:pt modelId="{EC01DF2F-229F-6940-8BF4-D8444693ACE6}" type="pres">
      <dgm:prSet presAssocID="{8BB096BC-8AF9-2D4E-95D1-786A11D2BD9C}" presName="descendantText" presStyleLbl="alignAccFollowNode1" presStyleIdx="3" presStyleCnt="6">
        <dgm:presLayoutVars>
          <dgm:bulletEnabled val="1"/>
        </dgm:presLayoutVars>
      </dgm:prSet>
      <dgm:spPr/>
    </dgm:pt>
    <dgm:pt modelId="{1730706C-ED9A-41DB-8340-4FFCBA33192E}" type="pres">
      <dgm:prSet presAssocID="{4D42FB9F-4C94-994B-9685-2468078918D0}" presName="sp" presStyleCnt="0"/>
      <dgm:spPr/>
    </dgm:pt>
    <dgm:pt modelId="{12475604-D10D-44D7-8DB5-7DA4958423FC}" type="pres">
      <dgm:prSet presAssocID="{A6EF2B0B-CC2E-4F69-BE28-F054BC2FB87E}" presName="linNode" presStyleCnt="0"/>
      <dgm:spPr/>
    </dgm:pt>
    <dgm:pt modelId="{CD5CF5BC-1CA9-4A55-8E76-B5174DEA1E22}" type="pres">
      <dgm:prSet presAssocID="{A6EF2B0B-CC2E-4F69-BE28-F054BC2FB87E}" presName="parentText" presStyleLbl="node1" presStyleIdx="4" presStyleCnt="6" custScaleX="55766">
        <dgm:presLayoutVars>
          <dgm:chMax val="1"/>
          <dgm:bulletEnabled val="1"/>
        </dgm:presLayoutVars>
      </dgm:prSet>
      <dgm:spPr/>
    </dgm:pt>
    <dgm:pt modelId="{3E220ADC-C7E4-4AA6-85BA-A0DDE1070842}" type="pres">
      <dgm:prSet presAssocID="{A6EF2B0B-CC2E-4F69-BE28-F054BC2FB87E}" presName="descendantText" presStyleLbl="alignAccFollowNode1" presStyleIdx="4" presStyleCnt="6">
        <dgm:presLayoutVars>
          <dgm:bulletEnabled val="1"/>
        </dgm:presLayoutVars>
      </dgm:prSet>
      <dgm:spPr/>
    </dgm:pt>
    <dgm:pt modelId="{8F55404D-D0AB-4DF3-AA35-B73F134B832A}" type="pres">
      <dgm:prSet presAssocID="{4B0C6D0F-942C-4768-9152-8300C262D693}" presName="sp" presStyleCnt="0"/>
      <dgm:spPr/>
    </dgm:pt>
    <dgm:pt modelId="{C3829689-1394-49C6-A97C-9D8AE8B682E6}" type="pres">
      <dgm:prSet presAssocID="{DF458D01-2394-40DF-BC4D-93D8CB687BA6}" presName="linNode" presStyleCnt="0"/>
      <dgm:spPr/>
    </dgm:pt>
    <dgm:pt modelId="{9E3B1E1E-9C02-4F0A-9DB0-09098F827798}" type="pres">
      <dgm:prSet presAssocID="{DF458D01-2394-40DF-BC4D-93D8CB687BA6}" presName="parentText" presStyleLbl="node1" presStyleIdx="5" presStyleCnt="6" custScaleX="56799" custLinFactNeighborX="-398" custLinFactNeighborY="172">
        <dgm:presLayoutVars>
          <dgm:chMax val="1"/>
          <dgm:bulletEnabled val="1"/>
        </dgm:presLayoutVars>
      </dgm:prSet>
      <dgm:spPr/>
    </dgm:pt>
    <dgm:pt modelId="{130E618A-BC25-43F2-B86B-FE18794A884F}" type="pres">
      <dgm:prSet presAssocID="{DF458D01-2394-40DF-BC4D-93D8CB687BA6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2C819102-7AD0-4908-90AD-8849C1E42735}" srcId="{DF458D01-2394-40DF-BC4D-93D8CB687BA6}" destId="{D7B8DB36-F61A-43C2-BCF6-21C5902FE676}" srcOrd="1" destOrd="0" parTransId="{4EC94B9E-51C6-4B97-89BC-CB38A4143777}" sibTransId="{70FC6ACC-DB8A-497F-BB58-28B52DD0EFD9}"/>
    <dgm:cxn modelId="{E13A1508-BB38-4F00-B434-170C9FFED70C}" type="presOf" srcId="{91A08EE1-4C2B-4FE5-A4F1-A4F3C494B4E0}" destId="{3E220ADC-C7E4-4AA6-85BA-A0DDE1070842}" srcOrd="0" destOrd="0" presId="urn:microsoft.com/office/officeart/2005/8/layout/vList5"/>
    <dgm:cxn modelId="{0A03B408-EA76-4146-9F66-24A102B13EDD}" type="presOf" srcId="{6454D176-C6AA-49D7-874F-44D92E43C0D6}" destId="{130E618A-BC25-43F2-B86B-FE18794A884F}" srcOrd="0" destOrd="0" presId="urn:microsoft.com/office/officeart/2005/8/layout/vList5"/>
    <dgm:cxn modelId="{A745E50A-73AD-4DCA-886E-5B0FE55D4FC9}" type="presOf" srcId="{DF458D01-2394-40DF-BC4D-93D8CB687BA6}" destId="{9E3B1E1E-9C02-4F0A-9DB0-09098F827798}" srcOrd="0" destOrd="0" presId="urn:microsoft.com/office/officeart/2005/8/layout/vList5"/>
    <dgm:cxn modelId="{FCF70F17-3960-4F44-B2DB-4AE35EF5D319}" srcId="{DF458D01-2394-40DF-BC4D-93D8CB687BA6}" destId="{6454D176-C6AA-49D7-874F-44D92E43C0D6}" srcOrd="0" destOrd="0" parTransId="{886AEAD4-823C-40A5-B4A9-9257FC5D3F59}" sibTransId="{ECDBE10A-1CBB-47EB-9E3F-B974DE5079AC}"/>
    <dgm:cxn modelId="{2DDC4617-1225-6148-9B8C-31C2E578674B}" srcId="{F6FF1E11-599D-0949-9935-EF154CCA033F}" destId="{7FE545A0-8C6F-494E-8E91-A641D2683566}" srcOrd="2" destOrd="0" parTransId="{BEF6D366-584C-5B40-AB82-4BEE08FB4570}" sibTransId="{3B769274-40A3-784D-93EB-552FA60E6172}"/>
    <dgm:cxn modelId="{FBBB1419-7930-1243-A6A9-3F44C7A92660}" type="presOf" srcId="{8BB096BC-8AF9-2D4E-95D1-786A11D2BD9C}" destId="{E787D783-7285-744E-BE0F-2E42AAD751D4}" srcOrd="0" destOrd="0" presId="urn:microsoft.com/office/officeart/2005/8/layout/vList5"/>
    <dgm:cxn modelId="{7C93493C-E9A5-BA49-BD78-D66938C8ACDF}" srcId="{8BB096BC-8AF9-2D4E-95D1-786A11D2BD9C}" destId="{74C8C666-44C9-7A45-A272-D8F30C6C9BD3}" srcOrd="0" destOrd="0" parTransId="{B6CAC12B-7F4C-E341-A1BF-47E5D511AD31}" sibTransId="{74874D89-847F-0746-8B8B-E3B8A0B4A58A}"/>
    <dgm:cxn modelId="{76053A3E-E81C-3844-A101-7054934CA33D}" type="presOf" srcId="{4643464A-0660-7D4B-93AA-161E2E1F9444}" destId="{E41C56CE-4CEC-0948-9545-3A76B4102290}" srcOrd="0" destOrd="0" presId="urn:microsoft.com/office/officeart/2005/8/layout/vList5"/>
    <dgm:cxn modelId="{872C025C-6C23-4A47-8FE4-FC6683EEB86E}" srcId="{7FE545A0-8C6F-494E-8E91-A641D2683566}" destId="{76795634-F8B4-3B45-8658-CE26A1BAF2E3}" srcOrd="0" destOrd="0" parTransId="{99A38DBA-6A87-F64A-B570-3C4F26BF5389}" sibTransId="{A7E241D2-C69D-A44E-A0A0-932FB8B6C094}"/>
    <dgm:cxn modelId="{6FCF8442-3783-E24C-83D3-AB65F2645476}" srcId="{B8D138A2-4BC8-A64A-8ED6-3EE47713AD4D}" destId="{4643464A-0660-7D4B-93AA-161E2E1F9444}" srcOrd="0" destOrd="0" parTransId="{C50AC8FA-F5C7-874D-A1A4-A8AC68CC1FFD}" sibTransId="{5810EDA6-3ADA-E34C-9A05-2A2462BC0BBA}"/>
    <dgm:cxn modelId="{1724D049-0D37-E740-AB7D-2CA083819BEC}" type="presOf" srcId="{7FE545A0-8C6F-494E-8E91-A641D2683566}" destId="{1C7ABE1D-55C7-7A45-8C7A-DFB74D8F11C2}" srcOrd="0" destOrd="0" presId="urn:microsoft.com/office/officeart/2005/8/layout/vList5"/>
    <dgm:cxn modelId="{F535906C-9A02-A940-9DA3-F626B8274A8B}" srcId="{F6FF1E11-599D-0949-9935-EF154CCA033F}" destId="{B8D138A2-4BC8-A64A-8ED6-3EE47713AD4D}" srcOrd="0" destOrd="0" parTransId="{AAE97A1B-719E-4D40-A17D-EF41E6F3D2DC}" sibTransId="{EF029657-A31D-6C48-BB63-571B0D850B95}"/>
    <dgm:cxn modelId="{D9FF6374-8E20-4995-8431-CFB6FE287F2E}" srcId="{F6FF1E11-599D-0949-9935-EF154CCA033F}" destId="{DF458D01-2394-40DF-BC4D-93D8CB687BA6}" srcOrd="5" destOrd="0" parTransId="{95072B5B-A80F-4BCA-8FDE-28E7DB433EDE}" sibTransId="{0586A993-19D7-4F37-9839-F84057B89902}"/>
    <dgm:cxn modelId="{25E9658E-68CE-9540-9553-154A2D972D74}" type="presOf" srcId="{74C8C666-44C9-7A45-A272-D8F30C6C9BD3}" destId="{EC01DF2F-229F-6940-8BF4-D8444693ACE6}" srcOrd="0" destOrd="0" presId="urn:microsoft.com/office/officeart/2005/8/layout/vList5"/>
    <dgm:cxn modelId="{1DC4B191-1FF6-4A53-B8AB-77926FFAD064}" type="presOf" srcId="{D7B8DB36-F61A-43C2-BCF6-21C5902FE676}" destId="{130E618A-BC25-43F2-B86B-FE18794A884F}" srcOrd="0" destOrd="1" presId="urn:microsoft.com/office/officeart/2005/8/layout/vList5"/>
    <dgm:cxn modelId="{AF861092-B957-DC49-98AF-004AA1BFD65A}" type="presOf" srcId="{6D5DAC63-DE3C-C140-B4BE-B5CDB44D54AB}" destId="{621CE94C-CA90-214E-880A-46C46B589BC5}" srcOrd="0" destOrd="0" presId="urn:microsoft.com/office/officeart/2005/8/layout/vList5"/>
    <dgm:cxn modelId="{5A08ED99-66CB-4024-A5A9-00F1FA8B786C}" srcId="{F6FF1E11-599D-0949-9935-EF154CCA033F}" destId="{A6EF2B0B-CC2E-4F69-BE28-F054BC2FB87E}" srcOrd="4" destOrd="0" parTransId="{15F062B1-CBF0-43EB-9B2E-27FFC5DDEBEB}" sibTransId="{4B0C6D0F-942C-4768-9152-8300C262D693}"/>
    <dgm:cxn modelId="{B248099F-9BD5-D64D-A82C-C471A25F05B4}" srcId="{F6FF1E11-599D-0949-9935-EF154CCA033F}" destId="{0E1C80D5-74A6-7346-914D-86A23521B4A7}" srcOrd="1" destOrd="0" parTransId="{7F5DC6CC-CC31-7A4E-846F-3904567F8E8C}" sibTransId="{0596E755-0B11-E44A-8465-C946350D2713}"/>
    <dgm:cxn modelId="{244527A5-16C0-E349-90AE-0D58484C00C4}" type="presOf" srcId="{F6FF1E11-599D-0949-9935-EF154CCA033F}" destId="{9E8D0705-9535-E64A-B37A-C8E73F6D54E3}" srcOrd="0" destOrd="0" presId="urn:microsoft.com/office/officeart/2005/8/layout/vList5"/>
    <dgm:cxn modelId="{6E4672A7-4EBE-614E-A076-289ED29AF768}" srcId="{F6FF1E11-599D-0949-9935-EF154CCA033F}" destId="{8BB096BC-8AF9-2D4E-95D1-786A11D2BD9C}" srcOrd="3" destOrd="0" parTransId="{B969997F-CAA9-F44C-8EB2-59BA933290BA}" sibTransId="{4D42FB9F-4C94-994B-9685-2468078918D0}"/>
    <dgm:cxn modelId="{2F0FADAD-D3B3-4C44-B5C5-7C760BE798E9}" srcId="{0E1C80D5-74A6-7346-914D-86A23521B4A7}" destId="{6D5DAC63-DE3C-C140-B4BE-B5CDB44D54AB}" srcOrd="0" destOrd="0" parTransId="{5FF7DFC8-423A-A644-988C-3A4FE63232F4}" sibTransId="{43816542-E296-634E-A7D0-E5955E48AA62}"/>
    <dgm:cxn modelId="{124510BE-EDED-439C-A41C-94F8C3528BE2}" type="presOf" srcId="{931A8010-1018-4724-8F50-8F48BF18FAC3}" destId="{EC01DF2F-229F-6940-8BF4-D8444693ACE6}" srcOrd="0" destOrd="1" presId="urn:microsoft.com/office/officeart/2005/8/layout/vList5"/>
    <dgm:cxn modelId="{953D2EBE-EB1B-45EF-B290-57176D7A4983}" srcId="{A6EF2B0B-CC2E-4F69-BE28-F054BC2FB87E}" destId="{91A08EE1-4C2B-4FE5-A4F1-A4F3C494B4E0}" srcOrd="0" destOrd="0" parTransId="{D761884F-2595-432B-9261-043E94C47585}" sibTransId="{FB967DC0-C4B6-434A-9959-A4834AFF99FC}"/>
    <dgm:cxn modelId="{9E48ADDD-3B52-4E08-A430-EB85C97381D2}" srcId="{8BB096BC-8AF9-2D4E-95D1-786A11D2BD9C}" destId="{931A8010-1018-4724-8F50-8F48BF18FAC3}" srcOrd="1" destOrd="0" parTransId="{136CE2D1-9BE6-4FF3-B0E2-3C93C585BA89}" sibTransId="{B7A20B6F-89F3-4D3E-A143-50068AD02F4A}"/>
    <dgm:cxn modelId="{CD57F1E2-0BED-4D46-9F8A-FB6616646101}" type="presOf" srcId="{0E1C80D5-74A6-7346-914D-86A23521B4A7}" destId="{F183DAD9-84A0-E34E-8F20-0E8FD0E0A82D}" srcOrd="0" destOrd="0" presId="urn:microsoft.com/office/officeart/2005/8/layout/vList5"/>
    <dgm:cxn modelId="{C703A3E3-E7B1-6C4C-B149-62BBE133FC97}" type="presOf" srcId="{76795634-F8B4-3B45-8658-CE26A1BAF2E3}" destId="{80DA99DC-222A-7B4C-91CE-41C18BB151ED}" srcOrd="0" destOrd="0" presId="urn:microsoft.com/office/officeart/2005/8/layout/vList5"/>
    <dgm:cxn modelId="{814405ED-183D-CD46-B0A0-222454CC8FCB}" type="presOf" srcId="{B8D138A2-4BC8-A64A-8ED6-3EE47713AD4D}" destId="{D8DE435B-19BB-A440-A2E0-19A13652204D}" srcOrd="0" destOrd="0" presId="urn:microsoft.com/office/officeart/2005/8/layout/vList5"/>
    <dgm:cxn modelId="{1C00ADEE-9944-4E51-BA37-42D9C65096F5}" type="presOf" srcId="{A6EF2B0B-CC2E-4F69-BE28-F054BC2FB87E}" destId="{CD5CF5BC-1CA9-4A55-8E76-B5174DEA1E22}" srcOrd="0" destOrd="0" presId="urn:microsoft.com/office/officeart/2005/8/layout/vList5"/>
    <dgm:cxn modelId="{B708D82F-2AC6-2147-995B-58D8D271953C}" type="presParOf" srcId="{9E8D0705-9535-E64A-B37A-C8E73F6D54E3}" destId="{E59CFE5B-7DCA-7B48-A3AD-AAB8CA5F473A}" srcOrd="0" destOrd="0" presId="urn:microsoft.com/office/officeart/2005/8/layout/vList5"/>
    <dgm:cxn modelId="{93379529-C8A9-044B-B97B-01624EACE5E9}" type="presParOf" srcId="{E59CFE5B-7DCA-7B48-A3AD-AAB8CA5F473A}" destId="{D8DE435B-19BB-A440-A2E0-19A13652204D}" srcOrd="0" destOrd="0" presId="urn:microsoft.com/office/officeart/2005/8/layout/vList5"/>
    <dgm:cxn modelId="{C2B0C1BD-6F96-1841-B69F-C3DF80E6BC5F}" type="presParOf" srcId="{E59CFE5B-7DCA-7B48-A3AD-AAB8CA5F473A}" destId="{E41C56CE-4CEC-0948-9545-3A76B4102290}" srcOrd="1" destOrd="0" presId="urn:microsoft.com/office/officeart/2005/8/layout/vList5"/>
    <dgm:cxn modelId="{8AC22D8E-D71A-4F4A-B7B5-8966909DCC6D}" type="presParOf" srcId="{9E8D0705-9535-E64A-B37A-C8E73F6D54E3}" destId="{38F39C3D-EDA9-B640-9E12-D10BDFE408B0}" srcOrd="1" destOrd="0" presId="urn:microsoft.com/office/officeart/2005/8/layout/vList5"/>
    <dgm:cxn modelId="{8B9DC174-31B5-7B47-A9E6-8C97CB1F444F}" type="presParOf" srcId="{9E8D0705-9535-E64A-B37A-C8E73F6D54E3}" destId="{AB7E866C-B543-F841-97E4-214D2517FDAE}" srcOrd="2" destOrd="0" presId="urn:microsoft.com/office/officeart/2005/8/layout/vList5"/>
    <dgm:cxn modelId="{EB1A98DE-FBE7-8D49-81A0-7A5B22D2EF57}" type="presParOf" srcId="{AB7E866C-B543-F841-97E4-214D2517FDAE}" destId="{F183DAD9-84A0-E34E-8F20-0E8FD0E0A82D}" srcOrd="0" destOrd="0" presId="urn:microsoft.com/office/officeart/2005/8/layout/vList5"/>
    <dgm:cxn modelId="{93811F1F-DD9B-7F4B-99C9-95A02A1606B8}" type="presParOf" srcId="{AB7E866C-B543-F841-97E4-214D2517FDAE}" destId="{621CE94C-CA90-214E-880A-46C46B589BC5}" srcOrd="1" destOrd="0" presId="urn:microsoft.com/office/officeart/2005/8/layout/vList5"/>
    <dgm:cxn modelId="{6CAF4C92-8D9C-DB4C-B920-FFECDAF5BE6B}" type="presParOf" srcId="{9E8D0705-9535-E64A-B37A-C8E73F6D54E3}" destId="{4D5AA5AD-232B-A44E-8AE4-F66687C3A5A3}" srcOrd="3" destOrd="0" presId="urn:microsoft.com/office/officeart/2005/8/layout/vList5"/>
    <dgm:cxn modelId="{F8931913-A788-264C-89C7-75888B742675}" type="presParOf" srcId="{9E8D0705-9535-E64A-B37A-C8E73F6D54E3}" destId="{F23F7F84-D902-3543-A2EA-1FD1C6979081}" srcOrd="4" destOrd="0" presId="urn:microsoft.com/office/officeart/2005/8/layout/vList5"/>
    <dgm:cxn modelId="{896541B0-CA32-D048-AF93-02EFF5A015B7}" type="presParOf" srcId="{F23F7F84-D902-3543-A2EA-1FD1C6979081}" destId="{1C7ABE1D-55C7-7A45-8C7A-DFB74D8F11C2}" srcOrd="0" destOrd="0" presId="urn:microsoft.com/office/officeart/2005/8/layout/vList5"/>
    <dgm:cxn modelId="{3D8F3EE3-A61C-A74C-AFF2-A0937657CABF}" type="presParOf" srcId="{F23F7F84-D902-3543-A2EA-1FD1C6979081}" destId="{80DA99DC-222A-7B4C-91CE-41C18BB151ED}" srcOrd="1" destOrd="0" presId="urn:microsoft.com/office/officeart/2005/8/layout/vList5"/>
    <dgm:cxn modelId="{F40EC0AE-1535-6146-9483-3ECEB5663C95}" type="presParOf" srcId="{9E8D0705-9535-E64A-B37A-C8E73F6D54E3}" destId="{E35E5001-07EE-D947-B590-C77A801BACDD}" srcOrd="5" destOrd="0" presId="urn:microsoft.com/office/officeart/2005/8/layout/vList5"/>
    <dgm:cxn modelId="{4BF84436-867A-6D42-A100-4964ABED125C}" type="presParOf" srcId="{9E8D0705-9535-E64A-B37A-C8E73F6D54E3}" destId="{19D28EAD-E76A-9F48-A353-774189A739B2}" srcOrd="6" destOrd="0" presId="urn:microsoft.com/office/officeart/2005/8/layout/vList5"/>
    <dgm:cxn modelId="{745D6CEA-FF83-B04D-9538-B85B4C7D84D4}" type="presParOf" srcId="{19D28EAD-E76A-9F48-A353-774189A739B2}" destId="{E787D783-7285-744E-BE0F-2E42AAD751D4}" srcOrd="0" destOrd="0" presId="urn:microsoft.com/office/officeart/2005/8/layout/vList5"/>
    <dgm:cxn modelId="{9E1FCA36-69CF-9B4A-A5DF-D51B1E60995D}" type="presParOf" srcId="{19D28EAD-E76A-9F48-A353-774189A739B2}" destId="{EC01DF2F-229F-6940-8BF4-D8444693ACE6}" srcOrd="1" destOrd="0" presId="urn:microsoft.com/office/officeart/2005/8/layout/vList5"/>
    <dgm:cxn modelId="{F88AF5F3-D065-49EF-A2C6-B7B871D54C27}" type="presParOf" srcId="{9E8D0705-9535-E64A-B37A-C8E73F6D54E3}" destId="{1730706C-ED9A-41DB-8340-4FFCBA33192E}" srcOrd="7" destOrd="0" presId="urn:microsoft.com/office/officeart/2005/8/layout/vList5"/>
    <dgm:cxn modelId="{6D508042-62BF-44A7-8CE6-02206EC85CB2}" type="presParOf" srcId="{9E8D0705-9535-E64A-B37A-C8E73F6D54E3}" destId="{12475604-D10D-44D7-8DB5-7DA4958423FC}" srcOrd="8" destOrd="0" presId="urn:microsoft.com/office/officeart/2005/8/layout/vList5"/>
    <dgm:cxn modelId="{3ACA1782-D394-40B5-B313-0196E21F98D7}" type="presParOf" srcId="{12475604-D10D-44D7-8DB5-7DA4958423FC}" destId="{CD5CF5BC-1CA9-4A55-8E76-B5174DEA1E22}" srcOrd="0" destOrd="0" presId="urn:microsoft.com/office/officeart/2005/8/layout/vList5"/>
    <dgm:cxn modelId="{9BA5CE52-EBAD-4939-B95B-5779C8ACF170}" type="presParOf" srcId="{12475604-D10D-44D7-8DB5-7DA4958423FC}" destId="{3E220ADC-C7E4-4AA6-85BA-A0DDE1070842}" srcOrd="1" destOrd="0" presId="urn:microsoft.com/office/officeart/2005/8/layout/vList5"/>
    <dgm:cxn modelId="{A860F540-B715-417B-8951-C422584A261D}" type="presParOf" srcId="{9E8D0705-9535-E64A-B37A-C8E73F6D54E3}" destId="{8F55404D-D0AB-4DF3-AA35-B73F134B832A}" srcOrd="9" destOrd="0" presId="urn:microsoft.com/office/officeart/2005/8/layout/vList5"/>
    <dgm:cxn modelId="{700360CF-C991-454E-8013-43891F79BB79}" type="presParOf" srcId="{9E8D0705-9535-E64A-B37A-C8E73F6D54E3}" destId="{C3829689-1394-49C6-A97C-9D8AE8B682E6}" srcOrd="10" destOrd="0" presId="urn:microsoft.com/office/officeart/2005/8/layout/vList5"/>
    <dgm:cxn modelId="{2423DC7B-B1B7-4E94-9CDC-EA72EAE7A74B}" type="presParOf" srcId="{C3829689-1394-49C6-A97C-9D8AE8B682E6}" destId="{9E3B1E1E-9C02-4F0A-9DB0-09098F827798}" srcOrd="0" destOrd="0" presId="urn:microsoft.com/office/officeart/2005/8/layout/vList5"/>
    <dgm:cxn modelId="{0D7C686C-A4B0-4013-AA53-01F50BC8FFDE}" type="presParOf" srcId="{C3829689-1394-49C6-A97C-9D8AE8B682E6}" destId="{130E618A-BC25-43F2-B86B-FE18794A88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0B1B4-5DAF-424D-9387-7D9D066DF2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3B2E8A-40AB-494A-A6DF-76E24890C8CD}">
      <dgm:prSet/>
      <dgm:spPr>
        <a:solidFill>
          <a:srgbClr val="006296"/>
        </a:solidFill>
      </dgm:spPr>
      <dgm:t>
        <a:bodyPr/>
        <a:lstStyle/>
        <a:p>
          <a:r>
            <a:rPr lang="en-AU" dirty="0"/>
            <a:t>Don’t hide information</a:t>
          </a:r>
        </a:p>
      </dgm:t>
    </dgm:pt>
    <dgm:pt modelId="{A9F5B3AC-8D85-3349-8BFD-D56A46B0B9BA}" type="parTrans" cxnId="{C4EC8B13-2FC4-2745-884B-37C490E864BA}">
      <dgm:prSet/>
      <dgm:spPr/>
      <dgm:t>
        <a:bodyPr/>
        <a:lstStyle/>
        <a:p>
          <a:endParaRPr lang="en-GB"/>
        </a:p>
      </dgm:t>
    </dgm:pt>
    <dgm:pt modelId="{87ADEA5D-EB9C-194F-82E4-D8E182807F12}" type="sibTrans" cxnId="{C4EC8B13-2FC4-2745-884B-37C490E864BA}">
      <dgm:prSet/>
      <dgm:spPr/>
      <dgm:t>
        <a:bodyPr/>
        <a:lstStyle/>
        <a:p>
          <a:endParaRPr lang="en-GB"/>
        </a:p>
      </dgm:t>
    </dgm:pt>
    <dgm:pt modelId="{86158B96-C567-9041-9C15-9473C1DE006E}">
      <dgm:prSet/>
      <dgm:spPr>
        <a:solidFill>
          <a:srgbClr val="A93E62"/>
        </a:solidFill>
      </dgm:spPr>
      <dgm:t>
        <a:bodyPr/>
        <a:lstStyle/>
        <a:p>
          <a:r>
            <a:rPr lang="en-AU" dirty="0"/>
            <a:t>Rely on intrinsic rewards</a:t>
          </a:r>
        </a:p>
      </dgm:t>
    </dgm:pt>
    <dgm:pt modelId="{92AEDED5-75D5-BB4A-A7FD-C18523525518}" type="parTrans" cxnId="{7652E005-D2D4-F84A-A6D2-00EFC769E5C1}">
      <dgm:prSet/>
      <dgm:spPr/>
      <dgm:t>
        <a:bodyPr/>
        <a:lstStyle/>
        <a:p>
          <a:endParaRPr lang="en-GB"/>
        </a:p>
      </dgm:t>
    </dgm:pt>
    <dgm:pt modelId="{16BA2F3B-67FD-8948-A655-F1DB1042D02D}" type="sibTrans" cxnId="{7652E005-D2D4-F84A-A6D2-00EFC769E5C1}">
      <dgm:prSet/>
      <dgm:spPr/>
      <dgm:t>
        <a:bodyPr/>
        <a:lstStyle/>
        <a:p>
          <a:endParaRPr lang="en-GB"/>
        </a:p>
      </dgm:t>
    </dgm:pt>
    <dgm:pt modelId="{2D46BF2F-D5E0-FF48-AF8C-36371AAFBE8E}">
      <dgm:prSet/>
      <dgm:spPr>
        <a:solidFill>
          <a:srgbClr val="4B5085"/>
        </a:solidFill>
      </dgm:spPr>
      <dgm:t>
        <a:bodyPr/>
        <a:lstStyle/>
        <a:p>
          <a:r>
            <a:rPr lang="en-AU" dirty="0"/>
            <a:t>Let people own the goal</a:t>
          </a:r>
        </a:p>
      </dgm:t>
    </dgm:pt>
    <dgm:pt modelId="{98C4830A-9EEA-DA4E-83D9-05841FBB22F9}" type="parTrans" cxnId="{ED580A4B-86DE-1A41-A17B-3D54AAD6AF5A}">
      <dgm:prSet/>
      <dgm:spPr/>
      <dgm:t>
        <a:bodyPr/>
        <a:lstStyle/>
        <a:p>
          <a:endParaRPr lang="en-GB"/>
        </a:p>
      </dgm:t>
    </dgm:pt>
    <dgm:pt modelId="{0EAE9DD9-DE80-3E47-9091-FF339835378C}" type="sibTrans" cxnId="{ED580A4B-86DE-1A41-A17B-3D54AAD6AF5A}">
      <dgm:prSet/>
      <dgm:spPr/>
      <dgm:t>
        <a:bodyPr/>
        <a:lstStyle/>
        <a:p>
          <a:endParaRPr lang="en-GB"/>
        </a:p>
      </dgm:t>
    </dgm:pt>
    <dgm:pt modelId="{C1385AF5-3062-BB42-8DD7-A252B6D059B2}">
      <dgm:prSet/>
      <dgm:spPr>
        <a:solidFill>
          <a:srgbClr val="007B82"/>
        </a:solidFill>
      </dgm:spPr>
      <dgm:t>
        <a:bodyPr/>
        <a:lstStyle/>
        <a:p>
          <a:r>
            <a:rPr lang="en-AU" dirty="0"/>
            <a:t>Reward the team</a:t>
          </a:r>
        </a:p>
      </dgm:t>
    </dgm:pt>
    <dgm:pt modelId="{3B77401B-CA92-4F40-8C8C-37D381868517}" type="parTrans" cxnId="{92592CE9-EB19-7A46-931D-0FB6C754FBA3}">
      <dgm:prSet/>
      <dgm:spPr/>
      <dgm:t>
        <a:bodyPr/>
        <a:lstStyle/>
        <a:p>
          <a:endParaRPr lang="en-GB"/>
        </a:p>
      </dgm:t>
    </dgm:pt>
    <dgm:pt modelId="{0F7C7A7B-D3C0-AF42-B11C-0668E5E438C4}" type="sibTrans" cxnId="{92592CE9-EB19-7A46-931D-0FB6C754FBA3}">
      <dgm:prSet/>
      <dgm:spPr/>
      <dgm:t>
        <a:bodyPr/>
        <a:lstStyle/>
        <a:p>
          <a:endParaRPr lang="en-GB"/>
        </a:p>
      </dgm:t>
    </dgm:pt>
    <dgm:pt modelId="{87FFD41C-B944-40F2-9EB9-94B709C411BB}">
      <dgm:prSet/>
      <dgm:spPr>
        <a:solidFill>
          <a:srgbClr val="006296"/>
        </a:solidFill>
      </dgm:spPr>
      <dgm:t>
        <a:bodyPr/>
        <a:lstStyle/>
        <a:p>
          <a:r>
            <a:rPr lang="en-AU" dirty="0"/>
            <a:t>Hire attitude over aptitude</a:t>
          </a:r>
        </a:p>
      </dgm:t>
    </dgm:pt>
    <dgm:pt modelId="{42077D63-1936-4295-AD9B-974FC613797E}" type="parTrans" cxnId="{D3F128F0-67B4-4052-8C49-85D819969BED}">
      <dgm:prSet/>
      <dgm:spPr/>
      <dgm:t>
        <a:bodyPr/>
        <a:lstStyle/>
        <a:p>
          <a:endParaRPr lang="en-US"/>
        </a:p>
      </dgm:t>
    </dgm:pt>
    <dgm:pt modelId="{0C2D0D87-5E02-4CD4-BFF3-77130800012E}" type="sibTrans" cxnId="{D3F128F0-67B4-4052-8C49-85D819969BED}">
      <dgm:prSet/>
      <dgm:spPr/>
      <dgm:t>
        <a:bodyPr/>
        <a:lstStyle/>
        <a:p>
          <a:endParaRPr lang="en-US"/>
        </a:p>
      </dgm:t>
    </dgm:pt>
    <dgm:pt modelId="{78061762-B75C-438E-B278-AB27F3F9C0FC}">
      <dgm:prSet/>
      <dgm:spPr>
        <a:solidFill>
          <a:srgbClr val="A93E62"/>
        </a:solidFill>
      </dgm:spPr>
      <dgm:t>
        <a:bodyPr/>
        <a:lstStyle/>
        <a:p>
          <a:r>
            <a:rPr lang="en-AU" dirty="0"/>
            <a:t>Reinvent management</a:t>
          </a:r>
        </a:p>
      </dgm:t>
    </dgm:pt>
    <dgm:pt modelId="{9480F02A-FF8C-4ACF-AAAD-171457058CB2}" type="parTrans" cxnId="{2096B8D5-07AD-48AC-94E7-2B77D41A4962}">
      <dgm:prSet/>
      <dgm:spPr/>
      <dgm:t>
        <a:bodyPr/>
        <a:lstStyle/>
        <a:p>
          <a:endParaRPr lang="en-US"/>
        </a:p>
      </dgm:t>
    </dgm:pt>
    <dgm:pt modelId="{74755B65-C606-478E-A179-2EDE3984F489}" type="sibTrans" cxnId="{2096B8D5-07AD-48AC-94E7-2B77D41A4962}">
      <dgm:prSet/>
      <dgm:spPr/>
      <dgm:t>
        <a:bodyPr/>
        <a:lstStyle/>
        <a:p>
          <a:endParaRPr lang="en-US"/>
        </a:p>
      </dgm:t>
    </dgm:pt>
    <dgm:pt modelId="{D01CF192-FBE5-4649-BC11-4E496A64DFD1}" type="pres">
      <dgm:prSet presAssocID="{7420B1B4-5DAF-424D-9387-7D9D066DF247}" presName="diagram" presStyleCnt="0">
        <dgm:presLayoutVars>
          <dgm:dir/>
          <dgm:resizeHandles val="exact"/>
        </dgm:presLayoutVars>
      </dgm:prSet>
      <dgm:spPr/>
    </dgm:pt>
    <dgm:pt modelId="{24048C36-5539-AA4B-98AF-50CBEBD3D432}" type="pres">
      <dgm:prSet presAssocID="{BA3B2E8A-40AB-494A-A6DF-76E24890C8CD}" presName="node" presStyleLbl="node1" presStyleIdx="0" presStyleCnt="6" custLinFactNeighborY="-1917">
        <dgm:presLayoutVars>
          <dgm:bulletEnabled val="1"/>
        </dgm:presLayoutVars>
      </dgm:prSet>
      <dgm:spPr/>
    </dgm:pt>
    <dgm:pt modelId="{05B6E7D4-23CC-EC4C-AA19-13186557DCB4}" type="pres">
      <dgm:prSet presAssocID="{87ADEA5D-EB9C-194F-82E4-D8E182807F12}" presName="sibTrans" presStyleCnt="0"/>
      <dgm:spPr/>
    </dgm:pt>
    <dgm:pt modelId="{73042211-5193-B442-A6D6-B5C1C7C4A441}" type="pres">
      <dgm:prSet presAssocID="{86158B96-C567-9041-9C15-9473C1DE006E}" presName="node" presStyleLbl="node1" presStyleIdx="1" presStyleCnt="6">
        <dgm:presLayoutVars>
          <dgm:bulletEnabled val="1"/>
        </dgm:presLayoutVars>
      </dgm:prSet>
      <dgm:spPr/>
    </dgm:pt>
    <dgm:pt modelId="{9620346C-1517-E54D-9D60-5A61AD8C5FA4}" type="pres">
      <dgm:prSet presAssocID="{16BA2F3B-67FD-8948-A655-F1DB1042D02D}" presName="sibTrans" presStyleCnt="0"/>
      <dgm:spPr/>
    </dgm:pt>
    <dgm:pt modelId="{8A365D81-5032-A143-97AE-8F4C251CED42}" type="pres">
      <dgm:prSet presAssocID="{2D46BF2F-D5E0-FF48-AF8C-36371AAFBE8E}" presName="node" presStyleLbl="node1" presStyleIdx="2" presStyleCnt="6">
        <dgm:presLayoutVars>
          <dgm:bulletEnabled val="1"/>
        </dgm:presLayoutVars>
      </dgm:prSet>
      <dgm:spPr/>
    </dgm:pt>
    <dgm:pt modelId="{1F01A7A0-0490-224D-BFF1-0021FFC07231}" type="pres">
      <dgm:prSet presAssocID="{0EAE9DD9-DE80-3E47-9091-FF339835378C}" presName="sibTrans" presStyleCnt="0"/>
      <dgm:spPr/>
    </dgm:pt>
    <dgm:pt modelId="{3E8246B0-1E70-594C-8B48-2D9964C589CF}" type="pres">
      <dgm:prSet presAssocID="{C1385AF5-3062-BB42-8DD7-A252B6D059B2}" presName="node" presStyleLbl="node1" presStyleIdx="3" presStyleCnt="6">
        <dgm:presLayoutVars>
          <dgm:bulletEnabled val="1"/>
        </dgm:presLayoutVars>
      </dgm:prSet>
      <dgm:spPr/>
    </dgm:pt>
    <dgm:pt modelId="{982D794D-3C9C-4DC5-B0EF-A8D8A5A1C247}" type="pres">
      <dgm:prSet presAssocID="{0F7C7A7B-D3C0-AF42-B11C-0668E5E438C4}" presName="sibTrans" presStyleCnt="0"/>
      <dgm:spPr/>
    </dgm:pt>
    <dgm:pt modelId="{352EF67E-B673-4D8A-BC0E-547D0E99CD58}" type="pres">
      <dgm:prSet presAssocID="{87FFD41C-B944-40F2-9EB9-94B709C411BB}" presName="node" presStyleLbl="node1" presStyleIdx="4" presStyleCnt="6">
        <dgm:presLayoutVars>
          <dgm:bulletEnabled val="1"/>
        </dgm:presLayoutVars>
      </dgm:prSet>
      <dgm:spPr/>
    </dgm:pt>
    <dgm:pt modelId="{45DF91A3-F340-4572-994E-3E43AC081B8D}" type="pres">
      <dgm:prSet presAssocID="{0C2D0D87-5E02-4CD4-BFF3-77130800012E}" presName="sibTrans" presStyleCnt="0"/>
      <dgm:spPr/>
    </dgm:pt>
    <dgm:pt modelId="{AE24AE1E-F66F-4040-8955-65ED803E86A2}" type="pres">
      <dgm:prSet presAssocID="{78061762-B75C-438E-B278-AB27F3F9C0FC}" presName="node" presStyleLbl="node1" presStyleIdx="5" presStyleCnt="6">
        <dgm:presLayoutVars>
          <dgm:bulletEnabled val="1"/>
        </dgm:presLayoutVars>
      </dgm:prSet>
      <dgm:spPr/>
    </dgm:pt>
  </dgm:ptLst>
  <dgm:cxnLst>
    <dgm:cxn modelId="{7652E005-D2D4-F84A-A6D2-00EFC769E5C1}" srcId="{7420B1B4-5DAF-424D-9387-7D9D066DF247}" destId="{86158B96-C567-9041-9C15-9473C1DE006E}" srcOrd="1" destOrd="0" parTransId="{92AEDED5-75D5-BB4A-A7FD-C18523525518}" sibTransId="{16BA2F3B-67FD-8948-A655-F1DB1042D02D}"/>
    <dgm:cxn modelId="{09DDBD10-4854-4EB1-87B9-8661AEAEA9D4}" type="presOf" srcId="{78061762-B75C-438E-B278-AB27F3F9C0FC}" destId="{AE24AE1E-F66F-4040-8955-65ED803E86A2}" srcOrd="0" destOrd="0" presId="urn:microsoft.com/office/officeart/2005/8/layout/default"/>
    <dgm:cxn modelId="{C4EC8B13-2FC4-2745-884B-37C490E864BA}" srcId="{7420B1B4-5DAF-424D-9387-7D9D066DF247}" destId="{BA3B2E8A-40AB-494A-A6DF-76E24890C8CD}" srcOrd="0" destOrd="0" parTransId="{A9F5B3AC-8D85-3349-8BFD-D56A46B0B9BA}" sibTransId="{87ADEA5D-EB9C-194F-82E4-D8E182807F12}"/>
    <dgm:cxn modelId="{87A76F27-B46A-3747-AE26-98C67B5EB0DD}" type="presOf" srcId="{7420B1B4-5DAF-424D-9387-7D9D066DF247}" destId="{D01CF192-FBE5-4649-BC11-4E496A64DFD1}" srcOrd="0" destOrd="0" presId="urn:microsoft.com/office/officeart/2005/8/layout/default"/>
    <dgm:cxn modelId="{ED580A4B-86DE-1A41-A17B-3D54AAD6AF5A}" srcId="{7420B1B4-5DAF-424D-9387-7D9D066DF247}" destId="{2D46BF2F-D5E0-FF48-AF8C-36371AAFBE8E}" srcOrd="2" destOrd="0" parTransId="{98C4830A-9EEA-DA4E-83D9-05841FBB22F9}" sibTransId="{0EAE9DD9-DE80-3E47-9091-FF339835378C}"/>
    <dgm:cxn modelId="{8C0DE36B-1F7A-8341-B784-1D20936FEC0F}" type="presOf" srcId="{C1385AF5-3062-BB42-8DD7-A252B6D059B2}" destId="{3E8246B0-1E70-594C-8B48-2D9964C589CF}" srcOrd="0" destOrd="0" presId="urn:microsoft.com/office/officeart/2005/8/layout/default"/>
    <dgm:cxn modelId="{7355B987-4BA0-0C4D-9D80-E1F9352AFA0D}" type="presOf" srcId="{2D46BF2F-D5E0-FF48-AF8C-36371AAFBE8E}" destId="{8A365D81-5032-A143-97AE-8F4C251CED42}" srcOrd="0" destOrd="0" presId="urn:microsoft.com/office/officeart/2005/8/layout/default"/>
    <dgm:cxn modelId="{555F5DAD-6E83-E749-A83D-A0C83BDC083A}" type="presOf" srcId="{86158B96-C567-9041-9C15-9473C1DE006E}" destId="{73042211-5193-B442-A6D6-B5C1C7C4A441}" srcOrd="0" destOrd="0" presId="urn:microsoft.com/office/officeart/2005/8/layout/default"/>
    <dgm:cxn modelId="{2096B8D5-07AD-48AC-94E7-2B77D41A4962}" srcId="{7420B1B4-5DAF-424D-9387-7D9D066DF247}" destId="{78061762-B75C-438E-B278-AB27F3F9C0FC}" srcOrd="5" destOrd="0" parTransId="{9480F02A-FF8C-4ACF-AAAD-171457058CB2}" sibTransId="{74755B65-C606-478E-A179-2EDE3984F489}"/>
    <dgm:cxn modelId="{92B850DB-3CCF-F342-A3C5-CC28D1B1C6C1}" type="presOf" srcId="{BA3B2E8A-40AB-494A-A6DF-76E24890C8CD}" destId="{24048C36-5539-AA4B-98AF-50CBEBD3D432}" srcOrd="0" destOrd="0" presId="urn:microsoft.com/office/officeart/2005/8/layout/default"/>
    <dgm:cxn modelId="{43A9FBDF-2140-4751-926E-A558E2232B38}" type="presOf" srcId="{87FFD41C-B944-40F2-9EB9-94B709C411BB}" destId="{352EF67E-B673-4D8A-BC0E-547D0E99CD58}" srcOrd="0" destOrd="0" presId="urn:microsoft.com/office/officeart/2005/8/layout/default"/>
    <dgm:cxn modelId="{92592CE9-EB19-7A46-931D-0FB6C754FBA3}" srcId="{7420B1B4-5DAF-424D-9387-7D9D066DF247}" destId="{C1385AF5-3062-BB42-8DD7-A252B6D059B2}" srcOrd="3" destOrd="0" parTransId="{3B77401B-CA92-4F40-8C8C-37D381868517}" sibTransId="{0F7C7A7B-D3C0-AF42-B11C-0668E5E438C4}"/>
    <dgm:cxn modelId="{D3F128F0-67B4-4052-8C49-85D819969BED}" srcId="{7420B1B4-5DAF-424D-9387-7D9D066DF247}" destId="{87FFD41C-B944-40F2-9EB9-94B709C411BB}" srcOrd="4" destOrd="0" parTransId="{42077D63-1936-4295-AD9B-974FC613797E}" sibTransId="{0C2D0D87-5E02-4CD4-BFF3-77130800012E}"/>
    <dgm:cxn modelId="{CB4D7F4A-6E84-684E-8BC6-12B7B5BA7259}" type="presParOf" srcId="{D01CF192-FBE5-4649-BC11-4E496A64DFD1}" destId="{24048C36-5539-AA4B-98AF-50CBEBD3D432}" srcOrd="0" destOrd="0" presId="urn:microsoft.com/office/officeart/2005/8/layout/default"/>
    <dgm:cxn modelId="{9665BD65-5FB0-E541-84EC-E272AC467CE6}" type="presParOf" srcId="{D01CF192-FBE5-4649-BC11-4E496A64DFD1}" destId="{05B6E7D4-23CC-EC4C-AA19-13186557DCB4}" srcOrd="1" destOrd="0" presId="urn:microsoft.com/office/officeart/2005/8/layout/default"/>
    <dgm:cxn modelId="{0C315E77-A6F0-9C4C-A6F9-33CA6E6DECD7}" type="presParOf" srcId="{D01CF192-FBE5-4649-BC11-4E496A64DFD1}" destId="{73042211-5193-B442-A6D6-B5C1C7C4A441}" srcOrd="2" destOrd="0" presId="urn:microsoft.com/office/officeart/2005/8/layout/default"/>
    <dgm:cxn modelId="{D4AAFA73-09E3-CE43-A4C4-862A8F1E3525}" type="presParOf" srcId="{D01CF192-FBE5-4649-BC11-4E496A64DFD1}" destId="{9620346C-1517-E54D-9D60-5A61AD8C5FA4}" srcOrd="3" destOrd="0" presId="urn:microsoft.com/office/officeart/2005/8/layout/default"/>
    <dgm:cxn modelId="{E7494C44-04D4-784F-9C43-8514B513682A}" type="presParOf" srcId="{D01CF192-FBE5-4649-BC11-4E496A64DFD1}" destId="{8A365D81-5032-A143-97AE-8F4C251CED42}" srcOrd="4" destOrd="0" presId="urn:microsoft.com/office/officeart/2005/8/layout/default"/>
    <dgm:cxn modelId="{87CB55FA-6284-0440-B28C-63B840CAEFF7}" type="presParOf" srcId="{D01CF192-FBE5-4649-BC11-4E496A64DFD1}" destId="{1F01A7A0-0490-224D-BFF1-0021FFC07231}" srcOrd="5" destOrd="0" presId="urn:microsoft.com/office/officeart/2005/8/layout/default"/>
    <dgm:cxn modelId="{58A4F375-164E-C84F-9CF2-8BD5EDBD3881}" type="presParOf" srcId="{D01CF192-FBE5-4649-BC11-4E496A64DFD1}" destId="{3E8246B0-1E70-594C-8B48-2D9964C589CF}" srcOrd="6" destOrd="0" presId="urn:microsoft.com/office/officeart/2005/8/layout/default"/>
    <dgm:cxn modelId="{C87EFF75-BA84-4FEE-803F-4F244FE3C16E}" type="presParOf" srcId="{D01CF192-FBE5-4649-BC11-4E496A64DFD1}" destId="{982D794D-3C9C-4DC5-B0EF-A8D8A5A1C247}" srcOrd="7" destOrd="0" presId="urn:microsoft.com/office/officeart/2005/8/layout/default"/>
    <dgm:cxn modelId="{8CFA1845-CC1B-40FB-88CD-F8EB564903C3}" type="presParOf" srcId="{D01CF192-FBE5-4649-BC11-4E496A64DFD1}" destId="{352EF67E-B673-4D8A-BC0E-547D0E99CD58}" srcOrd="8" destOrd="0" presId="urn:microsoft.com/office/officeart/2005/8/layout/default"/>
    <dgm:cxn modelId="{03C1F500-60DF-4FB1-9697-5B42C2206B91}" type="presParOf" srcId="{D01CF192-FBE5-4649-BC11-4E496A64DFD1}" destId="{45DF91A3-F340-4572-994E-3E43AC081B8D}" srcOrd="9" destOrd="0" presId="urn:microsoft.com/office/officeart/2005/8/layout/default"/>
    <dgm:cxn modelId="{169018C6-E1B5-4D47-B747-C1D40A93DAD8}" type="presParOf" srcId="{D01CF192-FBE5-4649-BC11-4E496A64DFD1}" destId="{AE24AE1E-F66F-4040-8955-65ED803E86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6FC53-A42C-A141-8FC1-6F2797579A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14A51A-5EE6-824E-8301-508405DC543E}">
      <dgm:prSet/>
      <dgm:spPr>
        <a:solidFill>
          <a:srgbClr val="006296"/>
        </a:solidFill>
        <a:ln>
          <a:noFill/>
        </a:ln>
      </dgm:spPr>
      <dgm:t>
        <a:bodyPr/>
        <a:lstStyle/>
        <a:p>
          <a:r>
            <a:rPr lang="en-AU" dirty="0"/>
            <a:t>Existence needs</a:t>
          </a:r>
        </a:p>
      </dgm:t>
    </dgm:pt>
    <dgm:pt modelId="{CFD41E02-748E-0547-9ADC-C869F54FF7DC}" type="parTrans" cxnId="{8105B543-74ED-C74F-B08F-21821CFD8F47}">
      <dgm:prSet/>
      <dgm:spPr/>
      <dgm:t>
        <a:bodyPr/>
        <a:lstStyle/>
        <a:p>
          <a:endParaRPr lang="en-GB"/>
        </a:p>
      </dgm:t>
    </dgm:pt>
    <dgm:pt modelId="{826E1EC9-EE24-AB44-A949-55F94F2BD87F}" type="sibTrans" cxnId="{8105B543-74ED-C74F-B08F-21821CFD8F47}">
      <dgm:prSet/>
      <dgm:spPr/>
      <dgm:t>
        <a:bodyPr/>
        <a:lstStyle/>
        <a:p>
          <a:endParaRPr lang="en-GB"/>
        </a:p>
      </dgm:t>
    </dgm:pt>
    <dgm:pt modelId="{47DB2EAA-070F-6545-BB0D-047F75D23579}">
      <dgm:prSet/>
      <dgm:spPr/>
      <dgm:t>
        <a:bodyPr/>
        <a:lstStyle/>
        <a:p>
          <a:r>
            <a:rPr lang="en-US" dirty="0"/>
            <a:t>The needs for physical wellbeing</a:t>
          </a:r>
          <a:endParaRPr lang="en-AU" dirty="0"/>
        </a:p>
      </dgm:t>
    </dgm:pt>
    <dgm:pt modelId="{434BF183-B3F3-B540-B095-4886F0EFB397}" type="parTrans" cxnId="{67AB07BC-6CE2-C949-9D9E-61732A157D4C}">
      <dgm:prSet/>
      <dgm:spPr/>
      <dgm:t>
        <a:bodyPr/>
        <a:lstStyle/>
        <a:p>
          <a:endParaRPr lang="en-GB"/>
        </a:p>
      </dgm:t>
    </dgm:pt>
    <dgm:pt modelId="{DD8449C2-2342-644B-A791-075824DEA131}" type="sibTrans" cxnId="{67AB07BC-6CE2-C949-9D9E-61732A157D4C}">
      <dgm:prSet/>
      <dgm:spPr/>
      <dgm:t>
        <a:bodyPr/>
        <a:lstStyle/>
        <a:p>
          <a:endParaRPr lang="en-GB"/>
        </a:p>
      </dgm:t>
    </dgm:pt>
    <dgm:pt modelId="{53730A96-0EB0-E240-A09E-2F157A4D3BB6}">
      <dgm:prSet/>
      <dgm:spPr>
        <a:solidFill>
          <a:srgbClr val="4B5085"/>
        </a:solidFill>
        <a:ln>
          <a:noFill/>
        </a:ln>
      </dgm:spPr>
      <dgm:t>
        <a:bodyPr/>
        <a:lstStyle/>
        <a:p>
          <a:r>
            <a:rPr lang="en-AU" dirty="0"/>
            <a:t>Relatedness needs</a:t>
          </a:r>
        </a:p>
      </dgm:t>
    </dgm:pt>
    <dgm:pt modelId="{7637C18D-6117-2649-9218-9D39C5E5E477}" type="parTrans" cxnId="{3B201A69-7CD8-674E-84BC-409E16E1DA69}">
      <dgm:prSet/>
      <dgm:spPr/>
      <dgm:t>
        <a:bodyPr/>
        <a:lstStyle/>
        <a:p>
          <a:endParaRPr lang="en-GB"/>
        </a:p>
      </dgm:t>
    </dgm:pt>
    <dgm:pt modelId="{28681E8D-1BA9-B045-B7BF-984FC3EAA946}" type="sibTrans" cxnId="{3B201A69-7CD8-674E-84BC-409E16E1DA69}">
      <dgm:prSet/>
      <dgm:spPr/>
      <dgm:t>
        <a:bodyPr/>
        <a:lstStyle/>
        <a:p>
          <a:endParaRPr lang="en-GB"/>
        </a:p>
      </dgm:t>
    </dgm:pt>
    <dgm:pt modelId="{1233B0D6-428D-1F41-A858-5D9A9EE60A8B}">
      <dgm:prSet/>
      <dgm:spPr/>
      <dgm:t>
        <a:bodyPr/>
        <a:lstStyle/>
        <a:p>
          <a:r>
            <a:rPr lang="en-US" dirty="0"/>
            <a:t>The needs for satisfactory relationships with others</a:t>
          </a:r>
          <a:endParaRPr lang="en-AU" dirty="0"/>
        </a:p>
      </dgm:t>
    </dgm:pt>
    <dgm:pt modelId="{09143D0C-5CB2-9241-909C-8CC6A40CCE77}" type="parTrans" cxnId="{64235C6B-C8F2-2E46-A73C-4003C2256ACC}">
      <dgm:prSet/>
      <dgm:spPr/>
      <dgm:t>
        <a:bodyPr/>
        <a:lstStyle/>
        <a:p>
          <a:endParaRPr lang="en-GB"/>
        </a:p>
      </dgm:t>
    </dgm:pt>
    <dgm:pt modelId="{3AD68AE1-0F57-1747-A9AE-1174A21A792F}" type="sibTrans" cxnId="{64235C6B-C8F2-2E46-A73C-4003C2256ACC}">
      <dgm:prSet/>
      <dgm:spPr/>
      <dgm:t>
        <a:bodyPr/>
        <a:lstStyle/>
        <a:p>
          <a:endParaRPr lang="en-GB"/>
        </a:p>
      </dgm:t>
    </dgm:pt>
    <dgm:pt modelId="{D1F56169-F1AB-B04F-A4B6-D79756C1D6BC}">
      <dgm:prSet/>
      <dgm:spPr>
        <a:solidFill>
          <a:srgbClr val="A93E62"/>
        </a:solidFill>
        <a:ln>
          <a:noFill/>
        </a:ln>
      </dgm:spPr>
      <dgm:t>
        <a:bodyPr/>
        <a:lstStyle/>
        <a:p>
          <a:r>
            <a:rPr lang="en-AU" dirty="0"/>
            <a:t>Growth needs</a:t>
          </a:r>
        </a:p>
      </dgm:t>
    </dgm:pt>
    <dgm:pt modelId="{C1400161-00B9-7C46-894A-E835E9298B24}" type="parTrans" cxnId="{38631076-07DA-6B46-84C0-EB73D3D2A5FB}">
      <dgm:prSet/>
      <dgm:spPr/>
      <dgm:t>
        <a:bodyPr/>
        <a:lstStyle/>
        <a:p>
          <a:endParaRPr lang="en-GB"/>
        </a:p>
      </dgm:t>
    </dgm:pt>
    <dgm:pt modelId="{CC5B1114-3417-C544-833D-891BF79D4F58}" type="sibTrans" cxnId="{38631076-07DA-6B46-84C0-EB73D3D2A5FB}">
      <dgm:prSet/>
      <dgm:spPr/>
      <dgm:t>
        <a:bodyPr/>
        <a:lstStyle/>
        <a:p>
          <a:endParaRPr lang="en-GB"/>
        </a:p>
      </dgm:t>
    </dgm:pt>
    <dgm:pt modelId="{EE838EE3-E0A3-FA43-BE1A-563C8902ACF7}">
      <dgm:prSet/>
      <dgm:spPr/>
      <dgm:t>
        <a:bodyPr/>
        <a:lstStyle/>
        <a:p>
          <a:r>
            <a:rPr lang="en-US" dirty="0"/>
            <a:t>The needs that focus on the development of human potential, and the desire for personal growth and increased competence</a:t>
          </a:r>
          <a:endParaRPr lang="en-AU" dirty="0"/>
        </a:p>
      </dgm:t>
    </dgm:pt>
    <dgm:pt modelId="{101FF6F1-42EE-5C48-9523-BA9797AF4012}" type="parTrans" cxnId="{A3827BC7-A62E-694B-BA3A-E954E57FECEA}">
      <dgm:prSet/>
      <dgm:spPr/>
      <dgm:t>
        <a:bodyPr/>
        <a:lstStyle/>
        <a:p>
          <a:endParaRPr lang="en-GB"/>
        </a:p>
      </dgm:t>
    </dgm:pt>
    <dgm:pt modelId="{1DBF2920-B65D-834D-A46E-DFB3F21EAC3D}" type="sibTrans" cxnId="{A3827BC7-A62E-694B-BA3A-E954E57FECEA}">
      <dgm:prSet/>
      <dgm:spPr/>
      <dgm:t>
        <a:bodyPr/>
        <a:lstStyle/>
        <a:p>
          <a:endParaRPr lang="en-GB"/>
        </a:p>
      </dgm:t>
    </dgm:pt>
    <dgm:pt modelId="{3A658422-39A1-0A40-84D8-1DDE2C2BDB1D}" type="pres">
      <dgm:prSet presAssocID="{4486FC53-A42C-A141-8FC1-6F2797579AA4}" presName="Name0" presStyleCnt="0">
        <dgm:presLayoutVars>
          <dgm:dir/>
          <dgm:animLvl val="lvl"/>
          <dgm:resizeHandles val="exact"/>
        </dgm:presLayoutVars>
      </dgm:prSet>
      <dgm:spPr/>
    </dgm:pt>
    <dgm:pt modelId="{CBFA9BC2-4346-A94F-921B-00CF71B357DE}" type="pres">
      <dgm:prSet presAssocID="{B514A51A-5EE6-824E-8301-508405DC543E}" presName="composite" presStyleCnt="0"/>
      <dgm:spPr/>
    </dgm:pt>
    <dgm:pt modelId="{9CE0E6EF-0B1A-C446-B4EE-3F330B5E274B}" type="pres">
      <dgm:prSet presAssocID="{B514A51A-5EE6-824E-8301-508405DC543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FA4242F-9D21-6347-B4D7-F2FDB780FFF5}" type="pres">
      <dgm:prSet presAssocID="{B514A51A-5EE6-824E-8301-508405DC543E}" presName="desTx" presStyleLbl="alignAccFollowNode1" presStyleIdx="0" presStyleCnt="3">
        <dgm:presLayoutVars>
          <dgm:bulletEnabled val="1"/>
        </dgm:presLayoutVars>
      </dgm:prSet>
      <dgm:spPr/>
    </dgm:pt>
    <dgm:pt modelId="{ACC189D0-C680-DB48-BF3A-8A0D7104403D}" type="pres">
      <dgm:prSet presAssocID="{826E1EC9-EE24-AB44-A949-55F94F2BD87F}" presName="space" presStyleCnt="0"/>
      <dgm:spPr/>
    </dgm:pt>
    <dgm:pt modelId="{A9D8C218-9199-D043-8205-19810A499B5B}" type="pres">
      <dgm:prSet presAssocID="{53730A96-0EB0-E240-A09E-2F157A4D3BB6}" presName="composite" presStyleCnt="0"/>
      <dgm:spPr/>
    </dgm:pt>
    <dgm:pt modelId="{FD22D885-54D7-C342-A843-BCF82C9E2E63}" type="pres">
      <dgm:prSet presAssocID="{53730A96-0EB0-E240-A09E-2F157A4D3BB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E4A2EFB-0A66-B748-B80D-BA465E25FE9D}" type="pres">
      <dgm:prSet presAssocID="{53730A96-0EB0-E240-A09E-2F157A4D3BB6}" presName="desTx" presStyleLbl="alignAccFollowNode1" presStyleIdx="1" presStyleCnt="3">
        <dgm:presLayoutVars>
          <dgm:bulletEnabled val="1"/>
        </dgm:presLayoutVars>
      </dgm:prSet>
      <dgm:spPr/>
    </dgm:pt>
    <dgm:pt modelId="{4B32ACF6-25F7-EB49-9A15-0F6287CCA671}" type="pres">
      <dgm:prSet presAssocID="{28681E8D-1BA9-B045-B7BF-984FC3EAA946}" presName="space" presStyleCnt="0"/>
      <dgm:spPr/>
    </dgm:pt>
    <dgm:pt modelId="{00C22DEC-DEE0-C845-8B42-C2D923E7AB23}" type="pres">
      <dgm:prSet presAssocID="{D1F56169-F1AB-B04F-A4B6-D79756C1D6BC}" presName="composite" presStyleCnt="0"/>
      <dgm:spPr/>
    </dgm:pt>
    <dgm:pt modelId="{528DBD78-22AD-9948-A911-F04665C7A8B1}" type="pres">
      <dgm:prSet presAssocID="{D1F56169-F1AB-B04F-A4B6-D79756C1D6B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F220766-FCAD-3342-AD59-13642B57AD88}" type="pres">
      <dgm:prSet presAssocID="{D1F56169-F1AB-B04F-A4B6-D79756C1D6B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F323202-5E77-9644-AD96-AB1569A0686E}" type="presOf" srcId="{1233B0D6-428D-1F41-A858-5D9A9EE60A8B}" destId="{CE4A2EFB-0A66-B748-B80D-BA465E25FE9D}" srcOrd="0" destOrd="0" presId="urn:microsoft.com/office/officeart/2005/8/layout/hList1"/>
    <dgm:cxn modelId="{3DA22E17-9E86-0B4F-AE83-7C8B18ADFDB2}" type="presOf" srcId="{D1F56169-F1AB-B04F-A4B6-D79756C1D6BC}" destId="{528DBD78-22AD-9948-A911-F04665C7A8B1}" srcOrd="0" destOrd="0" presId="urn:microsoft.com/office/officeart/2005/8/layout/hList1"/>
    <dgm:cxn modelId="{3D735322-569F-9946-BF92-7E9510B82799}" type="presOf" srcId="{EE838EE3-E0A3-FA43-BE1A-563C8902ACF7}" destId="{3F220766-FCAD-3342-AD59-13642B57AD88}" srcOrd="0" destOrd="0" presId="urn:microsoft.com/office/officeart/2005/8/layout/hList1"/>
    <dgm:cxn modelId="{60611F35-4189-D848-A65E-682D04A6E4C0}" type="presOf" srcId="{53730A96-0EB0-E240-A09E-2F157A4D3BB6}" destId="{FD22D885-54D7-C342-A843-BCF82C9E2E63}" srcOrd="0" destOrd="0" presId="urn:microsoft.com/office/officeart/2005/8/layout/hList1"/>
    <dgm:cxn modelId="{295F0E5B-5584-AA4A-BBE4-ACCB20A77277}" type="presOf" srcId="{B514A51A-5EE6-824E-8301-508405DC543E}" destId="{9CE0E6EF-0B1A-C446-B4EE-3F330B5E274B}" srcOrd="0" destOrd="0" presId="urn:microsoft.com/office/officeart/2005/8/layout/hList1"/>
    <dgm:cxn modelId="{8105B543-74ED-C74F-B08F-21821CFD8F47}" srcId="{4486FC53-A42C-A141-8FC1-6F2797579AA4}" destId="{B514A51A-5EE6-824E-8301-508405DC543E}" srcOrd="0" destOrd="0" parTransId="{CFD41E02-748E-0547-9ADC-C869F54FF7DC}" sibTransId="{826E1EC9-EE24-AB44-A949-55F94F2BD87F}"/>
    <dgm:cxn modelId="{3EEC8367-5BA6-BC49-A3DF-2E0E23A2C4F1}" type="presOf" srcId="{4486FC53-A42C-A141-8FC1-6F2797579AA4}" destId="{3A658422-39A1-0A40-84D8-1DDE2C2BDB1D}" srcOrd="0" destOrd="0" presId="urn:microsoft.com/office/officeart/2005/8/layout/hList1"/>
    <dgm:cxn modelId="{3B201A69-7CD8-674E-84BC-409E16E1DA69}" srcId="{4486FC53-A42C-A141-8FC1-6F2797579AA4}" destId="{53730A96-0EB0-E240-A09E-2F157A4D3BB6}" srcOrd="1" destOrd="0" parTransId="{7637C18D-6117-2649-9218-9D39C5E5E477}" sibTransId="{28681E8D-1BA9-B045-B7BF-984FC3EAA946}"/>
    <dgm:cxn modelId="{64235C6B-C8F2-2E46-A73C-4003C2256ACC}" srcId="{53730A96-0EB0-E240-A09E-2F157A4D3BB6}" destId="{1233B0D6-428D-1F41-A858-5D9A9EE60A8B}" srcOrd="0" destOrd="0" parTransId="{09143D0C-5CB2-9241-909C-8CC6A40CCE77}" sibTransId="{3AD68AE1-0F57-1747-A9AE-1174A21A792F}"/>
    <dgm:cxn modelId="{38631076-07DA-6B46-84C0-EB73D3D2A5FB}" srcId="{4486FC53-A42C-A141-8FC1-6F2797579AA4}" destId="{D1F56169-F1AB-B04F-A4B6-D79756C1D6BC}" srcOrd="2" destOrd="0" parTransId="{C1400161-00B9-7C46-894A-E835E9298B24}" sibTransId="{CC5B1114-3417-C544-833D-891BF79D4F58}"/>
    <dgm:cxn modelId="{67AB07BC-6CE2-C949-9D9E-61732A157D4C}" srcId="{B514A51A-5EE6-824E-8301-508405DC543E}" destId="{47DB2EAA-070F-6545-BB0D-047F75D23579}" srcOrd="0" destOrd="0" parTransId="{434BF183-B3F3-B540-B095-4886F0EFB397}" sibTransId="{DD8449C2-2342-644B-A791-075824DEA131}"/>
    <dgm:cxn modelId="{A3827BC7-A62E-694B-BA3A-E954E57FECEA}" srcId="{D1F56169-F1AB-B04F-A4B6-D79756C1D6BC}" destId="{EE838EE3-E0A3-FA43-BE1A-563C8902ACF7}" srcOrd="0" destOrd="0" parTransId="{101FF6F1-42EE-5C48-9523-BA9797AF4012}" sibTransId="{1DBF2920-B65D-834D-A46E-DFB3F21EAC3D}"/>
    <dgm:cxn modelId="{03C94AE2-7115-7E4F-9BD5-7AD0B6C33FFB}" type="presOf" srcId="{47DB2EAA-070F-6545-BB0D-047F75D23579}" destId="{BFA4242F-9D21-6347-B4D7-F2FDB780FFF5}" srcOrd="0" destOrd="0" presId="urn:microsoft.com/office/officeart/2005/8/layout/hList1"/>
    <dgm:cxn modelId="{44FB3B4B-6D0F-A348-8C4D-6C8110892EA7}" type="presParOf" srcId="{3A658422-39A1-0A40-84D8-1DDE2C2BDB1D}" destId="{CBFA9BC2-4346-A94F-921B-00CF71B357DE}" srcOrd="0" destOrd="0" presId="urn:microsoft.com/office/officeart/2005/8/layout/hList1"/>
    <dgm:cxn modelId="{C580F4F6-DA88-2F40-A0F7-666CF8F63969}" type="presParOf" srcId="{CBFA9BC2-4346-A94F-921B-00CF71B357DE}" destId="{9CE0E6EF-0B1A-C446-B4EE-3F330B5E274B}" srcOrd="0" destOrd="0" presId="urn:microsoft.com/office/officeart/2005/8/layout/hList1"/>
    <dgm:cxn modelId="{26D508BD-27E3-C04B-BF4A-E2FB2AD22EB7}" type="presParOf" srcId="{CBFA9BC2-4346-A94F-921B-00CF71B357DE}" destId="{BFA4242F-9D21-6347-B4D7-F2FDB780FFF5}" srcOrd="1" destOrd="0" presId="urn:microsoft.com/office/officeart/2005/8/layout/hList1"/>
    <dgm:cxn modelId="{72A1EE8D-43D1-0C45-A59F-85D28DAF1651}" type="presParOf" srcId="{3A658422-39A1-0A40-84D8-1DDE2C2BDB1D}" destId="{ACC189D0-C680-DB48-BF3A-8A0D7104403D}" srcOrd="1" destOrd="0" presId="urn:microsoft.com/office/officeart/2005/8/layout/hList1"/>
    <dgm:cxn modelId="{E0E7C53B-5D18-6F4F-AC4E-B0802ABAABE1}" type="presParOf" srcId="{3A658422-39A1-0A40-84D8-1DDE2C2BDB1D}" destId="{A9D8C218-9199-D043-8205-19810A499B5B}" srcOrd="2" destOrd="0" presId="urn:microsoft.com/office/officeart/2005/8/layout/hList1"/>
    <dgm:cxn modelId="{5A87E152-4EB2-C341-9261-2376E472B651}" type="presParOf" srcId="{A9D8C218-9199-D043-8205-19810A499B5B}" destId="{FD22D885-54D7-C342-A843-BCF82C9E2E63}" srcOrd="0" destOrd="0" presId="urn:microsoft.com/office/officeart/2005/8/layout/hList1"/>
    <dgm:cxn modelId="{3E5EDFC3-B176-054F-B001-1775B8746D0C}" type="presParOf" srcId="{A9D8C218-9199-D043-8205-19810A499B5B}" destId="{CE4A2EFB-0A66-B748-B80D-BA465E25FE9D}" srcOrd="1" destOrd="0" presId="urn:microsoft.com/office/officeart/2005/8/layout/hList1"/>
    <dgm:cxn modelId="{55C5B064-A9E7-A442-9E3D-D80EA76EB50E}" type="presParOf" srcId="{3A658422-39A1-0A40-84D8-1DDE2C2BDB1D}" destId="{4B32ACF6-25F7-EB49-9A15-0F6287CCA671}" srcOrd="3" destOrd="0" presId="urn:microsoft.com/office/officeart/2005/8/layout/hList1"/>
    <dgm:cxn modelId="{30B2A74E-9AAE-1849-93A4-DF5A410A5591}" type="presParOf" srcId="{3A658422-39A1-0A40-84D8-1DDE2C2BDB1D}" destId="{00C22DEC-DEE0-C845-8B42-C2D923E7AB23}" srcOrd="4" destOrd="0" presId="urn:microsoft.com/office/officeart/2005/8/layout/hList1"/>
    <dgm:cxn modelId="{1F54EAAF-9C7C-514E-9633-9128BEA413FA}" type="presParOf" srcId="{00C22DEC-DEE0-C845-8B42-C2D923E7AB23}" destId="{528DBD78-22AD-9948-A911-F04665C7A8B1}" srcOrd="0" destOrd="0" presId="urn:microsoft.com/office/officeart/2005/8/layout/hList1"/>
    <dgm:cxn modelId="{351ACFD3-D507-F04D-9483-5A6DC97A8486}" type="presParOf" srcId="{00C22DEC-DEE0-C845-8B42-C2D923E7AB23}" destId="{3F220766-FCAD-3342-AD59-13642B57AD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86FC53-A42C-A141-8FC1-6F2797579A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14A51A-5EE6-824E-8301-508405DC543E}">
      <dgm:prSet/>
      <dgm:spPr>
        <a:solidFill>
          <a:srgbClr val="006296"/>
        </a:solidFill>
        <a:ln>
          <a:noFill/>
        </a:ln>
      </dgm:spPr>
      <dgm:t>
        <a:bodyPr/>
        <a:lstStyle/>
        <a:p>
          <a:r>
            <a:rPr lang="en-AU" dirty="0"/>
            <a:t>Need for achievement</a:t>
          </a:r>
        </a:p>
      </dgm:t>
    </dgm:pt>
    <dgm:pt modelId="{CFD41E02-748E-0547-9ADC-C869F54FF7DC}" type="parTrans" cxnId="{8105B543-74ED-C74F-B08F-21821CFD8F47}">
      <dgm:prSet/>
      <dgm:spPr/>
      <dgm:t>
        <a:bodyPr/>
        <a:lstStyle/>
        <a:p>
          <a:endParaRPr lang="en-GB"/>
        </a:p>
      </dgm:t>
    </dgm:pt>
    <dgm:pt modelId="{826E1EC9-EE24-AB44-A949-55F94F2BD87F}" type="sibTrans" cxnId="{8105B543-74ED-C74F-B08F-21821CFD8F47}">
      <dgm:prSet/>
      <dgm:spPr/>
      <dgm:t>
        <a:bodyPr/>
        <a:lstStyle/>
        <a:p>
          <a:endParaRPr lang="en-GB"/>
        </a:p>
      </dgm:t>
    </dgm:pt>
    <dgm:pt modelId="{47DB2EAA-070F-6545-BB0D-047F75D23579}">
      <dgm:prSet/>
      <dgm:spPr/>
      <dgm:t>
        <a:bodyPr/>
        <a:lstStyle/>
        <a:p>
          <a:r>
            <a:rPr lang="en-US" dirty="0"/>
            <a:t>The desire to accomplish something difficult, attain a high standard of success, master complex tasks and surpass others</a:t>
          </a:r>
          <a:endParaRPr lang="en-AU" dirty="0"/>
        </a:p>
      </dgm:t>
    </dgm:pt>
    <dgm:pt modelId="{434BF183-B3F3-B540-B095-4886F0EFB397}" type="parTrans" cxnId="{67AB07BC-6CE2-C949-9D9E-61732A157D4C}">
      <dgm:prSet/>
      <dgm:spPr/>
      <dgm:t>
        <a:bodyPr/>
        <a:lstStyle/>
        <a:p>
          <a:endParaRPr lang="en-GB"/>
        </a:p>
      </dgm:t>
    </dgm:pt>
    <dgm:pt modelId="{DD8449C2-2342-644B-A791-075824DEA131}" type="sibTrans" cxnId="{67AB07BC-6CE2-C949-9D9E-61732A157D4C}">
      <dgm:prSet/>
      <dgm:spPr/>
      <dgm:t>
        <a:bodyPr/>
        <a:lstStyle/>
        <a:p>
          <a:endParaRPr lang="en-GB"/>
        </a:p>
      </dgm:t>
    </dgm:pt>
    <dgm:pt modelId="{53730A96-0EB0-E240-A09E-2F157A4D3BB6}">
      <dgm:prSet/>
      <dgm:spPr>
        <a:solidFill>
          <a:srgbClr val="4B5085"/>
        </a:solidFill>
        <a:ln>
          <a:noFill/>
        </a:ln>
      </dgm:spPr>
      <dgm:t>
        <a:bodyPr/>
        <a:lstStyle/>
        <a:p>
          <a:r>
            <a:rPr lang="en-AU" dirty="0"/>
            <a:t>Need for affiliation</a:t>
          </a:r>
        </a:p>
      </dgm:t>
    </dgm:pt>
    <dgm:pt modelId="{7637C18D-6117-2649-9218-9D39C5E5E477}" type="parTrans" cxnId="{3B201A69-7CD8-674E-84BC-409E16E1DA69}">
      <dgm:prSet/>
      <dgm:spPr/>
      <dgm:t>
        <a:bodyPr/>
        <a:lstStyle/>
        <a:p>
          <a:endParaRPr lang="en-GB"/>
        </a:p>
      </dgm:t>
    </dgm:pt>
    <dgm:pt modelId="{28681E8D-1BA9-B045-B7BF-984FC3EAA946}" type="sibTrans" cxnId="{3B201A69-7CD8-674E-84BC-409E16E1DA69}">
      <dgm:prSet/>
      <dgm:spPr/>
      <dgm:t>
        <a:bodyPr/>
        <a:lstStyle/>
        <a:p>
          <a:endParaRPr lang="en-GB"/>
        </a:p>
      </dgm:t>
    </dgm:pt>
    <dgm:pt modelId="{1233B0D6-428D-1F41-A858-5D9A9EE60A8B}">
      <dgm:prSet/>
      <dgm:spPr/>
      <dgm:t>
        <a:bodyPr/>
        <a:lstStyle/>
        <a:p>
          <a:r>
            <a:rPr lang="en-US" dirty="0"/>
            <a:t>The desire to form close personal relationships, avoid conflict and establish warm friendships</a:t>
          </a:r>
          <a:endParaRPr lang="en-AU" dirty="0"/>
        </a:p>
      </dgm:t>
    </dgm:pt>
    <dgm:pt modelId="{09143D0C-5CB2-9241-909C-8CC6A40CCE77}" type="parTrans" cxnId="{64235C6B-C8F2-2E46-A73C-4003C2256ACC}">
      <dgm:prSet/>
      <dgm:spPr/>
      <dgm:t>
        <a:bodyPr/>
        <a:lstStyle/>
        <a:p>
          <a:endParaRPr lang="en-GB"/>
        </a:p>
      </dgm:t>
    </dgm:pt>
    <dgm:pt modelId="{3AD68AE1-0F57-1747-A9AE-1174A21A792F}" type="sibTrans" cxnId="{64235C6B-C8F2-2E46-A73C-4003C2256ACC}">
      <dgm:prSet/>
      <dgm:spPr/>
      <dgm:t>
        <a:bodyPr/>
        <a:lstStyle/>
        <a:p>
          <a:endParaRPr lang="en-GB"/>
        </a:p>
      </dgm:t>
    </dgm:pt>
    <dgm:pt modelId="{D1F56169-F1AB-B04F-A4B6-D79756C1D6BC}">
      <dgm:prSet/>
      <dgm:spPr>
        <a:solidFill>
          <a:srgbClr val="A93E62"/>
        </a:solidFill>
        <a:ln>
          <a:noFill/>
        </a:ln>
      </dgm:spPr>
      <dgm:t>
        <a:bodyPr/>
        <a:lstStyle/>
        <a:p>
          <a:r>
            <a:rPr lang="en-AU" dirty="0"/>
            <a:t>Need for power</a:t>
          </a:r>
        </a:p>
      </dgm:t>
    </dgm:pt>
    <dgm:pt modelId="{C1400161-00B9-7C46-894A-E835E9298B24}" type="parTrans" cxnId="{38631076-07DA-6B46-84C0-EB73D3D2A5FB}">
      <dgm:prSet/>
      <dgm:spPr/>
      <dgm:t>
        <a:bodyPr/>
        <a:lstStyle/>
        <a:p>
          <a:endParaRPr lang="en-GB"/>
        </a:p>
      </dgm:t>
    </dgm:pt>
    <dgm:pt modelId="{CC5B1114-3417-C544-833D-891BF79D4F58}" type="sibTrans" cxnId="{38631076-07DA-6B46-84C0-EB73D3D2A5FB}">
      <dgm:prSet/>
      <dgm:spPr/>
      <dgm:t>
        <a:bodyPr/>
        <a:lstStyle/>
        <a:p>
          <a:endParaRPr lang="en-GB"/>
        </a:p>
      </dgm:t>
    </dgm:pt>
    <dgm:pt modelId="{EE838EE3-E0A3-FA43-BE1A-563C8902ACF7}">
      <dgm:prSet/>
      <dgm:spPr/>
      <dgm:t>
        <a:bodyPr/>
        <a:lstStyle/>
        <a:p>
          <a:r>
            <a:rPr lang="en-US" dirty="0"/>
            <a:t>The desire to influence or control others, be responsible for others and have authority over others</a:t>
          </a:r>
          <a:endParaRPr lang="en-AU" dirty="0"/>
        </a:p>
      </dgm:t>
    </dgm:pt>
    <dgm:pt modelId="{101FF6F1-42EE-5C48-9523-BA9797AF4012}" type="parTrans" cxnId="{A3827BC7-A62E-694B-BA3A-E954E57FECEA}">
      <dgm:prSet/>
      <dgm:spPr/>
      <dgm:t>
        <a:bodyPr/>
        <a:lstStyle/>
        <a:p>
          <a:endParaRPr lang="en-GB"/>
        </a:p>
      </dgm:t>
    </dgm:pt>
    <dgm:pt modelId="{1DBF2920-B65D-834D-A46E-DFB3F21EAC3D}" type="sibTrans" cxnId="{A3827BC7-A62E-694B-BA3A-E954E57FECEA}">
      <dgm:prSet/>
      <dgm:spPr/>
      <dgm:t>
        <a:bodyPr/>
        <a:lstStyle/>
        <a:p>
          <a:endParaRPr lang="en-GB"/>
        </a:p>
      </dgm:t>
    </dgm:pt>
    <dgm:pt modelId="{3A658422-39A1-0A40-84D8-1DDE2C2BDB1D}" type="pres">
      <dgm:prSet presAssocID="{4486FC53-A42C-A141-8FC1-6F2797579AA4}" presName="Name0" presStyleCnt="0">
        <dgm:presLayoutVars>
          <dgm:dir/>
          <dgm:animLvl val="lvl"/>
          <dgm:resizeHandles val="exact"/>
        </dgm:presLayoutVars>
      </dgm:prSet>
      <dgm:spPr/>
    </dgm:pt>
    <dgm:pt modelId="{CBFA9BC2-4346-A94F-921B-00CF71B357DE}" type="pres">
      <dgm:prSet presAssocID="{B514A51A-5EE6-824E-8301-508405DC543E}" presName="composite" presStyleCnt="0"/>
      <dgm:spPr/>
    </dgm:pt>
    <dgm:pt modelId="{9CE0E6EF-0B1A-C446-B4EE-3F330B5E274B}" type="pres">
      <dgm:prSet presAssocID="{B514A51A-5EE6-824E-8301-508405DC543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FA4242F-9D21-6347-B4D7-F2FDB780FFF5}" type="pres">
      <dgm:prSet presAssocID="{B514A51A-5EE6-824E-8301-508405DC543E}" presName="desTx" presStyleLbl="alignAccFollowNode1" presStyleIdx="0" presStyleCnt="3">
        <dgm:presLayoutVars>
          <dgm:bulletEnabled val="1"/>
        </dgm:presLayoutVars>
      </dgm:prSet>
      <dgm:spPr/>
    </dgm:pt>
    <dgm:pt modelId="{ACC189D0-C680-DB48-BF3A-8A0D7104403D}" type="pres">
      <dgm:prSet presAssocID="{826E1EC9-EE24-AB44-A949-55F94F2BD87F}" presName="space" presStyleCnt="0"/>
      <dgm:spPr/>
    </dgm:pt>
    <dgm:pt modelId="{A9D8C218-9199-D043-8205-19810A499B5B}" type="pres">
      <dgm:prSet presAssocID="{53730A96-0EB0-E240-A09E-2F157A4D3BB6}" presName="composite" presStyleCnt="0"/>
      <dgm:spPr/>
    </dgm:pt>
    <dgm:pt modelId="{FD22D885-54D7-C342-A843-BCF82C9E2E63}" type="pres">
      <dgm:prSet presAssocID="{53730A96-0EB0-E240-A09E-2F157A4D3BB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E4A2EFB-0A66-B748-B80D-BA465E25FE9D}" type="pres">
      <dgm:prSet presAssocID="{53730A96-0EB0-E240-A09E-2F157A4D3BB6}" presName="desTx" presStyleLbl="alignAccFollowNode1" presStyleIdx="1" presStyleCnt="3">
        <dgm:presLayoutVars>
          <dgm:bulletEnabled val="1"/>
        </dgm:presLayoutVars>
      </dgm:prSet>
      <dgm:spPr/>
    </dgm:pt>
    <dgm:pt modelId="{4B32ACF6-25F7-EB49-9A15-0F6287CCA671}" type="pres">
      <dgm:prSet presAssocID="{28681E8D-1BA9-B045-B7BF-984FC3EAA946}" presName="space" presStyleCnt="0"/>
      <dgm:spPr/>
    </dgm:pt>
    <dgm:pt modelId="{00C22DEC-DEE0-C845-8B42-C2D923E7AB23}" type="pres">
      <dgm:prSet presAssocID="{D1F56169-F1AB-B04F-A4B6-D79756C1D6BC}" presName="composite" presStyleCnt="0"/>
      <dgm:spPr/>
    </dgm:pt>
    <dgm:pt modelId="{528DBD78-22AD-9948-A911-F04665C7A8B1}" type="pres">
      <dgm:prSet presAssocID="{D1F56169-F1AB-B04F-A4B6-D79756C1D6B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F220766-FCAD-3342-AD59-13642B57AD88}" type="pres">
      <dgm:prSet presAssocID="{D1F56169-F1AB-B04F-A4B6-D79756C1D6B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F323202-5E77-9644-AD96-AB1569A0686E}" type="presOf" srcId="{1233B0D6-428D-1F41-A858-5D9A9EE60A8B}" destId="{CE4A2EFB-0A66-B748-B80D-BA465E25FE9D}" srcOrd="0" destOrd="0" presId="urn:microsoft.com/office/officeart/2005/8/layout/hList1"/>
    <dgm:cxn modelId="{3DA22E17-9E86-0B4F-AE83-7C8B18ADFDB2}" type="presOf" srcId="{D1F56169-F1AB-B04F-A4B6-D79756C1D6BC}" destId="{528DBD78-22AD-9948-A911-F04665C7A8B1}" srcOrd="0" destOrd="0" presId="urn:microsoft.com/office/officeart/2005/8/layout/hList1"/>
    <dgm:cxn modelId="{3D735322-569F-9946-BF92-7E9510B82799}" type="presOf" srcId="{EE838EE3-E0A3-FA43-BE1A-563C8902ACF7}" destId="{3F220766-FCAD-3342-AD59-13642B57AD88}" srcOrd="0" destOrd="0" presId="urn:microsoft.com/office/officeart/2005/8/layout/hList1"/>
    <dgm:cxn modelId="{60611F35-4189-D848-A65E-682D04A6E4C0}" type="presOf" srcId="{53730A96-0EB0-E240-A09E-2F157A4D3BB6}" destId="{FD22D885-54D7-C342-A843-BCF82C9E2E63}" srcOrd="0" destOrd="0" presId="urn:microsoft.com/office/officeart/2005/8/layout/hList1"/>
    <dgm:cxn modelId="{295F0E5B-5584-AA4A-BBE4-ACCB20A77277}" type="presOf" srcId="{B514A51A-5EE6-824E-8301-508405DC543E}" destId="{9CE0E6EF-0B1A-C446-B4EE-3F330B5E274B}" srcOrd="0" destOrd="0" presId="urn:microsoft.com/office/officeart/2005/8/layout/hList1"/>
    <dgm:cxn modelId="{8105B543-74ED-C74F-B08F-21821CFD8F47}" srcId="{4486FC53-A42C-A141-8FC1-6F2797579AA4}" destId="{B514A51A-5EE6-824E-8301-508405DC543E}" srcOrd="0" destOrd="0" parTransId="{CFD41E02-748E-0547-9ADC-C869F54FF7DC}" sibTransId="{826E1EC9-EE24-AB44-A949-55F94F2BD87F}"/>
    <dgm:cxn modelId="{3EEC8367-5BA6-BC49-A3DF-2E0E23A2C4F1}" type="presOf" srcId="{4486FC53-A42C-A141-8FC1-6F2797579AA4}" destId="{3A658422-39A1-0A40-84D8-1DDE2C2BDB1D}" srcOrd="0" destOrd="0" presId="urn:microsoft.com/office/officeart/2005/8/layout/hList1"/>
    <dgm:cxn modelId="{3B201A69-7CD8-674E-84BC-409E16E1DA69}" srcId="{4486FC53-A42C-A141-8FC1-6F2797579AA4}" destId="{53730A96-0EB0-E240-A09E-2F157A4D3BB6}" srcOrd="1" destOrd="0" parTransId="{7637C18D-6117-2649-9218-9D39C5E5E477}" sibTransId="{28681E8D-1BA9-B045-B7BF-984FC3EAA946}"/>
    <dgm:cxn modelId="{64235C6B-C8F2-2E46-A73C-4003C2256ACC}" srcId="{53730A96-0EB0-E240-A09E-2F157A4D3BB6}" destId="{1233B0D6-428D-1F41-A858-5D9A9EE60A8B}" srcOrd="0" destOrd="0" parTransId="{09143D0C-5CB2-9241-909C-8CC6A40CCE77}" sibTransId="{3AD68AE1-0F57-1747-A9AE-1174A21A792F}"/>
    <dgm:cxn modelId="{38631076-07DA-6B46-84C0-EB73D3D2A5FB}" srcId="{4486FC53-A42C-A141-8FC1-6F2797579AA4}" destId="{D1F56169-F1AB-B04F-A4B6-D79756C1D6BC}" srcOrd="2" destOrd="0" parTransId="{C1400161-00B9-7C46-894A-E835E9298B24}" sibTransId="{CC5B1114-3417-C544-833D-891BF79D4F58}"/>
    <dgm:cxn modelId="{67AB07BC-6CE2-C949-9D9E-61732A157D4C}" srcId="{B514A51A-5EE6-824E-8301-508405DC543E}" destId="{47DB2EAA-070F-6545-BB0D-047F75D23579}" srcOrd="0" destOrd="0" parTransId="{434BF183-B3F3-B540-B095-4886F0EFB397}" sibTransId="{DD8449C2-2342-644B-A791-075824DEA131}"/>
    <dgm:cxn modelId="{A3827BC7-A62E-694B-BA3A-E954E57FECEA}" srcId="{D1F56169-F1AB-B04F-A4B6-D79756C1D6BC}" destId="{EE838EE3-E0A3-FA43-BE1A-563C8902ACF7}" srcOrd="0" destOrd="0" parTransId="{101FF6F1-42EE-5C48-9523-BA9797AF4012}" sibTransId="{1DBF2920-B65D-834D-A46E-DFB3F21EAC3D}"/>
    <dgm:cxn modelId="{03C94AE2-7115-7E4F-9BD5-7AD0B6C33FFB}" type="presOf" srcId="{47DB2EAA-070F-6545-BB0D-047F75D23579}" destId="{BFA4242F-9D21-6347-B4D7-F2FDB780FFF5}" srcOrd="0" destOrd="0" presId="urn:microsoft.com/office/officeart/2005/8/layout/hList1"/>
    <dgm:cxn modelId="{44FB3B4B-6D0F-A348-8C4D-6C8110892EA7}" type="presParOf" srcId="{3A658422-39A1-0A40-84D8-1DDE2C2BDB1D}" destId="{CBFA9BC2-4346-A94F-921B-00CF71B357DE}" srcOrd="0" destOrd="0" presId="urn:microsoft.com/office/officeart/2005/8/layout/hList1"/>
    <dgm:cxn modelId="{C580F4F6-DA88-2F40-A0F7-666CF8F63969}" type="presParOf" srcId="{CBFA9BC2-4346-A94F-921B-00CF71B357DE}" destId="{9CE0E6EF-0B1A-C446-B4EE-3F330B5E274B}" srcOrd="0" destOrd="0" presId="urn:microsoft.com/office/officeart/2005/8/layout/hList1"/>
    <dgm:cxn modelId="{26D508BD-27E3-C04B-BF4A-E2FB2AD22EB7}" type="presParOf" srcId="{CBFA9BC2-4346-A94F-921B-00CF71B357DE}" destId="{BFA4242F-9D21-6347-B4D7-F2FDB780FFF5}" srcOrd="1" destOrd="0" presId="urn:microsoft.com/office/officeart/2005/8/layout/hList1"/>
    <dgm:cxn modelId="{72A1EE8D-43D1-0C45-A59F-85D28DAF1651}" type="presParOf" srcId="{3A658422-39A1-0A40-84D8-1DDE2C2BDB1D}" destId="{ACC189D0-C680-DB48-BF3A-8A0D7104403D}" srcOrd="1" destOrd="0" presId="urn:microsoft.com/office/officeart/2005/8/layout/hList1"/>
    <dgm:cxn modelId="{E0E7C53B-5D18-6F4F-AC4E-B0802ABAABE1}" type="presParOf" srcId="{3A658422-39A1-0A40-84D8-1DDE2C2BDB1D}" destId="{A9D8C218-9199-D043-8205-19810A499B5B}" srcOrd="2" destOrd="0" presId="urn:microsoft.com/office/officeart/2005/8/layout/hList1"/>
    <dgm:cxn modelId="{5A87E152-4EB2-C341-9261-2376E472B651}" type="presParOf" srcId="{A9D8C218-9199-D043-8205-19810A499B5B}" destId="{FD22D885-54D7-C342-A843-BCF82C9E2E63}" srcOrd="0" destOrd="0" presId="urn:microsoft.com/office/officeart/2005/8/layout/hList1"/>
    <dgm:cxn modelId="{3E5EDFC3-B176-054F-B001-1775B8746D0C}" type="presParOf" srcId="{A9D8C218-9199-D043-8205-19810A499B5B}" destId="{CE4A2EFB-0A66-B748-B80D-BA465E25FE9D}" srcOrd="1" destOrd="0" presId="urn:microsoft.com/office/officeart/2005/8/layout/hList1"/>
    <dgm:cxn modelId="{55C5B064-A9E7-A442-9E3D-D80EA76EB50E}" type="presParOf" srcId="{3A658422-39A1-0A40-84D8-1DDE2C2BDB1D}" destId="{4B32ACF6-25F7-EB49-9A15-0F6287CCA671}" srcOrd="3" destOrd="0" presId="urn:microsoft.com/office/officeart/2005/8/layout/hList1"/>
    <dgm:cxn modelId="{30B2A74E-9AAE-1849-93A4-DF5A410A5591}" type="presParOf" srcId="{3A658422-39A1-0A40-84D8-1DDE2C2BDB1D}" destId="{00C22DEC-DEE0-C845-8B42-C2D923E7AB23}" srcOrd="4" destOrd="0" presId="urn:microsoft.com/office/officeart/2005/8/layout/hList1"/>
    <dgm:cxn modelId="{1F54EAAF-9C7C-514E-9633-9128BEA413FA}" type="presParOf" srcId="{00C22DEC-DEE0-C845-8B42-C2D923E7AB23}" destId="{528DBD78-22AD-9948-A911-F04665C7A8B1}" srcOrd="0" destOrd="0" presId="urn:microsoft.com/office/officeart/2005/8/layout/hList1"/>
    <dgm:cxn modelId="{351ACFD3-D507-F04D-9483-5A6DC97A8486}" type="presParOf" srcId="{00C22DEC-DEE0-C845-8B42-C2D923E7AB23}" destId="{3F220766-FCAD-3342-AD59-13642B57AD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86FC53-A42C-A141-8FC1-6F2797579A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14A51A-5EE6-824E-8301-508405DC543E}">
      <dgm:prSet/>
      <dgm:spPr>
        <a:solidFill>
          <a:srgbClr val="006296"/>
        </a:solidFill>
        <a:ln>
          <a:noFill/>
        </a:ln>
      </dgm:spPr>
      <dgm:t>
        <a:bodyPr/>
        <a:lstStyle/>
        <a:p>
          <a:r>
            <a:rPr lang="en-AU" dirty="0"/>
            <a:t>Change work effort</a:t>
          </a:r>
        </a:p>
      </dgm:t>
    </dgm:pt>
    <dgm:pt modelId="{CFD41E02-748E-0547-9ADC-C869F54FF7DC}" type="parTrans" cxnId="{8105B543-74ED-C74F-B08F-21821CFD8F47}">
      <dgm:prSet/>
      <dgm:spPr/>
      <dgm:t>
        <a:bodyPr/>
        <a:lstStyle/>
        <a:p>
          <a:endParaRPr lang="en-GB"/>
        </a:p>
      </dgm:t>
    </dgm:pt>
    <dgm:pt modelId="{826E1EC9-EE24-AB44-A949-55F94F2BD87F}" type="sibTrans" cxnId="{8105B543-74ED-C74F-B08F-21821CFD8F47}">
      <dgm:prSet/>
      <dgm:spPr/>
      <dgm:t>
        <a:bodyPr/>
        <a:lstStyle/>
        <a:p>
          <a:endParaRPr lang="en-GB"/>
        </a:p>
      </dgm:t>
    </dgm:pt>
    <dgm:pt modelId="{47DB2EAA-070F-6545-BB0D-047F75D23579}">
      <dgm:prSet/>
      <dgm:spPr/>
      <dgm:t>
        <a:bodyPr/>
        <a:lstStyle/>
        <a:p>
          <a:r>
            <a:rPr lang="en-US" dirty="0"/>
            <a:t>A person may choose to increase or decrease their input in the </a:t>
          </a:r>
          <a:r>
            <a:rPr lang="en-US" dirty="0" err="1"/>
            <a:t>organisation</a:t>
          </a:r>
          <a:endParaRPr lang="en-AU" dirty="0"/>
        </a:p>
      </dgm:t>
    </dgm:pt>
    <dgm:pt modelId="{434BF183-B3F3-B540-B095-4886F0EFB397}" type="parTrans" cxnId="{67AB07BC-6CE2-C949-9D9E-61732A157D4C}">
      <dgm:prSet/>
      <dgm:spPr/>
      <dgm:t>
        <a:bodyPr/>
        <a:lstStyle/>
        <a:p>
          <a:endParaRPr lang="en-GB"/>
        </a:p>
      </dgm:t>
    </dgm:pt>
    <dgm:pt modelId="{DD8449C2-2342-644B-A791-075824DEA131}" type="sibTrans" cxnId="{67AB07BC-6CE2-C949-9D9E-61732A157D4C}">
      <dgm:prSet/>
      <dgm:spPr/>
      <dgm:t>
        <a:bodyPr/>
        <a:lstStyle/>
        <a:p>
          <a:endParaRPr lang="en-GB"/>
        </a:p>
      </dgm:t>
    </dgm:pt>
    <dgm:pt modelId="{53730A96-0EB0-E240-A09E-2F157A4D3BB6}">
      <dgm:prSet/>
      <dgm:spPr>
        <a:solidFill>
          <a:srgbClr val="4B5085"/>
        </a:solidFill>
        <a:ln>
          <a:noFill/>
        </a:ln>
      </dgm:spPr>
      <dgm:t>
        <a:bodyPr/>
        <a:lstStyle/>
        <a:p>
          <a:r>
            <a:rPr lang="en-AU" dirty="0"/>
            <a:t>Change outcomes</a:t>
          </a:r>
        </a:p>
      </dgm:t>
    </dgm:pt>
    <dgm:pt modelId="{7637C18D-6117-2649-9218-9D39C5E5E477}" type="parTrans" cxnId="{3B201A69-7CD8-674E-84BC-409E16E1DA69}">
      <dgm:prSet/>
      <dgm:spPr/>
      <dgm:t>
        <a:bodyPr/>
        <a:lstStyle/>
        <a:p>
          <a:endParaRPr lang="en-GB"/>
        </a:p>
      </dgm:t>
    </dgm:pt>
    <dgm:pt modelId="{28681E8D-1BA9-B045-B7BF-984FC3EAA946}" type="sibTrans" cxnId="{3B201A69-7CD8-674E-84BC-409E16E1DA69}">
      <dgm:prSet/>
      <dgm:spPr/>
      <dgm:t>
        <a:bodyPr/>
        <a:lstStyle/>
        <a:p>
          <a:endParaRPr lang="en-GB"/>
        </a:p>
      </dgm:t>
    </dgm:pt>
    <dgm:pt modelId="{1233B0D6-428D-1F41-A858-5D9A9EE60A8B}">
      <dgm:prSet/>
      <dgm:spPr/>
      <dgm:t>
        <a:bodyPr/>
        <a:lstStyle/>
        <a:p>
          <a:r>
            <a:rPr lang="en-US" dirty="0"/>
            <a:t>A person may change their outcomes, e.g., an underpaid person may request a salary increase or a bigger office</a:t>
          </a:r>
          <a:endParaRPr lang="en-AU" dirty="0"/>
        </a:p>
      </dgm:t>
    </dgm:pt>
    <dgm:pt modelId="{09143D0C-5CB2-9241-909C-8CC6A40CCE77}" type="parTrans" cxnId="{64235C6B-C8F2-2E46-A73C-4003C2256ACC}">
      <dgm:prSet/>
      <dgm:spPr/>
      <dgm:t>
        <a:bodyPr/>
        <a:lstStyle/>
        <a:p>
          <a:endParaRPr lang="en-GB"/>
        </a:p>
      </dgm:t>
    </dgm:pt>
    <dgm:pt modelId="{3AD68AE1-0F57-1747-A9AE-1174A21A792F}" type="sibTrans" cxnId="{64235C6B-C8F2-2E46-A73C-4003C2256ACC}">
      <dgm:prSet/>
      <dgm:spPr/>
      <dgm:t>
        <a:bodyPr/>
        <a:lstStyle/>
        <a:p>
          <a:endParaRPr lang="en-GB"/>
        </a:p>
      </dgm:t>
    </dgm:pt>
    <dgm:pt modelId="{D1F56169-F1AB-B04F-A4B6-D79756C1D6BC}">
      <dgm:prSet/>
      <dgm:spPr>
        <a:solidFill>
          <a:srgbClr val="A93E62"/>
        </a:solidFill>
        <a:ln>
          <a:noFill/>
        </a:ln>
      </dgm:spPr>
      <dgm:t>
        <a:bodyPr/>
        <a:lstStyle/>
        <a:p>
          <a:r>
            <a:rPr lang="en-AU" dirty="0"/>
            <a:t>Change perceptions</a:t>
          </a:r>
        </a:p>
      </dgm:t>
    </dgm:pt>
    <dgm:pt modelId="{C1400161-00B9-7C46-894A-E835E9298B24}" type="parTrans" cxnId="{38631076-07DA-6B46-84C0-EB73D3D2A5FB}">
      <dgm:prSet/>
      <dgm:spPr/>
      <dgm:t>
        <a:bodyPr/>
        <a:lstStyle/>
        <a:p>
          <a:endParaRPr lang="en-GB"/>
        </a:p>
      </dgm:t>
    </dgm:pt>
    <dgm:pt modelId="{CC5B1114-3417-C544-833D-891BF79D4F58}" type="sibTrans" cxnId="{38631076-07DA-6B46-84C0-EB73D3D2A5FB}">
      <dgm:prSet/>
      <dgm:spPr/>
      <dgm:t>
        <a:bodyPr/>
        <a:lstStyle/>
        <a:p>
          <a:endParaRPr lang="en-GB"/>
        </a:p>
      </dgm:t>
    </dgm:pt>
    <dgm:pt modelId="{EE838EE3-E0A3-FA43-BE1A-563C8902ACF7}">
      <dgm:prSet/>
      <dgm:spPr/>
      <dgm:t>
        <a:bodyPr/>
        <a:lstStyle/>
        <a:p>
          <a:r>
            <a:rPr lang="en-US" dirty="0"/>
            <a:t>A person may change perceptions of equity if they are unable to change inputs or outcomes</a:t>
          </a:r>
          <a:endParaRPr lang="en-AU" dirty="0"/>
        </a:p>
      </dgm:t>
    </dgm:pt>
    <dgm:pt modelId="{101FF6F1-42EE-5C48-9523-BA9797AF4012}" type="parTrans" cxnId="{A3827BC7-A62E-694B-BA3A-E954E57FECEA}">
      <dgm:prSet/>
      <dgm:spPr/>
      <dgm:t>
        <a:bodyPr/>
        <a:lstStyle/>
        <a:p>
          <a:endParaRPr lang="en-GB"/>
        </a:p>
      </dgm:t>
    </dgm:pt>
    <dgm:pt modelId="{1DBF2920-B65D-834D-A46E-DFB3F21EAC3D}" type="sibTrans" cxnId="{A3827BC7-A62E-694B-BA3A-E954E57FECEA}">
      <dgm:prSet/>
      <dgm:spPr/>
      <dgm:t>
        <a:bodyPr/>
        <a:lstStyle/>
        <a:p>
          <a:endParaRPr lang="en-GB"/>
        </a:p>
      </dgm:t>
    </dgm:pt>
    <dgm:pt modelId="{BD26961E-705D-4F0D-8A32-65825E863C41}">
      <dgm:prSet/>
      <dgm:spPr>
        <a:solidFill>
          <a:srgbClr val="007B82"/>
        </a:solidFill>
        <a:ln>
          <a:noFill/>
        </a:ln>
      </dgm:spPr>
      <dgm:t>
        <a:bodyPr/>
        <a:lstStyle/>
        <a:p>
          <a:r>
            <a:rPr lang="en-AU" dirty="0"/>
            <a:t>Leave the job</a:t>
          </a:r>
        </a:p>
      </dgm:t>
    </dgm:pt>
    <dgm:pt modelId="{873F2AD2-D772-4107-A040-5760298EA856}" type="parTrans" cxnId="{BCF25F77-F1B0-40A4-8E73-304B10368938}">
      <dgm:prSet/>
      <dgm:spPr/>
      <dgm:t>
        <a:bodyPr/>
        <a:lstStyle/>
        <a:p>
          <a:endParaRPr lang="en-US"/>
        </a:p>
      </dgm:t>
    </dgm:pt>
    <dgm:pt modelId="{E79FC851-6C42-4FD7-BFC2-89B67745A825}" type="sibTrans" cxnId="{BCF25F77-F1B0-40A4-8E73-304B10368938}">
      <dgm:prSet/>
      <dgm:spPr/>
      <dgm:t>
        <a:bodyPr/>
        <a:lstStyle/>
        <a:p>
          <a:endParaRPr lang="en-US"/>
        </a:p>
      </dgm:t>
    </dgm:pt>
    <dgm:pt modelId="{2F43964E-B97E-473F-87AF-A4288AD0EB3A}">
      <dgm:prSet/>
      <dgm:spPr/>
      <dgm:t>
        <a:bodyPr/>
        <a:lstStyle/>
        <a:p>
          <a:r>
            <a:rPr lang="en-US" dirty="0"/>
            <a:t>A person who feels inequitably treated may decide to leave their job rather than suffer the inequity of being under- or overpaid</a:t>
          </a:r>
        </a:p>
      </dgm:t>
    </dgm:pt>
    <dgm:pt modelId="{9D78F8E2-7730-49C2-B094-EF76847BAB73}" type="parTrans" cxnId="{C893E84A-0930-42F4-84E7-6321E99CB79C}">
      <dgm:prSet/>
      <dgm:spPr/>
      <dgm:t>
        <a:bodyPr/>
        <a:lstStyle/>
        <a:p>
          <a:endParaRPr lang="en-US"/>
        </a:p>
      </dgm:t>
    </dgm:pt>
    <dgm:pt modelId="{69B076A3-0E9C-4CE5-BE1D-4AAC99F55C4F}" type="sibTrans" cxnId="{C893E84A-0930-42F4-84E7-6321E99CB79C}">
      <dgm:prSet/>
      <dgm:spPr/>
      <dgm:t>
        <a:bodyPr/>
        <a:lstStyle/>
        <a:p>
          <a:endParaRPr lang="en-US"/>
        </a:p>
      </dgm:t>
    </dgm:pt>
    <dgm:pt modelId="{3A658422-39A1-0A40-84D8-1DDE2C2BDB1D}" type="pres">
      <dgm:prSet presAssocID="{4486FC53-A42C-A141-8FC1-6F2797579AA4}" presName="Name0" presStyleCnt="0">
        <dgm:presLayoutVars>
          <dgm:dir/>
          <dgm:animLvl val="lvl"/>
          <dgm:resizeHandles val="exact"/>
        </dgm:presLayoutVars>
      </dgm:prSet>
      <dgm:spPr/>
    </dgm:pt>
    <dgm:pt modelId="{CBFA9BC2-4346-A94F-921B-00CF71B357DE}" type="pres">
      <dgm:prSet presAssocID="{B514A51A-5EE6-824E-8301-508405DC543E}" presName="composite" presStyleCnt="0"/>
      <dgm:spPr/>
    </dgm:pt>
    <dgm:pt modelId="{9CE0E6EF-0B1A-C446-B4EE-3F330B5E274B}" type="pres">
      <dgm:prSet presAssocID="{B514A51A-5EE6-824E-8301-508405DC543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FA4242F-9D21-6347-B4D7-F2FDB780FFF5}" type="pres">
      <dgm:prSet presAssocID="{B514A51A-5EE6-824E-8301-508405DC543E}" presName="desTx" presStyleLbl="alignAccFollowNode1" presStyleIdx="0" presStyleCnt="4">
        <dgm:presLayoutVars>
          <dgm:bulletEnabled val="1"/>
        </dgm:presLayoutVars>
      </dgm:prSet>
      <dgm:spPr/>
    </dgm:pt>
    <dgm:pt modelId="{ACC189D0-C680-DB48-BF3A-8A0D7104403D}" type="pres">
      <dgm:prSet presAssocID="{826E1EC9-EE24-AB44-A949-55F94F2BD87F}" presName="space" presStyleCnt="0"/>
      <dgm:spPr/>
    </dgm:pt>
    <dgm:pt modelId="{A9D8C218-9199-D043-8205-19810A499B5B}" type="pres">
      <dgm:prSet presAssocID="{53730A96-0EB0-E240-A09E-2F157A4D3BB6}" presName="composite" presStyleCnt="0"/>
      <dgm:spPr/>
    </dgm:pt>
    <dgm:pt modelId="{FD22D885-54D7-C342-A843-BCF82C9E2E63}" type="pres">
      <dgm:prSet presAssocID="{53730A96-0EB0-E240-A09E-2F157A4D3BB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E4A2EFB-0A66-B748-B80D-BA465E25FE9D}" type="pres">
      <dgm:prSet presAssocID="{53730A96-0EB0-E240-A09E-2F157A4D3BB6}" presName="desTx" presStyleLbl="alignAccFollowNode1" presStyleIdx="1" presStyleCnt="4">
        <dgm:presLayoutVars>
          <dgm:bulletEnabled val="1"/>
        </dgm:presLayoutVars>
      </dgm:prSet>
      <dgm:spPr/>
    </dgm:pt>
    <dgm:pt modelId="{4B32ACF6-25F7-EB49-9A15-0F6287CCA671}" type="pres">
      <dgm:prSet presAssocID="{28681E8D-1BA9-B045-B7BF-984FC3EAA946}" presName="space" presStyleCnt="0"/>
      <dgm:spPr/>
    </dgm:pt>
    <dgm:pt modelId="{00C22DEC-DEE0-C845-8B42-C2D923E7AB23}" type="pres">
      <dgm:prSet presAssocID="{D1F56169-F1AB-B04F-A4B6-D79756C1D6BC}" presName="composite" presStyleCnt="0"/>
      <dgm:spPr/>
    </dgm:pt>
    <dgm:pt modelId="{528DBD78-22AD-9948-A911-F04665C7A8B1}" type="pres">
      <dgm:prSet presAssocID="{D1F56169-F1AB-B04F-A4B6-D79756C1D6B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F220766-FCAD-3342-AD59-13642B57AD88}" type="pres">
      <dgm:prSet presAssocID="{D1F56169-F1AB-B04F-A4B6-D79756C1D6BC}" presName="desTx" presStyleLbl="alignAccFollowNode1" presStyleIdx="2" presStyleCnt="4">
        <dgm:presLayoutVars>
          <dgm:bulletEnabled val="1"/>
        </dgm:presLayoutVars>
      </dgm:prSet>
      <dgm:spPr/>
    </dgm:pt>
    <dgm:pt modelId="{E8AD0F1D-913E-498C-8983-56A981C144EB}" type="pres">
      <dgm:prSet presAssocID="{CC5B1114-3417-C544-833D-891BF79D4F58}" presName="space" presStyleCnt="0"/>
      <dgm:spPr/>
    </dgm:pt>
    <dgm:pt modelId="{46689BB3-43BC-42EC-A8D5-7814C2AAA005}" type="pres">
      <dgm:prSet presAssocID="{BD26961E-705D-4F0D-8A32-65825E863C41}" presName="composite" presStyleCnt="0"/>
      <dgm:spPr/>
    </dgm:pt>
    <dgm:pt modelId="{281178E3-9255-425C-9486-F41C3F5B4E05}" type="pres">
      <dgm:prSet presAssocID="{BD26961E-705D-4F0D-8A32-65825E863C4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55B76FD-D1E6-4B84-A30E-C17ED66A3619}" type="pres">
      <dgm:prSet presAssocID="{BD26961E-705D-4F0D-8A32-65825E863C4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F323202-5E77-9644-AD96-AB1569A0686E}" type="presOf" srcId="{1233B0D6-428D-1F41-A858-5D9A9EE60A8B}" destId="{CE4A2EFB-0A66-B748-B80D-BA465E25FE9D}" srcOrd="0" destOrd="0" presId="urn:microsoft.com/office/officeart/2005/8/layout/hList1"/>
    <dgm:cxn modelId="{5860D810-C81A-4C10-B9C4-6551E0458640}" type="presOf" srcId="{2F43964E-B97E-473F-87AF-A4288AD0EB3A}" destId="{E55B76FD-D1E6-4B84-A30E-C17ED66A3619}" srcOrd="0" destOrd="0" presId="urn:microsoft.com/office/officeart/2005/8/layout/hList1"/>
    <dgm:cxn modelId="{3DA22E17-9E86-0B4F-AE83-7C8B18ADFDB2}" type="presOf" srcId="{D1F56169-F1AB-B04F-A4B6-D79756C1D6BC}" destId="{528DBD78-22AD-9948-A911-F04665C7A8B1}" srcOrd="0" destOrd="0" presId="urn:microsoft.com/office/officeart/2005/8/layout/hList1"/>
    <dgm:cxn modelId="{3D735322-569F-9946-BF92-7E9510B82799}" type="presOf" srcId="{EE838EE3-E0A3-FA43-BE1A-563C8902ACF7}" destId="{3F220766-FCAD-3342-AD59-13642B57AD88}" srcOrd="0" destOrd="0" presId="urn:microsoft.com/office/officeart/2005/8/layout/hList1"/>
    <dgm:cxn modelId="{60611F35-4189-D848-A65E-682D04A6E4C0}" type="presOf" srcId="{53730A96-0EB0-E240-A09E-2F157A4D3BB6}" destId="{FD22D885-54D7-C342-A843-BCF82C9E2E63}" srcOrd="0" destOrd="0" presId="urn:microsoft.com/office/officeart/2005/8/layout/hList1"/>
    <dgm:cxn modelId="{295F0E5B-5584-AA4A-BBE4-ACCB20A77277}" type="presOf" srcId="{B514A51A-5EE6-824E-8301-508405DC543E}" destId="{9CE0E6EF-0B1A-C446-B4EE-3F330B5E274B}" srcOrd="0" destOrd="0" presId="urn:microsoft.com/office/officeart/2005/8/layout/hList1"/>
    <dgm:cxn modelId="{8105B543-74ED-C74F-B08F-21821CFD8F47}" srcId="{4486FC53-A42C-A141-8FC1-6F2797579AA4}" destId="{B514A51A-5EE6-824E-8301-508405DC543E}" srcOrd="0" destOrd="0" parTransId="{CFD41E02-748E-0547-9ADC-C869F54FF7DC}" sibTransId="{826E1EC9-EE24-AB44-A949-55F94F2BD87F}"/>
    <dgm:cxn modelId="{3EEC8367-5BA6-BC49-A3DF-2E0E23A2C4F1}" type="presOf" srcId="{4486FC53-A42C-A141-8FC1-6F2797579AA4}" destId="{3A658422-39A1-0A40-84D8-1DDE2C2BDB1D}" srcOrd="0" destOrd="0" presId="urn:microsoft.com/office/officeart/2005/8/layout/hList1"/>
    <dgm:cxn modelId="{3B201A69-7CD8-674E-84BC-409E16E1DA69}" srcId="{4486FC53-A42C-A141-8FC1-6F2797579AA4}" destId="{53730A96-0EB0-E240-A09E-2F157A4D3BB6}" srcOrd="1" destOrd="0" parTransId="{7637C18D-6117-2649-9218-9D39C5E5E477}" sibTransId="{28681E8D-1BA9-B045-B7BF-984FC3EAA946}"/>
    <dgm:cxn modelId="{C893E84A-0930-42F4-84E7-6321E99CB79C}" srcId="{BD26961E-705D-4F0D-8A32-65825E863C41}" destId="{2F43964E-B97E-473F-87AF-A4288AD0EB3A}" srcOrd="0" destOrd="0" parTransId="{9D78F8E2-7730-49C2-B094-EF76847BAB73}" sibTransId="{69B076A3-0E9C-4CE5-BE1D-4AAC99F55C4F}"/>
    <dgm:cxn modelId="{64235C6B-C8F2-2E46-A73C-4003C2256ACC}" srcId="{53730A96-0EB0-E240-A09E-2F157A4D3BB6}" destId="{1233B0D6-428D-1F41-A858-5D9A9EE60A8B}" srcOrd="0" destOrd="0" parTransId="{09143D0C-5CB2-9241-909C-8CC6A40CCE77}" sibTransId="{3AD68AE1-0F57-1747-A9AE-1174A21A792F}"/>
    <dgm:cxn modelId="{38631076-07DA-6B46-84C0-EB73D3D2A5FB}" srcId="{4486FC53-A42C-A141-8FC1-6F2797579AA4}" destId="{D1F56169-F1AB-B04F-A4B6-D79756C1D6BC}" srcOrd="2" destOrd="0" parTransId="{C1400161-00B9-7C46-894A-E835E9298B24}" sibTransId="{CC5B1114-3417-C544-833D-891BF79D4F58}"/>
    <dgm:cxn modelId="{BCF25F77-F1B0-40A4-8E73-304B10368938}" srcId="{4486FC53-A42C-A141-8FC1-6F2797579AA4}" destId="{BD26961E-705D-4F0D-8A32-65825E863C41}" srcOrd="3" destOrd="0" parTransId="{873F2AD2-D772-4107-A040-5760298EA856}" sibTransId="{E79FC851-6C42-4FD7-BFC2-89B67745A825}"/>
    <dgm:cxn modelId="{7040BA9D-5886-4123-A69D-E5D9BC253B43}" type="presOf" srcId="{BD26961E-705D-4F0D-8A32-65825E863C41}" destId="{281178E3-9255-425C-9486-F41C3F5B4E05}" srcOrd="0" destOrd="0" presId="urn:microsoft.com/office/officeart/2005/8/layout/hList1"/>
    <dgm:cxn modelId="{67AB07BC-6CE2-C949-9D9E-61732A157D4C}" srcId="{B514A51A-5EE6-824E-8301-508405DC543E}" destId="{47DB2EAA-070F-6545-BB0D-047F75D23579}" srcOrd="0" destOrd="0" parTransId="{434BF183-B3F3-B540-B095-4886F0EFB397}" sibTransId="{DD8449C2-2342-644B-A791-075824DEA131}"/>
    <dgm:cxn modelId="{A3827BC7-A62E-694B-BA3A-E954E57FECEA}" srcId="{D1F56169-F1AB-B04F-A4B6-D79756C1D6BC}" destId="{EE838EE3-E0A3-FA43-BE1A-563C8902ACF7}" srcOrd="0" destOrd="0" parTransId="{101FF6F1-42EE-5C48-9523-BA9797AF4012}" sibTransId="{1DBF2920-B65D-834D-A46E-DFB3F21EAC3D}"/>
    <dgm:cxn modelId="{03C94AE2-7115-7E4F-9BD5-7AD0B6C33FFB}" type="presOf" srcId="{47DB2EAA-070F-6545-BB0D-047F75D23579}" destId="{BFA4242F-9D21-6347-B4D7-F2FDB780FFF5}" srcOrd="0" destOrd="0" presId="urn:microsoft.com/office/officeart/2005/8/layout/hList1"/>
    <dgm:cxn modelId="{44FB3B4B-6D0F-A348-8C4D-6C8110892EA7}" type="presParOf" srcId="{3A658422-39A1-0A40-84D8-1DDE2C2BDB1D}" destId="{CBFA9BC2-4346-A94F-921B-00CF71B357DE}" srcOrd="0" destOrd="0" presId="urn:microsoft.com/office/officeart/2005/8/layout/hList1"/>
    <dgm:cxn modelId="{C580F4F6-DA88-2F40-A0F7-666CF8F63969}" type="presParOf" srcId="{CBFA9BC2-4346-A94F-921B-00CF71B357DE}" destId="{9CE0E6EF-0B1A-C446-B4EE-3F330B5E274B}" srcOrd="0" destOrd="0" presId="urn:microsoft.com/office/officeart/2005/8/layout/hList1"/>
    <dgm:cxn modelId="{26D508BD-27E3-C04B-BF4A-E2FB2AD22EB7}" type="presParOf" srcId="{CBFA9BC2-4346-A94F-921B-00CF71B357DE}" destId="{BFA4242F-9D21-6347-B4D7-F2FDB780FFF5}" srcOrd="1" destOrd="0" presId="urn:microsoft.com/office/officeart/2005/8/layout/hList1"/>
    <dgm:cxn modelId="{72A1EE8D-43D1-0C45-A59F-85D28DAF1651}" type="presParOf" srcId="{3A658422-39A1-0A40-84D8-1DDE2C2BDB1D}" destId="{ACC189D0-C680-DB48-BF3A-8A0D7104403D}" srcOrd="1" destOrd="0" presId="urn:microsoft.com/office/officeart/2005/8/layout/hList1"/>
    <dgm:cxn modelId="{E0E7C53B-5D18-6F4F-AC4E-B0802ABAABE1}" type="presParOf" srcId="{3A658422-39A1-0A40-84D8-1DDE2C2BDB1D}" destId="{A9D8C218-9199-D043-8205-19810A499B5B}" srcOrd="2" destOrd="0" presId="urn:microsoft.com/office/officeart/2005/8/layout/hList1"/>
    <dgm:cxn modelId="{5A87E152-4EB2-C341-9261-2376E472B651}" type="presParOf" srcId="{A9D8C218-9199-D043-8205-19810A499B5B}" destId="{FD22D885-54D7-C342-A843-BCF82C9E2E63}" srcOrd="0" destOrd="0" presId="urn:microsoft.com/office/officeart/2005/8/layout/hList1"/>
    <dgm:cxn modelId="{3E5EDFC3-B176-054F-B001-1775B8746D0C}" type="presParOf" srcId="{A9D8C218-9199-D043-8205-19810A499B5B}" destId="{CE4A2EFB-0A66-B748-B80D-BA465E25FE9D}" srcOrd="1" destOrd="0" presId="urn:microsoft.com/office/officeart/2005/8/layout/hList1"/>
    <dgm:cxn modelId="{55C5B064-A9E7-A442-9E3D-D80EA76EB50E}" type="presParOf" srcId="{3A658422-39A1-0A40-84D8-1DDE2C2BDB1D}" destId="{4B32ACF6-25F7-EB49-9A15-0F6287CCA671}" srcOrd="3" destOrd="0" presId="urn:microsoft.com/office/officeart/2005/8/layout/hList1"/>
    <dgm:cxn modelId="{30B2A74E-9AAE-1849-93A4-DF5A410A5591}" type="presParOf" srcId="{3A658422-39A1-0A40-84D8-1DDE2C2BDB1D}" destId="{00C22DEC-DEE0-C845-8B42-C2D923E7AB23}" srcOrd="4" destOrd="0" presId="urn:microsoft.com/office/officeart/2005/8/layout/hList1"/>
    <dgm:cxn modelId="{1F54EAAF-9C7C-514E-9633-9128BEA413FA}" type="presParOf" srcId="{00C22DEC-DEE0-C845-8B42-C2D923E7AB23}" destId="{528DBD78-22AD-9948-A911-F04665C7A8B1}" srcOrd="0" destOrd="0" presId="urn:microsoft.com/office/officeart/2005/8/layout/hList1"/>
    <dgm:cxn modelId="{351ACFD3-D507-F04D-9483-5A6DC97A8486}" type="presParOf" srcId="{00C22DEC-DEE0-C845-8B42-C2D923E7AB23}" destId="{3F220766-FCAD-3342-AD59-13642B57AD88}" srcOrd="1" destOrd="0" presId="urn:microsoft.com/office/officeart/2005/8/layout/hList1"/>
    <dgm:cxn modelId="{CE737334-9613-470C-942E-D1EEAAF589A9}" type="presParOf" srcId="{3A658422-39A1-0A40-84D8-1DDE2C2BDB1D}" destId="{E8AD0F1D-913E-498C-8983-56A981C144EB}" srcOrd="5" destOrd="0" presId="urn:microsoft.com/office/officeart/2005/8/layout/hList1"/>
    <dgm:cxn modelId="{35AC953D-C8EB-465F-A17C-C86B7F513D73}" type="presParOf" srcId="{3A658422-39A1-0A40-84D8-1DDE2C2BDB1D}" destId="{46689BB3-43BC-42EC-A8D5-7814C2AAA005}" srcOrd="6" destOrd="0" presId="urn:microsoft.com/office/officeart/2005/8/layout/hList1"/>
    <dgm:cxn modelId="{E3361AF2-40AB-418F-8299-1FD10347C1B2}" type="presParOf" srcId="{46689BB3-43BC-42EC-A8D5-7814C2AAA005}" destId="{281178E3-9255-425C-9486-F41C3F5B4E05}" srcOrd="0" destOrd="0" presId="urn:microsoft.com/office/officeart/2005/8/layout/hList1"/>
    <dgm:cxn modelId="{76C105C1-086C-4CA5-AC32-506F763F9765}" type="presParOf" srcId="{46689BB3-43BC-42EC-A8D5-7814C2AAA005}" destId="{E55B76FD-D1E6-4B84-A30E-C17ED66A36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86FC53-A42C-A141-8FC1-6F2797579A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14A51A-5EE6-824E-8301-508405DC543E}">
      <dgm:prSet/>
      <dgm:spPr>
        <a:solidFill>
          <a:srgbClr val="006296"/>
        </a:solidFill>
        <a:ln>
          <a:noFill/>
        </a:ln>
      </dgm:spPr>
      <dgm:t>
        <a:bodyPr/>
        <a:lstStyle/>
        <a:p>
          <a:r>
            <a:rPr lang="en-AU" dirty="0"/>
            <a:t>Positive reinforcement</a:t>
          </a:r>
        </a:p>
      </dgm:t>
    </dgm:pt>
    <dgm:pt modelId="{CFD41E02-748E-0547-9ADC-C869F54FF7DC}" type="parTrans" cxnId="{8105B543-74ED-C74F-B08F-21821CFD8F47}">
      <dgm:prSet/>
      <dgm:spPr/>
      <dgm:t>
        <a:bodyPr/>
        <a:lstStyle/>
        <a:p>
          <a:endParaRPr lang="en-GB"/>
        </a:p>
      </dgm:t>
    </dgm:pt>
    <dgm:pt modelId="{826E1EC9-EE24-AB44-A949-55F94F2BD87F}" type="sibTrans" cxnId="{8105B543-74ED-C74F-B08F-21821CFD8F47}">
      <dgm:prSet/>
      <dgm:spPr/>
      <dgm:t>
        <a:bodyPr/>
        <a:lstStyle/>
        <a:p>
          <a:endParaRPr lang="en-GB"/>
        </a:p>
      </dgm:t>
    </dgm:pt>
    <dgm:pt modelId="{47DB2EAA-070F-6545-BB0D-047F75D23579}">
      <dgm:prSet/>
      <dgm:spPr/>
      <dgm:t>
        <a:bodyPr/>
        <a:lstStyle/>
        <a:p>
          <a:r>
            <a:rPr lang="en-US" dirty="0"/>
            <a:t>The administration of a pleasant and rewarding consequence following a desired </a:t>
          </a:r>
          <a:r>
            <a:rPr lang="en-US" dirty="0" err="1"/>
            <a:t>behaviour</a:t>
          </a:r>
          <a:r>
            <a:rPr lang="en-US" dirty="0"/>
            <a:t>, such as praise for an employee who arrives on time or does a little extra work</a:t>
          </a:r>
          <a:endParaRPr lang="en-AU" dirty="0"/>
        </a:p>
      </dgm:t>
    </dgm:pt>
    <dgm:pt modelId="{434BF183-B3F3-B540-B095-4886F0EFB397}" type="parTrans" cxnId="{67AB07BC-6CE2-C949-9D9E-61732A157D4C}">
      <dgm:prSet/>
      <dgm:spPr/>
      <dgm:t>
        <a:bodyPr/>
        <a:lstStyle/>
        <a:p>
          <a:endParaRPr lang="en-GB"/>
        </a:p>
      </dgm:t>
    </dgm:pt>
    <dgm:pt modelId="{DD8449C2-2342-644B-A791-075824DEA131}" type="sibTrans" cxnId="{67AB07BC-6CE2-C949-9D9E-61732A157D4C}">
      <dgm:prSet/>
      <dgm:spPr/>
      <dgm:t>
        <a:bodyPr/>
        <a:lstStyle/>
        <a:p>
          <a:endParaRPr lang="en-GB"/>
        </a:p>
      </dgm:t>
    </dgm:pt>
    <dgm:pt modelId="{53730A96-0EB0-E240-A09E-2F157A4D3BB6}">
      <dgm:prSet/>
      <dgm:spPr>
        <a:solidFill>
          <a:srgbClr val="4B5085"/>
        </a:solidFill>
        <a:ln>
          <a:noFill/>
        </a:ln>
      </dgm:spPr>
      <dgm:t>
        <a:bodyPr/>
        <a:lstStyle/>
        <a:p>
          <a:r>
            <a:rPr lang="en-AU" dirty="0"/>
            <a:t>Avoidance learning</a:t>
          </a:r>
        </a:p>
      </dgm:t>
    </dgm:pt>
    <dgm:pt modelId="{7637C18D-6117-2649-9218-9D39C5E5E477}" type="parTrans" cxnId="{3B201A69-7CD8-674E-84BC-409E16E1DA69}">
      <dgm:prSet/>
      <dgm:spPr/>
      <dgm:t>
        <a:bodyPr/>
        <a:lstStyle/>
        <a:p>
          <a:endParaRPr lang="en-GB"/>
        </a:p>
      </dgm:t>
    </dgm:pt>
    <dgm:pt modelId="{28681E8D-1BA9-B045-B7BF-984FC3EAA946}" type="sibTrans" cxnId="{3B201A69-7CD8-674E-84BC-409E16E1DA69}">
      <dgm:prSet/>
      <dgm:spPr/>
      <dgm:t>
        <a:bodyPr/>
        <a:lstStyle/>
        <a:p>
          <a:endParaRPr lang="en-GB"/>
        </a:p>
      </dgm:t>
    </dgm:pt>
    <dgm:pt modelId="{1233B0D6-428D-1F41-A858-5D9A9EE60A8B}">
      <dgm:prSet/>
      <dgm:spPr/>
      <dgm:t>
        <a:bodyPr/>
        <a:lstStyle/>
        <a:p>
          <a:r>
            <a:rPr lang="en-US" dirty="0"/>
            <a:t>The removal of an unpleasant consequence once a </a:t>
          </a:r>
          <a:r>
            <a:rPr lang="en-US" dirty="0" err="1"/>
            <a:t>behaviour</a:t>
          </a:r>
          <a:r>
            <a:rPr lang="en-US" dirty="0"/>
            <a:t> is improved, thereby encouraging and strengthening the desired </a:t>
          </a:r>
          <a:r>
            <a:rPr lang="en-US" dirty="0" err="1"/>
            <a:t>behaviour</a:t>
          </a:r>
          <a:endParaRPr lang="en-AU" dirty="0"/>
        </a:p>
      </dgm:t>
    </dgm:pt>
    <dgm:pt modelId="{09143D0C-5CB2-9241-909C-8CC6A40CCE77}" type="parTrans" cxnId="{64235C6B-C8F2-2E46-A73C-4003C2256ACC}">
      <dgm:prSet/>
      <dgm:spPr/>
      <dgm:t>
        <a:bodyPr/>
        <a:lstStyle/>
        <a:p>
          <a:endParaRPr lang="en-GB"/>
        </a:p>
      </dgm:t>
    </dgm:pt>
    <dgm:pt modelId="{3AD68AE1-0F57-1747-A9AE-1174A21A792F}" type="sibTrans" cxnId="{64235C6B-C8F2-2E46-A73C-4003C2256ACC}">
      <dgm:prSet/>
      <dgm:spPr/>
      <dgm:t>
        <a:bodyPr/>
        <a:lstStyle/>
        <a:p>
          <a:endParaRPr lang="en-GB"/>
        </a:p>
      </dgm:t>
    </dgm:pt>
    <dgm:pt modelId="{D1F56169-F1AB-B04F-A4B6-D79756C1D6BC}">
      <dgm:prSet/>
      <dgm:spPr>
        <a:solidFill>
          <a:srgbClr val="A93E62"/>
        </a:solidFill>
        <a:ln>
          <a:noFill/>
        </a:ln>
      </dgm:spPr>
      <dgm:t>
        <a:bodyPr/>
        <a:lstStyle/>
        <a:p>
          <a:r>
            <a:rPr lang="en-AU" dirty="0"/>
            <a:t>Punishment</a:t>
          </a:r>
        </a:p>
      </dgm:t>
    </dgm:pt>
    <dgm:pt modelId="{C1400161-00B9-7C46-894A-E835E9298B24}" type="parTrans" cxnId="{38631076-07DA-6B46-84C0-EB73D3D2A5FB}">
      <dgm:prSet/>
      <dgm:spPr/>
      <dgm:t>
        <a:bodyPr/>
        <a:lstStyle/>
        <a:p>
          <a:endParaRPr lang="en-GB"/>
        </a:p>
      </dgm:t>
    </dgm:pt>
    <dgm:pt modelId="{CC5B1114-3417-C544-833D-891BF79D4F58}" type="sibTrans" cxnId="{38631076-07DA-6B46-84C0-EB73D3D2A5FB}">
      <dgm:prSet/>
      <dgm:spPr/>
      <dgm:t>
        <a:bodyPr/>
        <a:lstStyle/>
        <a:p>
          <a:endParaRPr lang="en-GB"/>
        </a:p>
      </dgm:t>
    </dgm:pt>
    <dgm:pt modelId="{EE838EE3-E0A3-FA43-BE1A-563C8902ACF7}">
      <dgm:prSet/>
      <dgm:spPr/>
      <dgm:t>
        <a:bodyPr/>
        <a:lstStyle/>
        <a:p>
          <a:r>
            <a:rPr lang="en-US" dirty="0"/>
            <a:t>The imposition of unpleasant outcomes on an employee, typically occurring after undesirable </a:t>
          </a:r>
          <a:r>
            <a:rPr lang="en-US" dirty="0" err="1"/>
            <a:t>behaviour</a:t>
          </a:r>
          <a:endParaRPr lang="en-AU" dirty="0"/>
        </a:p>
      </dgm:t>
    </dgm:pt>
    <dgm:pt modelId="{101FF6F1-42EE-5C48-9523-BA9797AF4012}" type="parTrans" cxnId="{A3827BC7-A62E-694B-BA3A-E954E57FECEA}">
      <dgm:prSet/>
      <dgm:spPr/>
      <dgm:t>
        <a:bodyPr/>
        <a:lstStyle/>
        <a:p>
          <a:endParaRPr lang="en-GB"/>
        </a:p>
      </dgm:t>
    </dgm:pt>
    <dgm:pt modelId="{1DBF2920-B65D-834D-A46E-DFB3F21EAC3D}" type="sibTrans" cxnId="{A3827BC7-A62E-694B-BA3A-E954E57FECEA}">
      <dgm:prSet/>
      <dgm:spPr/>
      <dgm:t>
        <a:bodyPr/>
        <a:lstStyle/>
        <a:p>
          <a:endParaRPr lang="en-GB"/>
        </a:p>
      </dgm:t>
    </dgm:pt>
    <dgm:pt modelId="{BD26961E-705D-4F0D-8A32-65825E863C41}">
      <dgm:prSet/>
      <dgm:spPr>
        <a:solidFill>
          <a:srgbClr val="007B82"/>
        </a:solidFill>
        <a:ln>
          <a:noFill/>
        </a:ln>
      </dgm:spPr>
      <dgm:t>
        <a:bodyPr/>
        <a:lstStyle/>
        <a:p>
          <a:r>
            <a:rPr lang="en-AU" dirty="0"/>
            <a:t>Extinction</a:t>
          </a:r>
        </a:p>
      </dgm:t>
    </dgm:pt>
    <dgm:pt modelId="{873F2AD2-D772-4107-A040-5760298EA856}" type="parTrans" cxnId="{BCF25F77-F1B0-40A4-8E73-304B10368938}">
      <dgm:prSet/>
      <dgm:spPr/>
      <dgm:t>
        <a:bodyPr/>
        <a:lstStyle/>
        <a:p>
          <a:endParaRPr lang="en-US"/>
        </a:p>
      </dgm:t>
    </dgm:pt>
    <dgm:pt modelId="{E79FC851-6C42-4FD7-BFC2-89B67745A825}" type="sibTrans" cxnId="{BCF25F77-F1B0-40A4-8E73-304B10368938}">
      <dgm:prSet/>
      <dgm:spPr/>
      <dgm:t>
        <a:bodyPr/>
        <a:lstStyle/>
        <a:p>
          <a:endParaRPr lang="en-US"/>
        </a:p>
      </dgm:t>
    </dgm:pt>
    <dgm:pt modelId="{2F43964E-B97E-473F-87AF-A4288AD0EB3A}">
      <dgm:prSet/>
      <dgm:spPr/>
      <dgm:t>
        <a:bodyPr/>
        <a:lstStyle/>
        <a:p>
          <a:r>
            <a:rPr lang="en-US" dirty="0"/>
            <a:t>The withholding of a positive reward, such as praise or other positive outcomes</a:t>
          </a:r>
        </a:p>
      </dgm:t>
    </dgm:pt>
    <dgm:pt modelId="{9D78F8E2-7730-49C2-B094-EF76847BAB73}" type="parTrans" cxnId="{C893E84A-0930-42F4-84E7-6321E99CB79C}">
      <dgm:prSet/>
      <dgm:spPr/>
      <dgm:t>
        <a:bodyPr/>
        <a:lstStyle/>
        <a:p>
          <a:endParaRPr lang="en-US"/>
        </a:p>
      </dgm:t>
    </dgm:pt>
    <dgm:pt modelId="{69B076A3-0E9C-4CE5-BE1D-4AAC99F55C4F}" type="sibTrans" cxnId="{C893E84A-0930-42F4-84E7-6321E99CB79C}">
      <dgm:prSet/>
      <dgm:spPr/>
      <dgm:t>
        <a:bodyPr/>
        <a:lstStyle/>
        <a:p>
          <a:endParaRPr lang="en-US"/>
        </a:p>
      </dgm:t>
    </dgm:pt>
    <dgm:pt modelId="{3A658422-39A1-0A40-84D8-1DDE2C2BDB1D}" type="pres">
      <dgm:prSet presAssocID="{4486FC53-A42C-A141-8FC1-6F2797579AA4}" presName="Name0" presStyleCnt="0">
        <dgm:presLayoutVars>
          <dgm:dir/>
          <dgm:animLvl val="lvl"/>
          <dgm:resizeHandles val="exact"/>
        </dgm:presLayoutVars>
      </dgm:prSet>
      <dgm:spPr/>
    </dgm:pt>
    <dgm:pt modelId="{CBFA9BC2-4346-A94F-921B-00CF71B357DE}" type="pres">
      <dgm:prSet presAssocID="{B514A51A-5EE6-824E-8301-508405DC543E}" presName="composite" presStyleCnt="0"/>
      <dgm:spPr/>
    </dgm:pt>
    <dgm:pt modelId="{9CE0E6EF-0B1A-C446-B4EE-3F330B5E274B}" type="pres">
      <dgm:prSet presAssocID="{B514A51A-5EE6-824E-8301-508405DC543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FA4242F-9D21-6347-B4D7-F2FDB780FFF5}" type="pres">
      <dgm:prSet presAssocID="{B514A51A-5EE6-824E-8301-508405DC543E}" presName="desTx" presStyleLbl="alignAccFollowNode1" presStyleIdx="0" presStyleCnt="4">
        <dgm:presLayoutVars>
          <dgm:bulletEnabled val="1"/>
        </dgm:presLayoutVars>
      </dgm:prSet>
      <dgm:spPr/>
    </dgm:pt>
    <dgm:pt modelId="{ACC189D0-C680-DB48-BF3A-8A0D7104403D}" type="pres">
      <dgm:prSet presAssocID="{826E1EC9-EE24-AB44-A949-55F94F2BD87F}" presName="space" presStyleCnt="0"/>
      <dgm:spPr/>
    </dgm:pt>
    <dgm:pt modelId="{A9D8C218-9199-D043-8205-19810A499B5B}" type="pres">
      <dgm:prSet presAssocID="{53730A96-0EB0-E240-A09E-2F157A4D3BB6}" presName="composite" presStyleCnt="0"/>
      <dgm:spPr/>
    </dgm:pt>
    <dgm:pt modelId="{FD22D885-54D7-C342-A843-BCF82C9E2E63}" type="pres">
      <dgm:prSet presAssocID="{53730A96-0EB0-E240-A09E-2F157A4D3BB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E4A2EFB-0A66-B748-B80D-BA465E25FE9D}" type="pres">
      <dgm:prSet presAssocID="{53730A96-0EB0-E240-A09E-2F157A4D3BB6}" presName="desTx" presStyleLbl="alignAccFollowNode1" presStyleIdx="1" presStyleCnt="4">
        <dgm:presLayoutVars>
          <dgm:bulletEnabled val="1"/>
        </dgm:presLayoutVars>
      </dgm:prSet>
      <dgm:spPr/>
    </dgm:pt>
    <dgm:pt modelId="{4B32ACF6-25F7-EB49-9A15-0F6287CCA671}" type="pres">
      <dgm:prSet presAssocID="{28681E8D-1BA9-B045-B7BF-984FC3EAA946}" presName="space" presStyleCnt="0"/>
      <dgm:spPr/>
    </dgm:pt>
    <dgm:pt modelId="{00C22DEC-DEE0-C845-8B42-C2D923E7AB23}" type="pres">
      <dgm:prSet presAssocID="{D1F56169-F1AB-B04F-A4B6-D79756C1D6BC}" presName="composite" presStyleCnt="0"/>
      <dgm:spPr/>
    </dgm:pt>
    <dgm:pt modelId="{528DBD78-22AD-9948-A911-F04665C7A8B1}" type="pres">
      <dgm:prSet presAssocID="{D1F56169-F1AB-B04F-A4B6-D79756C1D6B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F220766-FCAD-3342-AD59-13642B57AD88}" type="pres">
      <dgm:prSet presAssocID="{D1F56169-F1AB-B04F-A4B6-D79756C1D6BC}" presName="desTx" presStyleLbl="alignAccFollowNode1" presStyleIdx="2" presStyleCnt="4">
        <dgm:presLayoutVars>
          <dgm:bulletEnabled val="1"/>
        </dgm:presLayoutVars>
      </dgm:prSet>
      <dgm:spPr/>
    </dgm:pt>
    <dgm:pt modelId="{E8AD0F1D-913E-498C-8983-56A981C144EB}" type="pres">
      <dgm:prSet presAssocID="{CC5B1114-3417-C544-833D-891BF79D4F58}" presName="space" presStyleCnt="0"/>
      <dgm:spPr/>
    </dgm:pt>
    <dgm:pt modelId="{46689BB3-43BC-42EC-A8D5-7814C2AAA005}" type="pres">
      <dgm:prSet presAssocID="{BD26961E-705D-4F0D-8A32-65825E863C41}" presName="composite" presStyleCnt="0"/>
      <dgm:spPr/>
    </dgm:pt>
    <dgm:pt modelId="{281178E3-9255-425C-9486-F41C3F5B4E05}" type="pres">
      <dgm:prSet presAssocID="{BD26961E-705D-4F0D-8A32-65825E863C4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55B76FD-D1E6-4B84-A30E-C17ED66A3619}" type="pres">
      <dgm:prSet presAssocID="{BD26961E-705D-4F0D-8A32-65825E863C4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F323202-5E77-9644-AD96-AB1569A0686E}" type="presOf" srcId="{1233B0D6-428D-1F41-A858-5D9A9EE60A8B}" destId="{CE4A2EFB-0A66-B748-B80D-BA465E25FE9D}" srcOrd="0" destOrd="0" presId="urn:microsoft.com/office/officeart/2005/8/layout/hList1"/>
    <dgm:cxn modelId="{5860D810-C81A-4C10-B9C4-6551E0458640}" type="presOf" srcId="{2F43964E-B97E-473F-87AF-A4288AD0EB3A}" destId="{E55B76FD-D1E6-4B84-A30E-C17ED66A3619}" srcOrd="0" destOrd="0" presId="urn:microsoft.com/office/officeart/2005/8/layout/hList1"/>
    <dgm:cxn modelId="{3DA22E17-9E86-0B4F-AE83-7C8B18ADFDB2}" type="presOf" srcId="{D1F56169-F1AB-B04F-A4B6-D79756C1D6BC}" destId="{528DBD78-22AD-9948-A911-F04665C7A8B1}" srcOrd="0" destOrd="0" presId="urn:microsoft.com/office/officeart/2005/8/layout/hList1"/>
    <dgm:cxn modelId="{3D735322-569F-9946-BF92-7E9510B82799}" type="presOf" srcId="{EE838EE3-E0A3-FA43-BE1A-563C8902ACF7}" destId="{3F220766-FCAD-3342-AD59-13642B57AD88}" srcOrd="0" destOrd="0" presId="urn:microsoft.com/office/officeart/2005/8/layout/hList1"/>
    <dgm:cxn modelId="{60611F35-4189-D848-A65E-682D04A6E4C0}" type="presOf" srcId="{53730A96-0EB0-E240-A09E-2F157A4D3BB6}" destId="{FD22D885-54D7-C342-A843-BCF82C9E2E63}" srcOrd="0" destOrd="0" presId="urn:microsoft.com/office/officeart/2005/8/layout/hList1"/>
    <dgm:cxn modelId="{295F0E5B-5584-AA4A-BBE4-ACCB20A77277}" type="presOf" srcId="{B514A51A-5EE6-824E-8301-508405DC543E}" destId="{9CE0E6EF-0B1A-C446-B4EE-3F330B5E274B}" srcOrd="0" destOrd="0" presId="urn:microsoft.com/office/officeart/2005/8/layout/hList1"/>
    <dgm:cxn modelId="{8105B543-74ED-C74F-B08F-21821CFD8F47}" srcId="{4486FC53-A42C-A141-8FC1-6F2797579AA4}" destId="{B514A51A-5EE6-824E-8301-508405DC543E}" srcOrd="0" destOrd="0" parTransId="{CFD41E02-748E-0547-9ADC-C869F54FF7DC}" sibTransId="{826E1EC9-EE24-AB44-A949-55F94F2BD87F}"/>
    <dgm:cxn modelId="{3EEC8367-5BA6-BC49-A3DF-2E0E23A2C4F1}" type="presOf" srcId="{4486FC53-A42C-A141-8FC1-6F2797579AA4}" destId="{3A658422-39A1-0A40-84D8-1DDE2C2BDB1D}" srcOrd="0" destOrd="0" presId="urn:microsoft.com/office/officeart/2005/8/layout/hList1"/>
    <dgm:cxn modelId="{3B201A69-7CD8-674E-84BC-409E16E1DA69}" srcId="{4486FC53-A42C-A141-8FC1-6F2797579AA4}" destId="{53730A96-0EB0-E240-A09E-2F157A4D3BB6}" srcOrd="1" destOrd="0" parTransId="{7637C18D-6117-2649-9218-9D39C5E5E477}" sibTransId="{28681E8D-1BA9-B045-B7BF-984FC3EAA946}"/>
    <dgm:cxn modelId="{C893E84A-0930-42F4-84E7-6321E99CB79C}" srcId="{BD26961E-705D-4F0D-8A32-65825E863C41}" destId="{2F43964E-B97E-473F-87AF-A4288AD0EB3A}" srcOrd="0" destOrd="0" parTransId="{9D78F8E2-7730-49C2-B094-EF76847BAB73}" sibTransId="{69B076A3-0E9C-4CE5-BE1D-4AAC99F55C4F}"/>
    <dgm:cxn modelId="{64235C6B-C8F2-2E46-A73C-4003C2256ACC}" srcId="{53730A96-0EB0-E240-A09E-2F157A4D3BB6}" destId="{1233B0D6-428D-1F41-A858-5D9A9EE60A8B}" srcOrd="0" destOrd="0" parTransId="{09143D0C-5CB2-9241-909C-8CC6A40CCE77}" sibTransId="{3AD68AE1-0F57-1747-A9AE-1174A21A792F}"/>
    <dgm:cxn modelId="{38631076-07DA-6B46-84C0-EB73D3D2A5FB}" srcId="{4486FC53-A42C-A141-8FC1-6F2797579AA4}" destId="{D1F56169-F1AB-B04F-A4B6-D79756C1D6BC}" srcOrd="2" destOrd="0" parTransId="{C1400161-00B9-7C46-894A-E835E9298B24}" sibTransId="{CC5B1114-3417-C544-833D-891BF79D4F58}"/>
    <dgm:cxn modelId="{BCF25F77-F1B0-40A4-8E73-304B10368938}" srcId="{4486FC53-A42C-A141-8FC1-6F2797579AA4}" destId="{BD26961E-705D-4F0D-8A32-65825E863C41}" srcOrd="3" destOrd="0" parTransId="{873F2AD2-D772-4107-A040-5760298EA856}" sibTransId="{E79FC851-6C42-4FD7-BFC2-89B67745A825}"/>
    <dgm:cxn modelId="{7040BA9D-5886-4123-A69D-E5D9BC253B43}" type="presOf" srcId="{BD26961E-705D-4F0D-8A32-65825E863C41}" destId="{281178E3-9255-425C-9486-F41C3F5B4E05}" srcOrd="0" destOrd="0" presId="urn:microsoft.com/office/officeart/2005/8/layout/hList1"/>
    <dgm:cxn modelId="{67AB07BC-6CE2-C949-9D9E-61732A157D4C}" srcId="{B514A51A-5EE6-824E-8301-508405DC543E}" destId="{47DB2EAA-070F-6545-BB0D-047F75D23579}" srcOrd="0" destOrd="0" parTransId="{434BF183-B3F3-B540-B095-4886F0EFB397}" sibTransId="{DD8449C2-2342-644B-A791-075824DEA131}"/>
    <dgm:cxn modelId="{A3827BC7-A62E-694B-BA3A-E954E57FECEA}" srcId="{D1F56169-F1AB-B04F-A4B6-D79756C1D6BC}" destId="{EE838EE3-E0A3-FA43-BE1A-563C8902ACF7}" srcOrd="0" destOrd="0" parTransId="{101FF6F1-42EE-5C48-9523-BA9797AF4012}" sibTransId="{1DBF2920-B65D-834D-A46E-DFB3F21EAC3D}"/>
    <dgm:cxn modelId="{03C94AE2-7115-7E4F-9BD5-7AD0B6C33FFB}" type="presOf" srcId="{47DB2EAA-070F-6545-BB0D-047F75D23579}" destId="{BFA4242F-9D21-6347-B4D7-F2FDB780FFF5}" srcOrd="0" destOrd="0" presId="urn:microsoft.com/office/officeart/2005/8/layout/hList1"/>
    <dgm:cxn modelId="{44FB3B4B-6D0F-A348-8C4D-6C8110892EA7}" type="presParOf" srcId="{3A658422-39A1-0A40-84D8-1DDE2C2BDB1D}" destId="{CBFA9BC2-4346-A94F-921B-00CF71B357DE}" srcOrd="0" destOrd="0" presId="urn:microsoft.com/office/officeart/2005/8/layout/hList1"/>
    <dgm:cxn modelId="{C580F4F6-DA88-2F40-A0F7-666CF8F63969}" type="presParOf" srcId="{CBFA9BC2-4346-A94F-921B-00CF71B357DE}" destId="{9CE0E6EF-0B1A-C446-B4EE-3F330B5E274B}" srcOrd="0" destOrd="0" presId="urn:microsoft.com/office/officeart/2005/8/layout/hList1"/>
    <dgm:cxn modelId="{26D508BD-27E3-C04B-BF4A-E2FB2AD22EB7}" type="presParOf" srcId="{CBFA9BC2-4346-A94F-921B-00CF71B357DE}" destId="{BFA4242F-9D21-6347-B4D7-F2FDB780FFF5}" srcOrd="1" destOrd="0" presId="urn:microsoft.com/office/officeart/2005/8/layout/hList1"/>
    <dgm:cxn modelId="{72A1EE8D-43D1-0C45-A59F-85D28DAF1651}" type="presParOf" srcId="{3A658422-39A1-0A40-84D8-1DDE2C2BDB1D}" destId="{ACC189D0-C680-DB48-BF3A-8A0D7104403D}" srcOrd="1" destOrd="0" presId="urn:microsoft.com/office/officeart/2005/8/layout/hList1"/>
    <dgm:cxn modelId="{E0E7C53B-5D18-6F4F-AC4E-B0802ABAABE1}" type="presParOf" srcId="{3A658422-39A1-0A40-84D8-1DDE2C2BDB1D}" destId="{A9D8C218-9199-D043-8205-19810A499B5B}" srcOrd="2" destOrd="0" presId="urn:microsoft.com/office/officeart/2005/8/layout/hList1"/>
    <dgm:cxn modelId="{5A87E152-4EB2-C341-9261-2376E472B651}" type="presParOf" srcId="{A9D8C218-9199-D043-8205-19810A499B5B}" destId="{FD22D885-54D7-C342-A843-BCF82C9E2E63}" srcOrd="0" destOrd="0" presId="urn:microsoft.com/office/officeart/2005/8/layout/hList1"/>
    <dgm:cxn modelId="{3E5EDFC3-B176-054F-B001-1775B8746D0C}" type="presParOf" srcId="{A9D8C218-9199-D043-8205-19810A499B5B}" destId="{CE4A2EFB-0A66-B748-B80D-BA465E25FE9D}" srcOrd="1" destOrd="0" presId="urn:microsoft.com/office/officeart/2005/8/layout/hList1"/>
    <dgm:cxn modelId="{55C5B064-A9E7-A442-9E3D-D80EA76EB50E}" type="presParOf" srcId="{3A658422-39A1-0A40-84D8-1DDE2C2BDB1D}" destId="{4B32ACF6-25F7-EB49-9A15-0F6287CCA671}" srcOrd="3" destOrd="0" presId="urn:microsoft.com/office/officeart/2005/8/layout/hList1"/>
    <dgm:cxn modelId="{30B2A74E-9AAE-1849-93A4-DF5A410A5591}" type="presParOf" srcId="{3A658422-39A1-0A40-84D8-1DDE2C2BDB1D}" destId="{00C22DEC-DEE0-C845-8B42-C2D923E7AB23}" srcOrd="4" destOrd="0" presId="urn:microsoft.com/office/officeart/2005/8/layout/hList1"/>
    <dgm:cxn modelId="{1F54EAAF-9C7C-514E-9633-9128BEA413FA}" type="presParOf" srcId="{00C22DEC-DEE0-C845-8B42-C2D923E7AB23}" destId="{528DBD78-22AD-9948-A911-F04665C7A8B1}" srcOrd="0" destOrd="0" presId="urn:microsoft.com/office/officeart/2005/8/layout/hList1"/>
    <dgm:cxn modelId="{351ACFD3-D507-F04D-9483-5A6DC97A8486}" type="presParOf" srcId="{00C22DEC-DEE0-C845-8B42-C2D923E7AB23}" destId="{3F220766-FCAD-3342-AD59-13642B57AD88}" srcOrd="1" destOrd="0" presId="urn:microsoft.com/office/officeart/2005/8/layout/hList1"/>
    <dgm:cxn modelId="{CE737334-9613-470C-942E-D1EEAAF589A9}" type="presParOf" srcId="{3A658422-39A1-0A40-84D8-1DDE2C2BDB1D}" destId="{E8AD0F1D-913E-498C-8983-56A981C144EB}" srcOrd="5" destOrd="0" presId="urn:microsoft.com/office/officeart/2005/8/layout/hList1"/>
    <dgm:cxn modelId="{35AC953D-C8EB-465F-A17C-C86B7F513D73}" type="presParOf" srcId="{3A658422-39A1-0A40-84D8-1DDE2C2BDB1D}" destId="{46689BB3-43BC-42EC-A8D5-7814C2AAA005}" srcOrd="6" destOrd="0" presId="urn:microsoft.com/office/officeart/2005/8/layout/hList1"/>
    <dgm:cxn modelId="{E3361AF2-40AB-418F-8299-1FD10347C1B2}" type="presParOf" srcId="{46689BB3-43BC-42EC-A8D5-7814C2AAA005}" destId="{281178E3-9255-425C-9486-F41C3F5B4E05}" srcOrd="0" destOrd="0" presId="urn:microsoft.com/office/officeart/2005/8/layout/hList1"/>
    <dgm:cxn modelId="{76C105C1-086C-4CA5-AC32-506F763F9765}" type="presParOf" srcId="{46689BB3-43BC-42EC-A8D5-7814C2AAA005}" destId="{E55B76FD-D1E6-4B84-A30E-C17ED66A36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277342-F71F-2649-B9F8-C634B99BCC4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679D92-F6DF-4F41-8F39-BEED9B46279D}">
      <dgm:prSet/>
      <dgm:spPr>
        <a:solidFill>
          <a:srgbClr val="007B82"/>
        </a:solidFill>
        <a:ln>
          <a:noFill/>
        </a:ln>
      </dgm:spPr>
      <dgm:t>
        <a:bodyPr/>
        <a:lstStyle/>
        <a:p>
          <a:endParaRPr lang="en-AU" dirty="0"/>
        </a:p>
      </dgm:t>
    </dgm:pt>
    <dgm:pt modelId="{4CD9978D-EFBB-9244-A12C-A9FECF2B52BB}" type="parTrans" cxnId="{DAAEBD10-5045-3C4C-94CF-660845FD420B}">
      <dgm:prSet/>
      <dgm:spPr/>
      <dgm:t>
        <a:bodyPr/>
        <a:lstStyle/>
        <a:p>
          <a:endParaRPr lang="en-GB"/>
        </a:p>
      </dgm:t>
    </dgm:pt>
    <dgm:pt modelId="{316BA9AB-1EC8-C74C-BEEF-73D60A5F63CD}" type="sibTrans" cxnId="{DAAEBD10-5045-3C4C-94CF-660845FD420B}">
      <dgm:prSet/>
      <dgm:spPr/>
      <dgm:t>
        <a:bodyPr/>
        <a:lstStyle/>
        <a:p>
          <a:endParaRPr lang="en-GB"/>
        </a:p>
      </dgm:t>
    </dgm:pt>
    <dgm:pt modelId="{278B4F34-373D-EB4A-872C-D965869C1A34}">
      <dgm:prSet/>
      <dgm:spPr/>
      <dgm:t>
        <a:bodyPr/>
        <a:lstStyle/>
        <a:p>
          <a:r>
            <a:rPr lang="en-US" dirty="0"/>
            <a:t>Reinforcement theory is based on the relationship between a given </a:t>
          </a:r>
          <a:r>
            <a:rPr lang="en-US" dirty="0" err="1"/>
            <a:t>behaviour</a:t>
          </a:r>
          <a:r>
            <a:rPr lang="en-US" dirty="0"/>
            <a:t> and its consequences. </a:t>
          </a:r>
          <a:endParaRPr lang="en-AU" dirty="0"/>
        </a:p>
      </dgm:t>
    </dgm:pt>
    <dgm:pt modelId="{5EE11BF4-7D32-BE4D-991A-CFE81E31D9BB}" type="parTrans" cxnId="{32F4D82E-99AE-1149-9420-ED9E9AB36E9D}">
      <dgm:prSet/>
      <dgm:spPr/>
      <dgm:t>
        <a:bodyPr/>
        <a:lstStyle/>
        <a:p>
          <a:endParaRPr lang="en-GB"/>
        </a:p>
      </dgm:t>
    </dgm:pt>
    <dgm:pt modelId="{83970E21-2906-9545-8BC7-4E89DC7152F7}" type="sibTrans" cxnId="{32F4D82E-99AE-1149-9420-ED9E9AB36E9D}">
      <dgm:prSet/>
      <dgm:spPr/>
      <dgm:t>
        <a:bodyPr/>
        <a:lstStyle/>
        <a:p>
          <a:endParaRPr lang="en-GB"/>
        </a:p>
      </dgm:t>
    </dgm:pt>
    <dgm:pt modelId="{689AA605-56D2-42DE-B56C-77273DA6486F}">
      <dgm:prSet/>
      <dgm:spPr>
        <a:solidFill>
          <a:srgbClr val="006296"/>
        </a:solidFill>
        <a:ln>
          <a:noFill/>
        </a:ln>
      </dgm:spPr>
      <dgm:t>
        <a:bodyPr/>
        <a:lstStyle/>
        <a:p>
          <a:endParaRPr lang="en-AU" dirty="0"/>
        </a:p>
      </dgm:t>
    </dgm:pt>
    <dgm:pt modelId="{13DD0D38-95D6-41C7-B22B-A9BE9D5D73E6}" type="parTrans" cxnId="{31EAC202-BE77-41DD-A2E9-2C42EB33350E}">
      <dgm:prSet/>
      <dgm:spPr/>
      <dgm:t>
        <a:bodyPr/>
        <a:lstStyle/>
        <a:p>
          <a:endParaRPr lang="en-US"/>
        </a:p>
      </dgm:t>
    </dgm:pt>
    <dgm:pt modelId="{5B388D18-199F-4BA5-9B1E-629AE8A00905}" type="sibTrans" cxnId="{31EAC202-BE77-41DD-A2E9-2C42EB33350E}">
      <dgm:prSet/>
      <dgm:spPr/>
      <dgm:t>
        <a:bodyPr/>
        <a:lstStyle/>
        <a:p>
          <a:endParaRPr lang="en-US"/>
        </a:p>
      </dgm:t>
    </dgm:pt>
    <dgm:pt modelId="{44029563-0209-4B7B-B005-359B21F18CA4}">
      <dgm:prSet/>
      <dgm:spPr/>
      <dgm:t>
        <a:bodyPr/>
        <a:lstStyle/>
        <a:p>
          <a:r>
            <a:rPr lang="en-US" dirty="0"/>
            <a:t>Job design refers to applying motivational theories to the structure of work to improve motivation, productivity and satisfaction.</a:t>
          </a:r>
        </a:p>
      </dgm:t>
    </dgm:pt>
    <dgm:pt modelId="{D6F0DDE9-3C7B-4914-BD53-043839935542}" type="parTrans" cxnId="{F7A1C5E3-ACBB-4594-9FAE-040DE24F2CE4}">
      <dgm:prSet/>
      <dgm:spPr/>
      <dgm:t>
        <a:bodyPr/>
        <a:lstStyle/>
        <a:p>
          <a:endParaRPr lang="en-US"/>
        </a:p>
      </dgm:t>
    </dgm:pt>
    <dgm:pt modelId="{5C31A7E3-8E6B-4735-BBAC-EFE38073F16C}" type="sibTrans" cxnId="{F7A1C5E3-ACBB-4594-9FAE-040DE24F2CE4}">
      <dgm:prSet/>
      <dgm:spPr/>
      <dgm:t>
        <a:bodyPr/>
        <a:lstStyle/>
        <a:p>
          <a:endParaRPr lang="en-US"/>
        </a:p>
      </dgm:t>
    </dgm:pt>
    <dgm:pt modelId="{AA2EC18E-1FAE-4EE4-8F3F-760C9D6867D0}">
      <dgm:prSet/>
      <dgm:spPr>
        <a:solidFill>
          <a:srgbClr val="A93E62"/>
        </a:solidFill>
      </dgm:spPr>
      <dgm:t>
        <a:bodyPr/>
        <a:lstStyle/>
        <a:p>
          <a:endParaRPr lang="en-US" dirty="0"/>
        </a:p>
      </dgm:t>
    </dgm:pt>
    <dgm:pt modelId="{252351B8-528C-4CA0-8AA2-91713D785D94}" type="parTrans" cxnId="{8A92E063-1A2D-4451-AF49-C2DB4A090BC7}">
      <dgm:prSet/>
      <dgm:spPr/>
      <dgm:t>
        <a:bodyPr/>
        <a:lstStyle/>
        <a:p>
          <a:endParaRPr lang="en-US"/>
        </a:p>
      </dgm:t>
    </dgm:pt>
    <dgm:pt modelId="{26F96ADA-38E7-4320-AB03-37BAA07C22B4}" type="sibTrans" cxnId="{8A92E063-1A2D-4451-AF49-C2DB4A090BC7}">
      <dgm:prSet/>
      <dgm:spPr/>
      <dgm:t>
        <a:bodyPr/>
        <a:lstStyle/>
        <a:p>
          <a:endParaRPr lang="en-US"/>
        </a:p>
      </dgm:t>
    </dgm:pt>
    <dgm:pt modelId="{A272B43E-DBE7-4D44-9592-E0CFA05EB8EB}">
      <dgm:prSet/>
      <dgm:spPr/>
      <dgm:t>
        <a:bodyPr/>
        <a:lstStyle/>
        <a:p>
          <a:r>
            <a:rPr lang="en-US" dirty="0"/>
            <a:t>Employee empowerment and engagement are recent motivational trends that focus less on extrinsic rewards and more on creating a work environment that enables people to achieve intrinsic rewards and meet higher-level needs.</a:t>
          </a:r>
        </a:p>
      </dgm:t>
    </dgm:pt>
    <dgm:pt modelId="{02D8EA77-B4B1-4149-BDF5-D47B226D8322}" type="parTrans" cxnId="{1154E228-E42C-49C5-8791-FAFC05D978D2}">
      <dgm:prSet/>
      <dgm:spPr/>
      <dgm:t>
        <a:bodyPr/>
        <a:lstStyle/>
        <a:p>
          <a:endParaRPr lang="en-US"/>
        </a:p>
      </dgm:t>
    </dgm:pt>
    <dgm:pt modelId="{98546F5E-851A-4BD9-A947-CF43BCA56222}" type="sibTrans" cxnId="{1154E228-E42C-49C5-8791-FAFC05D978D2}">
      <dgm:prSet/>
      <dgm:spPr/>
      <dgm:t>
        <a:bodyPr/>
        <a:lstStyle/>
        <a:p>
          <a:endParaRPr lang="en-US"/>
        </a:p>
      </dgm:t>
    </dgm:pt>
    <dgm:pt modelId="{6B047B94-AEFB-4C0F-BCCA-7B8ABF2D7EFC}">
      <dgm:prSet/>
      <dgm:spPr/>
      <dgm:t>
        <a:bodyPr/>
        <a:lstStyle/>
        <a:p>
          <a:r>
            <a:rPr lang="en-US" dirty="0"/>
            <a:t>The law of effect asserts that positively reinforced </a:t>
          </a:r>
          <a:r>
            <a:rPr lang="en-US" dirty="0" err="1"/>
            <a:t>behaviour</a:t>
          </a:r>
          <a:r>
            <a:rPr lang="en-US" dirty="0"/>
            <a:t> tends to be repeated, and unreinforced or negatively reinforced </a:t>
          </a:r>
          <a:r>
            <a:rPr lang="en-US" dirty="0" err="1"/>
            <a:t>behaviour</a:t>
          </a:r>
          <a:r>
            <a:rPr lang="en-US" dirty="0"/>
            <a:t> tends to be inhibited. </a:t>
          </a:r>
          <a:endParaRPr lang="en-AU" dirty="0"/>
        </a:p>
      </dgm:t>
    </dgm:pt>
    <dgm:pt modelId="{A050B267-E6C8-4494-8E0F-EA0B862D0E78}" type="parTrans" cxnId="{FD1BCA3F-24C0-4877-8EB1-AB2A89EC5E79}">
      <dgm:prSet/>
      <dgm:spPr/>
      <dgm:t>
        <a:bodyPr/>
        <a:lstStyle/>
        <a:p>
          <a:endParaRPr lang="en-GB"/>
        </a:p>
      </dgm:t>
    </dgm:pt>
    <dgm:pt modelId="{BA848C32-FDF9-4300-960B-F87F8A453F48}" type="sibTrans" cxnId="{FD1BCA3F-24C0-4877-8EB1-AB2A89EC5E79}">
      <dgm:prSet/>
      <dgm:spPr/>
      <dgm:t>
        <a:bodyPr/>
        <a:lstStyle/>
        <a:p>
          <a:endParaRPr lang="en-GB"/>
        </a:p>
      </dgm:t>
    </dgm:pt>
    <dgm:pt modelId="{87B09268-958F-43E8-9978-5877D4FF606E}">
      <dgm:prSet/>
      <dgm:spPr/>
      <dgm:t>
        <a:bodyPr/>
        <a:lstStyle/>
        <a:p>
          <a:r>
            <a:rPr lang="en-US" dirty="0"/>
            <a:t>Managers can use positive reinforcement to encourage desired </a:t>
          </a:r>
          <a:r>
            <a:rPr lang="en-US" dirty="0" err="1"/>
            <a:t>behaviours</a:t>
          </a:r>
          <a:r>
            <a:rPr lang="en-US" dirty="0"/>
            <a:t>.</a:t>
          </a:r>
          <a:endParaRPr lang="en-AU" dirty="0"/>
        </a:p>
      </dgm:t>
    </dgm:pt>
    <dgm:pt modelId="{1EA3CBE3-DB8F-48F5-8197-7EB1341ADD01}" type="parTrans" cxnId="{07909015-6023-4E4E-B30A-1F716CC2AD7F}">
      <dgm:prSet/>
      <dgm:spPr/>
      <dgm:t>
        <a:bodyPr/>
        <a:lstStyle/>
        <a:p>
          <a:endParaRPr lang="en-GB"/>
        </a:p>
      </dgm:t>
    </dgm:pt>
    <dgm:pt modelId="{755F3DCD-552B-41D1-9608-83BCEF17AAB5}" type="sibTrans" cxnId="{07909015-6023-4E4E-B30A-1F716CC2AD7F}">
      <dgm:prSet/>
      <dgm:spPr/>
      <dgm:t>
        <a:bodyPr/>
        <a:lstStyle/>
        <a:p>
          <a:endParaRPr lang="en-GB"/>
        </a:p>
      </dgm:t>
    </dgm:pt>
    <dgm:pt modelId="{333FEB5D-28BD-45DC-97E7-8F17581B04D0}">
      <dgm:prSet/>
      <dgm:spPr/>
      <dgm:t>
        <a:bodyPr/>
        <a:lstStyle/>
        <a:p>
          <a:r>
            <a:rPr lang="en-US" dirty="0"/>
            <a:t>Empowering employees involves giving them information, knowledge, power and rewards. </a:t>
          </a:r>
        </a:p>
      </dgm:t>
    </dgm:pt>
    <dgm:pt modelId="{EFDCAC28-13A9-4DE2-AA0B-33B9BC9F06FB}" type="parTrans" cxnId="{257B91EC-1E20-4C50-8402-4BF24FD2B257}">
      <dgm:prSet/>
      <dgm:spPr/>
      <dgm:t>
        <a:bodyPr/>
        <a:lstStyle/>
        <a:p>
          <a:endParaRPr lang="en-US"/>
        </a:p>
      </dgm:t>
    </dgm:pt>
    <dgm:pt modelId="{31931D92-D7ED-4A84-9FB1-F6D315E714ED}" type="sibTrans" cxnId="{257B91EC-1E20-4C50-8402-4BF24FD2B257}">
      <dgm:prSet/>
      <dgm:spPr/>
      <dgm:t>
        <a:bodyPr/>
        <a:lstStyle/>
        <a:p>
          <a:endParaRPr lang="en-US"/>
        </a:p>
      </dgm:t>
    </dgm:pt>
    <dgm:pt modelId="{3884DC99-AE3C-4B2F-9DE8-3B412F33A7E8}">
      <dgm:prSet/>
      <dgm:spPr/>
      <dgm:t>
        <a:bodyPr/>
        <a:lstStyle/>
        <a:p>
          <a:r>
            <a:rPr lang="en-US" dirty="0"/>
            <a:t>Managers create an environment that promotes engagement by providing employees with a sense of meaning, a sense of connection, and a sense of competence and growth.</a:t>
          </a:r>
        </a:p>
      </dgm:t>
    </dgm:pt>
    <dgm:pt modelId="{29250784-9C34-4CDF-B316-BD1C7D4A9B4E}" type="parTrans" cxnId="{683234B2-4A62-495D-9A25-7AEDCA6545F1}">
      <dgm:prSet/>
      <dgm:spPr/>
      <dgm:t>
        <a:bodyPr/>
        <a:lstStyle/>
        <a:p>
          <a:endParaRPr lang="en-GB"/>
        </a:p>
      </dgm:t>
    </dgm:pt>
    <dgm:pt modelId="{8372DD3C-E5DF-476D-AFF3-0F965CEC1153}" type="sibTrans" cxnId="{683234B2-4A62-495D-9A25-7AEDCA6545F1}">
      <dgm:prSet/>
      <dgm:spPr/>
      <dgm:t>
        <a:bodyPr/>
        <a:lstStyle/>
        <a:p>
          <a:endParaRPr lang="en-GB"/>
        </a:p>
      </dgm:t>
    </dgm:pt>
    <dgm:pt modelId="{E5F42851-F494-2640-BFD0-528F461D08E2}" type="pres">
      <dgm:prSet presAssocID="{36277342-F71F-2649-B9F8-C634B99BCC47}" presName="Name0" presStyleCnt="0">
        <dgm:presLayoutVars>
          <dgm:dir/>
          <dgm:animLvl val="lvl"/>
          <dgm:resizeHandles val="exact"/>
        </dgm:presLayoutVars>
      </dgm:prSet>
      <dgm:spPr/>
    </dgm:pt>
    <dgm:pt modelId="{2EE60C39-343D-E046-B656-2D645403C7E1}" type="pres">
      <dgm:prSet presAssocID="{08679D92-F6DF-4F41-8F39-BEED9B46279D}" presName="composite" presStyleCnt="0"/>
      <dgm:spPr/>
    </dgm:pt>
    <dgm:pt modelId="{FA206878-DFEE-374F-975D-400039608B93}" type="pres">
      <dgm:prSet presAssocID="{08679D92-F6DF-4F41-8F39-BEED9B46279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4C1FBD-08C6-054F-BB83-029BBE43C08A}" type="pres">
      <dgm:prSet presAssocID="{08679D92-F6DF-4F41-8F39-BEED9B46279D}" presName="desTx" presStyleLbl="alignAccFollowNode1" presStyleIdx="0" presStyleCnt="3">
        <dgm:presLayoutVars>
          <dgm:bulletEnabled val="1"/>
        </dgm:presLayoutVars>
      </dgm:prSet>
      <dgm:spPr/>
    </dgm:pt>
    <dgm:pt modelId="{0AD2D882-9AEE-43CE-B902-C572C6F20477}" type="pres">
      <dgm:prSet presAssocID="{316BA9AB-1EC8-C74C-BEEF-73D60A5F63CD}" presName="space" presStyleCnt="0"/>
      <dgm:spPr/>
    </dgm:pt>
    <dgm:pt modelId="{5175BBFD-1303-4461-AB0E-2442C6C64921}" type="pres">
      <dgm:prSet presAssocID="{689AA605-56D2-42DE-B56C-77273DA6486F}" presName="composite" presStyleCnt="0"/>
      <dgm:spPr/>
    </dgm:pt>
    <dgm:pt modelId="{EFCD18C2-55FA-4DD9-BE4E-B64FC9E12BB2}" type="pres">
      <dgm:prSet presAssocID="{689AA605-56D2-42DE-B56C-77273DA648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EBD33D5-28D9-40C9-A1CB-375C040AA0B6}" type="pres">
      <dgm:prSet presAssocID="{689AA605-56D2-42DE-B56C-77273DA6486F}" presName="desTx" presStyleLbl="alignAccFollowNode1" presStyleIdx="1" presStyleCnt="3">
        <dgm:presLayoutVars>
          <dgm:bulletEnabled val="1"/>
        </dgm:presLayoutVars>
      </dgm:prSet>
      <dgm:spPr/>
    </dgm:pt>
    <dgm:pt modelId="{4CA2E1B7-384A-4F40-8388-CA79BDF90FFD}" type="pres">
      <dgm:prSet presAssocID="{5B388D18-199F-4BA5-9B1E-629AE8A00905}" presName="space" presStyleCnt="0"/>
      <dgm:spPr/>
    </dgm:pt>
    <dgm:pt modelId="{BDF09C2D-9A65-44EC-A7B2-1D394F7277FF}" type="pres">
      <dgm:prSet presAssocID="{AA2EC18E-1FAE-4EE4-8F3F-760C9D6867D0}" presName="composite" presStyleCnt="0"/>
      <dgm:spPr/>
    </dgm:pt>
    <dgm:pt modelId="{F940FD77-9019-4393-AFC2-DE5E307BEED5}" type="pres">
      <dgm:prSet presAssocID="{AA2EC18E-1FAE-4EE4-8F3F-760C9D6867D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F8C3FA8-4105-4C8B-82BE-88D237DDF3B8}" type="pres">
      <dgm:prSet presAssocID="{AA2EC18E-1FAE-4EE4-8F3F-760C9D6867D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EAC202-BE77-41DD-A2E9-2C42EB33350E}" srcId="{36277342-F71F-2649-B9F8-C634B99BCC47}" destId="{689AA605-56D2-42DE-B56C-77273DA6486F}" srcOrd="1" destOrd="0" parTransId="{13DD0D38-95D6-41C7-B22B-A9BE9D5D73E6}" sibTransId="{5B388D18-199F-4BA5-9B1E-629AE8A00905}"/>
    <dgm:cxn modelId="{DAAEBD10-5045-3C4C-94CF-660845FD420B}" srcId="{36277342-F71F-2649-B9F8-C634B99BCC47}" destId="{08679D92-F6DF-4F41-8F39-BEED9B46279D}" srcOrd="0" destOrd="0" parTransId="{4CD9978D-EFBB-9244-A12C-A9FECF2B52BB}" sibTransId="{316BA9AB-1EC8-C74C-BEEF-73D60A5F63CD}"/>
    <dgm:cxn modelId="{07909015-6023-4E4E-B30A-1F716CC2AD7F}" srcId="{08679D92-F6DF-4F41-8F39-BEED9B46279D}" destId="{87B09268-958F-43E8-9978-5877D4FF606E}" srcOrd="2" destOrd="0" parTransId="{1EA3CBE3-DB8F-48F5-8197-7EB1341ADD01}" sibTransId="{755F3DCD-552B-41D1-9608-83BCEF17AAB5}"/>
    <dgm:cxn modelId="{EB18411B-C663-4F7C-AF08-487909AFAD63}" type="presOf" srcId="{87B09268-958F-43E8-9978-5877D4FF606E}" destId="{214C1FBD-08C6-054F-BB83-029BBE43C08A}" srcOrd="0" destOrd="2" presId="urn:microsoft.com/office/officeart/2005/8/layout/hList1"/>
    <dgm:cxn modelId="{AF700928-07B2-444A-BC83-F9B4C910AFBE}" type="presOf" srcId="{278B4F34-373D-EB4A-872C-D965869C1A34}" destId="{214C1FBD-08C6-054F-BB83-029BBE43C08A}" srcOrd="0" destOrd="0" presId="urn:microsoft.com/office/officeart/2005/8/layout/hList1"/>
    <dgm:cxn modelId="{1154E228-E42C-49C5-8791-FAFC05D978D2}" srcId="{AA2EC18E-1FAE-4EE4-8F3F-760C9D6867D0}" destId="{A272B43E-DBE7-4D44-9592-E0CFA05EB8EB}" srcOrd="0" destOrd="0" parTransId="{02D8EA77-B4B1-4149-BDF5-D47B226D8322}" sibTransId="{98546F5E-851A-4BD9-A947-CF43BCA56222}"/>
    <dgm:cxn modelId="{5461AD2A-07E9-4583-8092-306161ECE881}" type="presOf" srcId="{A272B43E-DBE7-4D44-9592-E0CFA05EB8EB}" destId="{4F8C3FA8-4105-4C8B-82BE-88D237DDF3B8}" srcOrd="0" destOrd="0" presId="urn:microsoft.com/office/officeart/2005/8/layout/hList1"/>
    <dgm:cxn modelId="{32F4D82E-99AE-1149-9420-ED9E9AB36E9D}" srcId="{08679D92-F6DF-4F41-8F39-BEED9B46279D}" destId="{278B4F34-373D-EB4A-872C-D965869C1A34}" srcOrd="0" destOrd="0" parTransId="{5EE11BF4-7D32-BE4D-991A-CFE81E31D9BB}" sibTransId="{83970E21-2906-9545-8BC7-4E89DC7152F7}"/>
    <dgm:cxn modelId="{59CA9431-AB6B-4FED-9E34-92EBECA9331B}" type="presOf" srcId="{44029563-0209-4B7B-B005-359B21F18CA4}" destId="{4EBD33D5-28D9-40C9-A1CB-375C040AA0B6}" srcOrd="0" destOrd="0" presId="urn:microsoft.com/office/officeart/2005/8/layout/hList1"/>
    <dgm:cxn modelId="{FD1BCA3F-24C0-4877-8EB1-AB2A89EC5E79}" srcId="{08679D92-F6DF-4F41-8F39-BEED9B46279D}" destId="{6B047B94-AEFB-4C0F-BCCA-7B8ABF2D7EFC}" srcOrd="1" destOrd="0" parTransId="{A050B267-E6C8-4494-8E0F-EA0B862D0E78}" sibTransId="{BA848C32-FDF9-4300-960B-F87F8A453F48}"/>
    <dgm:cxn modelId="{2F62185E-F3ED-4D50-B2B2-0CC13F765371}" type="presOf" srcId="{333FEB5D-28BD-45DC-97E7-8F17581B04D0}" destId="{4F8C3FA8-4105-4C8B-82BE-88D237DDF3B8}" srcOrd="0" destOrd="1" presId="urn:microsoft.com/office/officeart/2005/8/layout/hList1"/>
    <dgm:cxn modelId="{8A92E063-1A2D-4451-AF49-C2DB4A090BC7}" srcId="{36277342-F71F-2649-B9F8-C634B99BCC47}" destId="{AA2EC18E-1FAE-4EE4-8F3F-760C9D6867D0}" srcOrd="2" destOrd="0" parTransId="{252351B8-528C-4CA0-8AA2-91713D785D94}" sibTransId="{26F96ADA-38E7-4320-AB03-37BAA07C22B4}"/>
    <dgm:cxn modelId="{B2386047-FA5F-404F-AF38-69B1EE49F231}" type="presOf" srcId="{3884DC99-AE3C-4B2F-9DE8-3B412F33A7E8}" destId="{4F8C3FA8-4105-4C8B-82BE-88D237DDF3B8}" srcOrd="0" destOrd="2" presId="urn:microsoft.com/office/officeart/2005/8/layout/hList1"/>
    <dgm:cxn modelId="{264AFA82-8427-5D41-A7BD-C4ED59FF0FB0}" type="presOf" srcId="{08679D92-F6DF-4F41-8F39-BEED9B46279D}" destId="{FA206878-DFEE-374F-975D-400039608B93}" srcOrd="0" destOrd="0" presId="urn:microsoft.com/office/officeart/2005/8/layout/hList1"/>
    <dgm:cxn modelId="{3CDAA98F-3A89-412C-BE8B-0958F7C3EF4A}" type="presOf" srcId="{6B047B94-AEFB-4C0F-BCCA-7B8ABF2D7EFC}" destId="{214C1FBD-08C6-054F-BB83-029BBE43C08A}" srcOrd="0" destOrd="1" presId="urn:microsoft.com/office/officeart/2005/8/layout/hList1"/>
    <dgm:cxn modelId="{13E75F9B-F966-4670-BE04-76F39BFFF824}" type="presOf" srcId="{AA2EC18E-1FAE-4EE4-8F3F-760C9D6867D0}" destId="{F940FD77-9019-4393-AFC2-DE5E307BEED5}" srcOrd="0" destOrd="0" presId="urn:microsoft.com/office/officeart/2005/8/layout/hList1"/>
    <dgm:cxn modelId="{04A11EB1-4A41-2D49-B2E7-20C2D60F29C8}" type="presOf" srcId="{36277342-F71F-2649-B9F8-C634B99BCC47}" destId="{E5F42851-F494-2640-BFD0-528F461D08E2}" srcOrd="0" destOrd="0" presId="urn:microsoft.com/office/officeart/2005/8/layout/hList1"/>
    <dgm:cxn modelId="{683234B2-4A62-495D-9A25-7AEDCA6545F1}" srcId="{AA2EC18E-1FAE-4EE4-8F3F-760C9D6867D0}" destId="{3884DC99-AE3C-4B2F-9DE8-3B412F33A7E8}" srcOrd="2" destOrd="0" parTransId="{29250784-9C34-4CDF-B316-BD1C7D4A9B4E}" sibTransId="{8372DD3C-E5DF-476D-AFF3-0F965CEC1153}"/>
    <dgm:cxn modelId="{9E041EC2-D3C1-42F7-B05F-21DFAD6D7C1D}" type="presOf" srcId="{689AA605-56D2-42DE-B56C-77273DA6486F}" destId="{EFCD18C2-55FA-4DD9-BE4E-B64FC9E12BB2}" srcOrd="0" destOrd="0" presId="urn:microsoft.com/office/officeart/2005/8/layout/hList1"/>
    <dgm:cxn modelId="{F7A1C5E3-ACBB-4594-9FAE-040DE24F2CE4}" srcId="{689AA605-56D2-42DE-B56C-77273DA6486F}" destId="{44029563-0209-4B7B-B005-359B21F18CA4}" srcOrd="0" destOrd="0" parTransId="{D6F0DDE9-3C7B-4914-BD53-043839935542}" sibTransId="{5C31A7E3-8E6B-4735-BBAC-EFE38073F16C}"/>
    <dgm:cxn modelId="{257B91EC-1E20-4C50-8402-4BF24FD2B257}" srcId="{AA2EC18E-1FAE-4EE4-8F3F-760C9D6867D0}" destId="{333FEB5D-28BD-45DC-97E7-8F17581B04D0}" srcOrd="1" destOrd="0" parTransId="{EFDCAC28-13A9-4DE2-AA0B-33B9BC9F06FB}" sibTransId="{31931D92-D7ED-4A84-9FB1-F6D315E714ED}"/>
    <dgm:cxn modelId="{15CC57DA-FA0C-8348-A781-6476D6476A17}" type="presParOf" srcId="{E5F42851-F494-2640-BFD0-528F461D08E2}" destId="{2EE60C39-343D-E046-B656-2D645403C7E1}" srcOrd="0" destOrd="0" presId="urn:microsoft.com/office/officeart/2005/8/layout/hList1"/>
    <dgm:cxn modelId="{35EC2263-1534-0D46-B82C-35D8D54C3CF4}" type="presParOf" srcId="{2EE60C39-343D-E046-B656-2D645403C7E1}" destId="{FA206878-DFEE-374F-975D-400039608B93}" srcOrd="0" destOrd="0" presId="urn:microsoft.com/office/officeart/2005/8/layout/hList1"/>
    <dgm:cxn modelId="{8A0B9204-6625-C04F-BCAD-CEC4D19198FC}" type="presParOf" srcId="{2EE60C39-343D-E046-B656-2D645403C7E1}" destId="{214C1FBD-08C6-054F-BB83-029BBE43C08A}" srcOrd="1" destOrd="0" presId="urn:microsoft.com/office/officeart/2005/8/layout/hList1"/>
    <dgm:cxn modelId="{CCB312CB-8333-4B6A-A9D4-1FB307A890D6}" type="presParOf" srcId="{E5F42851-F494-2640-BFD0-528F461D08E2}" destId="{0AD2D882-9AEE-43CE-B902-C572C6F20477}" srcOrd="1" destOrd="0" presId="urn:microsoft.com/office/officeart/2005/8/layout/hList1"/>
    <dgm:cxn modelId="{A523FCE1-83C6-44F1-9343-AD040B01FA6E}" type="presParOf" srcId="{E5F42851-F494-2640-BFD0-528F461D08E2}" destId="{5175BBFD-1303-4461-AB0E-2442C6C64921}" srcOrd="2" destOrd="0" presId="urn:microsoft.com/office/officeart/2005/8/layout/hList1"/>
    <dgm:cxn modelId="{911A39E0-8A82-45C0-8F48-A89502E16CAB}" type="presParOf" srcId="{5175BBFD-1303-4461-AB0E-2442C6C64921}" destId="{EFCD18C2-55FA-4DD9-BE4E-B64FC9E12BB2}" srcOrd="0" destOrd="0" presId="urn:microsoft.com/office/officeart/2005/8/layout/hList1"/>
    <dgm:cxn modelId="{4FFA936A-CAF6-4C05-957A-BA52D7FF2344}" type="presParOf" srcId="{5175BBFD-1303-4461-AB0E-2442C6C64921}" destId="{4EBD33D5-28D9-40C9-A1CB-375C040AA0B6}" srcOrd="1" destOrd="0" presId="urn:microsoft.com/office/officeart/2005/8/layout/hList1"/>
    <dgm:cxn modelId="{2ADF2399-176A-45A4-A985-2359B9591059}" type="presParOf" srcId="{E5F42851-F494-2640-BFD0-528F461D08E2}" destId="{4CA2E1B7-384A-4F40-8388-CA79BDF90FFD}" srcOrd="3" destOrd="0" presId="urn:microsoft.com/office/officeart/2005/8/layout/hList1"/>
    <dgm:cxn modelId="{196E4626-09C8-41D3-8839-EF913B8C52BA}" type="presParOf" srcId="{E5F42851-F494-2640-BFD0-528F461D08E2}" destId="{BDF09C2D-9A65-44EC-A7B2-1D394F7277FF}" srcOrd="4" destOrd="0" presId="urn:microsoft.com/office/officeart/2005/8/layout/hList1"/>
    <dgm:cxn modelId="{5421F814-6B62-4B3C-B4FE-E27F4EB98EC0}" type="presParOf" srcId="{BDF09C2D-9A65-44EC-A7B2-1D394F7277FF}" destId="{F940FD77-9019-4393-AFC2-DE5E307BEED5}" srcOrd="0" destOrd="0" presId="urn:microsoft.com/office/officeart/2005/8/layout/hList1"/>
    <dgm:cxn modelId="{AA958B08-A2C4-45C0-9A2D-9E2578EF210F}" type="presParOf" srcId="{BDF09C2D-9A65-44EC-A7B2-1D394F7277FF}" destId="{4F8C3FA8-4105-4C8B-82BE-88D237DDF3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C56CE-4CEC-0948-9545-3A76B4102290}">
      <dsp:nvSpPr>
        <dsp:cNvPr id="0" name=""/>
        <dsp:cNvSpPr/>
      </dsp:nvSpPr>
      <dsp:spPr>
        <a:xfrm rot="5400000">
          <a:off x="4523922" y="-2218647"/>
          <a:ext cx="528346" cy="509999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7200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 noProof="0" dirty="0">
              <a:latin typeface="+mn-lt"/>
              <a:cs typeface="Arial" panose="020B0604020202020204" pitchFamily="34" charset="0"/>
            </a:rPr>
            <a:t>	Explain how motivation is related to individual needs, and the difference between intrinsic and extrinsic rewards.</a:t>
          </a:r>
          <a:endParaRPr lang="en-AU" sz="1400" kern="1200" noProof="0" dirty="0">
            <a:latin typeface="+mn-lt"/>
            <a:cs typeface="Arial" panose="020B0604020202020204" pitchFamily="34" charset="0"/>
          </a:endParaRPr>
        </a:p>
      </dsp:txBody>
      <dsp:txXfrm rot="-5400000">
        <a:off x="2238097" y="92970"/>
        <a:ext cx="5074204" cy="476762"/>
      </dsp:txXfrm>
    </dsp:sp>
    <dsp:sp modelId="{D8DE435B-19BB-A440-A2E0-19A13652204D}">
      <dsp:nvSpPr>
        <dsp:cNvPr id="0" name=""/>
        <dsp:cNvSpPr/>
      </dsp:nvSpPr>
      <dsp:spPr>
        <a:xfrm>
          <a:off x="626446" y="0"/>
          <a:ext cx="1618432" cy="660433"/>
        </a:xfrm>
        <a:prstGeom prst="roundRect">
          <a:avLst/>
        </a:prstGeom>
        <a:solidFill>
          <a:srgbClr val="006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1</a:t>
          </a:r>
        </a:p>
      </dsp:txBody>
      <dsp:txXfrm>
        <a:off x="658686" y="32240"/>
        <a:ext cx="1553952" cy="595953"/>
      </dsp:txXfrm>
    </dsp:sp>
    <dsp:sp modelId="{621CE94C-CA90-214E-880A-46C46B589BC5}">
      <dsp:nvSpPr>
        <dsp:cNvPr id="0" name=""/>
        <dsp:cNvSpPr/>
      </dsp:nvSpPr>
      <dsp:spPr>
        <a:xfrm rot="5400000">
          <a:off x="4456151" y="-1525192"/>
          <a:ext cx="611217" cy="509999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7200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noProof="0" dirty="0">
              <a:latin typeface="+mn-lt"/>
              <a:cs typeface="Arial" panose="020B0604020202020204" pitchFamily="34" charset="0"/>
            </a:rPr>
            <a:t>	Describe content theories of motivation.</a:t>
          </a:r>
          <a:endParaRPr lang="en-AU" sz="1400" kern="1200" noProof="0" dirty="0">
            <a:latin typeface="+mn-lt"/>
            <a:cs typeface="Arial" panose="020B0604020202020204" pitchFamily="34" charset="0"/>
          </a:endParaRPr>
        </a:p>
      </dsp:txBody>
      <dsp:txXfrm rot="-5400000">
        <a:off x="2211762" y="749034"/>
        <a:ext cx="5070159" cy="551543"/>
      </dsp:txXfrm>
    </dsp:sp>
    <dsp:sp modelId="{F183DAD9-84A0-E34E-8F20-0E8FD0E0A82D}">
      <dsp:nvSpPr>
        <dsp:cNvPr id="0" name=""/>
        <dsp:cNvSpPr/>
      </dsp:nvSpPr>
      <dsp:spPr>
        <a:xfrm>
          <a:off x="619663" y="694589"/>
          <a:ext cx="1592097" cy="660433"/>
        </a:xfrm>
        <a:prstGeom prst="roundRect">
          <a:avLst/>
        </a:prstGeom>
        <a:solidFill>
          <a:srgbClr val="A93E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2</a:t>
          </a:r>
          <a:endParaRPr lang="en-AU" sz="3300" kern="1200" dirty="0"/>
        </a:p>
      </dsp:txBody>
      <dsp:txXfrm>
        <a:off x="651903" y="726829"/>
        <a:ext cx="1527617" cy="595953"/>
      </dsp:txXfrm>
    </dsp:sp>
    <dsp:sp modelId="{80DA99DC-222A-7B4C-91CE-41C18BB151ED}">
      <dsp:nvSpPr>
        <dsp:cNvPr id="0" name=""/>
        <dsp:cNvSpPr/>
      </dsp:nvSpPr>
      <dsp:spPr>
        <a:xfrm rot="5400000">
          <a:off x="4460264" y="-831737"/>
          <a:ext cx="528346" cy="509999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7200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noProof="0" dirty="0">
              <a:latin typeface="+mn-lt"/>
              <a:cs typeface="Arial" panose="020B0604020202020204" pitchFamily="34" charset="0"/>
            </a:rPr>
            <a:t>	  </a:t>
          </a:r>
          <a:r>
            <a:rPr lang="en-US" sz="1400" kern="1200" noProof="0" dirty="0">
              <a:latin typeface="+mn-lt"/>
              <a:cs typeface="Arial" panose="020B0604020202020204" pitchFamily="34" charset="0"/>
            </a:rPr>
            <a:t>Describe process theories of motivation.</a:t>
          </a:r>
          <a:endParaRPr lang="en-AU" sz="1100" kern="1200" noProof="0" dirty="0">
            <a:latin typeface="+mn-lt"/>
            <a:cs typeface="Arial" panose="020B0604020202020204" pitchFamily="34" charset="0"/>
          </a:endParaRPr>
        </a:p>
      </dsp:txBody>
      <dsp:txXfrm rot="-5400000">
        <a:off x="2174439" y="1479880"/>
        <a:ext cx="5074204" cy="476762"/>
      </dsp:txXfrm>
    </dsp:sp>
    <dsp:sp modelId="{1C7ABE1D-55C7-7A45-8C7A-DFB74D8F11C2}">
      <dsp:nvSpPr>
        <dsp:cNvPr id="0" name=""/>
        <dsp:cNvSpPr/>
      </dsp:nvSpPr>
      <dsp:spPr>
        <a:xfrm>
          <a:off x="619663" y="1388043"/>
          <a:ext cx="1554775" cy="660433"/>
        </a:xfrm>
        <a:prstGeom prst="roundRect">
          <a:avLst/>
        </a:prstGeom>
        <a:solidFill>
          <a:srgbClr val="4B5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3</a:t>
          </a:r>
          <a:endParaRPr lang="en-AU" sz="3300" kern="1200" dirty="0"/>
        </a:p>
      </dsp:txBody>
      <dsp:txXfrm>
        <a:off x="651903" y="1420283"/>
        <a:ext cx="1490295" cy="595953"/>
      </dsp:txXfrm>
    </dsp:sp>
    <dsp:sp modelId="{EC01DF2F-229F-6940-8BF4-D8444693ACE6}">
      <dsp:nvSpPr>
        <dsp:cNvPr id="0" name=""/>
        <dsp:cNvSpPr/>
      </dsp:nvSpPr>
      <dsp:spPr>
        <a:xfrm rot="5400000">
          <a:off x="4449305" y="-138282"/>
          <a:ext cx="528346" cy="509999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7200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noProof="0" dirty="0">
              <a:latin typeface="+mn-lt"/>
              <a:cs typeface="Arial" panose="020B0604020202020204" pitchFamily="34" charset="0"/>
            </a:rPr>
            <a:t>	  </a:t>
          </a:r>
          <a:r>
            <a:rPr lang="en-US" sz="1400" kern="1200" noProof="0" dirty="0">
              <a:latin typeface="+mn-lt"/>
              <a:cs typeface="Arial" panose="020B0604020202020204" pitchFamily="34" charset="0"/>
            </a:rPr>
            <a:t>Explain how the reinforcement perspective can be used to</a:t>
          </a:r>
          <a:endParaRPr lang="en-AU" sz="1100" kern="1200" noProof="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noProof="0" dirty="0">
              <a:latin typeface="+mn-lt"/>
              <a:cs typeface="Arial" panose="020B0604020202020204" pitchFamily="34" charset="0"/>
            </a:rPr>
            <a:t>   motivate employees.</a:t>
          </a:r>
          <a:endParaRPr lang="en-AU" sz="1100" kern="1200" noProof="0" dirty="0">
            <a:latin typeface="+mn-lt"/>
            <a:cs typeface="Arial" panose="020B0604020202020204" pitchFamily="34" charset="0"/>
          </a:endParaRPr>
        </a:p>
      </dsp:txBody>
      <dsp:txXfrm rot="-5400000">
        <a:off x="2163480" y="2173335"/>
        <a:ext cx="5074204" cy="476762"/>
      </dsp:txXfrm>
    </dsp:sp>
    <dsp:sp modelId="{E787D783-7285-744E-BE0F-2E42AAD751D4}">
      <dsp:nvSpPr>
        <dsp:cNvPr id="0" name=""/>
        <dsp:cNvSpPr/>
      </dsp:nvSpPr>
      <dsp:spPr>
        <a:xfrm>
          <a:off x="619663" y="2081498"/>
          <a:ext cx="1543816" cy="660433"/>
        </a:xfrm>
        <a:prstGeom prst="roundRect">
          <a:avLst/>
        </a:prstGeom>
        <a:solidFill>
          <a:srgbClr val="007B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4</a:t>
          </a:r>
          <a:endParaRPr lang="en-AU" sz="3300" kern="1200" dirty="0"/>
        </a:p>
      </dsp:txBody>
      <dsp:txXfrm>
        <a:off x="651903" y="2113738"/>
        <a:ext cx="1479336" cy="595953"/>
      </dsp:txXfrm>
    </dsp:sp>
    <dsp:sp modelId="{3E220ADC-C7E4-4AA6-85BA-A0DDE1070842}">
      <dsp:nvSpPr>
        <dsp:cNvPr id="0" name=""/>
        <dsp:cNvSpPr/>
      </dsp:nvSpPr>
      <dsp:spPr>
        <a:xfrm rot="5400000">
          <a:off x="4505275" y="555171"/>
          <a:ext cx="528346" cy="5099996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cs typeface="Arial" panose="020B0604020202020204" pitchFamily="34" charset="0"/>
            </a:rPr>
            <a:t> Discuss how job design influences motivation.</a:t>
          </a:r>
          <a:endParaRPr lang="en-AU" sz="1400" kern="1200" dirty="0"/>
        </a:p>
      </dsp:txBody>
      <dsp:txXfrm rot="-5400000">
        <a:off x="2219450" y="2866788"/>
        <a:ext cx="5074204" cy="476762"/>
      </dsp:txXfrm>
    </dsp:sp>
    <dsp:sp modelId="{CD5CF5BC-1CA9-4A55-8E76-B5174DEA1E22}">
      <dsp:nvSpPr>
        <dsp:cNvPr id="0" name=""/>
        <dsp:cNvSpPr/>
      </dsp:nvSpPr>
      <dsp:spPr>
        <a:xfrm>
          <a:off x="619663" y="2774953"/>
          <a:ext cx="1599786" cy="660433"/>
        </a:xfrm>
        <a:prstGeom prst="roundRect">
          <a:avLst/>
        </a:prstGeom>
        <a:solidFill>
          <a:srgbClr val="006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5</a:t>
          </a:r>
          <a:endParaRPr lang="en-AU" sz="3300" kern="1200" dirty="0"/>
        </a:p>
      </dsp:txBody>
      <dsp:txXfrm>
        <a:off x="651903" y="2807193"/>
        <a:ext cx="1535306" cy="595953"/>
      </dsp:txXfrm>
    </dsp:sp>
    <dsp:sp modelId="{130E618A-BC25-43F2-B86B-FE18794A884F}">
      <dsp:nvSpPr>
        <dsp:cNvPr id="0" name=""/>
        <dsp:cNvSpPr/>
      </dsp:nvSpPr>
      <dsp:spPr>
        <a:xfrm rot="5400000">
          <a:off x="4534909" y="1248626"/>
          <a:ext cx="528346" cy="5099996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cs typeface="Arial" panose="020B0604020202020204" pitchFamily="34" charset="0"/>
            </a:rPr>
            <a:t>Explain how empowerment and engagement approaches can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cs typeface="Arial" panose="020B0604020202020204" pitchFamily="34" charset="0"/>
            </a:rPr>
            <a:t>be used to heighten employee motivation.</a:t>
          </a:r>
          <a:endParaRPr lang="en-AU" sz="1400" kern="1200" dirty="0"/>
        </a:p>
      </dsp:txBody>
      <dsp:txXfrm rot="-5400000">
        <a:off x="2249084" y="3560243"/>
        <a:ext cx="5074204" cy="476762"/>
      </dsp:txXfrm>
    </dsp:sp>
    <dsp:sp modelId="{9E3B1E1E-9C02-4F0A-9DB0-09098F827798}">
      <dsp:nvSpPr>
        <dsp:cNvPr id="0" name=""/>
        <dsp:cNvSpPr/>
      </dsp:nvSpPr>
      <dsp:spPr>
        <a:xfrm>
          <a:off x="599365" y="3469542"/>
          <a:ext cx="1629420" cy="660433"/>
        </a:xfrm>
        <a:prstGeom prst="roundRect">
          <a:avLst/>
        </a:prstGeom>
        <a:solidFill>
          <a:srgbClr val="A93E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6</a:t>
          </a:r>
          <a:endParaRPr lang="en-AU" sz="3300" kern="1200" dirty="0"/>
        </a:p>
      </dsp:txBody>
      <dsp:txXfrm>
        <a:off x="631605" y="3501782"/>
        <a:ext cx="1564940" cy="595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48C36-5539-AA4B-98AF-50CBEBD3D432}">
      <dsp:nvSpPr>
        <dsp:cNvPr id="0" name=""/>
        <dsp:cNvSpPr/>
      </dsp:nvSpPr>
      <dsp:spPr>
        <a:xfrm>
          <a:off x="0" y="96331"/>
          <a:ext cx="2944568" cy="1766741"/>
        </a:xfrm>
        <a:prstGeom prst="rect">
          <a:avLst/>
        </a:prstGeom>
        <a:solidFill>
          <a:srgbClr val="006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Don’t hide information</a:t>
          </a:r>
        </a:p>
      </dsp:txBody>
      <dsp:txXfrm>
        <a:off x="0" y="96331"/>
        <a:ext cx="2944568" cy="1766741"/>
      </dsp:txXfrm>
    </dsp:sp>
    <dsp:sp modelId="{73042211-5193-B442-A6D6-B5C1C7C4A441}">
      <dsp:nvSpPr>
        <dsp:cNvPr id="0" name=""/>
        <dsp:cNvSpPr/>
      </dsp:nvSpPr>
      <dsp:spPr>
        <a:xfrm>
          <a:off x="3239025" y="130200"/>
          <a:ext cx="2944568" cy="1766741"/>
        </a:xfrm>
        <a:prstGeom prst="rect">
          <a:avLst/>
        </a:prstGeom>
        <a:solidFill>
          <a:srgbClr val="A93E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Rely on intrinsic rewards</a:t>
          </a:r>
        </a:p>
      </dsp:txBody>
      <dsp:txXfrm>
        <a:off x="3239025" y="130200"/>
        <a:ext cx="2944568" cy="1766741"/>
      </dsp:txXfrm>
    </dsp:sp>
    <dsp:sp modelId="{8A365D81-5032-A143-97AE-8F4C251CED42}">
      <dsp:nvSpPr>
        <dsp:cNvPr id="0" name=""/>
        <dsp:cNvSpPr/>
      </dsp:nvSpPr>
      <dsp:spPr>
        <a:xfrm>
          <a:off x="6478051" y="130200"/>
          <a:ext cx="2944568" cy="1766741"/>
        </a:xfrm>
        <a:prstGeom prst="rect">
          <a:avLst/>
        </a:prstGeom>
        <a:solidFill>
          <a:srgbClr val="4B5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Let people own the goal</a:t>
          </a:r>
        </a:p>
      </dsp:txBody>
      <dsp:txXfrm>
        <a:off x="6478051" y="130200"/>
        <a:ext cx="2944568" cy="1766741"/>
      </dsp:txXfrm>
    </dsp:sp>
    <dsp:sp modelId="{3E8246B0-1E70-594C-8B48-2D9964C589CF}">
      <dsp:nvSpPr>
        <dsp:cNvPr id="0" name=""/>
        <dsp:cNvSpPr/>
      </dsp:nvSpPr>
      <dsp:spPr>
        <a:xfrm>
          <a:off x="0" y="2191398"/>
          <a:ext cx="2944568" cy="1766741"/>
        </a:xfrm>
        <a:prstGeom prst="rect">
          <a:avLst/>
        </a:prstGeom>
        <a:solidFill>
          <a:srgbClr val="007B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Reward the team</a:t>
          </a:r>
        </a:p>
      </dsp:txBody>
      <dsp:txXfrm>
        <a:off x="0" y="2191398"/>
        <a:ext cx="2944568" cy="1766741"/>
      </dsp:txXfrm>
    </dsp:sp>
    <dsp:sp modelId="{352EF67E-B673-4D8A-BC0E-547D0E99CD58}">
      <dsp:nvSpPr>
        <dsp:cNvPr id="0" name=""/>
        <dsp:cNvSpPr/>
      </dsp:nvSpPr>
      <dsp:spPr>
        <a:xfrm>
          <a:off x="3239025" y="2191398"/>
          <a:ext cx="2944568" cy="1766741"/>
        </a:xfrm>
        <a:prstGeom prst="rect">
          <a:avLst/>
        </a:prstGeom>
        <a:solidFill>
          <a:srgbClr val="006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Hire attitude over aptitude</a:t>
          </a:r>
        </a:p>
      </dsp:txBody>
      <dsp:txXfrm>
        <a:off x="3239025" y="2191398"/>
        <a:ext cx="2944568" cy="1766741"/>
      </dsp:txXfrm>
    </dsp:sp>
    <dsp:sp modelId="{AE24AE1E-F66F-4040-8955-65ED803E86A2}">
      <dsp:nvSpPr>
        <dsp:cNvPr id="0" name=""/>
        <dsp:cNvSpPr/>
      </dsp:nvSpPr>
      <dsp:spPr>
        <a:xfrm>
          <a:off x="6478051" y="2191398"/>
          <a:ext cx="2944568" cy="1766741"/>
        </a:xfrm>
        <a:prstGeom prst="rect">
          <a:avLst/>
        </a:prstGeom>
        <a:solidFill>
          <a:srgbClr val="A93E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Reinvent management</a:t>
          </a:r>
        </a:p>
      </dsp:txBody>
      <dsp:txXfrm>
        <a:off x="6478051" y="2191398"/>
        <a:ext cx="2944568" cy="1766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E6EF-0B1A-C446-B4EE-3F330B5E274B}">
      <dsp:nvSpPr>
        <dsp:cNvPr id="0" name=""/>
        <dsp:cNvSpPr/>
      </dsp:nvSpPr>
      <dsp:spPr>
        <a:xfrm>
          <a:off x="2975" y="204875"/>
          <a:ext cx="2900952" cy="633600"/>
        </a:xfrm>
        <a:prstGeom prst="rect">
          <a:avLst/>
        </a:prstGeom>
        <a:solidFill>
          <a:srgbClr val="00629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Existence needs</a:t>
          </a:r>
        </a:p>
      </dsp:txBody>
      <dsp:txXfrm>
        <a:off x="2975" y="204875"/>
        <a:ext cx="2900952" cy="633600"/>
      </dsp:txXfrm>
    </dsp:sp>
    <dsp:sp modelId="{BFA4242F-9D21-6347-B4D7-F2FDB780FFF5}">
      <dsp:nvSpPr>
        <dsp:cNvPr id="0" name=""/>
        <dsp:cNvSpPr/>
      </dsp:nvSpPr>
      <dsp:spPr>
        <a:xfrm>
          <a:off x="2975" y="838475"/>
          <a:ext cx="2900952" cy="2454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 needs for physical wellbeing</a:t>
          </a:r>
          <a:endParaRPr lang="en-AU" sz="2200" kern="1200" dirty="0"/>
        </a:p>
      </dsp:txBody>
      <dsp:txXfrm>
        <a:off x="2975" y="838475"/>
        <a:ext cx="2900952" cy="2454287"/>
      </dsp:txXfrm>
    </dsp:sp>
    <dsp:sp modelId="{FD22D885-54D7-C342-A843-BCF82C9E2E63}">
      <dsp:nvSpPr>
        <dsp:cNvPr id="0" name=""/>
        <dsp:cNvSpPr/>
      </dsp:nvSpPr>
      <dsp:spPr>
        <a:xfrm>
          <a:off x="3310060" y="204875"/>
          <a:ext cx="2900952" cy="633600"/>
        </a:xfrm>
        <a:prstGeom prst="rect">
          <a:avLst/>
        </a:prstGeom>
        <a:solidFill>
          <a:srgbClr val="4B508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Relatedness needs</a:t>
          </a:r>
        </a:p>
      </dsp:txBody>
      <dsp:txXfrm>
        <a:off x="3310060" y="204875"/>
        <a:ext cx="2900952" cy="633600"/>
      </dsp:txXfrm>
    </dsp:sp>
    <dsp:sp modelId="{CE4A2EFB-0A66-B748-B80D-BA465E25FE9D}">
      <dsp:nvSpPr>
        <dsp:cNvPr id="0" name=""/>
        <dsp:cNvSpPr/>
      </dsp:nvSpPr>
      <dsp:spPr>
        <a:xfrm>
          <a:off x="3310060" y="838475"/>
          <a:ext cx="2900952" cy="2454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 needs for satisfactory relationships with others</a:t>
          </a:r>
          <a:endParaRPr lang="en-AU" sz="2200" kern="1200" dirty="0"/>
        </a:p>
      </dsp:txBody>
      <dsp:txXfrm>
        <a:off x="3310060" y="838475"/>
        <a:ext cx="2900952" cy="2454287"/>
      </dsp:txXfrm>
    </dsp:sp>
    <dsp:sp modelId="{528DBD78-22AD-9948-A911-F04665C7A8B1}">
      <dsp:nvSpPr>
        <dsp:cNvPr id="0" name=""/>
        <dsp:cNvSpPr/>
      </dsp:nvSpPr>
      <dsp:spPr>
        <a:xfrm>
          <a:off x="6617146" y="204875"/>
          <a:ext cx="2900952" cy="633600"/>
        </a:xfrm>
        <a:prstGeom prst="rect">
          <a:avLst/>
        </a:prstGeom>
        <a:solidFill>
          <a:srgbClr val="A93E6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Growth needs</a:t>
          </a:r>
        </a:p>
      </dsp:txBody>
      <dsp:txXfrm>
        <a:off x="6617146" y="204875"/>
        <a:ext cx="2900952" cy="633600"/>
      </dsp:txXfrm>
    </dsp:sp>
    <dsp:sp modelId="{3F220766-FCAD-3342-AD59-13642B57AD88}">
      <dsp:nvSpPr>
        <dsp:cNvPr id="0" name=""/>
        <dsp:cNvSpPr/>
      </dsp:nvSpPr>
      <dsp:spPr>
        <a:xfrm>
          <a:off x="6617146" y="838475"/>
          <a:ext cx="2900952" cy="2454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 needs that focus on the development of human potential, and the desire for personal growth and increased competence</a:t>
          </a:r>
          <a:endParaRPr lang="en-AU" sz="2200" kern="1200" dirty="0"/>
        </a:p>
      </dsp:txBody>
      <dsp:txXfrm>
        <a:off x="6617146" y="838475"/>
        <a:ext cx="2900952" cy="2454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E6EF-0B1A-C446-B4EE-3F330B5E274B}">
      <dsp:nvSpPr>
        <dsp:cNvPr id="0" name=""/>
        <dsp:cNvSpPr/>
      </dsp:nvSpPr>
      <dsp:spPr>
        <a:xfrm>
          <a:off x="3018" y="55296"/>
          <a:ext cx="2942749" cy="604800"/>
        </a:xfrm>
        <a:prstGeom prst="rect">
          <a:avLst/>
        </a:prstGeom>
        <a:solidFill>
          <a:srgbClr val="00629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Need for achievement</a:t>
          </a:r>
        </a:p>
      </dsp:txBody>
      <dsp:txXfrm>
        <a:off x="3018" y="55296"/>
        <a:ext cx="2942749" cy="604800"/>
      </dsp:txXfrm>
    </dsp:sp>
    <dsp:sp modelId="{BFA4242F-9D21-6347-B4D7-F2FDB780FFF5}">
      <dsp:nvSpPr>
        <dsp:cNvPr id="0" name=""/>
        <dsp:cNvSpPr/>
      </dsp:nvSpPr>
      <dsp:spPr>
        <a:xfrm>
          <a:off x="3018" y="660096"/>
          <a:ext cx="2942749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desire to accomplish something difficult, attain a high standard of success, master complex tasks and surpass others</a:t>
          </a:r>
          <a:endParaRPr lang="en-AU" sz="2100" kern="1200" dirty="0"/>
        </a:p>
      </dsp:txBody>
      <dsp:txXfrm>
        <a:off x="3018" y="660096"/>
        <a:ext cx="2942749" cy="2075220"/>
      </dsp:txXfrm>
    </dsp:sp>
    <dsp:sp modelId="{FD22D885-54D7-C342-A843-BCF82C9E2E63}">
      <dsp:nvSpPr>
        <dsp:cNvPr id="0" name=""/>
        <dsp:cNvSpPr/>
      </dsp:nvSpPr>
      <dsp:spPr>
        <a:xfrm>
          <a:off x="3357753" y="55296"/>
          <a:ext cx="2942749" cy="604800"/>
        </a:xfrm>
        <a:prstGeom prst="rect">
          <a:avLst/>
        </a:prstGeom>
        <a:solidFill>
          <a:srgbClr val="4B508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Need for affiliation</a:t>
          </a:r>
        </a:p>
      </dsp:txBody>
      <dsp:txXfrm>
        <a:off x="3357753" y="55296"/>
        <a:ext cx="2942749" cy="604800"/>
      </dsp:txXfrm>
    </dsp:sp>
    <dsp:sp modelId="{CE4A2EFB-0A66-B748-B80D-BA465E25FE9D}">
      <dsp:nvSpPr>
        <dsp:cNvPr id="0" name=""/>
        <dsp:cNvSpPr/>
      </dsp:nvSpPr>
      <dsp:spPr>
        <a:xfrm>
          <a:off x="3357753" y="660096"/>
          <a:ext cx="2942749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desire to form close personal relationships, avoid conflict and establish warm friendships</a:t>
          </a:r>
          <a:endParaRPr lang="en-AU" sz="2100" kern="1200" dirty="0"/>
        </a:p>
      </dsp:txBody>
      <dsp:txXfrm>
        <a:off x="3357753" y="660096"/>
        <a:ext cx="2942749" cy="2075220"/>
      </dsp:txXfrm>
    </dsp:sp>
    <dsp:sp modelId="{528DBD78-22AD-9948-A911-F04665C7A8B1}">
      <dsp:nvSpPr>
        <dsp:cNvPr id="0" name=""/>
        <dsp:cNvSpPr/>
      </dsp:nvSpPr>
      <dsp:spPr>
        <a:xfrm>
          <a:off x="6712487" y="55296"/>
          <a:ext cx="2942749" cy="604800"/>
        </a:xfrm>
        <a:prstGeom prst="rect">
          <a:avLst/>
        </a:prstGeom>
        <a:solidFill>
          <a:srgbClr val="A93E6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Need for power</a:t>
          </a:r>
        </a:p>
      </dsp:txBody>
      <dsp:txXfrm>
        <a:off x="6712487" y="55296"/>
        <a:ext cx="2942749" cy="604800"/>
      </dsp:txXfrm>
    </dsp:sp>
    <dsp:sp modelId="{3F220766-FCAD-3342-AD59-13642B57AD88}">
      <dsp:nvSpPr>
        <dsp:cNvPr id="0" name=""/>
        <dsp:cNvSpPr/>
      </dsp:nvSpPr>
      <dsp:spPr>
        <a:xfrm>
          <a:off x="6712487" y="660096"/>
          <a:ext cx="2942749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desire to influence or control others, be responsible for others and have authority over others</a:t>
          </a:r>
          <a:endParaRPr lang="en-AU" sz="2100" kern="1200" dirty="0"/>
        </a:p>
      </dsp:txBody>
      <dsp:txXfrm>
        <a:off x="6712487" y="660096"/>
        <a:ext cx="2942749" cy="2075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E6EF-0B1A-C446-B4EE-3F330B5E274B}">
      <dsp:nvSpPr>
        <dsp:cNvPr id="0" name=""/>
        <dsp:cNvSpPr/>
      </dsp:nvSpPr>
      <dsp:spPr>
        <a:xfrm>
          <a:off x="3365" y="249581"/>
          <a:ext cx="2023936" cy="686586"/>
        </a:xfrm>
        <a:prstGeom prst="rect">
          <a:avLst/>
        </a:prstGeom>
        <a:solidFill>
          <a:srgbClr val="00629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Change work effort</a:t>
          </a:r>
        </a:p>
      </dsp:txBody>
      <dsp:txXfrm>
        <a:off x="3365" y="249581"/>
        <a:ext cx="2023936" cy="686586"/>
      </dsp:txXfrm>
    </dsp:sp>
    <dsp:sp modelId="{BFA4242F-9D21-6347-B4D7-F2FDB780FFF5}">
      <dsp:nvSpPr>
        <dsp:cNvPr id="0" name=""/>
        <dsp:cNvSpPr/>
      </dsp:nvSpPr>
      <dsp:spPr>
        <a:xfrm>
          <a:off x="3365" y="936167"/>
          <a:ext cx="2023936" cy="2706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person may choose to increase or decrease their input in the </a:t>
          </a:r>
          <a:r>
            <a:rPr lang="en-US" sz="1900" kern="1200" dirty="0" err="1"/>
            <a:t>organisation</a:t>
          </a:r>
          <a:endParaRPr lang="en-AU" sz="1900" kern="1200" dirty="0"/>
        </a:p>
      </dsp:txBody>
      <dsp:txXfrm>
        <a:off x="3365" y="936167"/>
        <a:ext cx="2023936" cy="2706355"/>
      </dsp:txXfrm>
    </dsp:sp>
    <dsp:sp modelId="{FD22D885-54D7-C342-A843-BCF82C9E2E63}">
      <dsp:nvSpPr>
        <dsp:cNvPr id="0" name=""/>
        <dsp:cNvSpPr/>
      </dsp:nvSpPr>
      <dsp:spPr>
        <a:xfrm>
          <a:off x="2310653" y="249581"/>
          <a:ext cx="2023936" cy="686586"/>
        </a:xfrm>
        <a:prstGeom prst="rect">
          <a:avLst/>
        </a:prstGeom>
        <a:solidFill>
          <a:srgbClr val="4B508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Change outcomes</a:t>
          </a:r>
        </a:p>
      </dsp:txBody>
      <dsp:txXfrm>
        <a:off x="2310653" y="249581"/>
        <a:ext cx="2023936" cy="686586"/>
      </dsp:txXfrm>
    </dsp:sp>
    <dsp:sp modelId="{CE4A2EFB-0A66-B748-B80D-BA465E25FE9D}">
      <dsp:nvSpPr>
        <dsp:cNvPr id="0" name=""/>
        <dsp:cNvSpPr/>
      </dsp:nvSpPr>
      <dsp:spPr>
        <a:xfrm>
          <a:off x="2310653" y="936167"/>
          <a:ext cx="2023936" cy="2706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person may change their outcomes, e.g., an underpaid person may request a salary increase or a bigger office</a:t>
          </a:r>
          <a:endParaRPr lang="en-AU" sz="1900" kern="1200" dirty="0"/>
        </a:p>
      </dsp:txBody>
      <dsp:txXfrm>
        <a:off x="2310653" y="936167"/>
        <a:ext cx="2023936" cy="2706355"/>
      </dsp:txXfrm>
    </dsp:sp>
    <dsp:sp modelId="{528DBD78-22AD-9948-A911-F04665C7A8B1}">
      <dsp:nvSpPr>
        <dsp:cNvPr id="0" name=""/>
        <dsp:cNvSpPr/>
      </dsp:nvSpPr>
      <dsp:spPr>
        <a:xfrm>
          <a:off x="4617940" y="249581"/>
          <a:ext cx="2023936" cy="686586"/>
        </a:xfrm>
        <a:prstGeom prst="rect">
          <a:avLst/>
        </a:prstGeom>
        <a:solidFill>
          <a:srgbClr val="A93E6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Change perceptions</a:t>
          </a:r>
        </a:p>
      </dsp:txBody>
      <dsp:txXfrm>
        <a:off x="4617940" y="249581"/>
        <a:ext cx="2023936" cy="686586"/>
      </dsp:txXfrm>
    </dsp:sp>
    <dsp:sp modelId="{3F220766-FCAD-3342-AD59-13642B57AD88}">
      <dsp:nvSpPr>
        <dsp:cNvPr id="0" name=""/>
        <dsp:cNvSpPr/>
      </dsp:nvSpPr>
      <dsp:spPr>
        <a:xfrm>
          <a:off x="4617940" y="936167"/>
          <a:ext cx="2023936" cy="2706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person may change perceptions of equity if they are unable to change inputs or outcomes</a:t>
          </a:r>
          <a:endParaRPr lang="en-AU" sz="1900" kern="1200" dirty="0"/>
        </a:p>
      </dsp:txBody>
      <dsp:txXfrm>
        <a:off x="4617940" y="936167"/>
        <a:ext cx="2023936" cy="2706355"/>
      </dsp:txXfrm>
    </dsp:sp>
    <dsp:sp modelId="{281178E3-9255-425C-9486-F41C3F5B4E05}">
      <dsp:nvSpPr>
        <dsp:cNvPr id="0" name=""/>
        <dsp:cNvSpPr/>
      </dsp:nvSpPr>
      <dsp:spPr>
        <a:xfrm>
          <a:off x="6925227" y="249581"/>
          <a:ext cx="2023936" cy="686586"/>
        </a:xfrm>
        <a:prstGeom prst="rect">
          <a:avLst/>
        </a:prstGeom>
        <a:solidFill>
          <a:srgbClr val="007B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Leave the job</a:t>
          </a:r>
        </a:p>
      </dsp:txBody>
      <dsp:txXfrm>
        <a:off x="6925227" y="249581"/>
        <a:ext cx="2023936" cy="686586"/>
      </dsp:txXfrm>
    </dsp:sp>
    <dsp:sp modelId="{E55B76FD-D1E6-4B84-A30E-C17ED66A3619}">
      <dsp:nvSpPr>
        <dsp:cNvPr id="0" name=""/>
        <dsp:cNvSpPr/>
      </dsp:nvSpPr>
      <dsp:spPr>
        <a:xfrm>
          <a:off x="6925227" y="936167"/>
          <a:ext cx="2023936" cy="2706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person who feels inequitably treated may decide to leave their job rather than suffer the inequity of being under- or overpaid</a:t>
          </a:r>
        </a:p>
      </dsp:txBody>
      <dsp:txXfrm>
        <a:off x="6925227" y="936167"/>
        <a:ext cx="2023936" cy="27063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E6EF-0B1A-C446-B4EE-3F330B5E274B}">
      <dsp:nvSpPr>
        <dsp:cNvPr id="0" name=""/>
        <dsp:cNvSpPr/>
      </dsp:nvSpPr>
      <dsp:spPr>
        <a:xfrm>
          <a:off x="3819" y="213431"/>
          <a:ext cx="2296548" cy="686482"/>
        </a:xfrm>
        <a:prstGeom prst="rect">
          <a:avLst/>
        </a:prstGeom>
        <a:solidFill>
          <a:srgbClr val="00629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Positive reinforcement</a:t>
          </a:r>
        </a:p>
      </dsp:txBody>
      <dsp:txXfrm>
        <a:off x="3819" y="213431"/>
        <a:ext cx="2296548" cy="686482"/>
      </dsp:txXfrm>
    </dsp:sp>
    <dsp:sp modelId="{BFA4242F-9D21-6347-B4D7-F2FDB780FFF5}">
      <dsp:nvSpPr>
        <dsp:cNvPr id="0" name=""/>
        <dsp:cNvSpPr/>
      </dsp:nvSpPr>
      <dsp:spPr>
        <a:xfrm>
          <a:off x="3819" y="899913"/>
          <a:ext cx="2296548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administration of a pleasant and rewarding consequence following a desired </a:t>
          </a:r>
          <a:r>
            <a:rPr lang="en-US" sz="1900" kern="1200" dirty="0" err="1"/>
            <a:t>behaviour</a:t>
          </a:r>
          <a:r>
            <a:rPr lang="en-US" sz="1900" kern="1200" dirty="0"/>
            <a:t>, such as praise for an employee who arrives on time or does a little extra work</a:t>
          </a:r>
          <a:endParaRPr lang="en-AU" sz="1900" kern="1200" dirty="0"/>
        </a:p>
      </dsp:txBody>
      <dsp:txXfrm>
        <a:off x="3819" y="899913"/>
        <a:ext cx="2296548" cy="3181454"/>
      </dsp:txXfrm>
    </dsp:sp>
    <dsp:sp modelId="{FD22D885-54D7-C342-A843-BCF82C9E2E63}">
      <dsp:nvSpPr>
        <dsp:cNvPr id="0" name=""/>
        <dsp:cNvSpPr/>
      </dsp:nvSpPr>
      <dsp:spPr>
        <a:xfrm>
          <a:off x="2621884" y="213431"/>
          <a:ext cx="2296548" cy="686482"/>
        </a:xfrm>
        <a:prstGeom prst="rect">
          <a:avLst/>
        </a:prstGeom>
        <a:solidFill>
          <a:srgbClr val="4B508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Avoidance learning</a:t>
          </a:r>
        </a:p>
      </dsp:txBody>
      <dsp:txXfrm>
        <a:off x="2621884" y="213431"/>
        <a:ext cx="2296548" cy="686482"/>
      </dsp:txXfrm>
    </dsp:sp>
    <dsp:sp modelId="{CE4A2EFB-0A66-B748-B80D-BA465E25FE9D}">
      <dsp:nvSpPr>
        <dsp:cNvPr id="0" name=""/>
        <dsp:cNvSpPr/>
      </dsp:nvSpPr>
      <dsp:spPr>
        <a:xfrm>
          <a:off x="2621884" y="899913"/>
          <a:ext cx="2296548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removal of an unpleasant consequence once a </a:t>
          </a:r>
          <a:r>
            <a:rPr lang="en-US" sz="1900" kern="1200" dirty="0" err="1"/>
            <a:t>behaviour</a:t>
          </a:r>
          <a:r>
            <a:rPr lang="en-US" sz="1900" kern="1200" dirty="0"/>
            <a:t> is improved, thereby encouraging and strengthening the desired </a:t>
          </a:r>
          <a:r>
            <a:rPr lang="en-US" sz="1900" kern="1200" dirty="0" err="1"/>
            <a:t>behaviour</a:t>
          </a:r>
          <a:endParaRPr lang="en-AU" sz="1900" kern="1200" dirty="0"/>
        </a:p>
      </dsp:txBody>
      <dsp:txXfrm>
        <a:off x="2621884" y="899913"/>
        <a:ext cx="2296548" cy="3181454"/>
      </dsp:txXfrm>
    </dsp:sp>
    <dsp:sp modelId="{528DBD78-22AD-9948-A911-F04665C7A8B1}">
      <dsp:nvSpPr>
        <dsp:cNvPr id="0" name=""/>
        <dsp:cNvSpPr/>
      </dsp:nvSpPr>
      <dsp:spPr>
        <a:xfrm>
          <a:off x="5239948" y="213431"/>
          <a:ext cx="2296548" cy="686482"/>
        </a:xfrm>
        <a:prstGeom prst="rect">
          <a:avLst/>
        </a:prstGeom>
        <a:solidFill>
          <a:srgbClr val="A93E6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Punishment</a:t>
          </a:r>
        </a:p>
      </dsp:txBody>
      <dsp:txXfrm>
        <a:off x="5239948" y="213431"/>
        <a:ext cx="2296548" cy="686482"/>
      </dsp:txXfrm>
    </dsp:sp>
    <dsp:sp modelId="{3F220766-FCAD-3342-AD59-13642B57AD88}">
      <dsp:nvSpPr>
        <dsp:cNvPr id="0" name=""/>
        <dsp:cNvSpPr/>
      </dsp:nvSpPr>
      <dsp:spPr>
        <a:xfrm>
          <a:off x="5239948" y="899913"/>
          <a:ext cx="2296548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imposition of unpleasant outcomes on an employee, typically occurring after undesirable </a:t>
          </a:r>
          <a:r>
            <a:rPr lang="en-US" sz="1900" kern="1200" dirty="0" err="1"/>
            <a:t>behaviour</a:t>
          </a:r>
          <a:endParaRPr lang="en-AU" sz="1900" kern="1200" dirty="0"/>
        </a:p>
      </dsp:txBody>
      <dsp:txXfrm>
        <a:off x="5239948" y="899913"/>
        <a:ext cx="2296548" cy="3181454"/>
      </dsp:txXfrm>
    </dsp:sp>
    <dsp:sp modelId="{281178E3-9255-425C-9486-F41C3F5B4E05}">
      <dsp:nvSpPr>
        <dsp:cNvPr id="0" name=""/>
        <dsp:cNvSpPr/>
      </dsp:nvSpPr>
      <dsp:spPr>
        <a:xfrm>
          <a:off x="7858013" y="213431"/>
          <a:ext cx="2296548" cy="686482"/>
        </a:xfrm>
        <a:prstGeom prst="rect">
          <a:avLst/>
        </a:prstGeom>
        <a:solidFill>
          <a:srgbClr val="007B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Extinction</a:t>
          </a:r>
        </a:p>
      </dsp:txBody>
      <dsp:txXfrm>
        <a:off x="7858013" y="213431"/>
        <a:ext cx="2296548" cy="686482"/>
      </dsp:txXfrm>
    </dsp:sp>
    <dsp:sp modelId="{E55B76FD-D1E6-4B84-A30E-C17ED66A3619}">
      <dsp:nvSpPr>
        <dsp:cNvPr id="0" name=""/>
        <dsp:cNvSpPr/>
      </dsp:nvSpPr>
      <dsp:spPr>
        <a:xfrm>
          <a:off x="7858013" y="899913"/>
          <a:ext cx="2296548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withholding of a positive reward, such as praise or other positive outcomes</a:t>
          </a:r>
        </a:p>
      </dsp:txBody>
      <dsp:txXfrm>
        <a:off x="7858013" y="899913"/>
        <a:ext cx="2296548" cy="31814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06878-DFEE-374F-975D-400039608B93}">
      <dsp:nvSpPr>
        <dsp:cNvPr id="0" name=""/>
        <dsp:cNvSpPr/>
      </dsp:nvSpPr>
      <dsp:spPr>
        <a:xfrm>
          <a:off x="3180" y="34737"/>
          <a:ext cx="3100549" cy="432000"/>
        </a:xfrm>
        <a:prstGeom prst="rect">
          <a:avLst/>
        </a:prstGeom>
        <a:solidFill>
          <a:srgbClr val="007B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 dirty="0"/>
        </a:p>
      </dsp:txBody>
      <dsp:txXfrm>
        <a:off x="3180" y="34737"/>
        <a:ext cx="3100549" cy="432000"/>
      </dsp:txXfrm>
    </dsp:sp>
    <dsp:sp modelId="{214C1FBD-08C6-054F-BB83-029BBE43C08A}">
      <dsp:nvSpPr>
        <dsp:cNvPr id="0" name=""/>
        <dsp:cNvSpPr/>
      </dsp:nvSpPr>
      <dsp:spPr>
        <a:xfrm>
          <a:off x="3180" y="466737"/>
          <a:ext cx="3100549" cy="3849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Reinforcement theory is based on the relationship between a given </a:t>
          </a:r>
          <a:r>
            <a:rPr lang="en-US" sz="1500" kern="1200" dirty="0" err="1"/>
            <a:t>behaviour</a:t>
          </a:r>
          <a:r>
            <a:rPr lang="en-US" sz="1500" kern="1200" dirty="0"/>
            <a:t> and its consequences. </a:t>
          </a:r>
          <a:endParaRPr lang="en-A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law of effect asserts that positively reinforced </a:t>
          </a:r>
          <a:r>
            <a:rPr lang="en-US" sz="1500" kern="1200" dirty="0" err="1"/>
            <a:t>behaviour</a:t>
          </a:r>
          <a:r>
            <a:rPr lang="en-US" sz="1500" kern="1200" dirty="0"/>
            <a:t> tends to be repeated, and unreinforced or negatively reinforced </a:t>
          </a:r>
          <a:r>
            <a:rPr lang="en-US" sz="1500" kern="1200" dirty="0" err="1"/>
            <a:t>behaviour</a:t>
          </a:r>
          <a:r>
            <a:rPr lang="en-US" sz="1500" kern="1200" dirty="0"/>
            <a:t> tends to be inhibited. </a:t>
          </a:r>
          <a:endParaRPr lang="en-A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Managers can use positive reinforcement to encourage desired </a:t>
          </a:r>
          <a:r>
            <a:rPr lang="en-US" sz="1500" kern="1200" dirty="0" err="1"/>
            <a:t>behaviours</a:t>
          </a:r>
          <a:r>
            <a:rPr lang="en-US" sz="1500" kern="1200" dirty="0"/>
            <a:t>.</a:t>
          </a:r>
          <a:endParaRPr lang="en-AU" sz="1500" kern="1200" dirty="0"/>
        </a:p>
      </dsp:txBody>
      <dsp:txXfrm>
        <a:off x="3180" y="466737"/>
        <a:ext cx="3100549" cy="3849862"/>
      </dsp:txXfrm>
    </dsp:sp>
    <dsp:sp modelId="{EFCD18C2-55FA-4DD9-BE4E-B64FC9E12BB2}">
      <dsp:nvSpPr>
        <dsp:cNvPr id="0" name=""/>
        <dsp:cNvSpPr/>
      </dsp:nvSpPr>
      <dsp:spPr>
        <a:xfrm>
          <a:off x="3537807" y="34737"/>
          <a:ext cx="3100549" cy="432000"/>
        </a:xfrm>
        <a:prstGeom prst="rect">
          <a:avLst/>
        </a:prstGeom>
        <a:solidFill>
          <a:srgbClr val="00629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 dirty="0"/>
        </a:p>
      </dsp:txBody>
      <dsp:txXfrm>
        <a:off x="3537807" y="34737"/>
        <a:ext cx="3100549" cy="432000"/>
      </dsp:txXfrm>
    </dsp:sp>
    <dsp:sp modelId="{4EBD33D5-28D9-40C9-A1CB-375C040AA0B6}">
      <dsp:nvSpPr>
        <dsp:cNvPr id="0" name=""/>
        <dsp:cNvSpPr/>
      </dsp:nvSpPr>
      <dsp:spPr>
        <a:xfrm>
          <a:off x="3537807" y="466737"/>
          <a:ext cx="3100549" cy="3849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Job design refers to applying motivational theories to the structure of work to improve motivation, productivity and satisfaction.</a:t>
          </a:r>
        </a:p>
      </dsp:txBody>
      <dsp:txXfrm>
        <a:off x="3537807" y="466737"/>
        <a:ext cx="3100549" cy="3849862"/>
      </dsp:txXfrm>
    </dsp:sp>
    <dsp:sp modelId="{F940FD77-9019-4393-AFC2-DE5E307BEED5}">
      <dsp:nvSpPr>
        <dsp:cNvPr id="0" name=""/>
        <dsp:cNvSpPr/>
      </dsp:nvSpPr>
      <dsp:spPr>
        <a:xfrm>
          <a:off x="7072433" y="34737"/>
          <a:ext cx="3100549" cy="432000"/>
        </a:xfrm>
        <a:prstGeom prst="rect">
          <a:avLst/>
        </a:prstGeom>
        <a:solidFill>
          <a:srgbClr val="A93E6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7072433" y="34737"/>
        <a:ext cx="3100549" cy="432000"/>
      </dsp:txXfrm>
    </dsp:sp>
    <dsp:sp modelId="{4F8C3FA8-4105-4C8B-82BE-88D237DDF3B8}">
      <dsp:nvSpPr>
        <dsp:cNvPr id="0" name=""/>
        <dsp:cNvSpPr/>
      </dsp:nvSpPr>
      <dsp:spPr>
        <a:xfrm>
          <a:off x="7072433" y="466737"/>
          <a:ext cx="3100549" cy="3849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Employee empowerment and engagement are recent motivational trends that focus less on extrinsic rewards and more on creating a work environment that enables people to achieve intrinsic rewards and meet higher-level needs.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Empowering employees involves giving them information, knowledge, power and rewards.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Managers create an environment that promotes engagement by providing employees with a sense of meaning, a sense of connection, and a sense of competence and growth.</a:t>
          </a:r>
        </a:p>
      </dsp:txBody>
      <dsp:txXfrm>
        <a:off x="7072433" y="466737"/>
        <a:ext cx="3100549" cy="384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3F5464-B898-B44F-AA5D-50E09FBB94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52DE4-4A6A-C848-9290-2366238E0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6F10D6-91A6-614D-A001-0A4CD63B47B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20295-A878-144D-A72B-D001CE6EE5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22900-62DF-E94B-BF37-D2C5BA00EE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045EC7-85EB-1349-8EA8-824607959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4ECBD-7079-244D-87A7-A656108A7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D297-9B10-994A-A7CA-58D81194F9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18EBBB-50A5-9D42-A86B-429D17BEE6EE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093E99-50BF-4A4C-BABA-80A400FDF5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A907975-2C43-E946-9F34-F6E4C810B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F47C0-0CD7-D742-BCD7-B16B8B7983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4A3C7-87C0-D040-B5FD-3549CD5002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1F1182-81F4-9E4F-9108-1E79DEFFD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F1182-81F4-9E4F-9108-1E79DEFFDD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2E5683-A327-EE53-6A8B-0E590DCBE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7"/>
          <a:stretch/>
        </p:blipFill>
        <p:spPr>
          <a:xfrm>
            <a:off x="0" y="-2005256"/>
            <a:ext cx="12192000" cy="7612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BCC02-48AB-ADD5-CB70-45CB93A47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6BDD5-F0C9-3042-85E7-670EA0C53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C55B97-BEFC-F6C9-00C8-9146A89AE056}"/>
              </a:ext>
            </a:extLst>
          </p:cNvPr>
          <p:cNvSpPr txBox="1"/>
          <p:nvPr userDrawn="1"/>
        </p:nvSpPr>
        <p:spPr>
          <a:xfrm>
            <a:off x="6270171" y="6369635"/>
            <a:ext cx="17764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Provider Code: PRV14012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FF9FE-FDC7-5757-B649-FC224017427F}"/>
              </a:ext>
            </a:extLst>
          </p:cNvPr>
          <p:cNvSpPr txBox="1"/>
          <p:nvPr userDrawn="1"/>
        </p:nvSpPr>
        <p:spPr>
          <a:xfrm>
            <a:off x="9192978" y="6369635"/>
            <a:ext cx="16321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CRICOS Code: 03391M</a:t>
            </a:r>
          </a:p>
        </p:txBody>
      </p:sp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F3D99FC-96FD-8365-80E7-0F20C16594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4" y="5906271"/>
            <a:ext cx="2578839" cy="7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63C0-490D-5F5D-E8D6-DEF19B6D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2551D-3F4C-1938-7EBD-D5864C22A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0E147-496D-8D20-E3B0-2C9C7CD3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7A6-2F77-4142-B768-F827357806A5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9A733-95F5-D5BC-2D54-99820DCF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8DB0-B6E4-40B6-40DA-7326AA52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87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CDC5C-942C-8C83-140B-96A8D21D7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13C13-BA75-1E34-F4DD-878B9F48E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6191-C41F-6340-39A1-D051F5BD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7A6-2F77-4142-B768-F827357806A5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24EC3-A7A0-B666-DDD8-44C8D958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7FF98-869B-F23A-EE39-CFD4BD0D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03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CE4463-3CC8-41BC-AAFD-06FDD2733182}"/>
              </a:ext>
            </a:extLst>
          </p:cNvPr>
          <p:cNvSpPr/>
          <p:nvPr userDrawn="1"/>
        </p:nvSpPr>
        <p:spPr>
          <a:xfrm>
            <a:off x="0" y="1482812"/>
            <a:ext cx="12192000" cy="476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22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CE4463-3CC8-41BC-AAFD-06FDD2733182}"/>
              </a:ext>
            </a:extLst>
          </p:cNvPr>
          <p:cNvSpPr/>
          <p:nvPr userDrawn="1"/>
        </p:nvSpPr>
        <p:spPr>
          <a:xfrm>
            <a:off x="0" y="1482812"/>
            <a:ext cx="12192000" cy="476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0685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D9875B-21F8-425A-B5DF-D295CD39051D}"/>
              </a:ext>
            </a:extLst>
          </p:cNvPr>
          <p:cNvSpPr/>
          <p:nvPr userDrawn="1"/>
        </p:nvSpPr>
        <p:spPr>
          <a:xfrm>
            <a:off x="0" y="1447800"/>
            <a:ext cx="121920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51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8CAA5D-172C-4D8E-960A-9345E3C90E3E}"/>
              </a:ext>
            </a:extLst>
          </p:cNvPr>
          <p:cNvSpPr/>
          <p:nvPr userDrawn="1"/>
        </p:nvSpPr>
        <p:spPr>
          <a:xfrm>
            <a:off x="0" y="1447800"/>
            <a:ext cx="121920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1C8EDFB-87FD-A0E7-FC9B-051BDFCE2E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Graphical user interface, background pattern&#10;&#10;Description automatically generated">
            <a:extLst>
              <a:ext uri="{FF2B5EF4-FFF2-40B4-BE49-F238E27FC236}">
                <a16:creationId xmlns:a16="http://schemas.microsoft.com/office/drawing/2014/main" id="{18D3290A-77CD-0F71-CDE0-FBCE42DAC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FD7AE4-AA06-407A-8362-9AFCF45A148C}"/>
              </a:ext>
            </a:extLst>
          </p:cNvPr>
          <p:cNvSpPr/>
          <p:nvPr userDrawn="1"/>
        </p:nvSpPr>
        <p:spPr>
          <a:xfrm>
            <a:off x="0" y="1447800"/>
            <a:ext cx="121920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5" name="Picture 4" descr="Graphical user interface, background pattern&#10;&#10;Description automatically generated">
            <a:extLst>
              <a:ext uri="{FF2B5EF4-FFF2-40B4-BE49-F238E27FC236}">
                <a16:creationId xmlns:a16="http://schemas.microsoft.com/office/drawing/2014/main" id="{AFEC9C3B-3DBE-C896-0508-C1F12601F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33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85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57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4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A117CD-78D6-8140-8F9E-BBE1D9A6A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8" b="23377"/>
          <a:stretch/>
        </p:blipFill>
        <p:spPr>
          <a:xfrm>
            <a:off x="0" y="6074853"/>
            <a:ext cx="12192000" cy="783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8DDE0-F96D-EF4F-4AAC-96AC7A3F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6E2C7-0B7E-49E7-A2AA-0F31EC7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39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00EF9-848E-8342-A464-86DA41E4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7A6-2F77-4142-B768-F827357806A5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BBE9-60F7-9272-739D-6522C6E6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063B-F8FA-5477-6BA4-EA3B7811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072116D-CEAC-A2E1-6153-3555683344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7" y="6200364"/>
            <a:ext cx="1947591" cy="5512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58552A-4ED8-EF49-F3C5-CDB014C8D4AE}"/>
              </a:ext>
            </a:extLst>
          </p:cNvPr>
          <p:cNvSpPr txBox="1"/>
          <p:nvPr userDrawn="1"/>
        </p:nvSpPr>
        <p:spPr>
          <a:xfrm>
            <a:off x="9046687" y="6306715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Georgia Pro" panose="02040502050405020303" pitchFamily="18" charset="0"/>
              </a:rPr>
              <a:t>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263490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CD2D21-3EBA-35F0-107C-5E3B44F3E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8" b="23377"/>
          <a:stretch/>
        </p:blipFill>
        <p:spPr>
          <a:xfrm>
            <a:off x="0" y="6074853"/>
            <a:ext cx="12192000" cy="783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E4502-502A-E513-028F-CB12A61E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54D69-3459-8871-6E50-89FACBE2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39012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75016-E6EC-9527-6A28-BB6136EA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7A6-2F77-4142-B768-F827357806A5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A4F1-A0DD-2D3D-AA37-30A98D3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D5AC-1415-BCDA-AB63-99052A83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456E6-F407-564E-0040-8C5DE902D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47"/>
          <a:stretch/>
        </p:blipFill>
        <p:spPr>
          <a:xfrm>
            <a:off x="0" y="0"/>
            <a:ext cx="12192000" cy="49857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4219F32-9853-FCD3-EA66-E542053F75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7" y="6200364"/>
            <a:ext cx="1947591" cy="5512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9C27B5-6BBC-80C1-2230-82102BA6A23E}"/>
              </a:ext>
            </a:extLst>
          </p:cNvPr>
          <p:cNvSpPr txBox="1"/>
          <p:nvPr userDrawn="1"/>
        </p:nvSpPr>
        <p:spPr>
          <a:xfrm>
            <a:off x="9046687" y="6306715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Georgia Pro" panose="02040502050405020303" pitchFamily="18" charset="0"/>
              </a:rPr>
              <a:t>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275720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9E3680-4038-471B-BDB3-398A78013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8" b="23377"/>
          <a:stretch/>
        </p:blipFill>
        <p:spPr>
          <a:xfrm>
            <a:off x="0" y="6074853"/>
            <a:ext cx="12192000" cy="783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94E86B-89A9-45B6-0061-00E5CFEC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327A-5C9A-9F2F-4AA3-868AA1DF8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6AE27-1080-B3CB-A760-52104E539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4F458-28ED-0193-4FA5-EC8434E4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7A6-2F77-4142-B768-F827357806A5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27CF5-E4E2-0EB7-8807-4001053B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D8EBB-3195-53E9-4380-1C515DC9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3916C34-82BC-E746-A84A-378B9C767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7" y="6200364"/>
            <a:ext cx="1947591" cy="551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021EF-A5C8-D6A8-3926-D0D314DE3466}"/>
              </a:ext>
            </a:extLst>
          </p:cNvPr>
          <p:cNvSpPr txBox="1"/>
          <p:nvPr userDrawn="1"/>
        </p:nvSpPr>
        <p:spPr>
          <a:xfrm>
            <a:off x="9046687" y="6306715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Georgia Pro" panose="02040502050405020303" pitchFamily="18" charset="0"/>
              </a:rPr>
              <a:t>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332324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43AFFF-EC97-BF54-3C79-0C94413C9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8" b="23377"/>
          <a:stretch/>
        </p:blipFill>
        <p:spPr>
          <a:xfrm>
            <a:off x="0" y="6074853"/>
            <a:ext cx="12192000" cy="783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B938BD-4D93-C1BF-0A77-B942E331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C7B3B-DEC5-5B63-9937-38BA625A2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97562-1C65-06EC-946C-C3241F15F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55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E4B30-DFFC-0BBF-2735-CFB5299A1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797F2-74D9-C15D-33CA-37F4205FB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55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5C741-4C0E-19DD-4E48-DF9461C5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7A6-2F77-4142-B768-F827357806A5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B7942-B53C-D2F6-58B1-A26D3A83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46FCE-50D5-0409-FC1C-416DFA96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98CB4F-CFCB-30DB-9727-E83E12688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7" y="6200364"/>
            <a:ext cx="1947591" cy="5512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00E6F-848A-07BD-1FFB-4092DE96775B}"/>
              </a:ext>
            </a:extLst>
          </p:cNvPr>
          <p:cNvSpPr txBox="1"/>
          <p:nvPr userDrawn="1"/>
        </p:nvSpPr>
        <p:spPr>
          <a:xfrm>
            <a:off x="9046687" y="6306715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Georgia Pro" panose="02040502050405020303" pitchFamily="18" charset="0"/>
              </a:rPr>
              <a:t>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193262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5FC7B4-5E93-B73C-66B6-FAE9AC54B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8" b="23377"/>
          <a:stretch/>
        </p:blipFill>
        <p:spPr>
          <a:xfrm>
            <a:off x="0" y="6074853"/>
            <a:ext cx="12192000" cy="783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D4FA5-9CFF-220E-0458-50170F2D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E5B9D-D27C-B044-286D-5855FC70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7A6-2F77-4142-B768-F827357806A5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C5A4B-0B9B-E8AF-C391-8207EFE2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66BE9-A882-D9F6-7638-0191F123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ED19BA5-ED66-09EE-92E9-502FA43AEC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7" y="6200364"/>
            <a:ext cx="1947591" cy="551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EDB296-9A0E-449D-4A78-7611BACF5DB0}"/>
              </a:ext>
            </a:extLst>
          </p:cNvPr>
          <p:cNvSpPr txBox="1"/>
          <p:nvPr userDrawn="1"/>
        </p:nvSpPr>
        <p:spPr>
          <a:xfrm>
            <a:off x="9046687" y="6306715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Georgia Pro" panose="02040502050405020303" pitchFamily="18" charset="0"/>
              </a:rPr>
              <a:t>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35313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B2B18-A4D8-892B-5B0E-59BB4771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7A6-2F77-4142-B768-F827357806A5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21F95-18CA-E4EB-1602-40EEE1F2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25634-1D33-7190-3D80-CB588F6E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910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AC73-0567-7EEB-3E4D-B1140F62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A5B3-5896-9114-03A2-4C93A2797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43500-E97C-9065-B8A5-D7DBB648D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9FB34-6A1B-5F3A-37DD-429D0F7E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7A6-2F77-4142-B768-F827357806A5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A6493-1F51-F1E0-A8FB-96850697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E12F9-3056-6E33-D9D9-61B7A71F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8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CB77-42E4-B934-B913-93982D03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B71CF-8766-24FA-3A76-BBC63FFCE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B33B1-0D6B-9FB0-F11E-61875A4C4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C817C-EE7E-AF85-5C47-3F66B40B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7A6-2F77-4142-B768-F827357806A5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5D7C6-A669-5998-499B-E74C5C9F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CE5A5-BB3C-BB3F-F8EC-2A3A09AE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7F583-F2E3-7CAA-5BFE-93DA4370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6F3F3-178E-4531-38FF-EBBEAC953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381B-1A90-6E8E-7D56-8BA418D5B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F7A6-2F77-4142-B768-F827357806A5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35CC9-DB65-5F33-D092-29565BC41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34231-67D3-95C9-6CEC-B65346F01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5154-F9FC-49E4-922F-0B8F90CE7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54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773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youtube.com/watch?v=upBHae2J-LI&amp;ab_channel=EPM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CIhJ0Ggf8_w&amp;ab_channel=NejlaAbdulkadir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2yVu5-o274&amp;ab_channel=GreggU" TargetMode="External"/><Relationship Id="rId2" Type="http://schemas.openxmlformats.org/officeDocument/2006/relationships/hyperlink" Target="https://www.youtube.com/watch?v=o2yVu5-o274&amp;feature=youtu.b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CFq2ibunvY&amp;ab_channel=GreggU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z1Ka5aL09U&amp;ab_channel=GreggU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0PKWTta7lU&amp;ab_channel=TheSchoolofLife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FD04F59A-8A3E-C076-C74F-E50F73C17324}"/>
              </a:ext>
            </a:extLst>
          </p:cNvPr>
          <p:cNvSpPr txBox="1">
            <a:spLocks/>
          </p:cNvSpPr>
          <p:nvPr/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>
              <a:defRPr/>
            </a:pPr>
            <a:r>
              <a:rPr lang="en-AU" cap="all" dirty="0">
                <a:solidFill>
                  <a:schemeClr val="bg1"/>
                </a:solidFill>
              </a:rPr>
              <a:t>LEADING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A61BB18-28EA-DD01-FC64-427D68892B3E}"/>
              </a:ext>
            </a:extLst>
          </p:cNvPr>
          <p:cNvSpPr txBox="1">
            <a:spLocks/>
          </p:cNvSpPr>
          <p:nvPr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</p:txBody>
      </p:sp>
    </p:spTree>
    <p:extLst>
      <p:ext uri="{BB962C8B-B14F-4D97-AF65-F5344CB8AC3E}">
        <p14:creationId xmlns:p14="http://schemas.microsoft.com/office/powerpoint/2010/main" val="172115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30" y="114512"/>
            <a:ext cx="9970698" cy="64410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2. Content perspectives on motivation (cont.)</a:t>
            </a:r>
            <a:endParaRPr lang="en-AU" sz="2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6EBF15-8FD4-EF90-64EC-6B2503E5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309" y="757944"/>
            <a:ext cx="5157787" cy="420347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(ii) ERG theory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301565E-ADC1-DE07-7573-83C1720C4836}"/>
              </a:ext>
            </a:extLst>
          </p:cNvPr>
          <p:cNvSpPr txBox="1">
            <a:spLocks/>
          </p:cNvSpPr>
          <p:nvPr/>
        </p:nvSpPr>
        <p:spPr>
          <a:xfrm>
            <a:off x="535093" y="1503680"/>
            <a:ext cx="11006667" cy="446362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</a:rPr>
              <a:t>Clayton Alderfer proposed a modification to Maslow’s theory in an effort to simplify it and respond to criticisms regarding its lack of empirical verification. His </a:t>
            </a:r>
            <a:r>
              <a:rPr lang="en-US" sz="2400" b="1" i="0" u="none" strike="noStrike" baseline="0" dirty="0">
                <a:solidFill>
                  <a:schemeClr val="tx2"/>
                </a:solidFill>
              </a:rPr>
              <a:t>ERG theory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identified </a:t>
            </a:r>
            <a:r>
              <a:rPr lang="en-US" sz="2400" b="0" i="0" u="none" strike="noStrike" baseline="0" dirty="0">
                <a:solidFill>
                  <a:srgbClr val="C00000"/>
                </a:solidFill>
              </a:rPr>
              <a:t>three categories of needs.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ERG theory is b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ased </a:t>
            </a:r>
            <a:r>
              <a:rPr lang="en-US" sz="2400" dirty="0">
                <a:solidFill>
                  <a:schemeClr val="tx2"/>
                </a:solidFill>
              </a:rPr>
              <a:t>o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n the idea of the </a:t>
            </a:r>
            <a:r>
              <a:rPr lang="en-US" sz="2400" b="1" i="0" u="none" strike="noStrike" baseline="0" dirty="0">
                <a:solidFill>
                  <a:srgbClr val="C00000"/>
                </a:solidFill>
              </a:rPr>
              <a:t>frustration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400" b="1" i="0" u="none" strike="noStrike" baseline="0" dirty="0">
                <a:solidFill>
                  <a:srgbClr val="C00000"/>
                </a:solidFill>
              </a:rPr>
              <a:t>regression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baseline="0" dirty="0">
                <a:solidFill>
                  <a:srgbClr val="C00000"/>
                </a:solidFill>
              </a:rPr>
              <a:t>principle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: </a:t>
            </a:r>
            <a:r>
              <a:rPr lang="en-US" sz="2400" dirty="0">
                <a:solidFill>
                  <a:schemeClr val="tx2"/>
                </a:solidFill>
              </a:rPr>
              <a:t>t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he idea that 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failure to meet a high-order need may cause a regression to an already satisfied lower-order need.</a:t>
            </a:r>
            <a:endParaRPr lang="en-A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43" y="114513"/>
            <a:ext cx="9970698" cy="69828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2. Content perspectives on motivation (cont.)</a:t>
            </a:r>
            <a:endParaRPr lang="en-AU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63BDC967-51C2-6BCC-D560-F354EDCA6D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463154"/>
              </p:ext>
            </p:extLst>
          </p:nvPr>
        </p:nvGraphicFramePr>
        <p:xfrm>
          <a:off x="1952767" y="1374987"/>
          <a:ext cx="9521074" cy="34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42BDB83-4997-8470-662D-7BF68FFC1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309" y="757944"/>
            <a:ext cx="5157787" cy="420347"/>
          </a:xfrm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(ii) ERG theory (cont.)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3E019-925B-5DE5-A321-2D24FF2EB58F}"/>
              </a:ext>
            </a:extLst>
          </p:cNvPr>
          <p:cNvSpPr txBox="1"/>
          <p:nvPr/>
        </p:nvSpPr>
        <p:spPr>
          <a:xfrm>
            <a:off x="430061" y="4899727"/>
            <a:ext cx="11761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Watch the following video</a:t>
            </a:r>
          </a:p>
          <a:p>
            <a:endParaRPr lang="en-US" dirty="0">
              <a:hlinkClick r:id="rId7"/>
            </a:endParaRPr>
          </a:p>
          <a:p>
            <a:r>
              <a:rPr lang="en-US" dirty="0">
                <a:hlinkClick r:id="rId7"/>
              </a:rPr>
              <a:t>https://www.youtube.com/watch?v=upBHae2J-LI&amp;ab_channel=EPM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0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96" y="70167"/>
            <a:ext cx="9970698" cy="589915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2. Content perspectives on motivation (cont.)</a:t>
            </a:r>
            <a:endParaRPr lang="en-AU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6EBF15-8FD4-EF90-64EC-6B2503E5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192" y="695607"/>
            <a:ext cx="5157787" cy="420347"/>
          </a:xfrm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(iii) A two-factor approach to motivation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301565E-ADC1-DE07-7573-83C1720C4836}"/>
              </a:ext>
            </a:extLst>
          </p:cNvPr>
          <p:cNvSpPr txBox="1">
            <a:spLocks/>
          </p:cNvSpPr>
          <p:nvPr/>
        </p:nvSpPr>
        <p:spPr>
          <a:xfrm>
            <a:off x="358986" y="1264502"/>
            <a:ext cx="6126402" cy="4948514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</a:rPr>
              <a:t>Frederick Herzberg and the </a:t>
            </a:r>
            <a:r>
              <a:rPr lang="en-US" sz="2400" b="1" u="none" strike="noStrike" baseline="0" dirty="0">
                <a:solidFill>
                  <a:schemeClr val="tx2"/>
                </a:solidFill>
              </a:rPr>
              <a:t>two-factor theory</a:t>
            </a:r>
            <a:endParaRPr lang="en-US" sz="2400" b="0" i="0" u="none" strike="noStrike" baseline="0" dirty="0">
              <a:solidFill>
                <a:schemeClr val="tx2"/>
              </a:solidFill>
            </a:endParaRPr>
          </a:p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</a:rPr>
              <a:t>Two entirely separate dimensions contribute to an employee’s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behaviour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at work: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Hygiene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factors</a:t>
            </a:r>
            <a:r>
              <a:rPr lang="en-US" sz="2000" dirty="0">
                <a:solidFill>
                  <a:schemeClr val="tx2"/>
                </a:solidFill>
              </a:rPr>
              <a:t>: T</a:t>
            </a:r>
            <a:r>
              <a:rPr lang="en-US" sz="2000" b="0" i="0" u="none" strike="noStrike" baseline="0" dirty="0">
                <a:solidFill>
                  <a:schemeClr val="tx2"/>
                </a:solidFill>
              </a:rPr>
              <a:t>he presence or absence of job dissatisfiers, such as working conditions, pay, company policies and interpersonal relationships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Motivators</a:t>
            </a:r>
            <a:r>
              <a:rPr lang="en-US" sz="2000" dirty="0">
                <a:solidFill>
                  <a:schemeClr val="tx2"/>
                </a:solidFill>
              </a:rPr>
              <a:t>: F</a:t>
            </a:r>
            <a:r>
              <a:rPr lang="en-US" sz="2000" b="0" i="0" u="none" strike="noStrike" baseline="0" dirty="0">
                <a:solidFill>
                  <a:schemeClr val="tx2"/>
                </a:solidFill>
              </a:rPr>
              <a:t>ocus on high-level needs and include achievement, recognition, responsibility and opportunity for growth.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Watch the following video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FF0000"/>
                </a:solidFill>
                <a:hlinkClick r:id="rId2"/>
              </a:rPr>
              <a:t>https://www.youtube.com/watch?v=CIhJ0Ggf8_w&amp;ab_channel=NejlaAbdulkadir</a:t>
            </a:r>
            <a:endParaRPr lang="en-US" sz="2400" b="0" i="0" u="none" strike="noStrike" baseline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0" i="0" u="none" strike="noStrike" baseline="0" dirty="0">
              <a:solidFill>
                <a:srgbClr val="FF0000"/>
              </a:solidFill>
            </a:endParaRPr>
          </a:p>
          <a:p>
            <a:pPr lvl="1"/>
            <a:endParaRPr lang="en-AU" sz="20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F0A7B-8C37-2A00-11A7-C7D8DED36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023" y="1052913"/>
            <a:ext cx="5469545" cy="49485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B245CB-F1C3-7153-293D-80F0B784A220}"/>
              </a:ext>
            </a:extLst>
          </p:cNvPr>
          <p:cNvSpPr txBox="1">
            <a:spLocks/>
          </p:cNvSpPr>
          <p:nvPr/>
        </p:nvSpPr>
        <p:spPr>
          <a:xfrm>
            <a:off x="7867697" y="462998"/>
            <a:ext cx="3966243" cy="499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latin typeface="+mn-lt"/>
              </a:rPr>
              <a:t>Herzberg’s two-factor theory</a:t>
            </a:r>
            <a:endParaRPr lang="en-AU" sz="2400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7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30" y="134832"/>
            <a:ext cx="9970698" cy="732155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2. Content perspectives on motivation (cont.)</a:t>
            </a:r>
            <a:endParaRPr lang="en-AU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6EBF15-8FD4-EF90-64EC-6B2503E5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220" y="693278"/>
            <a:ext cx="5157787" cy="420347"/>
          </a:xfrm>
        </p:spPr>
        <p:txBody>
          <a:bodyPr/>
          <a:lstStyle/>
          <a:p>
            <a:r>
              <a:rPr lang="en-AU" dirty="0"/>
              <a:t>(iv) Acquired needs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301565E-ADC1-DE07-7573-83C1720C4836}"/>
              </a:ext>
            </a:extLst>
          </p:cNvPr>
          <p:cNvSpPr txBox="1">
            <a:spLocks/>
          </p:cNvSpPr>
          <p:nvPr/>
        </p:nvSpPr>
        <p:spPr>
          <a:xfrm>
            <a:off x="206131" y="1113624"/>
            <a:ext cx="11857176" cy="129488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2"/>
                </a:solidFill>
              </a:rPr>
              <a:t>David McClelland and the </a:t>
            </a:r>
            <a:r>
              <a:rPr lang="en-US" sz="2400" b="1" dirty="0">
                <a:solidFill>
                  <a:schemeClr val="tx2"/>
                </a:solidFill>
              </a:rPr>
              <a:t>acquired needs theory</a:t>
            </a:r>
            <a:endParaRPr lang="en-US" sz="2400" b="1" i="0" u="none" strike="noStrike" baseline="0" dirty="0">
              <a:solidFill>
                <a:schemeClr val="tx2"/>
              </a:solidFill>
            </a:endParaRPr>
          </a:p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</a:rPr>
              <a:t>The idea that people are not born with needs but may learn them through their life experiences</a:t>
            </a:r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5012134E-6AA8-CC04-9D56-4C6D61E25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634645"/>
              </p:ext>
            </p:extLst>
          </p:nvPr>
        </p:nvGraphicFramePr>
        <p:xfrm>
          <a:off x="632879" y="2357120"/>
          <a:ext cx="9658256" cy="279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459E47F-F867-ED85-D51E-C4D0E9977E69}"/>
              </a:ext>
            </a:extLst>
          </p:cNvPr>
          <p:cNvSpPr/>
          <p:nvPr/>
        </p:nvSpPr>
        <p:spPr>
          <a:xfrm>
            <a:off x="1027220" y="5551336"/>
            <a:ext cx="1855893" cy="386080"/>
          </a:xfrm>
          <a:prstGeom prst="wedgeRoundRectCallout">
            <a:avLst>
              <a:gd name="adj1" fmla="val -14135"/>
              <a:gd name="adj2" fmla="val -16381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Entrepreneurs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CD0500A-EC5A-3A97-FE39-82DB192953B8}"/>
              </a:ext>
            </a:extLst>
          </p:cNvPr>
          <p:cNvSpPr/>
          <p:nvPr/>
        </p:nvSpPr>
        <p:spPr>
          <a:xfrm>
            <a:off x="4278825" y="5622456"/>
            <a:ext cx="2575787" cy="386080"/>
          </a:xfrm>
          <a:prstGeom prst="wedgeRoundRectCallout">
            <a:avLst>
              <a:gd name="adj1" fmla="val -14493"/>
              <a:gd name="adj2" fmla="val -17609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Excellent people skills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A2ABF99-1064-958F-7C93-3440D8330C44}"/>
              </a:ext>
            </a:extLst>
          </p:cNvPr>
          <p:cNvSpPr/>
          <p:nvPr/>
        </p:nvSpPr>
        <p:spPr>
          <a:xfrm>
            <a:off x="7989146" y="5622456"/>
            <a:ext cx="2187682" cy="386080"/>
          </a:xfrm>
          <a:prstGeom prst="wedgeRoundRectCallout">
            <a:avLst>
              <a:gd name="adj1" fmla="val -22164"/>
              <a:gd name="adj2" fmla="val -16907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 managers</a:t>
            </a:r>
          </a:p>
        </p:txBody>
      </p:sp>
    </p:spTree>
    <p:extLst>
      <p:ext uri="{BB962C8B-B14F-4D97-AF65-F5344CB8AC3E}">
        <p14:creationId xmlns:p14="http://schemas.microsoft.com/office/powerpoint/2010/main" val="321477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95" y="100966"/>
            <a:ext cx="10558657" cy="42034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649A"/>
                </a:solidFill>
              </a:rPr>
              <a:t>3. Process perspectives on motivation</a:t>
            </a:r>
            <a:endParaRPr lang="en-AU" sz="2800" b="1" dirty="0">
              <a:solidFill>
                <a:srgbClr val="00649A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5E2AB93-85B0-B0FF-13F4-388BC75F1017}"/>
              </a:ext>
            </a:extLst>
          </p:cNvPr>
          <p:cNvSpPr txBox="1">
            <a:spLocks/>
          </p:cNvSpPr>
          <p:nvPr/>
        </p:nvSpPr>
        <p:spPr>
          <a:xfrm>
            <a:off x="413579" y="1571413"/>
            <a:ext cx="6149781" cy="437688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b="1" i="0" u="none" strike="noStrike" baseline="0" dirty="0"/>
              <a:t>Goal-setting </a:t>
            </a:r>
          </a:p>
          <a:p>
            <a:pPr algn="l"/>
            <a:r>
              <a:rPr lang="en-US" sz="2200" b="1" dirty="0"/>
              <a:t>Goal setting </a:t>
            </a:r>
            <a:r>
              <a:rPr lang="en-US" sz="2200" b="1" i="0" u="none" strike="noStrike" baseline="0" dirty="0"/>
              <a:t>theory</a:t>
            </a:r>
            <a:r>
              <a:rPr lang="en-US" sz="2200" dirty="0"/>
              <a:t> </a:t>
            </a:r>
            <a:r>
              <a:rPr lang="en-US" sz="2200" b="0" i="0" u="none" strike="noStrike" baseline="0" dirty="0"/>
              <a:t>proposes that managers can increase motivation and enhance performance </a:t>
            </a:r>
            <a:r>
              <a:rPr lang="en-US" sz="2200" b="0" i="0" u="none" strike="noStrike" baseline="0" dirty="0">
                <a:solidFill>
                  <a:srgbClr val="00B050"/>
                </a:solidFill>
              </a:rPr>
              <a:t>by setting specific, challenging goals, then helping people track their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B050"/>
                </a:solidFill>
              </a:rPr>
              <a:t>progress towards goal achievement by providing timely feedback.</a:t>
            </a:r>
          </a:p>
          <a:p>
            <a:pPr algn="l"/>
            <a:r>
              <a:rPr lang="en-US" sz="2200" b="1" dirty="0"/>
              <a:t>Goal specificity</a:t>
            </a:r>
            <a:r>
              <a:rPr lang="en-US" sz="2200" dirty="0"/>
              <a:t> refers to </a:t>
            </a:r>
            <a:r>
              <a:rPr lang="en-US" sz="2200" b="0" i="0" u="none" strike="noStrike" baseline="0" dirty="0"/>
              <a:t>the degree to which goals are concrete and unambiguous.</a:t>
            </a:r>
          </a:p>
          <a:p>
            <a:pPr algn="l"/>
            <a:r>
              <a:rPr lang="en-US" sz="2200" b="1" dirty="0"/>
              <a:t>Goal difficulty</a:t>
            </a:r>
            <a:r>
              <a:rPr lang="en-US" sz="2200" dirty="0"/>
              <a:t> acknowledges that </a:t>
            </a:r>
            <a:r>
              <a:rPr lang="en-US" sz="2200" b="0" i="0" u="none" strike="noStrike" baseline="0" dirty="0"/>
              <a:t>difficult goals are more motivating than easy ones.</a:t>
            </a:r>
            <a:endParaRPr lang="en-US" sz="2200" dirty="0"/>
          </a:p>
          <a:p>
            <a:pPr algn="l"/>
            <a:r>
              <a:rPr lang="en-US" sz="2200" b="1" dirty="0"/>
              <a:t>Goal acceptance</a:t>
            </a:r>
            <a:r>
              <a:rPr lang="en-US" sz="2200" dirty="0"/>
              <a:t> means that </a:t>
            </a:r>
            <a:r>
              <a:rPr lang="en-US" sz="2200" b="0" i="0" u="none" strike="noStrike" baseline="0" dirty="0"/>
              <a:t>employees have to ‘buy into’ the goals and be committed to them.</a:t>
            </a:r>
            <a:endParaRPr lang="en-AU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BC8B9-3C3B-4FCC-769D-8FDE451E8B91}"/>
              </a:ext>
            </a:extLst>
          </p:cNvPr>
          <p:cNvSpPr txBox="1"/>
          <p:nvPr/>
        </p:nvSpPr>
        <p:spPr>
          <a:xfrm>
            <a:off x="-32900" y="5948301"/>
            <a:ext cx="122249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the following video</a:t>
            </a: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https://www.youtube.com/watch?v=o2yVu5-o274&amp;ab_channel=GreggU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72A4D-D202-38DC-654C-E6CD171F7B34}"/>
              </a:ext>
            </a:extLst>
          </p:cNvPr>
          <p:cNvSpPr txBox="1"/>
          <p:nvPr/>
        </p:nvSpPr>
        <p:spPr>
          <a:xfrm>
            <a:off x="239995" y="797705"/>
            <a:ext cx="11092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A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Process theories</a:t>
            </a:r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explain how employees select behaviours with which to meet their needs and determine if their choices were successful. The basic process theories are equity theory and expectancy theory.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D4446C-89E1-11BC-ABCB-967D70EF3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818" y="2208107"/>
            <a:ext cx="4564980" cy="46498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63E17BE-1BB6-6E71-BF77-A020286F08E7}"/>
              </a:ext>
            </a:extLst>
          </p:cNvPr>
          <p:cNvSpPr txBox="1">
            <a:spLocks/>
          </p:cNvSpPr>
          <p:nvPr/>
        </p:nvSpPr>
        <p:spPr>
          <a:xfrm>
            <a:off x="7315510" y="1632375"/>
            <a:ext cx="4195596" cy="48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Criteria for motivational goals</a:t>
            </a:r>
            <a:endParaRPr lang="en-AU" sz="24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1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618798-6B3D-AC2A-79CC-09545F667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536" y="789946"/>
            <a:ext cx="2083637" cy="420347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(</a:t>
            </a:r>
            <a:r>
              <a:rPr lang="en-AU" dirty="0" err="1">
                <a:solidFill>
                  <a:schemeClr val="tx2"/>
                </a:solidFill>
              </a:rPr>
              <a:t>i</a:t>
            </a:r>
            <a:r>
              <a:rPr lang="en-AU" dirty="0">
                <a:solidFill>
                  <a:schemeClr val="tx2"/>
                </a:solidFill>
              </a:rPr>
              <a:t>) Equity theory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5E2AB93-85B0-B0FF-13F4-388BC75F1017}"/>
              </a:ext>
            </a:extLst>
          </p:cNvPr>
          <p:cNvSpPr txBox="1">
            <a:spLocks/>
          </p:cNvSpPr>
          <p:nvPr/>
        </p:nvSpPr>
        <p:spPr>
          <a:xfrm>
            <a:off x="413173" y="1388533"/>
            <a:ext cx="11338560" cy="456522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i="0" u="none" strike="noStrike" baseline="0" dirty="0"/>
              <a:t>Equity theory </a:t>
            </a:r>
            <a:r>
              <a:rPr lang="en-US" sz="2400" b="0" i="0" u="none" strike="noStrike" baseline="0" dirty="0"/>
              <a:t>focuses on individuals’ perceptions of how fairly they are treated compared with others.</a:t>
            </a:r>
          </a:p>
          <a:p>
            <a:pPr algn="l"/>
            <a:r>
              <a:rPr lang="en-US" sz="2400" dirty="0"/>
              <a:t>I</a:t>
            </a:r>
            <a:r>
              <a:rPr lang="en-US" sz="2400" b="0" i="0" u="none" strike="noStrike" baseline="0" dirty="0"/>
              <a:t>f people perceive their compensation to be equal to what others receive for similar contributions, they will believe that their treatment is fair and equitable.</a:t>
            </a:r>
          </a:p>
          <a:p>
            <a:pPr algn="l"/>
            <a:r>
              <a:rPr lang="en-US" sz="2400" b="0" i="0" u="none" strike="noStrike" baseline="0" dirty="0"/>
              <a:t>Inequity occurs when the input-to-outcome ratios are out of balance.</a:t>
            </a:r>
            <a:endParaRPr lang="en-AU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91AB9F-5EF6-5F9C-B4A0-E58B11656CCB}"/>
              </a:ext>
            </a:extLst>
          </p:cNvPr>
          <p:cNvSpPr txBox="1">
            <a:spLocks/>
          </p:cNvSpPr>
          <p:nvPr/>
        </p:nvSpPr>
        <p:spPr>
          <a:xfrm>
            <a:off x="239995" y="100965"/>
            <a:ext cx="10558657" cy="762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49A"/>
                </a:solidFill>
              </a:rPr>
              <a:t>3. Process perspectives on motivation (cont.)</a:t>
            </a:r>
            <a:endParaRPr lang="en-AU" sz="2800" b="1" dirty="0">
              <a:solidFill>
                <a:srgbClr val="0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5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5E2AB93-85B0-B0FF-13F4-388BC75F1017}"/>
              </a:ext>
            </a:extLst>
          </p:cNvPr>
          <p:cNvSpPr txBox="1">
            <a:spLocks/>
          </p:cNvSpPr>
          <p:nvPr/>
        </p:nvSpPr>
        <p:spPr>
          <a:xfrm>
            <a:off x="1486557" y="1486309"/>
            <a:ext cx="8952530" cy="368458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i="0" u="none" strike="noStrike" baseline="0" dirty="0"/>
              <a:t>The </a:t>
            </a:r>
            <a:r>
              <a:rPr lang="en-US" sz="2400" dirty="0"/>
              <a:t>most common methods for reducing inequity are as follows:</a:t>
            </a:r>
            <a:endParaRPr lang="en-AU" sz="2400" dirty="0"/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44422288-FD9D-ADD0-7E1B-87730D206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370704"/>
              </p:ext>
            </p:extLst>
          </p:nvPr>
        </p:nvGraphicFramePr>
        <p:xfrm>
          <a:off x="1607315" y="1840271"/>
          <a:ext cx="8952530" cy="389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4A514BE-537A-AD33-848D-0F9AB5E369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468" y="168698"/>
            <a:ext cx="10515600" cy="559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49A"/>
                </a:solidFill>
              </a:rPr>
              <a:t>3. Process perspectives on motivation (cont.)</a:t>
            </a:r>
            <a:endParaRPr lang="en-AU" sz="2800" b="1" dirty="0">
              <a:solidFill>
                <a:srgbClr val="00649A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CD74EF-0905-D1D1-9F28-BE614ADC9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536" y="789946"/>
            <a:ext cx="2815157" cy="420347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(</a:t>
            </a:r>
            <a:r>
              <a:rPr lang="en-AU" dirty="0" err="1">
                <a:solidFill>
                  <a:schemeClr val="tx2"/>
                </a:solidFill>
              </a:rPr>
              <a:t>i</a:t>
            </a:r>
            <a:r>
              <a:rPr lang="en-AU" dirty="0">
                <a:solidFill>
                  <a:schemeClr val="tx2"/>
                </a:solidFill>
              </a:rPr>
              <a:t>) Equity theory (cont.)</a:t>
            </a:r>
          </a:p>
        </p:txBody>
      </p:sp>
    </p:spTree>
    <p:extLst>
      <p:ext uri="{BB962C8B-B14F-4D97-AF65-F5344CB8AC3E}">
        <p14:creationId xmlns:p14="http://schemas.microsoft.com/office/powerpoint/2010/main" val="213386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63" y="263292"/>
            <a:ext cx="10558657" cy="55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00649A"/>
                </a:solidFill>
              </a:rPr>
              <a:t>3. Process perspectives on motivation (cont.)</a:t>
            </a:r>
            <a:endParaRPr lang="en-AU" sz="2800" b="1" dirty="0">
              <a:solidFill>
                <a:srgbClr val="00649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618798-6B3D-AC2A-79CC-09545F667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404" y="855284"/>
            <a:ext cx="5157787" cy="420347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(ii) Expectancy theory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5E2AB93-85B0-B0FF-13F4-388BC75F1017}"/>
              </a:ext>
            </a:extLst>
          </p:cNvPr>
          <p:cNvSpPr txBox="1">
            <a:spLocks/>
          </p:cNvSpPr>
          <p:nvPr/>
        </p:nvSpPr>
        <p:spPr>
          <a:xfrm>
            <a:off x="395404" y="1388533"/>
            <a:ext cx="11322463" cy="46736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/>
              <a:t>Expectancy theory </a:t>
            </a:r>
            <a:r>
              <a:rPr lang="en-US" sz="2400" b="0" i="0" u="none" strike="noStrike" baseline="0" dirty="0"/>
              <a:t>suggests that motivation depends on individuals’ expectations about their ability to perform tasks and receive desired rewards.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It is concerned </a:t>
            </a:r>
            <a:r>
              <a:rPr lang="en-US" sz="2400" b="0" i="0" u="none" strike="noStrike" baseline="0" dirty="0"/>
              <a:t>with the thinking process that individuals use to achieve rewards.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/>
              <a:t>It is based on the relationships between the individual’s </a:t>
            </a:r>
            <a:r>
              <a:rPr lang="en-US" sz="2400" b="1" u="none" strike="noStrike" baseline="0" dirty="0"/>
              <a:t>effort</a:t>
            </a:r>
            <a:r>
              <a:rPr lang="en-US" sz="2400" b="0" i="0" u="none" strike="noStrike" baseline="0" dirty="0"/>
              <a:t>, the individual’s </a:t>
            </a:r>
            <a:r>
              <a:rPr lang="en-US" sz="2400" b="1" u="none" strike="noStrike" baseline="0" dirty="0"/>
              <a:t>performance</a:t>
            </a:r>
            <a:r>
              <a:rPr lang="en-US" sz="2400" b="0" i="1" u="none" strike="noStrike" baseline="0" dirty="0"/>
              <a:t> </a:t>
            </a:r>
            <a:r>
              <a:rPr lang="en-US" sz="2400" b="0" i="0" u="none" strike="noStrike" baseline="0" dirty="0"/>
              <a:t>and the desirability of </a:t>
            </a:r>
            <a:r>
              <a:rPr lang="en-US" sz="2400" b="1" u="none" strike="noStrike" baseline="0" dirty="0"/>
              <a:t>outcomes</a:t>
            </a:r>
            <a:r>
              <a:rPr lang="en-US" sz="2400" b="0" i="1" u="none" strike="noStrike" baseline="0" dirty="0"/>
              <a:t> </a:t>
            </a:r>
            <a:r>
              <a:rPr lang="en-US" sz="2400" b="0" i="0" u="none" strike="noStrike" baseline="0" dirty="0"/>
              <a:t>associated with high performance.</a:t>
            </a:r>
            <a:endParaRPr lang="en-A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2BD3B-5D2A-9374-6448-951D798D0D34}"/>
              </a:ext>
            </a:extLst>
          </p:cNvPr>
          <p:cNvSpPr txBox="1"/>
          <p:nvPr/>
        </p:nvSpPr>
        <p:spPr>
          <a:xfrm>
            <a:off x="641957" y="4912136"/>
            <a:ext cx="105563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the following video</a:t>
            </a:r>
          </a:p>
          <a:p>
            <a:r>
              <a:rPr lang="en-US" sz="24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https://www.youtube.com/watch?v=pCFq2ibunvY&amp;ab_channel=GreggU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12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F8068-307C-90DA-7209-F945D6DD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0A12-AE91-C4F1-285B-D95987E3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63" y="263292"/>
            <a:ext cx="10558657" cy="55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00649A"/>
                </a:solidFill>
              </a:rPr>
              <a:t>3. Process perspectives on motivation (cont.)</a:t>
            </a:r>
            <a:endParaRPr lang="en-AU" sz="2800" b="1" dirty="0">
              <a:solidFill>
                <a:srgbClr val="00649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F72FF1-6302-16D0-0DB1-3F090233C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404" y="855284"/>
            <a:ext cx="5157787" cy="420347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(ii) Expectancy theory – Major elements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4672BA7-5322-C259-EFFD-F136887BC634}"/>
              </a:ext>
            </a:extLst>
          </p:cNvPr>
          <p:cNvSpPr txBox="1">
            <a:spLocks/>
          </p:cNvSpPr>
          <p:nvPr/>
        </p:nvSpPr>
        <p:spPr>
          <a:xfrm>
            <a:off x="395404" y="1388533"/>
            <a:ext cx="11322463" cy="46736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A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82070-E472-CDCF-FE47-81CC759BA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72" y="1859304"/>
            <a:ext cx="10558656" cy="35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5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96" y="56622"/>
            <a:ext cx="9970698" cy="617008"/>
          </a:xfrm>
        </p:spPr>
        <p:txBody>
          <a:bodyPr/>
          <a:lstStyle/>
          <a:p>
            <a:r>
              <a:rPr lang="en-US" b="1" dirty="0">
                <a:solidFill>
                  <a:srgbClr val="00649A"/>
                </a:solidFill>
              </a:rPr>
              <a:t>4. Reinforcement perspective on motivation</a:t>
            </a:r>
            <a:endParaRPr lang="en-AU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D20B07-3152-7D46-C4CE-0F467A6C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996" y="673630"/>
            <a:ext cx="5157787" cy="420347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Direct reinforcement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201D3DB-4D0A-5860-DAF1-01D8A12452E4}"/>
              </a:ext>
            </a:extLst>
          </p:cNvPr>
          <p:cNvSpPr txBox="1">
            <a:spLocks/>
          </p:cNvSpPr>
          <p:nvPr/>
        </p:nvSpPr>
        <p:spPr>
          <a:xfrm>
            <a:off x="494453" y="1290638"/>
            <a:ext cx="11203094" cy="445262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 err="1"/>
              <a:t>Behaviour</a:t>
            </a:r>
            <a:r>
              <a:rPr lang="en-US" sz="2400" b="1" i="0" u="none" strike="noStrike" baseline="0" dirty="0"/>
              <a:t> modification </a:t>
            </a:r>
            <a:r>
              <a:rPr lang="en-US" sz="2400" b="0" i="0" u="none" strike="noStrike" baseline="0" dirty="0"/>
              <a:t>is the name given to the set of techniques by which reinforcement theory is used to modify human </a:t>
            </a:r>
            <a:r>
              <a:rPr lang="en-US" sz="2400" b="0" i="0" u="none" strike="noStrike" baseline="0" dirty="0" err="1"/>
              <a:t>behaviour</a:t>
            </a:r>
            <a:r>
              <a:rPr lang="en-US" sz="2400" b="0" i="0" u="none" strike="noStrike" baseline="0" dirty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b="0" i="0" u="none" strike="noStrike" baseline="0" dirty="0"/>
              <a:t>he basic assumption underlying </a:t>
            </a:r>
            <a:r>
              <a:rPr lang="en-US" sz="2400" b="0" i="0" u="none" strike="noStrike" baseline="0" dirty="0" err="1"/>
              <a:t>behaviour</a:t>
            </a:r>
            <a:r>
              <a:rPr lang="en-US" sz="2400" b="0" i="0" u="none" strike="noStrike" baseline="0" dirty="0"/>
              <a:t> modification is the </a:t>
            </a:r>
            <a:r>
              <a:rPr lang="en-US" sz="2400" b="1" i="0" u="none" strike="noStrike" baseline="0" dirty="0"/>
              <a:t>law of effect</a:t>
            </a:r>
            <a:r>
              <a:rPr lang="en-US" sz="2400" dirty="0"/>
              <a:t>: </a:t>
            </a:r>
            <a:r>
              <a:rPr lang="en-US" sz="2400" b="0" i="0" u="none" strike="noStrike" baseline="0" dirty="0" err="1"/>
              <a:t>behaviour</a:t>
            </a:r>
            <a:r>
              <a:rPr lang="en-US" sz="2400" b="0" i="0" u="none" strike="noStrike" baseline="0" dirty="0"/>
              <a:t> that is positively reinforced tends to be repeated and </a:t>
            </a:r>
            <a:r>
              <a:rPr lang="en-US" sz="2400" b="0" i="0" u="none" strike="noStrike" baseline="0" dirty="0" err="1"/>
              <a:t>behaviour</a:t>
            </a:r>
            <a:r>
              <a:rPr lang="en-US" sz="2400" b="0" i="0" u="none" strike="noStrike" baseline="0" dirty="0"/>
              <a:t> that is not reinforced tends not to be repeated.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/>
              <a:t>Reinforcement </a:t>
            </a:r>
            <a:r>
              <a:rPr lang="en-US" sz="2400" b="0" i="0" u="none" strike="noStrike" baseline="0" dirty="0"/>
              <a:t>is defined as anything that causes a certain </a:t>
            </a:r>
            <a:r>
              <a:rPr lang="en-US" sz="2400" b="0" i="0" u="none" strike="noStrike" baseline="0" dirty="0" err="1"/>
              <a:t>behaviour</a:t>
            </a:r>
            <a:r>
              <a:rPr lang="en-US" sz="2400" b="0" i="0" u="none" strike="noStrike" baseline="0" dirty="0"/>
              <a:t> to be repeated or inhibited.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06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8D9CC-C861-B822-A332-04E662F7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860799"/>
            <a:ext cx="10515600" cy="7016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>
                <a:solidFill>
                  <a:srgbClr val="7030A0"/>
                </a:solidFill>
              </a:rPr>
              <a:t>Week 9: Motivating employees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AC891F-036E-EC6C-D8ED-5EB20BD30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154507"/>
            <a:ext cx="10515600" cy="82507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21487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836" y="992294"/>
            <a:ext cx="6458830" cy="69151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+mn-lt"/>
              </a:rPr>
              <a:t>Changing </a:t>
            </a:r>
            <a:r>
              <a:rPr lang="en-US" sz="2400" b="1" dirty="0" err="1">
                <a:solidFill>
                  <a:srgbClr val="00B050"/>
                </a:solidFill>
                <a:latin typeface="+mn-lt"/>
              </a:rPr>
              <a:t>behaviour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 with reinforcement</a:t>
            </a:r>
            <a:endParaRPr lang="en-AU" sz="24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6" name="Picture 5" descr="A diagram of a work flow&#10;&#10;Description automatically generated">
            <a:extLst>
              <a:ext uri="{FF2B5EF4-FFF2-40B4-BE49-F238E27FC236}">
                <a16:creationId xmlns:a16="http://schemas.microsoft.com/office/drawing/2014/main" id="{30B83F1F-8D52-A85C-11A7-B21FBE85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11" y="1927967"/>
            <a:ext cx="6927893" cy="47974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7C51F48-ECFF-7D85-B0B4-E0298572C25F}"/>
              </a:ext>
            </a:extLst>
          </p:cNvPr>
          <p:cNvSpPr txBox="1">
            <a:spLocks/>
          </p:cNvSpPr>
          <p:nvPr/>
        </p:nvSpPr>
        <p:spPr>
          <a:xfrm>
            <a:off x="239996" y="56622"/>
            <a:ext cx="10875044" cy="61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649A"/>
                </a:solidFill>
              </a:rPr>
              <a:t>4. Reinforcement perspective on motivation (cont.)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2761612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575384"/>
            <a:ext cx="4064000" cy="725382"/>
          </a:xfrm>
        </p:spPr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  <a:latin typeface="+mn-lt"/>
              </a:rPr>
              <a:t>Direct reinforcement (cont.)</a:t>
            </a:r>
            <a:endParaRPr lang="en-AU" sz="2400" b="1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3B751F84-0DD6-2141-34D0-8DE54F3B4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269990"/>
              </p:ext>
            </p:extLst>
          </p:nvPr>
        </p:nvGraphicFramePr>
        <p:xfrm>
          <a:off x="1016809" y="1625125"/>
          <a:ext cx="10158381" cy="429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683D154-30C8-578D-ECD0-88532EE00351}"/>
              </a:ext>
            </a:extLst>
          </p:cNvPr>
          <p:cNvSpPr txBox="1">
            <a:spLocks/>
          </p:cNvSpPr>
          <p:nvPr/>
        </p:nvSpPr>
        <p:spPr>
          <a:xfrm>
            <a:off x="239996" y="56622"/>
            <a:ext cx="10875044" cy="61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649A"/>
                </a:solidFill>
              </a:rPr>
              <a:t>4. Reinforcement perspective on motivation (cont.)</a:t>
            </a:r>
            <a:endParaRPr lang="en-AU" sz="32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9E6814-CC64-9D94-7A2E-0AD5432B394E}"/>
              </a:ext>
            </a:extLst>
          </p:cNvPr>
          <p:cNvSpPr txBox="1">
            <a:spLocks/>
          </p:cNvSpPr>
          <p:nvPr/>
        </p:nvSpPr>
        <p:spPr>
          <a:xfrm>
            <a:off x="3417146" y="1137794"/>
            <a:ext cx="5598162" cy="72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Reinforcement tools </a:t>
            </a:r>
            <a:endParaRPr lang="en-AU" sz="24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136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10" y="773607"/>
            <a:ext cx="3532750" cy="593408"/>
          </a:xfrm>
        </p:spPr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  <a:latin typeface="+mn-lt"/>
              </a:rPr>
              <a:t>Social learning theory</a:t>
            </a:r>
            <a:endParaRPr lang="en-AU" sz="2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201D3DB-4D0A-5860-DAF1-01D8A12452E4}"/>
              </a:ext>
            </a:extLst>
          </p:cNvPr>
          <p:cNvSpPr txBox="1">
            <a:spLocks/>
          </p:cNvSpPr>
          <p:nvPr/>
        </p:nvSpPr>
        <p:spPr>
          <a:xfrm>
            <a:off x="467359" y="1152395"/>
            <a:ext cx="11385973" cy="496392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i="0" u="none" strike="noStrike" baseline="0" dirty="0">
                <a:solidFill>
                  <a:schemeClr val="tx2"/>
                </a:solidFill>
              </a:rPr>
              <a:t>Social learning theory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proposes that an individual’s motivation can result from observations of other people’s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behaviour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.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tx2"/>
                </a:solidFill>
              </a:rPr>
              <a:t>Vicarious learning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occurs when an individual sees others perform certain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behaviours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and be rewarded for them.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Managers can enhance an individual’s motivation by ensuring the individual: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2"/>
                </a:solidFill>
              </a:rPr>
              <a:t>has a chance to observe the desirable </a:t>
            </a:r>
            <a:r>
              <a:rPr lang="en-US" sz="2000" b="0" i="0" u="none" strike="noStrike" baseline="0" dirty="0" err="1">
                <a:solidFill>
                  <a:schemeClr val="tx2"/>
                </a:solidFill>
              </a:rPr>
              <a:t>behaviours</a:t>
            </a:r>
            <a:endParaRPr lang="en-US" sz="2000" b="0" i="0" u="none" strike="noStrike" baseline="0" dirty="0">
              <a:solidFill>
                <a:schemeClr val="tx2"/>
              </a:solidFill>
            </a:endParaRPr>
          </a:p>
          <a:p>
            <a:pPr lvl="1"/>
            <a:r>
              <a:rPr lang="en-US" sz="2000" b="0" i="0" u="none" strike="noStrike" baseline="0" dirty="0">
                <a:solidFill>
                  <a:schemeClr val="tx2"/>
                </a:solidFill>
              </a:rPr>
              <a:t>accurately perceives the </a:t>
            </a:r>
            <a:r>
              <a:rPr lang="en-US" sz="2000" b="0" i="0" u="none" strike="noStrike" baseline="0" dirty="0" err="1">
                <a:solidFill>
                  <a:schemeClr val="tx2"/>
                </a:solidFill>
              </a:rPr>
              <a:t>behaviours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b="0" i="0" u="none" strike="noStrike" baseline="0" dirty="0">
                <a:solidFill>
                  <a:schemeClr val="tx2"/>
                </a:solidFill>
              </a:rPr>
              <a:t>remembers the </a:t>
            </a:r>
            <a:r>
              <a:rPr lang="en-US" sz="2000" b="0" i="0" u="none" strike="noStrike" baseline="0" dirty="0" err="1">
                <a:solidFill>
                  <a:schemeClr val="tx2"/>
                </a:solidFill>
              </a:rPr>
              <a:t>behaviours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b="0" i="0" u="none" strike="noStrike" baseline="0" dirty="0">
                <a:solidFill>
                  <a:schemeClr val="tx2"/>
                </a:solidFill>
              </a:rPr>
              <a:t>has the necessary skills to perform the </a:t>
            </a:r>
            <a:r>
              <a:rPr lang="en-US" sz="2000" b="0" i="0" u="none" strike="noStrike" baseline="0" dirty="0" err="1">
                <a:solidFill>
                  <a:schemeClr val="tx2"/>
                </a:solidFill>
              </a:rPr>
              <a:t>behaviours</a:t>
            </a:r>
            <a:endParaRPr lang="en-US" sz="2000" b="0" i="0" u="none" strike="noStrike" baseline="0" dirty="0">
              <a:solidFill>
                <a:schemeClr val="tx2"/>
              </a:solidFill>
            </a:endParaRPr>
          </a:p>
          <a:p>
            <a:pPr lvl="1"/>
            <a:r>
              <a:rPr lang="en-US" sz="2000" b="0" i="0" u="none" strike="noStrike" baseline="0" dirty="0">
                <a:solidFill>
                  <a:schemeClr val="tx2"/>
                </a:solidFill>
              </a:rPr>
              <a:t>sees that the </a:t>
            </a:r>
            <a:r>
              <a:rPr lang="en-US" sz="2000" b="0" i="0" u="none" strike="noStrike" baseline="0" dirty="0" err="1">
                <a:solidFill>
                  <a:schemeClr val="tx2"/>
                </a:solidFill>
              </a:rPr>
              <a:t>behaviours</a:t>
            </a:r>
            <a:r>
              <a:rPr lang="en-US" sz="2000" b="0" i="0" u="none" strike="noStrike" baseline="0" dirty="0">
                <a:solidFill>
                  <a:schemeClr val="tx2"/>
                </a:solidFill>
              </a:rPr>
              <a:t> are rewarded by the </a:t>
            </a:r>
            <a:r>
              <a:rPr lang="en-US" sz="2000" b="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2000" b="0" i="0" u="none" strike="noStrike" baseline="0" dirty="0">
                <a:solidFill>
                  <a:schemeClr val="tx2"/>
                </a:solidFill>
              </a:rPr>
              <a:t>.</a:t>
            </a:r>
          </a:p>
          <a:p>
            <a:pPr lvl="1"/>
            <a:endParaRPr lang="en-US" sz="2000" b="0" i="0" u="none" strike="noStrike" baseline="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Watch the following video</a:t>
            </a:r>
          </a:p>
          <a:p>
            <a:pPr marL="457200" lvl="1" indent="0">
              <a:buNone/>
            </a:pPr>
            <a:r>
              <a:rPr lang="en-AU" dirty="0">
                <a:solidFill>
                  <a:srgbClr val="FF0000"/>
                </a:solidFill>
                <a:hlinkClick r:id="rId2"/>
              </a:rPr>
              <a:t>https://www.youtube.com/watch?v=5z1Ka5aL09U&amp;ab_channel=GreggU</a:t>
            </a:r>
            <a:endParaRPr lang="en-AU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AU" sz="2000" dirty="0">
              <a:solidFill>
                <a:srgbClr val="FF0000"/>
              </a:solidFill>
            </a:endParaRPr>
          </a:p>
          <a:p>
            <a:pPr algn="l"/>
            <a:endParaRPr lang="en-US" sz="2400" b="0" i="0" u="none" strike="noStrike" baseline="0" dirty="0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7E4F2E-35AA-2A53-044F-B1919C61A300}"/>
              </a:ext>
            </a:extLst>
          </p:cNvPr>
          <p:cNvSpPr txBox="1">
            <a:spLocks/>
          </p:cNvSpPr>
          <p:nvPr/>
        </p:nvSpPr>
        <p:spPr>
          <a:xfrm>
            <a:off x="158716" y="161609"/>
            <a:ext cx="10875044" cy="61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649A"/>
                </a:solidFill>
              </a:rPr>
              <a:t>4. Reinforcement perspective on motivation (cont.)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771847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17" y="107740"/>
            <a:ext cx="9970698" cy="624596"/>
          </a:xfrm>
        </p:spPr>
        <p:txBody>
          <a:bodyPr/>
          <a:lstStyle/>
          <a:p>
            <a:r>
              <a:rPr lang="en-US" b="1" dirty="0">
                <a:solidFill>
                  <a:srgbClr val="00649A"/>
                </a:solidFill>
              </a:rPr>
              <a:t>5. Job design for motivation</a:t>
            </a:r>
            <a:endParaRPr lang="en-AU" b="1" dirty="0">
              <a:solidFill>
                <a:srgbClr val="00649A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007B2A6-99E7-BF35-3750-99AF7F8352EE}"/>
              </a:ext>
            </a:extLst>
          </p:cNvPr>
          <p:cNvSpPr txBox="1">
            <a:spLocks/>
          </p:cNvSpPr>
          <p:nvPr/>
        </p:nvSpPr>
        <p:spPr>
          <a:xfrm>
            <a:off x="514773" y="1002453"/>
            <a:ext cx="10898294" cy="486582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</a:rPr>
              <a:t>A </a:t>
            </a:r>
            <a:r>
              <a:rPr lang="en-US" sz="2400" b="1" u="none" strike="noStrike" baseline="0" dirty="0">
                <a:solidFill>
                  <a:schemeClr val="tx2"/>
                </a:solidFill>
              </a:rPr>
              <a:t>job</a:t>
            </a:r>
            <a:r>
              <a:rPr lang="en-US" sz="2400" b="0" i="1" u="none" strike="noStrike" baseline="0" dirty="0">
                <a:solidFill>
                  <a:schemeClr val="tx2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in an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is a unit of work that a single employee is responsible for performing.</a:t>
            </a:r>
            <a:endParaRPr lang="en-US" sz="2400" b="1" i="0" u="none" strike="noStrike" baseline="0" dirty="0">
              <a:solidFill>
                <a:schemeClr val="tx2"/>
              </a:solidFill>
            </a:endParaRPr>
          </a:p>
          <a:p>
            <a:pPr algn="l"/>
            <a:r>
              <a:rPr lang="en-US" sz="2400" b="1" i="0" u="none" strike="noStrike" baseline="0" dirty="0">
                <a:solidFill>
                  <a:schemeClr val="tx2"/>
                </a:solidFill>
              </a:rPr>
              <a:t>Job design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is the application of motivational theories to the structure of work for improving productivity and satisfaction.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64654B-F171-779F-FE3E-9C5504E55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544" y="2618635"/>
            <a:ext cx="2449684" cy="420347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Job enrichment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084EA-EEA8-F89C-D728-947150308CE6}"/>
              </a:ext>
            </a:extLst>
          </p:cNvPr>
          <p:cNvSpPr txBox="1"/>
          <p:nvPr/>
        </p:nvSpPr>
        <p:spPr>
          <a:xfrm>
            <a:off x="487680" y="3075333"/>
            <a:ext cx="10952480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/>
              <a:t>Job enrichment </a:t>
            </a:r>
            <a:r>
              <a:rPr lang="en-US" sz="2400" b="0" i="0" u="none" strike="noStrike" baseline="0" dirty="0"/>
              <a:t>means</a:t>
            </a:r>
            <a:r>
              <a:rPr lang="en-US" sz="2400" dirty="0"/>
              <a:t> </a:t>
            </a:r>
            <a:r>
              <a:rPr lang="en-US" sz="2400" b="0" i="0" u="none" strike="noStrike" baseline="0" dirty="0"/>
              <a:t>incorporating high-level motivators into the work, including responsibility, recognition and opportunities for growth, learning and achievement.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In an enriched job, employees have control over the resources necessary for performing tasks, make decisions on how to do the work, experience personal growth and set their own work pace.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68639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10" y="195557"/>
            <a:ext cx="9970698" cy="5899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649A"/>
                </a:solidFill>
              </a:rPr>
              <a:t>5. Job design for motivation (cont.)</a:t>
            </a:r>
            <a:endParaRPr lang="en-AU" b="1" dirty="0">
              <a:solidFill>
                <a:srgbClr val="00649A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9895E57-3D89-752A-FB4B-AF0A43D0B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410" y="882508"/>
            <a:ext cx="5157787" cy="420347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Job characteristics model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8A41031-7C4B-C74F-56F1-42ACF7664840}"/>
              </a:ext>
            </a:extLst>
          </p:cNvPr>
          <p:cNvSpPr txBox="1">
            <a:spLocks/>
          </p:cNvSpPr>
          <p:nvPr/>
        </p:nvSpPr>
        <p:spPr>
          <a:xfrm>
            <a:off x="480907" y="1302855"/>
            <a:ext cx="11067626" cy="4462463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The job characteristics model c</a:t>
            </a:r>
            <a:r>
              <a:rPr lang="en-US" sz="2400" i="0" u="none" strike="noStrike" baseline="0" dirty="0"/>
              <a:t>oncerns </a:t>
            </a:r>
            <a:r>
              <a:rPr lang="en-US" sz="2400" b="1" i="0" u="none" strike="noStrike" baseline="0" dirty="0"/>
              <a:t>work</a:t>
            </a:r>
            <a:r>
              <a:rPr lang="en-US" sz="2400" i="0" u="none" strike="noStrike" baseline="0" dirty="0"/>
              <a:t> </a:t>
            </a:r>
            <a:r>
              <a:rPr lang="en-US" sz="2400" b="1" i="0" u="none" strike="noStrike" baseline="0" dirty="0"/>
              <a:t>redesign</a:t>
            </a:r>
            <a:r>
              <a:rPr lang="en-US" sz="2400" i="0" u="none" strike="noStrike" baseline="0" dirty="0"/>
              <a:t>, which </a:t>
            </a:r>
            <a:r>
              <a:rPr lang="en-US" sz="2400" i="0" u="none" strike="noStrike" baseline="0" dirty="0">
                <a:latin typeface="Cordale-Regular"/>
              </a:rPr>
              <a:t>is defined as altering jobs to increase both the quality of employees’ work experience and their productivity.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Cordale-Regular"/>
              </a:rPr>
              <a:t>It is a </a:t>
            </a:r>
            <a:r>
              <a:rPr lang="en-US" sz="2400" i="0" u="none" strike="noStrike" baseline="0" dirty="0">
                <a:solidFill>
                  <a:srgbClr val="000000"/>
                </a:solidFill>
                <a:latin typeface="Cordale-Regular"/>
              </a:rPr>
              <a:t>model of job design that comprises core job dimensions, critical psychological states and employee growth–need strength.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6327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24" y="1293706"/>
            <a:ext cx="4663897" cy="714147"/>
          </a:xfrm>
        </p:spPr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  <a:latin typeface="+mn-lt"/>
              </a:rPr>
              <a:t>The job characteristics model</a:t>
            </a:r>
            <a:endParaRPr lang="en-AU" sz="24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" name="Picture 6" descr="A diagram of a work model&#10;&#10;Description automatically generated">
            <a:extLst>
              <a:ext uri="{FF2B5EF4-FFF2-40B4-BE49-F238E27FC236}">
                <a16:creationId xmlns:a16="http://schemas.microsoft.com/office/drawing/2014/main" id="{FD85E7D0-A100-3364-4582-D4B03E9D4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33" y="2314072"/>
            <a:ext cx="10029540" cy="4260317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0372527E-AC26-BE3F-5666-175409295080}"/>
              </a:ext>
            </a:extLst>
          </p:cNvPr>
          <p:cNvSpPr txBox="1">
            <a:spLocks/>
          </p:cNvSpPr>
          <p:nvPr/>
        </p:nvSpPr>
        <p:spPr>
          <a:xfrm>
            <a:off x="287410" y="283611"/>
            <a:ext cx="9970698" cy="589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>
                <a:solidFill>
                  <a:srgbClr val="00649A"/>
                </a:solidFill>
              </a:rPr>
              <a:t>5. Job design for motivation (cont.)</a:t>
            </a:r>
            <a:endParaRPr lang="en-AU" b="1" dirty="0">
              <a:solidFill>
                <a:srgbClr val="0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7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6" y="101601"/>
            <a:ext cx="11423683" cy="54864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6. Innovative ideas for motivating</a:t>
            </a:r>
            <a:endParaRPr lang="en-AU" sz="2400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0BAEAE9-ABAD-1A1A-A97A-C492497157CB}"/>
              </a:ext>
            </a:extLst>
          </p:cNvPr>
          <p:cNvSpPr txBox="1">
            <a:spLocks/>
          </p:cNvSpPr>
          <p:nvPr/>
        </p:nvSpPr>
        <p:spPr>
          <a:xfrm>
            <a:off x="626077" y="650242"/>
            <a:ext cx="9539684" cy="98950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b="0" i="0" u="none" strike="noStrike" baseline="0" dirty="0" err="1">
                <a:solidFill>
                  <a:schemeClr val="tx2"/>
                </a:solidFill>
              </a:rPr>
              <a:t>Organisations</a:t>
            </a:r>
            <a:r>
              <a:rPr lang="en-US" sz="2000" b="0" i="0" u="none" strike="noStrike" baseline="0" dirty="0">
                <a:solidFill>
                  <a:schemeClr val="tx2"/>
                </a:solidFill>
              </a:rPr>
              <a:t> are increasingly using various types of incentive compensation to motivate employees to higher levels of performance.</a:t>
            </a:r>
            <a:endParaRPr lang="en-AU" sz="20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7E93B-F478-2D26-A04C-142D3320D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27" y="1578186"/>
            <a:ext cx="9753600" cy="51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95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90" y="365126"/>
            <a:ext cx="9970698" cy="623782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6. Innovative ideas for motivating (cont.)</a:t>
            </a:r>
            <a:endParaRPr lang="en-AU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ED35DC7-5888-6677-A471-1A63BD7F2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33" y="988908"/>
            <a:ext cx="5157787" cy="420347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Building a thriving workforce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A39F2BC-3145-403A-D845-2E04DDF7349D}"/>
              </a:ext>
            </a:extLst>
          </p:cNvPr>
          <p:cNvSpPr txBox="1">
            <a:spLocks/>
          </p:cNvSpPr>
          <p:nvPr/>
        </p:nvSpPr>
        <p:spPr>
          <a:xfrm>
            <a:off x="460588" y="1490133"/>
            <a:ext cx="10837332" cy="446362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</a:rPr>
              <a:t>A </a:t>
            </a:r>
            <a:r>
              <a:rPr lang="en-US" sz="2400" b="1" i="0" u="none" strike="noStrike" baseline="0" dirty="0">
                <a:solidFill>
                  <a:schemeClr val="tx2"/>
                </a:solidFill>
              </a:rPr>
              <a:t>thriving workforce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is one in which people are not only satisfied and productive, but also engaged in creating the future – both their own and the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organisation’s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.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</a:rPr>
              <a:t>Two components of thriving individuals are </a:t>
            </a:r>
            <a:r>
              <a:rPr lang="en-US" sz="2400" b="1" u="none" strike="noStrike" baseline="0" dirty="0">
                <a:solidFill>
                  <a:schemeClr val="tx2"/>
                </a:solidFill>
              </a:rPr>
              <a:t>vitality</a:t>
            </a:r>
            <a:r>
              <a:rPr lang="en-US" sz="2400" b="0" i="1" u="none" strike="noStrike" baseline="0" dirty="0">
                <a:solidFill>
                  <a:schemeClr val="tx2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and </a:t>
            </a:r>
            <a:r>
              <a:rPr lang="en-US" sz="2400" b="1" u="none" strike="noStrike" baseline="0" dirty="0">
                <a:solidFill>
                  <a:schemeClr val="tx2"/>
                </a:solidFill>
              </a:rPr>
              <a:t>learning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.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</a:rPr>
              <a:t>Two specific approaches to building a thriving workforce are 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empowering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employees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and creating an environment that promotes employee engagement.</a:t>
            </a:r>
            <a:endParaRPr lang="en-A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52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50" y="100731"/>
            <a:ext cx="9970698" cy="684742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6. Innovative ideas for motivating (cont.)</a:t>
            </a:r>
            <a:endParaRPr lang="en-AU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2F470CB-9DF5-5038-7161-941D6EB37702}"/>
              </a:ext>
            </a:extLst>
          </p:cNvPr>
          <p:cNvSpPr txBox="1">
            <a:spLocks/>
          </p:cNvSpPr>
          <p:nvPr/>
        </p:nvSpPr>
        <p:spPr>
          <a:xfrm>
            <a:off x="660211" y="1586705"/>
            <a:ext cx="10163576" cy="425190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i="0" u="none" strike="noStrike" baseline="0" dirty="0">
                <a:solidFill>
                  <a:schemeClr val="tx2"/>
                </a:solidFill>
              </a:rPr>
              <a:t>Empowerment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is power sharing, the delegation of power and authority to subordinates in an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.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</a:rPr>
              <a:t>Empowering employees involves giving them four elements that enable them to act more freely to accomplish their jobs: </a:t>
            </a:r>
          </a:p>
          <a:p>
            <a:pPr lvl="1"/>
            <a:r>
              <a:rPr lang="en-US" b="0" i="0" u="none" strike="noStrike" baseline="0" dirty="0">
                <a:solidFill>
                  <a:schemeClr val="tx2"/>
                </a:solidFill>
              </a:rPr>
              <a:t>Information</a:t>
            </a:r>
          </a:p>
          <a:p>
            <a:pPr lvl="1"/>
            <a:r>
              <a:rPr lang="en-US" b="0" i="0" u="none" strike="noStrike" baseline="0" dirty="0">
                <a:solidFill>
                  <a:schemeClr val="tx2"/>
                </a:solidFill>
              </a:rPr>
              <a:t>Knowledge</a:t>
            </a:r>
          </a:p>
          <a:p>
            <a:pPr lvl="1"/>
            <a:r>
              <a:rPr lang="en-US" b="0" i="0" u="none" strike="noStrike" baseline="0" dirty="0">
                <a:solidFill>
                  <a:schemeClr val="tx2"/>
                </a:solidFill>
              </a:rPr>
              <a:t>Power</a:t>
            </a:r>
          </a:p>
          <a:p>
            <a:pPr lvl="1"/>
            <a:r>
              <a:rPr lang="en-US" b="0" i="0" u="none" strike="noStrike" baseline="0" dirty="0">
                <a:solidFill>
                  <a:schemeClr val="tx2"/>
                </a:solidFill>
              </a:rPr>
              <a:t>Rewards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A1F1F8E-EA7D-E266-C0B3-6C5E4DE55696}"/>
              </a:ext>
            </a:extLst>
          </p:cNvPr>
          <p:cNvSpPr txBox="1">
            <a:spLocks/>
          </p:cNvSpPr>
          <p:nvPr/>
        </p:nvSpPr>
        <p:spPr>
          <a:xfrm>
            <a:off x="143150" y="917766"/>
            <a:ext cx="6459173" cy="420347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dirty="0">
                <a:solidFill>
                  <a:srgbClr val="00B050"/>
                </a:solidFill>
              </a:rPr>
              <a:t>Empowering people to meet higher needs</a:t>
            </a:r>
          </a:p>
        </p:txBody>
      </p:sp>
    </p:spTree>
    <p:extLst>
      <p:ext uri="{BB962C8B-B14F-4D97-AF65-F5344CB8AC3E}">
        <p14:creationId xmlns:p14="http://schemas.microsoft.com/office/powerpoint/2010/main" val="5315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90" y="365125"/>
            <a:ext cx="9970698" cy="7791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6. Innovative ideas for motivating (cont.)</a:t>
            </a:r>
            <a:endParaRPr lang="en-AU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ED35DC7-5888-6677-A471-1A63BD7F2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421" y="1224890"/>
            <a:ext cx="6827882" cy="420347"/>
          </a:xfrm>
        </p:spPr>
        <p:txBody>
          <a:bodyPr/>
          <a:lstStyle/>
          <a:p>
            <a:r>
              <a:rPr lang="en-AU" dirty="0"/>
              <a:t>Giving meaning to work through engagement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A39F2BC-3145-403A-D845-2E04DDF7349D}"/>
              </a:ext>
            </a:extLst>
          </p:cNvPr>
          <p:cNvSpPr txBox="1">
            <a:spLocks/>
          </p:cNvSpPr>
          <p:nvPr/>
        </p:nvSpPr>
        <p:spPr>
          <a:xfrm>
            <a:off x="713985" y="2029178"/>
            <a:ext cx="10283868" cy="368458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i="0" u="none" strike="noStrike" baseline="0" dirty="0"/>
              <a:t>Fully engaged employees care deeply about the </a:t>
            </a:r>
            <a:r>
              <a:rPr lang="en-US" sz="2400" b="0" i="0" u="none" strike="noStrike" baseline="0" dirty="0" err="1"/>
              <a:t>organisation</a:t>
            </a:r>
            <a:r>
              <a:rPr lang="en-US" sz="2400" b="0" i="0" u="none" strike="noStrike" baseline="0" dirty="0"/>
              <a:t> and actively seek ways to serve the mission. </a:t>
            </a:r>
          </a:p>
          <a:p>
            <a:pPr algn="l"/>
            <a:r>
              <a:rPr lang="en-US" sz="2400" b="0" i="0" u="none" strike="noStrike" baseline="0" dirty="0"/>
              <a:t>Active disengagement means that people are actively undermining their</a:t>
            </a:r>
            <a:r>
              <a:rPr lang="en-US" sz="2400" dirty="0"/>
              <a:t> </a:t>
            </a:r>
            <a:r>
              <a:rPr lang="en-US" sz="2400" b="0" i="0" u="none" strike="noStrike" baseline="0" dirty="0" err="1"/>
              <a:t>organisation’s</a:t>
            </a:r>
            <a:r>
              <a:rPr lang="en-US" sz="2400" b="0" i="0" u="none" strike="noStrike" baseline="0" dirty="0"/>
              <a:t> success.</a:t>
            </a:r>
          </a:p>
          <a:p>
            <a:pPr algn="l"/>
            <a:r>
              <a:rPr lang="en-US" sz="2400" dirty="0"/>
              <a:t>T</a:t>
            </a:r>
            <a:r>
              <a:rPr lang="en-US" sz="2400" b="0" i="0" u="none" strike="noStrike" baseline="0" dirty="0"/>
              <a:t>hree elements that create employee engagement are: </a:t>
            </a:r>
          </a:p>
          <a:p>
            <a:pPr lvl="1"/>
            <a:r>
              <a:rPr lang="en-US" sz="2000" b="0" i="0" u="none" strike="noStrike" baseline="0" dirty="0"/>
              <a:t>a sense of meaningfulness</a:t>
            </a:r>
            <a:endParaRPr lang="en-US" sz="2000" dirty="0"/>
          </a:p>
          <a:p>
            <a:pPr lvl="1"/>
            <a:r>
              <a:rPr lang="en-US" sz="2000" b="0" i="0" u="none" strike="noStrike" baseline="0" dirty="0"/>
              <a:t>a sense of connection</a:t>
            </a:r>
          </a:p>
          <a:p>
            <a:pPr lvl="1"/>
            <a:r>
              <a:rPr lang="en-US" sz="2000" b="0" i="0" u="none" strike="noStrike" baseline="0" dirty="0"/>
              <a:t>a sense of growth.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3795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2389AB8-D6E4-8B53-148F-6D978F524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530451"/>
              </p:ext>
            </p:extLst>
          </p:nvPr>
        </p:nvGraphicFramePr>
        <p:xfrm>
          <a:off x="1669776" y="1558213"/>
          <a:ext cx="7968745" cy="412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DC5818A2-6208-6416-03B4-607DD1F4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16" y="749804"/>
            <a:ext cx="7591704" cy="578685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649A"/>
                </a:solidFill>
              </a:rPr>
              <a:t>Learning objectives</a:t>
            </a:r>
            <a:endParaRPr lang="en-AU" sz="4400" dirty="0">
              <a:solidFill>
                <a:srgbClr val="0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40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63" y="1641986"/>
            <a:ext cx="4054297" cy="447675"/>
          </a:xfrm>
        </p:spPr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  <a:latin typeface="+mn-lt"/>
              </a:rPr>
              <a:t>Employee engagement model</a:t>
            </a:r>
            <a:endParaRPr lang="en-AU" sz="24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 descr="A diagram of engagement model&#10;&#10;Description automatically generated">
            <a:extLst>
              <a:ext uri="{FF2B5EF4-FFF2-40B4-BE49-F238E27FC236}">
                <a16:creationId xmlns:a16="http://schemas.microsoft.com/office/drawing/2014/main" id="{CE947FBC-D594-757A-75D8-27C872D16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48" y="2350347"/>
            <a:ext cx="10596600" cy="450765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C27BD3-E45A-B946-2C95-A838E4B49C98}"/>
              </a:ext>
            </a:extLst>
          </p:cNvPr>
          <p:cNvSpPr txBox="1">
            <a:spLocks/>
          </p:cNvSpPr>
          <p:nvPr/>
        </p:nvSpPr>
        <p:spPr>
          <a:xfrm>
            <a:off x="287410" y="195792"/>
            <a:ext cx="9970698" cy="779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>
                <a:solidFill>
                  <a:schemeClr val="accent1"/>
                </a:solidFill>
                <a:latin typeface="+mn-lt"/>
              </a:rPr>
              <a:t>6. Innovative ideas for motivating (cont.)</a:t>
            </a:r>
            <a:endParaRPr lang="en-AU" sz="2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945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9C85-1958-396E-9627-6BB3C49F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6" y="69242"/>
            <a:ext cx="11854775" cy="54684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9AF3E-306B-1F50-DF24-0DE8B89DA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217" y="609600"/>
            <a:ext cx="11854774" cy="544181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Motivation is the arousal of enthusiasm and persistence to pursue a certain course of action. 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Intrinsic rewards are the internal satisfactions and positive feelings that a person receives in the process of performing a particular action. 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Extrinsic rewards are given by another person, such as a manager, and include pay increases, promotions and praise.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Content theories </a:t>
            </a:r>
            <a:r>
              <a:rPr lang="en-US" sz="4600" dirty="0" err="1">
                <a:solidFill>
                  <a:schemeClr val="tx2"/>
                </a:solidFill>
                <a:latin typeface="+mn-lt"/>
              </a:rPr>
              <a:t>emphasise</a:t>
            </a:r>
            <a:r>
              <a:rPr lang="en-US" sz="4600" dirty="0">
                <a:solidFill>
                  <a:schemeClr val="tx2"/>
                </a:solidFill>
                <a:latin typeface="+mn-lt"/>
              </a:rPr>
              <a:t> the needs that motivate people.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The best-known content theory is Maslow’s hierarchy of needs, which proposes that people are motivated by five categories of needs – physiological, safety, belongingness, esteem and self-</a:t>
            </a:r>
            <a:r>
              <a:rPr lang="en-US" sz="4600" dirty="0" err="1">
                <a:solidFill>
                  <a:schemeClr val="tx2"/>
                </a:solidFill>
                <a:latin typeface="+mn-lt"/>
              </a:rPr>
              <a:t>actualisation</a:t>
            </a:r>
            <a:r>
              <a:rPr lang="en-US" sz="4600" dirty="0">
                <a:solidFill>
                  <a:schemeClr val="tx2"/>
                </a:solidFill>
                <a:latin typeface="+mn-lt"/>
              </a:rPr>
              <a:t> – that exist in a hierarchical order.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Process theories – including goal-setting theory, equity theory and expectancy theory – explain how people select </a:t>
            </a:r>
            <a:r>
              <a:rPr lang="en-US" sz="4600" dirty="0" err="1">
                <a:solidFill>
                  <a:schemeClr val="tx2"/>
                </a:solidFill>
                <a:latin typeface="+mn-lt"/>
              </a:rPr>
              <a:t>behaviours</a:t>
            </a:r>
            <a:r>
              <a:rPr lang="en-US" sz="4600" dirty="0">
                <a:solidFill>
                  <a:schemeClr val="tx2"/>
                </a:solidFill>
                <a:latin typeface="+mn-lt"/>
              </a:rPr>
              <a:t> with which to meet their needs and determine whether their choices were successful.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Reinforcement theory is based on the relationship between a given </a:t>
            </a:r>
            <a:r>
              <a:rPr lang="en-US" sz="4600" dirty="0" err="1">
                <a:solidFill>
                  <a:schemeClr val="tx2"/>
                </a:solidFill>
                <a:latin typeface="+mn-lt"/>
              </a:rPr>
              <a:t>behaviour</a:t>
            </a:r>
            <a:r>
              <a:rPr lang="en-US" sz="4600" dirty="0">
                <a:solidFill>
                  <a:schemeClr val="tx2"/>
                </a:solidFill>
                <a:latin typeface="+mn-lt"/>
              </a:rPr>
              <a:t> and its consequences. 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The law of effect asserts that positively reinforced </a:t>
            </a:r>
            <a:r>
              <a:rPr lang="en-US" sz="4600" dirty="0" err="1">
                <a:solidFill>
                  <a:schemeClr val="tx2"/>
                </a:solidFill>
                <a:latin typeface="+mn-lt"/>
              </a:rPr>
              <a:t>behaviour</a:t>
            </a:r>
            <a:r>
              <a:rPr lang="en-US" sz="4600" dirty="0">
                <a:solidFill>
                  <a:schemeClr val="tx2"/>
                </a:solidFill>
                <a:latin typeface="+mn-lt"/>
              </a:rPr>
              <a:t> tends to be repeated, and unreinforced or negatively reinforced </a:t>
            </a:r>
            <a:r>
              <a:rPr lang="en-US" sz="4600" dirty="0" err="1">
                <a:solidFill>
                  <a:schemeClr val="tx2"/>
                </a:solidFill>
                <a:latin typeface="+mn-lt"/>
              </a:rPr>
              <a:t>behaviour</a:t>
            </a:r>
            <a:r>
              <a:rPr lang="en-US" sz="4600" dirty="0">
                <a:solidFill>
                  <a:schemeClr val="tx2"/>
                </a:solidFill>
                <a:latin typeface="+mn-lt"/>
              </a:rPr>
              <a:t> tends to be inhibited. 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Managers can use positive reinforcement to encourage desired </a:t>
            </a:r>
            <a:r>
              <a:rPr lang="en-US" sz="4600" dirty="0" err="1">
                <a:solidFill>
                  <a:schemeClr val="tx2"/>
                </a:solidFill>
                <a:latin typeface="+mn-lt"/>
              </a:rPr>
              <a:t>behaviours</a:t>
            </a:r>
            <a:r>
              <a:rPr lang="en-US" sz="46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Job design refers to applying motivational theories to the structure of work to improve motivation, productivity and satisfaction.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Employee empowerment and engagement are recent motivational trends that focus less on extrinsic rewards and more on creating a work environment that enables people to achieve intrinsic rewards and meet higher-level needs.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Empowering employees involves giving them information, knowledge, power and rewards. </a:t>
            </a:r>
          </a:p>
          <a:p>
            <a:pPr>
              <a:lnSpc>
                <a:spcPct val="120000"/>
              </a:lnSpc>
            </a:pPr>
            <a:r>
              <a:rPr lang="en-US" sz="4600" dirty="0">
                <a:solidFill>
                  <a:schemeClr val="tx2"/>
                </a:solidFill>
                <a:latin typeface="+mn-lt"/>
              </a:rPr>
              <a:t>Managers create an environment that promotes engagement by providing employees with a sense of meaning, a sense of connection, and a sense of competence and growth.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9731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6412-BF1D-262F-320B-8354A3D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90" y="365126"/>
            <a:ext cx="9969110" cy="766022"/>
          </a:xfrm>
        </p:spPr>
        <p:txBody>
          <a:bodyPr/>
          <a:lstStyle/>
          <a:p>
            <a:r>
              <a:rPr lang="en-AU" sz="2400" b="1" dirty="0">
                <a:solidFill>
                  <a:srgbClr val="00B050"/>
                </a:solidFill>
                <a:latin typeface="+mn-lt"/>
              </a:rPr>
              <a:t>Chapter summary (cont.)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EF46FA-89B5-E77C-2670-65F37886A7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3794356"/>
              </p:ext>
            </p:extLst>
          </p:nvPr>
        </p:nvGraphicFramePr>
        <p:xfrm>
          <a:off x="1007918" y="1690688"/>
          <a:ext cx="1017616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98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9" y="128060"/>
            <a:ext cx="10793763" cy="49508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49A"/>
                </a:solidFill>
              </a:rPr>
              <a:t>1. Individual needs and motivation</a:t>
            </a:r>
            <a:endParaRPr lang="en-AU" sz="28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5CD5F9-1D8E-553D-430C-21AE15F75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248" y="670560"/>
            <a:ext cx="11294991" cy="535093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solidFill>
                  <a:schemeClr val="tx2"/>
                </a:solidFill>
              </a:rPr>
              <a:t>Motivation </a:t>
            </a:r>
            <a:r>
              <a:rPr lang="en-US" sz="2000" b="0" i="0" u="none" strike="noStrike" baseline="0" dirty="0">
                <a:solidFill>
                  <a:schemeClr val="tx2"/>
                </a:solidFill>
              </a:rPr>
              <a:t>refers to the forces either within or external to a person that </a:t>
            </a:r>
            <a:r>
              <a:rPr lang="en-US" sz="2000" b="0" i="0" u="none" strike="noStrike" baseline="0" dirty="0">
                <a:solidFill>
                  <a:srgbClr val="C00000"/>
                </a:solidFill>
              </a:rPr>
              <a:t>arouse enthusiasm and persistence to pursue a certain course of action.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chemeClr val="tx2"/>
                </a:solidFill>
              </a:rPr>
              <a:t>Employee </a:t>
            </a:r>
            <a:r>
              <a:rPr lang="en-US" sz="2000" b="0" i="0" u="none" strike="noStrike" baseline="0" dirty="0">
                <a:solidFill>
                  <a:srgbClr val="C00000"/>
                </a:solidFill>
              </a:rPr>
              <a:t>motivation affects productivity</a:t>
            </a:r>
            <a:r>
              <a:rPr lang="en-US" sz="2000" dirty="0">
                <a:solidFill>
                  <a:schemeClr val="tx2"/>
                </a:solidFill>
              </a:rPr>
              <a:t>;</a:t>
            </a:r>
            <a:r>
              <a:rPr lang="en-US" sz="2000" b="0" i="0" u="none" strike="noStrike" baseline="0" dirty="0">
                <a:solidFill>
                  <a:schemeClr val="tx2"/>
                </a:solidFill>
              </a:rPr>
              <a:t> it is the responsibility of managers to find the right combination of </a:t>
            </a:r>
            <a:r>
              <a:rPr lang="en-US" sz="2000" b="0" i="0" u="none" strike="noStrike" baseline="0" dirty="0">
                <a:solidFill>
                  <a:srgbClr val="C00000"/>
                </a:solidFill>
              </a:rPr>
              <a:t>motivational techniques and rewards </a:t>
            </a:r>
            <a:r>
              <a:rPr lang="en-US" sz="2000" b="0" i="0" u="none" strike="noStrike" baseline="0" dirty="0">
                <a:solidFill>
                  <a:schemeClr val="tx2"/>
                </a:solidFill>
              </a:rPr>
              <a:t>to satisfy employees’ needs and simultaneously encourage great work performance.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23328E-F920-DB94-3A03-7DAD3B309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267" y="3309560"/>
            <a:ext cx="9382485" cy="2538426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13B78E08-FADC-58C2-6C12-677FF94392F2}"/>
              </a:ext>
            </a:extLst>
          </p:cNvPr>
          <p:cNvSpPr txBox="1">
            <a:spLocks/>
          </p:cNvSpPr>
          <p:nvPr/>
        </p:nvSpPr>
        <p:spPr>
          <a:xfrm>
            <a:off x="365761" y="3792686"/>
            <a:ext cx="1523999" cy="78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tx2"/>
                </a:solidFill>
                <a:latin typeface="+mn-lt"/>
              </a:rPr>
              <a:t>Model of motivation</a:t>
            </a:r>
            <a:endParaRPr lang="en-A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5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9" y="1146583"/>
            <a:ext cx="4009561" cy="428958"/>
          </a:xfr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  <a:latin typeface="+mn-lt"/>
              </a:rPr>
              <a:t>Intrinsic and extrinsic rewards</a:t>
            </a:r>
            <a:endParaRPr lang="en-AU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5CD5F9-1D8E-553D-430C-21AE15F75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60" y="1690687"/>
            <a:ext cx="10654451" cy="412760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C00000"/>
                </a:solidFill>
              </a:rPr>
              <a:t>Intrinsic rewards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are the satisfactions a person receives in the process of performing a particular action.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C00000"/>
                </a:solidFill>
              </a:rPr>
              <a:t>Extrinsic rewards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are given by another person, typically a manager, and include promotions, praise and pay increases.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P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eople give their best effort </a:t>
            </a:r>
            <a:r>
              <a:rPr lang="en-US" sz="2400" b="0" i="0" u="none" strike="noStrike" baseline="0" dirty="0">
                <a:solidFill>
                  <a:srgbClr val="C00000"/>
                </a:solidFill>
              </a:rPr>
              <a:t>when the work itself interests and excites them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, when they feel that their work provides </a:t>
            </a:r>
            <a:r>
              <a:rPr lang="en-US" sz="2400" b="0" i="0" u="none" strike="noStrike" baseline="0" dirty="0">
                <a:solidFill>
                  <a:srgbClr val="C00000"/>
                </a:solidFill>
              </a:rPr>
              <a:t>meaning and purpose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, and when they </a:t>
            </a:r>
            <a:r>
              <a:rPr lang="en-US" sz="2400" b="0" i="0" u="none" strike="noStrike" baseline="0" dirty="0">
                <a:solidFill>
                  <a:srgbClr val="C00000"/>
                </a:solidFill>
              </a:rPr>
              <a:t>feel appreciated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for their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work and contributions.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7AD1986-4EDB-EF23-D7AC-41AFBBF37CFD}"/>
              </a:ext>
            </a:extLst>
          </p:cNvPr>
          <p:cNvSpPr txBox="1">
            <a:spLocks/>
          </p:cNvSpPr>
          <p:nvPr/>
        </p:nvSpPr>
        <p:spPr>
          <a:xfrm>
            <a:off x="531249" y="128060"/>
            <a:ext cx="10793763" cy="684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49A"/>
                </a:solidFill>
              </a:rPr>
              <a:t>1. Individual needs and motivation (cont.)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40423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26" y="866855"/>
            <a:ext cx="4033975" cy="684740"/>
          </a:xfrm>
        </p:spPr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  <a:latin typeface="+mn-lt"/>
              </a:rPr>
              <a:t>Four categories of motivation</a:t>
            </a:r>
            <a:endParaRPr lang="en-AU" sz="24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Picture 2" descr="A diagram of a positive approach&#10;&#10;Description automatically generated">
            <a:extLst>
              <a:ext uri="{FF2B5EF4-FFF2-40B4-BE49-F238E27FC236}">
                <a16:creationId xmlns:a16="http://schemas.microsoft.com/office/drawing/2014/main" id="{52601B42-BAB0-DAB8-C4BC-ABD2E6BC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26" y="1394963"/>
            <a:ext cx="6490601" cy="5463037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9F959A7A-7FFD-2C7F-2E94-8EE005F55D72}"/>
              </a:ext>
            </a:extLst>
          </p:cNvPr>
          <p:cNvSpPr txBox="1">
            <a:spLocks/>
          </p:cNvSpPr>
          <p:nvPr/>
        </p:nvSpPr>
        <p:spPr>
          <a:xfrm>
            <a:off x="619302" y="263526"/>
            <a:ext cx="10793763" cy="684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49A"/>
                </a:solidFill>
              </a:rPr>
              <a:t>1. Individual needs and motivation (cont.)</a:t>
            </a:r>
            <a:endParaRPr lang="en-AU" sz="2800" b="1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45135B8-8540-BA30-34EB-1A33594A2438}"/>
              </a:ext>
            </a:extLst>
          </p:cNvPr>
          <p:cNvSpPr txBox="1">
            <a:spLocks/>
          </p:cNvSpPr>
          <p:nvPr/>
        </p:nvSpPr>
        <p:spPr>
          <a:xfrm>
            <a:off x="1244546" y="2567093"/>
            <a:ext cx="3239401" cy="102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latin typeface="+mn-lt"/>
              </a:rPr>
              <a:t>The Horizontal Dimensions of Motivation</a:t>
            </a:r>
            <a:endParaRPr lang="en-AU" sz="24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738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70" y="1097280"/>
            <a:ext cx="9879363" cy="119888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+mn-lt"/>
              </a:rPr>
              <a:t>Motivating in a </a:t>
            </a:r>
            <a:r>
              <a:rPr lang="en-US" sz="2400" b="1" dirty="0" err="1">
                <a:latin typeface="+mn-lt"/>
              </a:rPr>
              <a:t>bossless</a:t>
            </a:r>
            <a:r>
              <a:rPr lang="en-US" sz="2400" b="1" dirty="0">
                <a:latin typeface="+mn-lt"/>
              </a:rPr>
              <a:t> environment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An </a:t>
            </a:r>
            <a:r>
              <a:rPr lang="en-US" sz="2400" dirty="0" err="1">
                <a:latin typeface="+mn-lt"/>
              </a:rPr>
              <a:t>organisation</a:t>
            </a:r>
            <a:r>
              <a:rPr lang="en-US" sz="2400" dirty="0">
                <a:latin typeface="+mn-lt"/>
              </a:rPr>
              <a:t> that wants to go </a:t>
            </a:r>
            <a:r>
              <a:rPr lang="en-US" sz="2400" dirty="0" err="1">
                <a:latin typeface="+mn-lt"/>
              </a:rPr>
              <a:t>bossless</a:t>
            </a:r>
            <a:r>
              <a:rPr lang="en-US" sz="2400" dirty="0">
                <a:latin typeface="+mn-lt"/>
              </a:rPr>
              <a:t> should consider the following motivation methods:</a:t>
            </a:r>
            <a:endParaRPr lang="en-AU" sz="2400" dirty="0">
              <a:latin typeface="+mn-lt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6ADA4B19-9EB8-AF59-1709-EAF084A3A8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557682"/>
              </p:ext>
            </p:extLst>
          </p:nvPr>
        </p:nvGraphicFramePr>
        <p:xfrm>
          <a:off x="754770" y="2771141"/>
          <a:ext cx="9422620" cy="408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116EB41F-C5FA-D7C9-9FEE-DAB9A2124E3B}"/>
              </a:ext>
            </a:extLst>
          </p:cNvPr>
          <p:cNvSpPr txBox="1">
            <a:spLocks/>
          </p:cNvSpPr>
          <p:nvPr/>
        </p:nvSpPr>
        <p:spPr>
          <a:xfrm>
            <a:off x="619302" y="412540"/>
            <a:ext cx="10793763" cy="684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49A"/>
                </a:solidFill>
              </a:rPr>
              <a:t>1. Individual needs and motivation (cont.)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246382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87185"/>
            <a:ext cx="9970698" cy="69828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49A"/>
                </a:solidFill>
              </a:rPr>
              <a:t>2. Content perspectives on motivation</a:t>
            </a:r>
            <a:endParaRPr lang="en-A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6EBF15-8FD4-EF90-64EC-6B2503E5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917" y="818865"/>
            <a:ext cx="5157787" cy="420347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(</a:t>
            </a:r>
            <a:r>
              <a:rPr lang="en-AU" dirty="0" err="1">
                <a:solidFill>
                  <a:schemeClr val="tx2"/>
                </a:solidFill>
              </a:rPr>
              <a:t>i</a:t>
            </a:r>
            <a:r>
              <a:rPr lang="en-AU" dirty="0">
                <a:solidFill>
                  <a:schemeClr val="tx2"/>
                </a:solidFill>
              </a:rPr>
              <a:t>) The hierarchy of needs theory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301565E-ADC1-DE07-7573-83C1720C4836}"/>
              </a:ext>
            </a:extLst>
          </p:cNvPr>
          <p:cNvSpPr txBox="1">
            <a:spLocks/>
          </p:cNvSpPr>
          <p:nvPr/>
        </p:nvSpPr>
        <p:spPr>
          <a:xfrm>
            <a:off x="541867" y="1429461"/>
            <a:ext cx="11162453" cy="4609674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</a:rPr>
              <a:t>Abraham Maslow’s </a:t>
            </a:r>
            <a:r>
              <a:rPr lang="en-US" sz="2400" b="1" i="0" u="none" strike="noStrike" baseline="0" dirty="0">
                <a:solidFill>
                  <a:schemeClr val="tx2"/>
                </a:solidFill>
              </a:rPr>
              <a:t>hierarchy of needs theory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proposes that people are motivated by </a:t>
            </a:r>
            <a:r>
              <a:rPr lang="en-US" sz="2400" b="0" i="0" u="none" strike="noStrike" baseline="0" dirty="0">
                <a:solidFill>
                  <a:srgbClr val="C00000"/>
                </a:solidFill>
              </a:rPr>
              <a:t>multiple needs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, and that these </a:t>
            </a:r>
            <a:r>
              <a:rPr lang="en-US" sz="2400" b="0" i="0" u="none" strike="noStrike" baseline="0" dirty="0">
                <a:solidFill>
                  <a:srgbClr val="C00000"/>
                </a:solidFill>
              </a:rPr>
              <a:t>needs exist in a hierarchical order: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Physiological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Safety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Belongingness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Esteem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Self-</a:t>
            </a:r>
            <a:r>
              <a:rPr lang="en-US" sz="1800" dirty="0" err="1">
                <a:solidFill>
                  <a:srgbClr val="00B050"/>
                </a:solidFill>
              </a:rPr>
              <a:t>actualisation</a:t>
            </a:r>
            <a:endParaRPr lang="en-US" sz="1800" dirty="0">
              <a:solidFill>
                <a:srgbClr val="00B050"/>
              </a:solidFill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L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ow-order needs take priority – they must be satisfied before higher-order needs are activated.</a:t>
            </a:r>
          </a:p>
          <a:p>
            <a:pPr marL="0" indent="0" algn="l">
              <a:buNone/>
            </a:pPr>
            <a:endParaRPr lang="en-US" sz="2400" b="0" i="0" u="none" strike="noStrike" baseline="0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Watch the following video: Abraham Maslow’s </a:t>
            </a:r>
            <a:r>
              <a:rPr lang="en-US" sz="2400" b="1" i="0" u="none" strike="noStrike" baseline="0" dirty="0">
                <a:solidFill>
                  <a:schemeClr val="tx2"/>
                </a:solidFill>
              </a:rPr>
              <a:t>hierarchy of needs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chemeClr val="tx2"/>
                </a:solidFill>
                <a:hlinkClick r:id="rId2"/>
              </a:rPr>
              <a:t>https://www.youtube.com/watch?v=L0PKWTta7lU&amp;ab_channel=TheSchoolofLife</a:t>
            </a:r>
            <a:endParaRPr lang="en-US" sz="2400" dirty="0">
              <a:solidFill>
                <a:schemeClr val="tx2"/>
              </a:solidFill>
            </a:endParaRPr>
          </a:p>
          <a:p>
            <a:pPr algn="l"/>
            <a:endParaRPr lang="en-A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83" y="934086"/>
            <a:ext cx="4602937" cy="826982"/>
          </a:xfrm>
        </p:spPr>
        <p:txBody>
          <a:bodyPr/>
          <a:lstStyle/>
          <a:p>
            <a:r>
              <a:rPr lang="en-US" sz="2400" b="1" dirty="0">
                <a:latin typeface="+mn-lt"/>
              </a:rPr>
              <a:t>Maslow’s hierarchy of needs</a:t>
            </a:r>
            <a:endParaRPr lang="en-AU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07E76-D9B8-DDA4-8FF5-E63E04163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77" y="1761068"/>
            <a:ext cx="9970698" cy="51162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088880B-A9E0-91B4-AF19-FBEC602606E8}"/>
              </a:ext>
            </a:extLst>
          </p:cNvPr>
          <p:cNvSpPr txBox="1">
            <a:spLocks/>
          </p:cNvSpPr>
          <p:nvPr/>
        </p:nvSpPr>
        <p:spPr>
          <a:xfrm>
            <a:off x="321276" y="87185"/>
            <a:ext cx="9970698" cy="69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49A"/>
                </a:solidFill>
              </a:rPr>
              <a:t>2. Content perspectives on motivation (cont.)</a:t>
            </a:r>
            <a:endParaRPr lang="en-AU" sz="28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6971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eridan Business PPT Template_2024" id="{D9BB25F3-86A8-47AA-9E88-2D7EF30AB927}" vid="{B920712B-1E59-4050-8030-58EEFDAE58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2E4C7BBAF8442AC48CBC7D09A7580" ma:contentTypeVersion="22" ma:contentTypeDescription="Create a new document." ma:contentTypeScope="" ma:versionID="eeca2c9470d15452f23e025664c92696">
  <xsd:schema xmlns:xsd="http://www.w3.org/2001/XMLSchema" xmlns:xs="http://www.w3.org/2001/XMLSchema" xmlns:p="http://schemas.microsoft.com/office/2006/metadata/properties" xmlns:ns2="105CED8A-AF0E-4AD8-9238-2F7FF36232F4" xmlns:ns3="105ced8a-af0e-4ad8-9238-2f7ff36232f4" xmlns:ns4="d5280b9f-0d25-4ffb-96bc-3c5ae659ff52" targetNamespace="http://schemas.microsoft.com/office/2006/metadata/properties" ma:root="true" ma:fieldsID="bf2be7170006aa9e8b1ef03ea7452762" ns2:_="" ns3:_="" ns4:_="">
    <xsd:import namespace="105CED8A-AF0E-4AD8-9238-2F7FF36232F4"/>
    <xsd:import namespace="105ced8a-af0e-4ad8-9238-2f7ff36232f4"/>
    <xsd:import namespace="d5280b9f-0d25-4ffb-96bc-3c5ae659ff52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partment" minOccurs="0"/>
                <xsd:element ref="ns2:Audience" minOccurs="0"/>
                <xsd:element ref="ns3:Category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CED8A-AF0E-4AD8-9238-2F7FF36232F4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default="Process Document" ma:format="Dropdown" ma:internalName="Document_x0020_Type" ma:readOnly="false">
      <xsd:simpleType>
        <xsd:union memberTypes="dms:Text">
          <xsd:simpleType>
            <xsd:restriction base="dms:Choice">
              <xsd:enumeration value="Process Document"/>
              <xsd:enumeration value="Job Aid"/>
              <xsd:enumeration value="1-pager"/>
              <xsd:enumeration value="Quick Start Guide"/>
              <xsd:enumeration value="Training PPTs"/>
              <xsd:enumeration value="Training video"/>
              <xsd:enumeration value="Workflow"/>
              <xsd:enumeration value="Example"/>
              <xsd:enumeration value="Miscellaneous"/>
              <xsd:enumeration value="Template"/>
              <xsd:enumeration value="Authoring Guidelines"/>
              <xsd:enumeration value="Image"/>
              <xsd:enumeration value="Archive only"/>
            </xsd:restriction>
          </xsd:simpleType>
        </xsd:union>
      </xsd:simpleType>
    </xsd:element>
    <xsd:element name="Department" ma:index="3" nillable="true" ma:displayName="Owner" ma:default="GPM Training" ma:format="Dropdown" ma:internalName="Department" ma:readOnly="false">
      <xsd:simpleType>
        <xsd:restriction base="dms:Choice">
          <xsd:enumeration value="GPM Training"/>
          <xsd:enumeration value="GPM Operations"/>
          <xsd:enumeration value="CTQA"/>
          <xsd:enumeration value="Content Digitization"/>
          <xsd:enumeration value="Legal"/>
          <xsd:enumeration value="UX"/>
          <xsd:enumeration value="Global Production"/>
          <xsd:enumeration value="Other"/>
        </xsd:restriction>
      </xsd:simpleType>
    </xsd:element>
    <xsd:element name="Audience" ma:index="4" nillable="true" ma:displayName="Audience" ma:default="Content Developer" ma:format="Dropdown" ma:internalName="Audience" ma:readOnly="false">
      <xsd:simpleType>
        <xsd:restriction base="dms:Choice">
          <xsd:enumeration value="Internal"/>
          <xsd:enumeration value="Product Management"/>
          <xsd:enumeration value="Content Developer"/>
          <xsd:enumeration value="Product Manager"/>
          <xsd:enumeration value="Product Assistant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ced8a-af0e-4ad8-9238-2f7ff36232f4" elementFormDefault="qualified">
    <xsd:import namespace="http://schemas.microsoft.com/office/2006/documentManagement/types"/>
    <xsd:import namespace="http://schemas.microsoft.com/office/infopath/2007/PartnerControls"/>
    <xsd:element name="Category" ma:index="5" nillable="true" ma:displayName="Category" ma:internalName="Category" ma:readOnly="false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80b9f-0d25-4ffb-96bc-3c5ae659ff52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105CED8A-AF0E-4AD8-9238-2F7FF36232F4">Content Developer</Audience>
    <Department xmlns="105CED8A-AF0E-4AD8-9238-2F7FF36232F4">GPM Training</Department>
    <Category xmlns="105ced8a-af0e-4ad8-9238-2f7ff36232f4">Accessibility</Category>
    <Document_x0020_Type xmlns="105CED8A-AF0E-4AD8-9238-2F7FF36232F4">Template</Document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267DBD-43FE-4A53-9169-32D4D6521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CED8A-AF0E-4AD8-9238-2F7FF36232F4"/>
    <ds:schemaRef ds:uri="105ced8a-af0e-4ad8-9238-2f7ff36232f4"/>
    <ds:schemaRef ds:uri="d5280b9f-0d25-4ffb-96bc-3c5ae659f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9BA192-EF86-48DF-982C-2C526A268392}">
  <ds:schemaRefs>
    <ds:schemaRef ds:uri="http://purl.org/dc/terms/"/>
    <ds:schemaRef ds:uri="http://schemas.openxmlformats.org/package/2006/metadata/core-properties"/>
    <ds:schemaRef ds:uri="d5280b9f-0d25-4ffb-96bc-3c5ae659ff5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05ced8a-af0e-4ad8-9238-2f7ff36232f4"/>
    <ds:schemaRef ds:uri="105CED8A-AF0E-4AD8-9238-2F7FF36232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2369</Words>
  <Application>Microsoft Office PowerPoint</Application>
  <PresentationFormat>Widescreen</PresentationFormat>
  <Paragraphs>216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Cordale-Regular</vt:lpstr>
      <vt:lpstr>Arial</vt:lpstr>
      <vt:lpstr>Calibri</vt:lpstr>
      <vt:lpstr>Georgia Pro</vt:lpstr>
      <vt:lpstr>Times New Roman</vt:lpstr>
      <vt:lpstr>Wingdings</vt:lpstr>
      <vt:lpstr>1_Office Theme</vt:lpstr>
      <vt:lpstr>PowerPoint Presentation</vt:lpstr>
      <vt:lpstr>Week 9: Motivating employees</vt:lpstr>
      <vt:lpstr>Learning objectives</vt:lpstr>
      <vt:lpstr>1. Individual needs and motivation</vt:lpstr>
      <vt:lpstr>Intrinsic and extrinsic rewards</vt:lpstr>
      <vt:lpstr>Four categories of motivation</vt:lpstr>
      <vt:lpstr>Motivating in a bossless environment  An organisation that wants to go bossless should consider the following motivation methods:</vt:lpstr>
      <vt:lpstr>2. Content perspectives on motivation</vt:lpstr>
      <vt:lpstr>Maslow’s hierarchy of needs</vt:lpstr>
      <vt:lpstr>2. Content perspectives on motivation (cont.)</vt:lpstr>
      <vt:lpstr>2. Content perspectives on motivation (cont.)</vt:lpstr>
      <vt:lpstr>2. Content perspectives on motivation (cont.)</vt:lpstr>
      <vt:lpstr>2. Content perspectives on motivation (cont.)</vt:lpstr>
      <vt:lpstr>3. Process perspectives on motivation</vt:lpstr>
      <vt:lpstr>PowerPoint Presentation</vt:lpstr>
      <vt:lpstr>3. Process perspectives on motivation (cont.)</vt:lpstr>
      <vt:lpstr>3. Process perspectives on motivation (cont.)</vt:lpstr>
      <vt:lpstr>3. Process perspectives on motivation (cont.)</vt:lpstr>
      <vt:lpstr>4. Reinforcement perspective on motivation</vt:lpstr>
      <vt:lpstr>Changing behaviour with reinforcement</vt:lpstr>
      <vt:lpstr>Direct reinforcement (cont.)</vt:lpstr>
      <vt:lpstr>Social learning theory</vt:lpstr>
      <vt:lpstr>5. Job design for motivation</vt:lpstr>
      <vt:lpstr>5. Job design for motivation (cont.)</vt:lpstr>
      <vt:lpstr>The job characteristics model</vt:lpstr>
      <vt:lpstr>6. Innovative ideas for motivating</vt:lpstr>
      <vt:lpstr>6. Innovative ideas for motivating (cont.)</vt:lpstr>
      <vt:lpstr>6. Innovative ideas for motivating (cont.)</vt:lpstr>
      <vt:lpstr>6. Innovative ideas for motivating (cont.)</vt:lpstr>
      <vt:lpstr>Employee engagement model</vt:lpstr>
      <vt:lpstr>Summary</vt:lpstr>
      <vt:lpstr>Chapter summary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Davidson, Linda</dc:creator>
  <cp:lastModifiedBy>Belaynesh Teklay Gebremariam</cp:lastModifiedBy>
  <cp:revision>43</cp:revision>
  <cp:lastPrinted>2016-10-03T15:29:39Z</cp:lastPrinted>
  <dcterms:created xsi:type="dcterms:W3CDTF">2021-06-29T02:49:08Z</dcterms:created>
  <dcterms:modified xsi:type="dcterms:W3CDTF">2025-05-01T05:45:03Z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0x0101003532E4C7BBAF8442AC48CBC7D09A7580</vt:lpwstr>
  </property>
</Properties>
</file>