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2" r:id="rId4"/>
  </p:sldMasterIdLst>
  <p:notesMasterIdLst>
    <p:notesMasterId r:id="rId54"/>
  </p:notesMasterIdLst>
  <p:handoutMasterIdLst>
    <p:handoutMasterId r:id="rId55"/>
  </p:handoutMasterIdLst>
  <p:sldIdLst>
    <p:sldId id="324" r:id="rId5"/>
    <p:sldId id="325" r:id="rId6"/>
    <p:sldId id="326" r:id="rId7"/>
    <p:sldId id="327" r:id="rId8"/>
    <p:sldId id="314" r:id="rId9"/>
    <p:sldId id="330" r:id="rId10"/>
    <p:sldId id="332" r:id="rId11"/>
    <p:sldId id="333" r:id="rId12"/>
    <p:sldId id="318" r:id="rId13"/>
    <p:sldId id="334" r:id="rId14"/>
    <p:sldId id="335" r:id="rId15"/>
    <p:sldId id="336" r:id="rId16"/>
    <p:sldId id="337" r:id="rId17"/>
    <p:sldId id="320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00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5" r:id="rId34"/>
    <p:sldId id="356" r:id="rId35"/>
    <p:sldId id="256" r:id="rId36"/>
    <p:sldId id="372" r:id="rId37"/>
    <p:sldId id="288" r:id="rId38"/>
    <p:sldId id="289" r:id="rId39"/>
    <p:sldId id="358" r:id="rId40"/>
    <p:sldId id="319" r:id="rId41"/>
    <p:sldId id="359" r:id="rId42"/>
    <p:sldId id="360" r:id="rId43"/>
    <p:sldId id="361" r:id="rId44"/>
    <p:sldId id="328" r:id="rId45"/>
    <p:sldId id="310" r:id="rId46"/>
    <p:sldId id="365" r:id="rId47"/>
    <p:sldId id="366" r:id="rId48"/>
    <p:sldId id="367" r:id="rId49"/>
    <p:sldId id="331" r:id="rId50"/>
    <p:sldId id="369" r:id="rId51"/>
    <p:sldId id="370" r:id="rId52"/>
    <p:sldId id="373" r:id="rId5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3E2D02-29F0-C25C-D480-D5A8D837C95A}" name="Natalie Orr" initials="NO" userId="d50f2ca4f565761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6"/>
    <a:srgbClr val="A93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6967" autoAdjust="0"/>
  </p:normalViewPr>
  <p:slideViewPr>
    <p:cSldViewPr snapToGrid="0" snapToObjects="1">
      <p:cViewPr varScale="1">
        <p:scale>
          <a:sx n="86" d="100"/>
          <a:sy n="86" d="100"/>
        </p:scale>
        <p:origin x="844" y="1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US" dirty="0"/>
            <a:t>Authority is vested in </a:t>
          </a:r>
          <a:r>
            <a:rPr lang="en-US" dirty="0" err="1"/>
            <a:t>organisational</a:t>
          </a:r>
          <a:r>
            <a:rPr lang="en-US" dirty="0"/>
            <a:t> positions, not people</a:t>
          </a:r>
          <a:endParaRPr lang="en-AU" dirty="0"/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Managers have authority because of the positions they hold, and other people in the same positions would have the same authority.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US" dirty="0"/>
            <a:t>Authority flows down the vertical hierarchy</a:t>
          </a:r>
          <a:endParaRPr lang="en-AU" dirty="0"/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Positions at the top of the hierarchy are vested with more formal authority than positions at the bottom.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US" dirty="0"/>
            <a:t>Authority is accepted by subordinates</a:t>
          </a:r>
          <a:endParaRPr lang="en-AU" dirty="0"/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1224B648-953F-46EB-9795-F303BAC54598}">
      <dgm:prSet/>
      <dgm:spPr/>
      <dgm:t>
        <a:bodyPr/>
        <a:lstStyle/>
        <a:p>
          <a:r>
            <a:rPr lang="en-US" dirty="0"/>
            <a:t>Although authority flows from the top down, subordinates comply because they believe that managers have a legitimate right to issue orders.</a:t>
          </a:r>
          <a:endParaRPr lang="en-AU" dirty="0"/>
        </a:p>
      </dgm:t>
    </dgm:pt>
    <dgm:pt modelId="{649F86AE-AE43-4FFD-B615-45CA29DE076B}" type="parTrans" cxnId="{00FF083F-82CD-43B1-8796-EC5F03FC0158}">
      <dgm:prSet/>
      <dgm:spPr/>
      <dgm:t>
        <a:bodyPr/>
        <a:lstStyle/>
        <a:p>
          <a:endParaRPr lang="en-US"/>
        </a:p>
      </dgm:t>
    </dgm:pt>
    <dgm:pt modelId="{94CCDEFF-88D2-4578-B0D2-92C9448CAB78}" type="sibTrans" cxnId="{00FF083F-82CD-43B1-8796-EC5F03FC0158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3" custLinFactNeighborX="-103" custLinFactNeighborY="-9273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3" custScaleY="83859" custLinFactNeighborX="-103" custLinFactNeighborY="-8296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3" custScaleX="98149" custScaleY="102697" custLinFactNeighborX="-421" custLinFactNeighborY="-8539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3" custScaleY="118809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3" custScaleY="83033" custLinFactNeighborX="103" custLinFactNeighborY="-9610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00FF083F-82CD-43B1-8796-EC5F03FC0158}" srcId="{D1F56169-F1AB-B04F-A4B6-D79756C1D6BC}" destId="{1224B648-953F-46EB-9795-F303BAC54598}" srcOrd="0" destOrd="0" parTransId="{649F86AE-AE43-4FFD-B615-45CA29DE076B}" sibTransId="{94CCDEFF-88D2-4578-B0D2-92C9448CAB78}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33FC628F-E996-4451-9D21-FBF5B10DF0ED}" type="presOf" srcId="{1224B648-953F-46EB-9795-F303BAC54598}" destId="{3F220766-FCAD-3342-AD59-13642B57AD88}" srcOrd="0" destOrd="0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US" dirty="0"/>
            <a:t>Team-building activities</a:t>
          </a:r>
          <a:endParaRPr lang="en-AU" dirty="0"/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A type of OD intervention that enhances the cohesiveness of departments by helping members learn to function as a team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US" dirty="0"/>
            <a:t>Survey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dirty="0"/>
            <a:t>feedback activities</a:t>
          </a:r>
          <a:endParaRPr lang="en-AU" dirty="0"/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A type of OD intervention in which questionnaires on </a:t>
          </a:r>
          <a:r>
            <a:rPr lang="en-US" dirty="0" err="1"/>
            <a:t>organisational</a:t>
          </a:r>
          <a:r>
            <a:rPr lang="en-US" dirty="0"/>
            <a:t> climate and other factors are distributed among employees and their results reported back to them by a change agent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US" dirty="0"/>
            <a:t>Large-group interventions</a:t>
          </a:r>
          <a:endParaRPr lang="en-AU" dirty="0"/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1224B648-953F-46EB-9795-F303BAC54598}">
      <dgm:prSet/>
      <dgm:spPr/>
      <dgm:t>
        <a:bodyPr/>
        <a:lstStyle/>
        <a:p>
          <a:r>
            <a:rPr lang="en-US" dirty="0"/>
            <a:t>An approach that brings together participants from all parts of the </a:t>
          </a:r>
          <a:r>
            <a:rPr lang="en-US" dirty="0" err="1"/>
            <a:t>organisation</a:t>
          </a:r>
          <a:r>
            <a:rPr lang="en-US" dirty="0"/>
            <a:t> (and may include key outside stakeholders as well) to discuss problems or opportunities and plan for major change</a:t>
          </a:r>
          <a:endParaRPr lang="en-AU" dirty="0"/>
        </a:p>
      </dgm:t>
    </dgm:pt>
    <dgm:pt modelId="{649F86AE-AE43-4FFD-B615-45CA29DE076B}" type="parTrans" cxnId="{00FF083F-82CD-43B1-8796-EC5F03FC0158}">
      <dgm:prSet/>
      <dgm:spPr/>
      <dgm:t>
        <a:bodyPr/>
        <a:lstStyle/>
        <a:p>
          <a:endParaRPr lang="en-US"/>
        </a:p>
      </dgm:t>
    </dgm:pt>
    <dgm:pt modelId="{94CCDEFF-88D2-4578-B0D2-92C9448CAB78}" type="sibTrans" cxnId="{00FF083F-82CD-43B1-8796-EC5F03FC0158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3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3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00FF083F-82CD-43B1-8796-EC5F03FC0158}" srcId="{D1F56169-F1AB-B04F-A4B6-D79756C1D6BC}" destId="{1224B648-953F-46EB-9795-F303BAC54598}" srcOrd="0" destOrd="0" parTransId="{649F86AE-AE43-4FFD-B615-45CA29DE076B}" sibTransId="{94CCDEFF-88D2-4578-B0D2-92C9448CAB78}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33FC628F-E996-4451-9D21-FBF5B10DF0ED}" type="presOf" srcId="{1224B648-953F-46EB-9795-F303BAC54598}" destId="{3F220766-FCAD-3342-AD59-13642B57AD88}" srcOrd="0" destOrd="0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 custT="1"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sz="1400" dirty="0"/>
            <a:t>Self-interest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 custT="1"/>
      <dgm:spPr/>
      <dgm:t>
        <a:bodyPr/>
        <a:lstStyle/>
        <a:p>
          <a:r>
            <a:rPr lang="en-US" sz="1400" dirty="0"/>
            <a:t>People typically resist a change they believe conflicts with their self-interest.</a:t>
          </a:r>
          <a:endParaRPr lang="en-AU" sz="1400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 custT="1"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sz="1400" dirty="0"/>
            <a:t>Lack of understanding and trust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 custT="1"/>
      <dgm:spPr/>
      <dgm:t>
        <a:bodyPr/>
        <a:lstStyle/>
        <a:p>
          <a:r>
            <a:rPr lang="en-US" sz="1400" dirty="0"/>
            <a:t>Employees often distrust the intentions behind a change or do not understand the intended purpose of a change.</a:t>
          </a:r>
          <a:endParaRPr lang="en-AU" sz="1400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 custT="1"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sz="1400" dirty="0"/>
            <a:t>Uncertainty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 custT="1"/>
      <dgm:spPr/>
      <dgm:t>
        <a:bodyPr/>
        <a:lstStyle/>
        <a:p>
          <a:r>
            <a:rPr lang="en-US" sz="1400" dirty="0"/>
            <a:t>Uncertainty is a lack of information about future events. </a:t>
          </a:r>
          <a:endParaRPr lang="en-AU" sz="1400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37973D7C-8AE7-3248-961D-F4F06F4DD305}">
      <dgm:prSet custT="1"/>
      <dgm:spPr>
        <a:solidFill>
          <a:srgbClr val="007B82"/>
        </a:solidFill>
        <a:ln>
          <a:noFill/>
        </a:ln>
      </dgm:spPr>
      <dgm:t>
        <a:bodyPr/>
        <a:lstStyle/>
        <a:p>
          <a:r>
            <a:rPr lang="en-AU" sz="1400" dirty="0"/>
            <a:t>Different assessments and goals</a:t>
          </a:r>
        </a:p>
      </dgm:t>
    </dgm:pt>
    <dgm:pt modelId="{40AEB86C-7D7D-9F4D-B094-A588EEFCE079}" type="parTrans" cxnId="{90A98DC4-5A27-834A-B8E6-0FF96C645495}">
      <dgm:prSet/>
      <dgm:spPr/>
      <dgm:t>
        <a:bodyPr/>
        <a:lstStyle/>
        <a:p>
          <a:endParaRPr lang="en-GB"/>
        </a:p>
      </dgm:t>
    </dgm:pt>
    <dgm:pt modelId="{772B87B9-873D-2D45-A61F-EC8136010754}" type="sibTrans" cxnId="{90A98DC4-5A27-834A-B8E6-0FF96C645495}">
      <dgm:prSet/>
      <dgm:spPr/>
      <dgm:t>
        <a:bodyPr/>
        <a:lstStyle/>
        <a:p>
          <a:endParaRPr lang="en-GB"/>
        </a:p>
      </dgm:t>
    </dgm:pt>
    <dgm:pt modelId="{F29C79E8-0849-A74F-B37F-E2049EB0BBFC}">
      <dgm:prSet custT="1"/>
      <dgm:spPr/>
      <dgm:t>
        <a:bodyPr/>
        <a:lstStyle/>
        <a:p>
          <a:r>
            <a:rPr lang="en-US" sz="1400" dirty="0"/>
            <a:t>Employees who will be affected by a change or innovation may assess the situation differently from managers or promoters of a new idea.</a:t>
          </a:r>
          <a:endParaRPr lang="en-AU" sz="1400" dirty="0"/>
        </a:p>
      </dgm:t>
    </dgm:pt>
    <dgm:pt modelId="{1356C752-D6F4-6F46-A88D-D25EE428141D}" type="parTrans" cxnId="{442F6C5F-0F24-4147-A5C6-2DD06B9C6A4E}">
      <dgm:prSet/>
      <dgm:spPr/>
      <dgm:t>
        <a:bodyPr/>
        <a:lstStyle/>
        <a:p>
          <a:endParaRPr lang="en-GB"/>
        </a:p>
      </dgm:t>
    </dgm:pt>
    <dgm:pt modelId="{80577DDA-865F-104A-BB4A-8410A5EC5999}" type="sibTrans" cxnId="{442F6C5F-0F24-4147-A5C6-2DD06B9C6A4E}">
      <dgm:prSet/>
      <dgm:spPr/>
      <dgm:t>
        <a:bodyPr/>
        <a:lstStyle/>
        <a:p>
          <a:endParaRPr lang="en-GB"/>
        </a:p>
      </dgm:t>
    </dgm:pt>
    <dgm:pt modelId="{36C169E4-335F-43C2-A8FF-F51C06F13DAA}">
      <dgm:prSet custT="1"/>
      <dgm:spPr/>
      <dgm:t>
        <a:bodyPr/>
        <a:lstStyle/>
        <a:p>
          <a:r>
            <a:rPr lang="en-US" sz="1400" dirty="0"/>
            <a:t>It is especially threatening for employees who have a low tolerance for change and who fear anything out of the ordinary.</a:t>
          </a:r>
          <a:endParaRPr lang="en-AU" sz="1400" dirty="0"/>
        </a:p>
      </dgm:t>
    </dgm:pt>
    <dgm:pt modelId="{A3875A0E-BE52-4373-AD8C-82CCE790005C}" type="parTrans" cxnId="{E1C9EECF-55C5-4746-AD63-093C65EFEB44}">
      <dgm:prSet/>
      <dgm:spPr/>
      <dgm:t>
        <a:bodyPr/>
        <a:lstStyle/>
        <a:p>
          <a:endParaRPr lang="en-US"/>
        </a:p>
      </dgm:t>
    </dgm:pt>
    <dgm:pt modelId="{857DBBF9-7167-45E9-A640-945AE2522B2F}" type="sibTrans" cxnId="{E1C9EECF-55C5-4746-AD63-093C65EFEB44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4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4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4">
        <dgm:presLayoutVars>
          <dgm:bulletEnabled val="1"/>
        </dgm:presLayoutVars>
      </dgm:prSet>
      <dgm:spPr/>
    </dgm:pt>
    <dgm:pt modelId="{853B3758-5F6B-654E-B07A-1086942528A3}" type="pres">
      <dgm:prSet presAssocID="{CC5B1114-3417-C544-833D-891BF79D4F58}" presName="space" presStyleCnt="0"/>
      <dgm:spPr/>
    </dgm:pt>
    <dgm:pt modelId="{72467D95-B09F-F04B-8580-735B82270D27}" type="pres">
      <dgm:prSet presAssocID="{37973D7C-8AE7-3248-961D-F4F06F4DD305}" presName="composite" presStyleCnt="0"/>
      <dgm:spPr/>
    </dgm:pt>
    <dgm:pt modelId="{89CD986D-C8D1-6C4E-8619-47FA9E2B29C1}" type="pres">
      <dgm:prSet presAssocID="{37973D7C-8AE7-3248-961D-F4F06F4DD3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43E07B9-5276-B549-8A68-69B6B3A693E4}" type="pres">
      <dgm:prSet presAssocID="{37973D7C-8AE7-3248-961D-F4F06F4DD30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442F6C5F-0F24-4147-A5C6-2DD06B9C6A4E}" srcId="{37973D7C-8AE7-3248-961D-F4F06F4DD305}" destId="{F29C79E8-0849-A74F-B37F-E2049EB0BBFC}" srcOrd="0" destOrd="0" parTransId="{1356C752-D6F4-6F46-A88D-D25EE428141D}" sibTransId="{80577DDA-865F-104A-BB4A-8410A5EC5999}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22CB2EAF-2E55-574C-9D2D-FC92DDC25239}" type="presOf" srcId="{37973D7C-8AE7-3248-961D-F4F06F4DD305}" destId="{89CD986D-C8D1-6C4E-8619-47FA9E2B29C1}" srcOrd="0" destOrd="0" presId="urn:microsoft.com/office/officeart/2005/8/layout/hList1"/>
    <dgm:cxn modelId="{902302B1-81DF-DC47-8F5C-447B25B3B59B}" type="presOf" srcId="{F29C79E8-0849-A74F-B37F-E2049EB0BBFC}" destId="{843E07B9-5276-B549-8A68-69B6B3A693E4}" srcOrd="0" destOrd="0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90A98DC4-5A27-834A-B8E6-0FF96C645495}" srcId="{4486FC53-A42C-A141-8FC1-6F2797579AA4}" destId="{37973D7C-8AE7-3248-961D-F4F06F4DD305}" srcOrd="3" destOrd="0" parTransId="{40AEB86C-7D7D-9F4D-B094-A588EEFCE079}" sibTransId="{772B87B9-873D-2D45-A61F-EC8136010754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E1C9EECF-55C5-4746-AD63-093C65EFEB44}" srcId="{D1F56169-F1AB-B04F-A4B6-D79756C1D6BC}" destId="{36C169E4-335F-43C2-A8FF-F51C06F13DAA}" srcOrd="1" destOrd="0" parTransId="{A3875A0E-BE52-4373-AD8C-82CCE790005C}" sibTransId="{857DBBF9-7167-45E9-A640-945AE2522B2F}"/>
    <dgm:cxn modelId="{190195D9-0296-40D2-B924-F2325E280640}" type="presOf" srcId="{36C169E4-335F-43C2-A8FF-F51C06F13DAA}" destId="{3F220766-FCAD-3342-AD59-13642B57AD88}" srcOrd="0" destOrd="1" presId="urn:microsoft.com/office/officeart/2005/8/layout/hList1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  <dgm:cxn modelId="{8DA1102E-771C-CC42-B482-62F466862743}" type="presParOf" srcId="{3A658422-39A1-0A40-84D8-1DDE2C2BDB1D}" destId="{853B3758-5F6B-654E-B07A-1086942528A3}" srcOrd="5" destOrd="0" presId="urn:microsoft.com/office/officeart/2005/8/layout/hList1"/>
    <dgm:cxn modelId="{008774DE-09A3-D64B-8AA8-BC6E52902423}" type="presParOf" srcId="{3A658422-39A1-0A40-84D8-1DDE2C2BDB1D}" destId="{72467D95-B09F-F04B-8580-735B82270D27}" srcOrd="6" destOrd="0" presId="urn:microsoft.com/office/officeart/2005/8/layout/hList1"/>
    <dgm:cxn modelId="{52F9CF02-0641-2843-9296-2C9645A09CFE}" type="presParOf" srcId="{72467D95-B09F-F04B-8580-735B82270D27}" destId="{89CD986D-C8D1-6C4E-8619-47FA9E2B29C1}" srcOrd="0" destOrd="0" presId="urn:microsoft.com/office/officeart/2005/8/layout/hList1"/>
    <dgm:cxn modelId="{53DFA9FD-2F59-4D42-A61E-E1777F975D7C}" type="presParOf" srcId="{72467D95-B09F-F04B-8580-735B82270D27}" destId="{843E07B9-5276-B549-8A68-69B6B3A693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0" y="89740"/>
          <a:ext cx="2988197" cy="100605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Authority is vested in </a:t>
          </a:r>
          <a:r>
            <a:rPr lang="en-US" sz="1800" kern="1200" dirty="0" err="1"/>
            <a:t>organisational</a:t>
          </a:r>
          <a:r>
            <a:rPr lang="en-US" sz="1800" kern="1200" dirty="0"/>
            <a:t> positions, not people</a:t>
          </a:r>
          <a:endParaRPr lang="en-AU" sz="1800" kern="1200" dirty="0"/>
        </a:p>
      </dsp:txBody>
      <dsp:txXfrm>
        <a:off x="0" y="89740"/>
        <a:ext cx="2988197" cy="1006050"/>
      </dsp:txXfrm>
    </dsp:sp>
    <dsp:sp modelId="{BFA4242F-9D21-6347-B4D7-F2FDB780FFF5}">
      <dsp:nvSpPr>
        <dsp:cNvPr id="0" name=""/>
        <dsp:cNvSpPr/>
      </dsp:nvSpPr>
      <dsp:spPr>
        <a:xfrm>
          <a:off x="0" y="1184036"/>
          <a:ext cx="2988197" cy="1876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Managers have authority because of the positions they hold, and other people in the same positions would have the same authority.</a:t>
          </a:r>
          <a:endParaRPr lang="en-AU" sz="1800" kern="1200" dirty="0"/>
        </a:p>
      </dsp:txBody>
      <dsp:txXfrm>
        <a:off x="0" y="1184036"/>
        <a:ext cx="2988197" cy="1876312"/>
      </dsp:txXfrm>
    </dsp:sp>
    <dsp:sp modelId="{FD22D885-54D7-C342-A843-BCF82C9E2E63}">
      <dsp:nvSpPr>
        <dsp:cNvPr id="0" name=""/>
        <dsp:cNvSpPr/>
      </dsp:nvSpPr>
      <dsp:spPr>
        <a:xfrm>
          <a:off x="3409609" y="77658"/>
          <a:ext cx="2988197" cy="1006050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Authority flows down the vertical hierarchy</a:t>
          </a:r>
          <a:endParaRPr lang="en-AU" sz="1800" kern="1200" dirty="0"/>
        </a:p>
      </dsp:txBody>
      <dsp:txXfrm>
        <a:off x="3409609" y="77658"/>
        <a:ext cx="2988197" cy="1006050"/>
      </dsp:txXfrm>
    </dsp:sp>
    <dsp:sp modelId="{CE4A2EFB-0A66-B748-B80D-BA465E25FE9D}">
      <dsp:nvSpPr>
        <dsp:cNvPr id="0" name=""/>
        <dsp:cNvSpPr/>
      </dsp:nvSpPr>
      <dsp:spPr>
        <a:xfrm>
          <a:off x="3424684" y="862480"/>
          <a:ext cx="2932885" cy="2297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Positions at the top of the hierarchy are vested with more formal authority than positions at the bottom.</a:t>
          </a:r>
          <a:endParaRPr lang="en-AU" sz="1800" kern="1200" dirty="0"/>
        </a:p>
      </dsp:txBody>
      <dsp:txXfrm>
        <a:off x="3424684" y="862480"/>
        <a:ext cx="2932885" cy="2297805"/>
      </dsp:txXfrm>
    </dsp:sp>
    <dsp:sp modelId="{528DBD78-22AD-9948-A911-F04665C7A8B1}">
      <dsp:nvSpPr>
        <dsp:cNvPr id="0" name=""/>
        <dsp:cNvSpPr/>
      </dsp:nvSpPr>
      <dsp:spPr>
        <a:xfrm>
          <a:off x="6816154" y="140344"/>
          <a:ext cx="2988197" cy="1195278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Authority is accepted by subordinates</a:t>
          </a:r>
          <a:endParaRPr lang="en-AU" sz="1800" kern="1200" dirty="0"/>
        </a:p>
      </dsp:txBody>
      <dsp:txXfrm>
        <a:off x="6816154" y="140344"/>
        <a:ext cx="2988197" cy="1195278"/>
      </dsp:txXfrm>
    </dsp:sp>
    <dsp:sp modelId="{3F220766-FCAD-3342-AD59-13642B57AD88}">
      <dsp:nvSpPr>
        <dsp:cNvPr id="0" name=""/>
        <dsp:cNvSpPr/>
      </dsp:nvSpPr>
      <dsp:spPr>
        <a:xfrm>
          <a:off x="6819218" y="1215804"/>
          <a:ext cx="2988197" cy="1857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Although authority flows from the top down, subordinates comply because they believe that managers have a legitimate right to issue orders.</a:t>
          </a:r>
          <a:endParaRPr lang="en-AU" sz="1800" kern="1200" dirty="0"/>
        </a:p>
      </dsp:txBody>
      <dsp:txXfrm>
        <a:off x="6819218" y="1215804"/>
        <a:ext cx="2988197" cy="1857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3522" y="129070"/>
          <a:ext cx="3434599" cy="903892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Team-building activities</a:t>
          </a:r>
          <a:endParaRPr lang="en-AU" sz="2500" kern="1200" dirty="0"/>
        </a:p>
      </dsp:txBody>
      <dsp:txXfrm>
        <a:off x="3522" y="129070"/>
        <a:ext cx="3434599" cy="903892"/>
      </dsp:txXfrm>
    </dsp:sp>
    <dsp:sp modelId="{BFA4242F-9D21-6347-B4D7-F2FDB780FFF5}">
      <dsp:nvSpPr>
        <dsp:cNvPr id="0" name=""/>
        <dsp:cNvSpPr/>
      </dsp:nvSpPr>
      <dsp:spPr>
        <a:xfrm>
          <a:off x="3522" y="1032962"/>
          <a:ext cx="3434599" cy="3847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 type of OD intervention that enhances the cohesiveness of departments by helping members learn to function as a team</a:t>
          </a:r>
          <a:endParaRPr lang="en-AU" sz="2500" kern="1200" dirty="0"/>
        </a:p>
      </dsp:txBody>
      <dsp:txXfrm>
        <a:off x="3522" y="1032962"/>
        <a:ext cx="3434599" cy="3847289"/>
      </dsp:txXfrm>
    </dsp:sp>
    <dsp:sp modelId="{FD22D885-54D7-C342-A843-BCF82C9E2E63}">
      <dsp:nvSpPr>
        <dsp:cNvPr id="0" name=""/>
        <dsp:cNvSpPr/>
      </dsp:nvSpPr>
      <dsp:spPr>
        <a:xfrm>
          <a:off x="3918966" y="129070"/>
          <a:ext cx="3434599" cy="903892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Survey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sz="2500" kern="1200" dirty="0"/>
            <a:t>feedback activities</a:t>
          </a:r>
          <a:endParaRPr lang="en-AU" sz="2500" kern="1200" dirty="0"/>
        </a:p>
      </dsp:txBody>
      <dsp:txXfrm>
        <a:off x="3918966" y="129070"/>
        <a:ext cx="3434599" cy="903892"/>
      </dsp:txXfrm>
    </dsp:sp>
    <dsp:sp modelId="{CE4A2EFB-0A66-B748-B80D-BA465E25FE9D}">
      <dsp:nvSpPr>
        <dsp:cNvPr id="0" name=""/>
        <dsp:cNvSpPr/>
      </dsp:nvSpPr>
      <dsp:spPr>
        <a:xfrm>
          <a:off x="3918966" y="1032962"/>
          <a:ext cx="3434599" cy="3847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 type of OD intervention in which questionnaires on </a:t>
          </a:r>
          <a:r>
            <a:rPr lang="en-US" sz="2500" kern="1200" dirty="0" err="1"/>
            <a:t>organisational</a:t>
          </a:r>
          <a:r>
            <a:rPr lang="en-US" sz="2500" kern="1200" dirty="0"/>
            <a:t> climate and other factors are distributed among employees and their results reported back to them by a change agent</a:t>
          </a:r>
          <a:endParaRPr lang="en-AU" sz="2500" kern="1200" dirty="0"/>
        </a:p>
      </dsp:txBody>
      <dsp:txXfrm>
        <a:off x="3918966" y="1032962"/>
        <a:ext cx="3434599" cy="3847289"/>
      </dsp:txXfrm>
    </dsp:sp>
    <dsp:sp modelId="{528DBD78-22AD-9948-A911-F04665C7A8B1}">
      <dsp:nvSpPr>
        <dsp:cNvPr id="0" name=""/>
        <dsp:cNvSpPr/>
      </dsp:nvSpPr>
      <dsp:spPr>
        <a:xfrm>
          <a:off x="7834410" y="129070"/>
          <a:ext cx="3434599" cy="903892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Large-group interventions</a:t>
          </a:r>
          <a:endParaRPr lang="en-AU" sz="2500" kern="1200" dirty="0"/>
        </a:p>
      </dsp:txBody>
      <dsp:txXfrm>
        <a:off x="7834410" y="129070"/>
        <a:ext cx="3434599" cy="903892"/>
      </dsp:txXfrm>
    </dsp:sp>
    <dsp:sp modelId="{3F220766-FCAD-3342-AD59-13642B57AD88}">
      <dsp:nvSpPr>
        <dsp:cNvPr id="0" name=""/>
        <dsp:cNvSpPr/>
      </dsp:nvSpPr>
      <dsp:spPr>
        <a:xfrm>
          <a:off x="7834410" y="1032962"/>
          <a:ext cx="3434599" cy="3847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An approach that brings together participants from all parts of the </a:t>
          </a:r>
          <a:r>
            <a:rPr lang="en-US" sz="2500" kern="1200" dirty="0" err="1"/>
            <a:t>organisation</a:t>
          </a:r>
          <a:r>
            <a:rPr lang="en-US" sz="2500" kern="1200" dirty="0"/>
            <a:t> (and may include key outside stakeholders as well) to discuss problems or opportunities and plan for major change</a:t>
          </a:r>
          <a:endParaRPr lang="en-AU" sz="2500" kern="1200" dirty="0"/>
        </a:p>
      </dsp:txBody>
      <dsp:txXfrm>
        <a:off x="7834410" y="1032962"/>
        <a:ext cx="3434599" cy="3847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4169" y="375786"/>
          <a:ext cx="2507355" cy="1002942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Self-interest</a:t>
          </a:r>
        </a:p>
      </dsp:txBody>
      <dsp:txXfrm>
        <a:off x="4169" y="375786"/>
        <a:ext cx="2507355" cy="1002942"/>
      </dsp:txXfrm>
    </dsp:sp>
    <dsp:sp modelId="{BFA4242F-9D21-6347-B4D7-F2FDB780FFF5}">
      <dsp:nvSpPr>
        <dsp:cNvPr id="0" name=""/>
        <dsp:cNvSpPr/>
      </dsp:nvSpPr>
      <dsp:spPr>
        <a:xfrm>
          <a:off x="4169" y="1378729"/>
          <a:ext cx="250735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People typically resist a change they believe conflicts with their self-interest.</a:t>
          </a:r>
          <a:endParaRPr lang="en-AU" sz="1400" kern="1200" dirty="0"/>
        </a:p>
      </dsp:txBody>
      <dsp:txXfrm>
        <a:off x="4169" y="1378729"/>
        <a:ext cx="2507355" cy="2854800"/>
      </dsp:txXfrm>
    </dsp:sp>
    <dsp:sp modelId="{FD22D885-54D7-C342-A843-BCF82C9E2E63}">
      <dsp:nvSpPr>
        <dsp:cNvPr id="0" name=""/>
        <dsp:cNvSpPr/>
      </dsp:nvSpPr>
      <dsp:spPr>
        <a:xfrm>
          <a:off x="2862555" y="375786"/>
          <a:ext cx="2507355" cy="1002942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Lack of understanding and trust</a:t>
          </a:r>
        </a:p>
      </dsp:txBody>
      <dsp:txXfrm>
        <a:off x="2862555" y="375786"/>
        <a:ext cx="2507355" cy="1002942"/>
      </dsp:txXfrm>
    </dsp:sp>
    <dsp:sp modelId="{CE4A2EFB-0A66-B748-B80D-BA465E25FE9D}">
      <dsp:nvSpPr>
        <dsp:cNvPr id="0" name=""/>
        <dsp:cNvSpPr/>
      </dsp:nvSpPr>
      <dsp:spPr>
        <a:xfrm>
          <a:off x="2862555" y="1378729"/>
          <a:ext cx="250735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Employees often distrust the intentions behind a change or do not understand the intended purpose of a change.</a:t>
          </a:r>
          <a:endParaRPr lang="en-AU" sz="1400" kern="1200" dirty="0"/>
        </a:p>
      </dsp:txBody>
      <dsp:txXfrm>
        <a:off x="2862555" y="1378729"/>
        <a:ext cx="2507355" cy="2854800"/>
      </dsp:txXfrm>
    </dsp:sp>
    <dsp:sp modelId="{528DBD78-22AD-9948-A911-F04665C7A8B1}">
      <dsp:nvSpPr>
        <dsp:cNvPr id="0" name=""/>
        <dsp:cNvSpPr/>
      </dsp:nvSpPr>
      <dsp:spPr>
        <a:xfrm>
          <a:off x="5720940" y="375786"/>
          <a:ext cx="2507355" cy="1002942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Uncertainty</a:t>
          </a:r>
        </a:p>
      </dsp:txBody>
      <dsp:txXfrm>
        <a:off x="5720940" y="375786"/>
        <a:ext cx="2507355" cy="1002942"/>
      </dsp:txXfrm>
    </dsp:sp>
    <dsp:sp modelId="{3F220766-FCAD-3342-AD59-13642B57AD88}">
      <dsp:nvSpPr>
        <dsp:cNvPr id="0" name=""/>
        <dsp:cNvSpPr/>
      </dsp:nvSpPr>
      <dsp:spPr>
        <a:xfrm>
          <a:off x="5720940" y="1378729"/>
          <a:ext cx="250735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Uncertainty is a lack of information about future events. 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is especially threatening for employees who have a low tolerance for change and who fear anything out of the ordinary.</a:t>
          </a:r>
          <a:endParaRPr lang="en-AU" sz="1400" kern="1200" dirty="0"/>
        </a:p>
      </dsp:txBody>
      <dsp:txXfrm>
        <a:off x="5720940" y="1378729"/>
        <a:ext cx="2507355" cy="2854800"/>
      </dsp:txXfrm>
    </dsp:sp>
    <dsp:sp modelId="{89CD986D-C8D1-6C4E-8619-47FA9E2B29C1}">
      <dsp:nvSpPr>
        <dsp:cNvPr id="0" name=""/>
        <dsp:cNvSpPr/>
      </dsp:nvSpPr>
      <dsp:spPr>
        <a:xfrm>
          <a:off x="8579325" y="375786"/>
          <a:ext cx="2507355" cy="1002942"/>
        </a:xfrm>
        <a:prstGeom prst="rect">
          <a:avLst/>
        </a:prstGeom>
        <a:solidFill>
          <a:srgbClr val="007B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Different assessments and goals</a:t>
          </a:r>
        </a:p>
      </dsp:txBody>
      <dsp:txXfrm>
        <a:off x="8579325" y="375786"/>
        <a:ext cx="2507355" cy="1002942"/>
      </dsp:txXfrm>
    </dsp:sp>
    <dsp:sp modelId="{843E07B9-5276-B549-8A68-69B6B3A693E4}">
      <dsp:nvSpPr>
        <dsp:cNvPr id="0" name=""/>
        <dsp:cNvSpPr/>
      </dsp:nvSpPr>
      <dsp:spPr>
        <a:xfrm>
          <a:off x="8579325" y="1378729"/>
          <a:ext cx="250735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Employees who will be affected by a change or innovation may assess the situation differently from managers or promoters of a new idea.</a:t>
          </a:r>
          <a:endParaRPr lang="en-AU" sz="1400" kern="1200" dirty="0"/>
        </a:p>
      </dsp:txBody>
      <dsp:txXfrm>
        <a:off x="8579325" y="1378729"/>
        <a:ext cx="250735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3F5464-B898-B44F-AA5D-50E09FBB9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52DE4-4A6A-C848-9290-2366238E0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6F10D6-91A6-614D-A001-0A4CD63B47B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20295-A878-144D-A72B-D001CE6EE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22900-62DF-E94B-BF37-D2C5BA00E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045EC7-85EB-1349-8EA8-82460795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4ECBD-7079-244D-87A7-A656108A7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D297-9B10-994A-A7CA-58D81194F9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18EBBB-50A5-9D42-A86B-429D17BEE6E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093E99-50BF-4A4C-BABA-80A400FDF5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907975-2C43-E946-9F34-F6E4C810B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F47C0-0CD7-D742-BCD7-B16B8B798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4A3C7-87C0-D040-B5FD-3549CD500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1F1182-81F4-9E4F-9108-1E79DEFFD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CBB6-4165-05C1-74DC-FE2BDA55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2A8C5-6CD3-46FC-D42B-DD1BB0014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86B46-6FDB-AF96-991D-82A068937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307F8-64CD-97B8-C04D-5BB2A3649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2E5683-A327-EE53-6A8B-0E590DCBE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/>
        </p:blipFill>
        <p:spPr>
          <a:xfrm>
            <a:off x="0" y="-2005256"/>
            <a:ext cx="12192000" cy="7612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BCC02-48AB-ADD5-CB70-45CB93A4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6BDD5-F0C9-3042-85E7-670EA0C53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55B97-BEFC-F6C9-00C8-9146A89AE056}"/>
              </a:ext>
            </a:extLst>
          </p:cNvPr>
          <p:cNvSpPr txBox="1"/>
          <p:nvPr userDrawn="1"/>
        </p:nvSpPr>
        <p:spPr>
          <a:xfrm>
            <a:off x="6270171" y="6369635"/>
            <a:ext cx="1776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Provider Code: PRV14012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FF9FE-FDC7-5757-B649-FC224017427F}"/>
              </a:ext>
            </a:extLst>
          </p:cNvPr>
          <p:cNvSpPr txBox="1"/>
          <p:nvPr userDrawn="1"/>
        </p:nvSpPr>
        <p:spPr>
          <a:xfrm>
            <a:off x="9192978" y="6369635"/>
            <a:ext cx="1632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CRICOS Code: 03391M</a:t>
            </a:r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3D99FC-96FD-8365-80E7-0F20C165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4" y="5906271"/>
            <a:ext cx="2578839" cy="7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63C0-490D-5F5D-E8D6-DEF19B6D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551D-3F4C-1938-7EBD-D5864C22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E147-496D-8D20-E3B0-2C9C7CD3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6480-15AE-41BB-A720-9FE3920C73BC}" type="datetime1">
              <a:rPr lang="en-AU" smtClean="0"/>
              <a:t>2/04/2025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A733-95F5-D5BC-2D54-99820DCF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8DB0-B6E4-40B6-40DA-7326AA52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19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CDC5C-942C-8C83-140B-96A8D21D7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13C13-BA75-1E34-F4DD-878B9F48E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6191-C41F-6340-39A1-D051F5BD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9440-3317-495D-A7BC-08E8DA5ED880}" type="datetime1">
              <a:rPr lang="en-AU" smtClean="0"/>
              <a:t>2/04/2025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4EC3-A7A0-B666-DDD8-44C8D958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FF98-869B-F23A-EE39-CFD4BD0D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95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22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63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7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08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422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BCB2F3-1319-4CCD-A8D1-6B6AA79C05E7}"/>
              </a:ext>
            </a:extLst>
          </p:cNvPr>
          <p:cNvSpPr/>
          <p:nvPr userDrawn="1"/>
        </p:nvSpPr>
        <p:spPr>
          <a:xfrm>
            <a:off x="0" y="1447800"/>
            <a:ext cx="121920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89994198-906F-C1A4-F508-1735CC55C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A117CD-78D6-8140-8F9E-BBE1D9A6A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8DDE0-F96D-EF4F-4AAC-96AC7A3F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6E2C7-0B7E-49E7-A2AA-0F31EC7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00EF9-848E-8342-A464-86DA41E4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6A0F-D7F8-4968-BE3A-1B60F95CA0C3}" type="datetime1">
              <a:rPr lang="en-AU" smtClean="0"/>
              <a:t>2/04/2025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BBE9-60F7-9272-739D-6522C6E6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063B-F8FA-5477-6BA4-EA3B7811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72116D-CEAC-A2E1-6153-355568334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58552A-4ED8-EF49-F3C5-CDB014C8D4AE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51115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CD2D21-3EBA-35F0-107C-5E3B44F3E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E4502-502A-E513-028F-CB12A61E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54D69-3459-8871-6E50-89FACBE2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3901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5016-E6EC-9527-6A28-BB6136E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CBB-ADFC-4D78-A2FE-9896B488F96A}" type="datetime1">
              <a:rPr lang="en-AU" smtClean="0"/>
              <a:t>2/04/2025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A4F1-A0DD-2D3D-AA37-30A98D3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D5AC-1415-BCDA-AB63-99052A83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456E6-F407-564E-0040-8C5DE902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47"/>
          <a:stretch/>
        </p:blipFill>
        <p:spPr>
          <a:xfrm>
            <a:off x="0" y="0"/>
            <a:ext cx="12192000" cy="49857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4219F32-9853-FCD3-EA66-E542053F7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C27B5-6BBC-80C1-2230-82102BA6A23E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1528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9E3680-4038-471B-BDB3-398A78013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94E86B-89A9-45B6-0061-00E5CFE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327A-5C9A-9F2F-4AA3-868AA1DF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6AE27-1080-B3CB-A760-52104E539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4F458-28ED-0193-4FA5-EC8434E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6ABA-F6DA-41FA-B9B3-0D068FA94838}" type="datetime1">
              <a:rPr lang="en-AU" smtClean="0"/>
              <a:t>2/04/2025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27CF5-E4E2-0EB7-8807-4001053B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8EBB-3195-53E9-4380-1C515DC9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916C34-82BC-E746-A84A-378B9C767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021EF-A5C8-D6A8-3926-D0D314DE3466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05859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43AFFF-EC97-BF54-3C79-0C94413C9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938BD-4D93-C1BF-0A77-B942E331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C7B3B-DEC5-5B63-9937-38BA625A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97562-1C65-06EC-946C-C3241F15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4B30-DFFC-0BBF-2735-CFB5299A1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797F2-74D9-C15D-33CA-37F4205FB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5C741-4C0E-19DD-4E48-DF9461C5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7287-CD3E-4ED9-BB86-A2067D9EF33A}" type="datetime1">
              <a:rPr lang="en-AU" smtClean="0"/>
              <a:t>2/04/2025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B7942-B53C-D2F6-58B1-A26D3A83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46FCE-50D5-0409-FC1C-416DFA9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98CB4F-CFCB-30DB-9727-E83E1268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00E6F-848A-07BD-1FFB-4092DE96775B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7068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FC7B4-5E93-B73C-66B6-FAE9AC54B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D4FA5-9CFF-220E-0458-50170F2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E5B9D-D27C-B044-286D-5855FC70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4425-7A12-4423-9CCD-17F79108EDBD}" type="datetime1">
              <a:rPr lang="en-AU" smtClean="0"/>
              <a:t>2/04/2025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C5A4B-0B9B-E8AF-C391-8207EFE2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66BE9-A882-D9F6-7638-0191F12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D19BA5-ED66-09EE-92E9-502FA43AEC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DB296-9A0E-449D-4A78-7611BACF5DB0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05429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B2B18-A4D8-892B-5B0E-59BB4771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F5D-E23F-4044-8089-27331787BFDF}" type="datetime1">
              <a:rPr lang="en-AU" smtClean="0"/>
              <a:t>2/04/2025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1F95-18CA-E4EB-1602-40EEE1F2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25634-1D33-7190-3D80-CB588F6E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4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AC73-0567-7EEB-3E4D-B1140F62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A5B3-5896-9114-03A2-4C93A279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43500-E97C-9065-B8A5-D7DBB648D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9FB34-6A1B-5F3A-37DD-429D0F7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B211-A5BF-449B-9F26-7D93E6A8614A}" type="datetime1">
              <a:rPr lang="en-AU" smtClean="0"/>
              <a:t>2/04/2025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A6493-1F51-F1E0-A8FB-96850697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E12F9-3056-6E33-D9D9-61B7A71F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73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CB77-42E4-B934-B913-93982D03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B71CF-8766-24FA-3A76-BBC63FFCE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33B1-0D6B-9FB0-F11E-61875A4C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C817C-EE7E-AF85-5C47-3F66B40B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95-5897-48C3-AFD6-D69A5135025D}" type="datetime1">
              <a:rPr lang="en-AU" smtClean="0"/>
              <a:t>2/04/2025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5D7C6-A669-5998-499B-E74C5C9F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CE5A5-BB3C-BB3F-F8EC-2A3A09AE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50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7F583-F2E3-7CAA-5BFE-93DA4370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6F3F3-178E-4531-38FF-EBBEAC95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381B-1A90-6E8E-7D56-8BA418D5B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52D8-3764-4BFF-83ED-236F339CF823}" type="datetime1">
              <a:rPr lang="en-AU" smtClean="0"/>
              <a:t>2/04/2025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35CC9-DB65-5F33-D092-29565BC4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4231-67D3-95C9-6CEC-B65346F01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2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773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m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0CC-3B00-A055-4D31-B5753260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C3B73E7-41BE-47ED-2630-B3D83AC5B8F0}"/>
              </a:ext>
            </a:extLst>
          </p:cNvPr>
          <p:cNvSpPr txBox="1">
            <a:spLocks/>
          </p:cNvSpPr>
          <p:nvPr/>
        </p:nvSpPr>
        <p:spPr bwMode="auto">
          <a:xfrm>
            <a:off x="685800" y="-954727"/>
            <a:ext cx="10515600" cy="10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r>
              <a:rPr lang="en-AU" b="1" dirty="0">
                <a:solidFill>
                  <a:schemeClr val="bg1"/>
                </a:solidFill>
              </a:rPr>
              <a:t>MN101 Principles of Management </a:t>
            </a:r>
            <a:endParaRPr lang="en-AU" b="1" cap="all" dirty="0">
              <a:solidFill>
                <a:schemeClr val="bg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432E79D-2E06-525A-BB77-67D36D78FFB1}"/>
              </a:ext>
            </a:extLst>
          </p:cNvPr>
          <p:cNvSpPr txBox="1">
            <a:spLocks/>
          </p:cNvSpPr>
          <p:nvPr/>
        </p:nvSpPr>
        <p:spPr bwMode="auto">
          <a:xfrm>
            <a:off x="939800" y="3175001"/>
            <a:ext cx="10515600" cy="20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r>
              <a:rPr lang="en-AU" sz="4400" b="1" dirty="0">
                <a:solidFill>
                  <a:schemeClr val="bg1"/>
                </a:solidFill>
              </a:rPr>
              <a:t>Designing organisation structure </a:t>
            </a:r>
          </a:p>
          <a:p>
            <a:pPr defTabSz="914400">
              <a:defRPr/>
            </a:pPr>
            <a:r>
              <a:rPr lang="en-AU" sz="4400" b="1" dirty="0">
                <a:solidFill>
                  <a:schemeClr val="bg1"/>
                </a:solidFill>
              </a:rPr>
              <a:t>Lecture 5 (I)</a:t>
            </a:r>
            <a:endParaRPr lang="en-AU" sz="4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2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11A3F2-73DC-C179-E0E2-A6CB453A87BE}"/>
              </a:ext>
            </a:extLst>
          </p:cNvPr>
          <p:cNvSpPr txBox="1">
            <a:spLocks/>
          </p:cNvSpPr>
          <p:nvPr/>
        </p:nvSpPr>
        <p:spPr>
          <a:xfrm>
            <a:off x="535259" y="1013336"/>
            <a:ext cx="11121482" cy="522259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sz="2800" dirty="0">
                <a:solidFill>
                  <a:srgbClr val="00B050"/>
                </a:solidFill>
              </a:rPr>
              <a:t>Factors that typically influence centralisation versus decentralisation</a:t>
            </a:r>
            <a:r>
              <a:rPr lang="en-AU" sz="2000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846A718-4A2E-E030-8E7F-3F749DCBC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60325"/>
            <a:ext cx="9971088" cy="6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E3670-2136-104D-BB72-3E58DE38E55A}"/>
              </a:ext>
            </a:extLst>
          </p:cNvPr>
          <p:cNvGrpSpPr/>
          <p:nvPr/>
        </p:nvGrpSpPr>
        <p:grpSpPr>
          <a:xfrm>
            <a:off x="100361" y="1713958"/>
            <a:ext cx="11991278" cy="1112015"/>
            <a:chOff x="1383253" y="1377"/>
            <a:chExt cx="2947558" cy="17685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46FB54-BEAC-E270-7370-A97073FB2F60}"/>
                </a:ext>
              </a:extLst>
            </p:cNvPr>
            <p:cNvSpPr/>
            <p:nvPr/>
          </p:nvSpPr>
          <p:spPr>
            <a:xfrm>
              <a:off x="1383253" y="1377"/>
              <a:ext cx="2947558" cy="1768535"/>
            </a:xfrm>
            <a:prstGeom prst="rect">
              <a:avLst/>
            </a:prstGeom>
            <a:solidFill>
              <a:srgbClr val="00629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9DCB2-CC5E-4F6F-F686-E28452A2ED65}"/>
                </a:ext>
              </a:extLst>
            </p:cNvPr>
            <p:cNvSpPr txBox="1"/>
            <p:nvPr/>
          </p:nvSpPr>
          <p:spPr>
            <a:xfrm>
              <a:off x="1383253" y="1377"/>
              <a:ext cx="2947558" cy="1768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Level of uncertainty: greater change and uncertainty in the environment are usually associated with </a:t>
              </a:r>
              <a:r>
                <a:rPr lang="en-US" sz="2200" kern="1200" dirty="0" err="1"/>
                <a:t>decentralisation</a:t>
              </a:r>
              <a:r>
                <a:rPr lang="en-US" sz="2200" kern="1200" dirty="0"/>
                <a:t>.</a:t>
              </a:r>
              <a:endParaRPr lang="en-AU" sz="22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1EEB2F-9D51-BE2C-F6DA-6D2A067B7551}"/>
              </a:ext>
            </a:extLst>
          </p:cNvPr>
          <p:cNvGrpSpPr/>
          <p:nvPr/>
        </p:nvGrpSpPr>
        <p:grpSpPr>
          <a:xfrm>
            <a:off x="200722" y="4430025"/>
            <a:ext cx="11991278" cy="1220653"/>
            <a:chOff x="4625568" y="1377"/>
            <a:chExt cx="2947558" cy="17685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983CD5-C3F8-3BE4-75F1-F646260DF716}"/>
                </a:ext>
              </a:extLst>
            </p:cNvPr>
            <p:cNvSpPr/>
            <p:nvPr/>
          </p:nvSpPr>
          <p:spPr>
            <a:xfrm>
              <a:off x="4625568" y="1377"/>
              <a:ext cx="2947558" cy="1768535"/>
            </a:xfrm>
            <a:prstGeom prst="rect">
              <a:avLst/>
            </a:prstGeom>
            <a:solidFill>
              <a:srgbClr val="A93E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C1A22D-936F-0461-EF3E-B82E3C374588}"/>
                </a:ext>
              </a:extLst>
            </p:cNvPr>
            <p:cNvSpPr txBox="1"/>
            <p:nvPr/>
          </p:nvSpPr>
          <p:spPr>
            <a:xfrm>
              <a:off x="4625568" y="1377"/>
              <a:ext cx="2947558" cy="1768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Firm’s strategy: the amount of </a:t>
              </a:r>
              <a:r>
                <a:rPr lang="en-US" sz="2200" kern="1200" dirty="0" err="1"/>
                <a:t>centralisation</a:t>
              </a:r>
              <a:r>
                <a:rPr lang="en-US" sz="2200" kern="1200" dirty="0"/>
                <a:t> or </a:t>
              </a:r>
              <a:r>
                <a:rPr lang="en-US" sz="2200" kern="1200" dirty="0" err="1"/>
                <a:t>decentralisation</a:t>
              </a:r>
              <a:r>
                <a:rPr lang="en-US" sz="2200" kern="1200" dirty="0"/>
                <a:t> should fit the firm’s strategy.</a:t>
              </a:r>
              <a:endParaRPr lang="en-AU" sz="22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EBB4FA-F393-BA98-5A6B-4BFBC402AA05}"/>
              </a:ext>
            </a:extLst>
          </p:cNvPr>
          <p:cNvGrpSpPr/>
          <p:nvPr/>
        </p:nvGrpSpPr>
        <p:grpSpPr>
          <a:xfrm>
            <a:off x="118947" y="3072800"/>
            <a:ext cx="11991278" cy="1110397"/>
            <a:chOff x="3004411" y="2064668"/>
            <a:chExt cx="2947558" cy="17685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E7B50A-1D24-379F-0A0A-0E7DB85C85C3}"/>
                </a:ext>
              </a:extLst>
            </p:cNvPr>
            <p:cNvSpPr/>
            <p:nvPr/>
          </p:nvSpPr>
          <p:spPr>
            <a:xfrm>
              <a:off x="3004411" y="2064668"/>
              <a:ext cx="2947558" cy="1768535"/>
            </a:xfrm>
            <a:prstGeom prst="rect">
              <a:avLst/>
            </a:prstGeom>
            <a:solidFill>
              <a:srgbClr val="4B50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1CA03-0F20-57DF-9B51-C9A5608A9ED4}"/>
                </a:ext>
              </a:extLst>
            </p:cNvPr>
            <p:cNvSpPr txBox="1"/>
            <p:nvPr/>
          </p:nvSpPr>
          <p:spPr>
            <a:xfrm>
              <a:off x="3004411" y="2064668"/>
              <a:ext cx="2947558" cy="1768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dirty="0"/>
                <a:t>Risk: I</a:t>
              </a:r>
              <a:r>
                <a:rPr lang="en-US" sz="2200" kern="1200" dirty="0"/>
                <a:t>n times of crisis or risk of </a:t>
              </a:r>
              <a:r>
                <a:rPr lang="en-US" sz="2200" kern="1200" dirty="0" err="1"/>
                <a:t>organisation</a:t>
              </a:r>
              <a:r>
                <a:rPr lang="en-US" sz="2200" kern="1200" dirty="0"/>
                <a:t> failure, authority may be </a:t>
              </a:r>
              <a:r>
                <a:rPr lang="en-US" sz="2200" kern="1200" dirty="0" err="1"/>
                <a:t>centralised</a:t>
              </a:r>
              <a:r>
                <a:rPr lang="en-US" sz="2200" kern="1200" dirty="0"/>
                <a:t> at the top.</a:t>
              </a:r>
              <a:endParaRPr lang="en-A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0" y="85725"/>
            <a:ext cx="9970698" cy="8540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4774C9-31CD-B3E3-C9CD-1E07BC1836AF}"/>
              </a:ext>
            </a:extLst>
          </p:cNvPr>
          <p:cNvSpPr txBox="1">
            <a:spLocks/>
          </p:cNvSpPr>
          <p:nvPr/>
        </p:nvSpPr>
        <p:spPr>
          <a:xfrm>
            <a:off x="305190" y="850900"/>
            <a:ext cx="11581620" cy="50673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2"/>
                </a:solidFill>
              </a:rPr>
              <a:t>A 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fundamental characteristic of </a:t>
            </a:r>
            <a:r>
              <a:rPr lang="en-US" sz="180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structure is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ordale-Bold"/>
              </a:rPr>
              <a:t>departmentalization</a:t>
            </a:r>
            <a:r>
              <a:rPr lang="en-US" sz="1800" dirty="0">
                <a:solidFill>
                  <a:srgbClr val="C00000"/>
                </a:solidFill>
                <a:latin typeface="Cordale-Regular"/>
              </a:rPr>
              <a:t>.</a:t>
            </a:r>
            <a:endParaRPr lang="en-US" sz="1800" i="0" u="none" strike="noStrike" baseline="0" dirty="0">
              <a:solidFill>
                <a:srgbClr val="C00000"/>
              </a:solidFill>
              <a:latin typeface="Cordale-Regular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i="0" u="none" strike="noStrike" baseline="0" dirty="0">
                <a:solidFill>
                  <a:schemeClr val="tx2"/>
                </a:solidFill>
                <a:latin typeface="Cordale-Regular"/>
              </a:rPr>
              <a:t>the basis for grouping positions into departments, and departments into the total </a:t>
            </a:r>
            <a:r>
              <a:rPr lang="en-US" sz="160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1400" i="0" u="none" strike="noStrike" baseline="0" dirty="0">
                <a:solidFill>
                  <a:schemeClr val="tx2"/>
                </a:solidFill>
                <a:latin typeface="Cordale-Regular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Managers make choices about how to use the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ordale-Regular"/>
              </a:rPr>
              <a:t>chain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ordale-Regular"/>
              </a:rPr>
              <a:t>of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ordale-Regular"/>
              </a:rPr>
              <a:t>command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to group people together to perform their work.</a:t>
            </a:r>
          </a:p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chemeClr val="tx2"/>
                </a:solidFill>
                <a:latin typeface="Cordale-Regular"/>
              </a:rPr>
              <a:t>Five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ordale-Regular"/>
              </a:rPr>
              <a:t>approaches to structural design 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reflect different uses of the chain of command in </a:t>
            </a:r>
            <a:r>
              <a:rPr lang="en-US" sz="1800" i="0" u="none" strike="noStrike" baseline="0" dirty="0" err="1">
                <a:solidFill>
                  <a:schemeClr val="tx2"/>
                </a:solidFill>
                <a:latin typeface="Cordale-Regular"/>
              </a:rPr>
              <a:t>departmentalisation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:</a:t>
            </a:r>
            <a:endParaRPr lang="en-AU" sz="1800" i="0" u="none" strike="noStrike" baseline="0" dirty="0">
              <a:solidFill>
                <a:schemeClr val="tx2"/>
              </a:solidFill>
              <a:latin typeface="Cordale-Regular"/>
            </a:endParaRPr>
          </a:p>
          <a:p>
            <a:pPr lvl="1">
              <a:lnSpc>
                <a:spcPct val="150000"/>
              </a:lnSpc>
            </a:pPr>
            <a:r>
              <a:rPr lang="en-AU" sz="1800" dirty="0">
                <a:solidFill>
                  <a:schemeClr val="tx2"/>
                </a:solidFill>
                <a:latin typeface="Cordale-Regular"/>
              </a:rPr>
              <a:t>Vertical functional</a:t>
            </a:r>
          </a:p>
          <a:p>
            <a:pPr lvl="1">
              <a:lnSpc>
                <a:spcPct val="150000"/>
              </a:lnSpc>
            </a:pPr>
            <a:r>
              <a:rPr lang="en-AU" sz="1800" dirty="0">
                <a:solidFill>
                  <a:schemeClr val="tx2"/>
                </a:solidFill>
                <a:latin typeface="Cordale-Regular"/>
              </a:rPr>
              <a:t>Divisional</a:t>
            </a:r>
          </a:p>
          <a:p>
            <a:pPr lvl="1">
              <a:lnSpc>
                <a:spcPct val="150000"/>
              </a:lnSpc>
            </a:pPr>
            <a:r>
              <a:rPr lang="en-AU" sz="1800" i="0" u="none" strike="noStrike" baseline="0" dirty="0">
                <a:solidFill>
                  <a:schemeClr val="tx2"/>
                </a:solidFill>
                <a:latin typeface="Cordale-Regular"/>
              </a:rPr>
              <a:t>Horizontal matrix</a:t>
            </a:r>
          </a:p>
          <a:p>
            <a:pPr lvl="1">
              <a:lnSpc>
                <a:spcPct val="150000"/>
              </a:lnSpc>
            </a:pPr>
            <a:r>
              <a:rPr lang="en-AU" sz="1800" dirty="0">
                <a:solidFill>
                  <a:schemeClr val="tx2"/>
                </a:solidFill>
                <a:latin typeface="Cordale-Regular"/>
              </a:rPr>
              <a:t>Team-based</a:t>
            </a:r>
          </a:p>
          <a:p>
            <a:pPr lvl="1">
              <a:lnSpc>
                <a:spcPct val="150000"/>
              </a:lnSpc>
            </a:pPr>
            <a:r>
              <a:rPr lang="en-AU" sz="1800" i="0" u="none" strike="noStrike" baseline="0" dirty="0">
                <a:solidFill>
                  <a:schemeClr val="tx2"/>
                </a:solidFill>
                <a:latin typeface="Cordale-Regular"/>
              </a:rPr>
              <a:t>Network</a:t>
            </a:r>
          </a:p>
          <a:p>
            <a:pPr algn="l">
              <a:lnSpc>
                <a:spcPct val="150000"/>
              </a:lnSpc>
            </a:pP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The basic difference among structures is the way in which employees are </a:t>
            </a:r>
            <a:r>
              <a:rPr lang="en-US" sz="1800" i="0" u="none" strike="noStrike" baseline="0" dirty="0" err="1">
                <a:solidFill>
                  <a:schemeClr val="tx2"/>
                </a:solidFill>
                <a:latin typeface="Cordale-Regular"/>
              </a:rPr>
              <a:t>departmentalised</a:t>
            </a:r>
            <a:r>
              <a:rPr lang="en-US" sz="1800" i="0" u="none" strike="noStrike" baseline="0" dirty="0">
                <a:solidFill>
                  <a:schemeClr val="tx2"/>
                </a:solidFill>
                <a:latin typeface="Cordale-Regular"/>
              </a:rPr>
              <a:t> and to whom they report.</a:t>
            </a:r>
            <a:endParaRPr lang="en-AU" sz="1800" i="0" u="none" strike="noStrike" baseline="0" dirty="0">
              <a:solidFill>
                <a:schemeClr val="tx2"/>
              </a:solidFill>
              <a:latin typeface="Cordal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551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4774C9-31CD-B3E3-C9CD-1E07BC1836AF}"/>
              </a:ext>
            </a:extLst>
          </p:cNvPr>
          <p:cNvSpPr txBox="1">
            <a:spLocks/>
          </p:cNvSpPr>
          <p:nvPr/>
        </p:nvSpPr>
        <p:spPr>
          <a:xfrm>
            <a:off x="305190" y="1028700"/>
            <a:ext cx="11505810" cy="47625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) Vertical functional approach</a:t>
            </a: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This approach uses an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structure in which </a:t>
            </a:r>
            <a:r>
              <a:rPr lang="en-US" sz="2400" i="0" u="none" strike="noStrike" baseline="0" dirty="0">
                <a:solidFill>
                  <a:srgbClr val="00B050"/>
                </a:solidFill>
              </a:rPr>
              <a:t>positions are grouped into departments based on similar skills, expertise and resource use.</a:t>
            </a: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It can be thought of as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departmentalisation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by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organisational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resources, because each type of </a:t>
            </a:r>
            <a:r>
              <a:rPr lang="en-US" sz="2400" i="0" u="none" strike="noStrike" baseline="0" dirty="0">
                <a:solidFill>
                  <a:srgbClr val="00B050"/>
                </a:solidFill>
              </a:rPr>
              <a:t>functional activity – accounting, HR, engineering and manufacturing 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– represents specific resources for performing the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organisation’s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task.</a:t>
            </a: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rgbClr val="00B050"/>
                </a:solidFill>
              </a:rPr>
              <a:t>Information flows up and down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the vertical hierarchy and the chain of command converges at the top of the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.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8C24A4-FC7B-F195-B35F-D38306E3ED5C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29" y="1177210"/>
            <a:ext cx="4939910" cy="496888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) Vertical functional approach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8ECAB-A7CB-CA47-A156-1CFBB888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95" y="1792803"/>
            <a:ext cx="5034799" cy="2660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C6CD-5E4E-42EB-A5EE-C0C60482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1"/>
            <a:ext cx="9727790" cy="2286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DEE068-8BCF-A5C0-65AA-ECDABF62D7ED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4774C9-31CD-B3E3-C9CD-1E07BC1836AF}"/>
              </a:ext>
            </a:extLst>
          </p:cNvPr>
          <p:cNvSpPr txBox="1">
            <a:spLocks/>
          </p:cNvSpPr>
          <p:nvPr/>
        </p:nvSpPr>
        <p:spPr>
          <a:xfrm>
            <a:off x="190500" y="1143000"/>
            <a:ext cx="11366499" cy="473327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(ii) Divisional approach</a:t>
            </a:r>
            <a:endParaRPr lang="en-AU" sz="24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This approach uses an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structure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in which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departments are grouped based on similar </a:t>
            </a:r>
            <a:r>
              <a:rPr lang="en-US" sz="2400" b="0" i="0" u="none" strike="noStrike" baseline="0" dirty="0" err="1">
                <a:solidFill>
                  <a:srgbClr val="00B050"/>
                </a:solidFill>
              </a:rPr>
              <a:t>organisational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outputs.</a:t>
            </a:r>
            <a:endParaRPr lang="en-US" sz="2400" b="0" dirty="0">
              <a:solidFill>
                <a:srgbClr val="00B05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eparate divisions can be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organised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with responsibility for producing individual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products, services, product groups, major projects or programs, divisions, businesses or profit </a:t>
            </a:r>
            <a:r>
              <a:rPr lang="en-US" sz="2400" b="0" i="0" u="none" strike="noStrike" baseline="0" dirty="0" err="1">
                <a:solidFill>
                  <a:srgbClr val="00B050"/>
                </a:solidFill>
              </a:rPr>
              <a:t>centres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Divisions are created as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self-contained units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with separate functional departments for each division.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0795C0-A8C4-CC20-C71B-E6D7638CCFA8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8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A098AA-9F31-8A99-BF8B-C7FB52F2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19" y="1892188"/>
            <a:ext cx="7388761" cy="2714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58" y="1236516"/>
            <a:ext cx="3961081" cy="358955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(ii) Divisional approach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59982-01E4-40A5-D18A-980CF27C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89" y="4549071"/>
            <a:ext cx="9346499" cy="2355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BF1D35-B4D4-E04F-6DAF-D5753DDCB5A8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4774C9-31CD-B3E3-C9CD-1E07BC1836AF}"/>
              </a:ext>
            </a:extLst>
          </p:cNvPr>
          <p:cNvSpPr txBox="1">
            <a:spLocks/>
          </p:cNvSpPr>
          <p:nvPr/>
        </p:nvSpPr>
        <p:spPr>
          <a:xfrm>
            <a:off x="305190" y="774700"/>
            <a:ext cx="11886810" cy="54229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(iii) Matrix approach</a:t>
            </a:r>
            <a:endParaRPr lang="en-AU" sz="2400" b="1" dirty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This approach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combines aspects of both functional and divisional structures 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simultaneously, in the same part of the </a:t>
            </a:r>
            <a:r>
              <a:rPr lang="en-US" sz="24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</a:t>
            </a:r>
            <a:r>
              <a:rPr lang="en-US" sz="2400" dirty="0" err="1">
                <a:solidFill>
                  <a:schemeClr val="tx2"/>
                </a:solidFill>
                <a:latin typeface="Cordale-Regular"/>
              </a:rPr>
              <a:t>s</a:t>
            </a:r>
            <a:r>
              <a:rPr lang="en-US" sz="2400" b="0" i="0" u="none" strike="noStrike" baseline="0" dirty="0" err="1">
                <a:solidFill>
                  <a:schemeClr val="tx2"/>
                </a:solidFill>
                <a:latin typeface="Cordale-Regular"/>
              </a:rPr>
              <a:t>ation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One unique feature of the matrix is that it has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dual lines of authority.</a:t>
            </a:r>
            <a:endParaRPr lang="en-US" sz="2400" dirty="0">
              <a:solidFill>
                <a:srgbClr val="00B050"/>
              </a:solidFill>
              <a:latin typeface="Cordale-Regular"/>
            </a:endParaRP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The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vertical structure provides traditional control 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within functional departments and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the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horizontal structure provides coordination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 across departments. 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The matrix structure therefore provides a formal chain of command for both functional and divisional relationships. 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As a result of this dual structure, some employees report to two supervisors simultaneously.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18D39C-8A2A-2554-C719-38FDC52C1A91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1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D57710-69C4-BD6B-A001-21F807F7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92" y="1420237"/>
            <a:ext cx="5067422" cy="283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0" y="879335"/>
            <a:ext cx="3771510" cy="54090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(iii) Matrix approach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B80C3-17D6-47F9-ADFF-E2A8BE91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06" y="4254501"/>
            <a:ext cx="9278794" cy="260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ADE225-665D-3D13-54B7-A49642201A43}"/>
              </a:ext>
            </a:extLst>
          </p:cNvPr>
          <p:cNvSpPr txBox="1">
            <a:spLocks/>
          </p:cNvSpPr>
          <p:nvPr/>
        </p:nvSpPr>
        <p:spPr>
          <a:xfrm>
            <a:off x="305190" y="85725"/>
            <a:ext cx="9970698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2.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r>
              <a:rPr lang="en-US" b="1" dirty="0">
                <a:solidFill>
                  <a:srgbClr val="00649A"/>
                </a:solidFill>
              </a:rPr>
              <a:t> (cont.)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9" y="123825"/>
            <a:ext cx="10558657" cy="8286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3. Innovative approaches to </a:t>
            </a:r>
            <a:r>
              <a:rPr lang="en-US" b="1" dirty="0" err="1">
                <a:solidFill>
                  <a:srgbClr val="00649A"/>
                </a:solidFill>
              </a:rPr>
              <a:t>departmentalisation</a:t>
            </a:r>
            <a:endParaRPr lang="en-AU" b="1" dirty="0">
              <a:solidFill>
                <a:srgbClr val="00649A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147DA8F-B3FB-67EC-42DD-D0B68AE9DEF2}"/>
              </a:ext>
            </a:extLst>
          </p:cNvPr>
          <p:cNvSpPr txBox="1">
            <a:spLocks/>
          </p:cNvSpPr>
          <p:nvPr/>
        </p:nvSpPr>
        <p:spPr>
          <a:xfrm>
            <a:off x="482600" y="952500"/>
            <a:ext cx="11226800" cy="482802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sz="2200" b="1" i="0" u="none" strike="noStrike" baseline="0" dirty="0">
                <a:solidFill>
                  <a:schemeClr val="accent1"/>
                </a:solidFill>
              </a:rPr>
              <a:t>(</a:t>
            </a:r>
            <a:r>
              <a:rPr lang="en-US" sz="2200" b="1" i="0" u="none" strike="noStrike" baseline="0" dirty="0" err="1">
                <a:solidFill>
                  <a:schemeClr val="accent1"/>
                </a:solidFill>
              </a:rPr>
              <a:t>i</a:t>
            </a:r>
            <a:r>
              <a:rPr lang="en-US" sz="2200" b="1" i="0" u="none" strike="noStrike" baseline="0" dirty="0">
                <a:solidFill>
                  <a:schemeClr val="accent1"/>
                </a:solidFill>
              </a:rPr>
              <a:t>) Team-based approach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This approach gives managers a way </a:t>
            </a:r>
            <a:r>
              <a:rPr lang="en-US" sz="2200" i="0" u="none" strike="noStrike" baseline="0" dirty="0">
                <a:solidFill>
                  <a:srgbClr val="00B050"/>
                </a:solidFill>
              </a:rPr>
              <a:t>to delegate authority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and create participative teams that </a:t>
            </a:r>
            <a:r>
              <a:rPr lang="en-US" sz="2200" i="0" u="none" strike="noStrike" baseline="0" dirty="0">
                <a:solidFill>
                  <a:srgbClr val="00B050"/>
                </a:solidFill>
              </a:rPr>
              <a:t>engage the commitment of workers.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One approach to using teams in </a:t>
            </a:r>
            <a:r>
              <a:rPr lang="en-US" sz="2200" i="0" u="none" strike="noStrike" baseline="0" dirty="0" err="1">
                <a:solidFill>
                  <a:schemeClr val="tx2"/>
                </a:solidFill>
              </a:rPr>
              <a:t>organisations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is through 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cross-functional teams</a:t>
            </a:r>
            <a:r>
              <a:rPr lang="en-US" sz="2200" i="0" u="none" strike="noStrike" baseline="0" dirty="0">
                <a:solidFill>
                  <a:srgbClr val="C00000"/>
                </a:solidFill>
              </a:rPr>
              <a:t>, 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which consist of </a:t>
            </a:r>
            <a:r>
              <a:rPr lang="en-US" sz="2200" i="0" u="none" strike="noStrike" baseline="0" dirty="0">
                <a:solidFill>
                  <a:srgbClr val="00B050"/>
                </a:solidFill>
              </a:rPr>
              <a:t>employees from various functional departments 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who are responsible for meeting as a team and </a:t>
            </a:r>
            <a:r>
              <a:rPr lang="en-US" sz="2200" i="0" u="none" strike="noStrike" baseline="0" dirty="0">
                <a:solidFill>
                  <a:srgbClr val="00B050"/>
                </a:solidFill>
              </a:rPr>
              <a:t>resolving mutual problems.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The second approach is to use 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permanent teams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, groups of participants from several functions who are permanently </a:t>
            </a:r>
            <a:r>
              <a:rPr lang="en-US" sz="2200" i="0" u="none" strike="noStrike" baseline="0" dirty="0">
                <a:solidFill>
                  <a:srgbClr val="00B050"/>
                </a:solidFill>
              </a:rPr>
              <a:t>assigned to solve ongoing problems of common interest.</a:t>
            </a:r>
            <a:endParaRPr lang="en-A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7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1C0105-102C-F393-0008-3E7E342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97" y="1989786"/>
            <a:ext cx="4233593" cy="2384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6" y="1246609"/>
            <a:ext cx="4347914" cy="5873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</a:rPr>
              <a:t>i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) Team-based approach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E8F7A-EEB0-7FBF-1D3B-59554E16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30700"/>
            <a:ext cx="10363200" cy="25001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26D2A7-0850-A84E-441F-B24649338F26}"/>
              </a:ext>
            </a:extLst>
          </p:cNvPr>
          <p:cNvSpPr txBox="1">
            <a:spLocks/>
          </p:cNvSpPr>
          <p:nvPr/>
        </p:nvSpPr>
        <p:spPr>
          <a:xfrm>
            <a:off x="177800" y="70799"/>
            <a:ext cx="10896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3. Innovative approaches to departmentalization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AC3F-79E1-65A7-2384-41D949F9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59271"/>
            <a:ext cx="11772900" cy="588430"/>
          </a:xfrm>
        </p:spPr>
        <p:txBody>
          <a:bodyPr/>
          <a:lstStyle/>
          <a:p>
            <a:r>
              <a:rPr lang="en-US" sz="3600" b="1" dirty="0">
                <a:solidFill>
                  <a:srgbClr val="00649A"/>
                </a:solidFill>
              </a:rPr>
              <a:t>Learning 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5C7A-6B93-978C-1699-FE2EF6BE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647701"/>
            <a:ext cx="11772900" cy="53318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Discuss the fundamental characteristics of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organising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the vertical structure of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explain concepts such as work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specialisation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chain of command, span of management and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centralisation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versus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decentralisation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Describe the ways that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are often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departmentalised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with focus given to the different functional and divisional approaches to structure, and explain the matrix approach to structure and its application to both domestic and international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AU" sz="180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Describe more contemporary approaches to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departmentalisation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including team and virtual network structures, and why they are being adopted by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noProof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Explain why </a:t>
            </a:r>
            <a:r>
              <a:rPr lang="en-US" sz="2400" noProof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400" noProof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need coordination across departments and hierarchical levels, and describe mechanisms for achieving coordination.</a:t>
            </a:r>
            <a:endParaRPr lang="en-AU" sz="180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Calibri" panose="020F0502020204030204"/>
                <a:cs typeface="Arial" panose="020B0604020202020204" pitchFamily="34" charset="0"/>
              </a:rPr>
              <a:t>Identify how structure can be used to achieve an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/>
                <a:cs typeface="Arial" panose="020B0604020202020204" pitchFamily="34" charset="0"/>
              </a:rPr>
              <a:t>organisation’s</a:t>
            </a:r>
            <a:r>
              <a:rPr lang="en-US" sz="2400" dirty="0">
                <a:solidFill>
                  <a:schemeClr val="tx2"/>
                </a:solidFill>
                <a:latin typeface="Calibri" panose="020F0502020204030204"/>
                <a:cs typeface="Arial" panose="020B0604020202020204" pitchFamily="34" charset="0"/>
              </a:rPr>
              <a:t> strategic goals, and define production technology, explaining how it influences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organisation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struct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B41B-64E0-B238-19B0-F218EF7D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26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5AA6AAD-EBA0-5156-9977-EB2602861757}"/>
              </a:ext>
            </a:extLst>
          </p:cNvPr>
          <p:cNvSpPr txBox="1">
            <a:spLocks/>
          </p:cNvSpPr>
          <p:nvPr/>
        </p:nvSpPr>
        <p:spPr>
          <a:xfrm>
            <a:off x="342900" y="1219200"/>
            <a:ext cx="11175999" cy="48895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(ii) Virtual network approach</a:t>
            </a:r>
            <a:endParaRPr lang="en-AU" sz="2400" b="1" dirty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This approach uses an </a:t>
            </a:r>
            <a:r>
              <a:rPr lang="en-US" sz="24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organisational</a:t>
            </a:r>
            <a:r>
              <a:rPr lang="en-US" sz="240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structure in which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the </a:t>
            </a:r>
            <a:r>
              <a:rPr lang="en-US" sz="2400" b="0" i="0" u="none" strike="noStrike" baseline="0" dirty="0" err="1">
                <a:solidFill>
                  <a:srgbClr val="00B050"/>
                </a:solidFill>
                <a:latin typeface="Cordale-Regular"/>
              </a:rPr>
              <a:t>organisation</a:t>
            </a:r>
            <a:r>
              <a:rPr lang="en-US" sz="2400" dirty="0">
                <a:solidFill>
                  <a:srgbClr val="00B050"/>
                </a:solidFill>
                <a:latin typeface="Cordale-Regular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subcontracts most of its major functions to separate companies 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and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coordinates their</a:t>
            </a:r>
            <a:r>
              <a:rPr lang="en-US" sz="2400" dirty="0">
                <a:solidFill>
                  <a:srgbClr val="00B050"/>
                </a:solidFill>
                <a:latin typeface="Cordale-Regular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activities from a small headquarters </a:t>
            </a:r>
            <a:r>
              <a:rPr lang="en-US" sz="2400" b="0" i="0" u="none" strike="noStrike" baseline="0" dirty="0" err="1">
                <a:solidFill>
                  <a:srgbClr val="00B050"/>
                </a:solidFill>
                <a:latin typeface="Cordale-Regular"/>
              </a:rPr>
              <a:t>organisation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The idea behind networks is that a company can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concentrate on what it does best and contract out other activities to companies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 with distinctive competence in those specific areas, which enables a company to do more with less.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A4A4C1-B5D3-E90B-CA14-7DE5EE3DB48A}"/>
              </a:ext>
            </a:extLst>
          </p:cNvPr>
          <p:cNvSpPr txBox="1">
            <a:spLocks/>
          </p:cNvSpPr>
          <p:nvPr/>
        </p:nvSpPr>
        <p:spPr>
          <a:xfrm>
            <a:off x="177800" y="70799"/>
            <a:ext cx="10896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3. Innovative approaches to departmentalization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9" y="1085698"/>
            <a:ext cx="4812911" cy="67468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(ii) Virtual network approach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891B-453B-24EA-3DAA-33141742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1" y="1828801"/>
            <a:ext cx="6273800" cy="3415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F1EAE-A5D8-9A65-0714-A08516575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2" y="5381076"/>
            <a:ext cx="10326357" cy="14769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7B145D-17FC-C230-DB82-F8DC28A09520}"/>
              </a:ext>
            </a:extLst>
          </p:cNvPr>
          <p:cNvSpPr txBox="1">
            <a:spLocks/>
          </p:cNvSpPr>
          <p:nvPr/>
        </p:nvSpPr>
        <p:spPr>
          <a:xfrm>
            <a:off x="177800" y="70799"/>
            <a:ext cx="10896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3. Innovative approaches to departmentalization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0" y="182366"/>
            <a:ext cx="9970698" cy="8286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4.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for horizontal coordination</a:t>
            </a:r>
            <a:endParaRPr lang="en-AU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C3369-125B-EE1F-AAA0-F6FE2797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00" y="1104900"/>
            <a:ext cx="11150600" cy="5054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chemeClr val="accent1"/>
                </a:solidFill>
              </a:rPr>
              <a:t>The need for coordination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i="0" u="none" strike="noStrike" baseline="0" dirty="0">
                <a:solidFill>
                  <a:schemeClr val="tx2"/>
                </a:solidFill>
              </a:rPr>
              <a:t>Coordination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chemeClr val="tx2"/>
                </a:solidFill>
              </a:rPr>
              <a:t>a managerial task of 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adjusting and </a:t>
            </a:r>
            <a:r>
              <a:rPr lang="en-US" sz="1800" b="0" i="0" u="none" strike="noStrike" baseline="0" dirty="0" err="1">
                <a:solidFill>
                  <a:srgbClr val="00B050"/>
                </a:solidFill>
              </a:rPr>
              <a:t>synchronising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 the diverse activities among different individuals and departments.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i="0" u="none" strike="noStrike" baseline="0" dirty="0">
                <a:solidFill>
                  <a:schemeClr val="tx2"/>
                </a:solidFill>
              </a:rPr>
              <a:t>Collaboration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chemeClr val="tx2"/>
                </a:solidFill>
              </a:rPr>
              <a:t> a joint effort between people from two or more departments to produce outcomes that meet a common goal or shared purpose.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i="0" u="none" strike="noStrike" baseline="0" dirty="0">
                <a:solidFill>
                  <a:schemeClr val="tx2"/>
                </a:solidFill>
              </a:rPr>
              <a:t>Re-engineering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chemeClr val="tx2"/>
                </a:solidFill>
              </a:rPr>
              <a:t> the radical redesign of business processes to achieve dramatic improvements in cost, quality, service and speed.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210" y="1387377"/>
            <a:ext cx="6032110" cy="75088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Evolution of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</a:rPr>
              <a:t>organisational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 structures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D34AF-CFA5-873B-F12E-54370DAF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" y="2246972"/>
            <a:ext cx="10943022" cy="45552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FD1C1A-E364-BD9D-19B7-B84C12D4B376}"/>
              </a:ext>
            </a:extLst>
          </p:cNvPr>
          <p:cNvSpPr txBox="1">
            <a:spLocks/>
          </p:cNvSpPr>
          <p:nvPr/>
        </p:nvSpPr>
        <p:spPr>
          <a:xfrm>
            <a:off x="330590" y="182366"/>
            <a:ext cx="997069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4.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for horizontal coordination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5921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C3369-125B-EE1F-AAA0-F6FE2797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00" y="1011041"/>
            <a:ext cx="10680700" cy="483222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u="none" strike="noStrike" baseline="0" dirty="0">
                <a:solidFill>
                  <a:schemeClr val="accent1"/>
                </a:solidFill>
              </a:rPr>
              <a:t>Task forces, teams and project 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100" b="1" u="none" strike="noStrike" baseline="0" dirty="0">
                <a:solidFill>
                  <a:schemeClr val="tx2"/>
                </a:solidFill>
              </a:rPr>
              <a:t>task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100" b="1" u="none" strike="noStrike" baseline="0" dirty="0">
                <a:solidFill>
                  <a:schemeClr val="tx2"/>
                </a:solidFill>
              </a:rPr>
              <a:t>force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 is a temporary team or committee designed to solve a short-term problem involving several departments.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0" u="none" strike="noStrike" baseline="0" dirty="0">
                <a:solidFill>
                  <a:schemeClr val="tx2"/>
                </a:solidFill>
              </a:rPr>
              <a:t>In addition to creating task forces, </a:t>
            </a:r>
            <a:r>
              <a:rPr lang="en-US" sz="2100" b="0" u="none" strike="noStrike" baseline="0" dirty="0" err="1">
                <a:solidFill>
                  <a:schemeClr val="tx2"/>
                </a:solidFill>
              </a:rPr>
              <a:t>organisations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 set up </a:t>
            </a:r>
            <a:r>
              <a:rPr lang="en-US" sz="2100" b="1" u="none" strike="noStrike" baseline="0" dirty="0">
                <a:solidFill>
                  <a:schemeClr val="tx2"/>
                </a:solidFill>
              </a:rPr>
              <a:t>cross-functional teams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. A cross-functional team furthers horizontal coordination because participants from several departments meet regularly to solve ongoing problems of common interest.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100" b="1" u="none" strike="noStrike" baseline="0" dirty="0">
                <a:solidFill>
                  <a:schemeClr val="tx2"/>
                </a:solidFill>
              </a:rPr>
              <a:t>project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100" b="1" u="none" strike="noStrike" baseline="0" dirty="0">
                <a:solidFill>
                  <a:schemeClr val="tx2"/>
                </a:solidFill>
              </a:rPr>
              <a:t>manager</a:t>
            </a:r>
            <a:r>
              <a:rPr lang="en-US" sz="2100" b="0" u="none" strike="noStrike" baseline="0" dirty="0">
                <a:solidFill>
                  <a:schemeClr val="tx2"/>
                </a:solidFill>
              </a:rPr>
              <a:t> is a person who is responsible for coordinating the activities of several departments for the completion of a specific project.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4C1DB-0666-F2DC-272F-A259715C86DD}"/>
              </a:ext>
            </a:extLst>
          </p:cNvPr>
          <p:cNvSpPr txBox="1">
            <a:spLocks/>
          </p:cNvSpPr>
          <p:nvPr/>
        </p:nvSpPr>
        <p:spPr>
          <a:xfrm>
            <a:off x="330590" y="182366"/>
            <a:ext cx="997069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4.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for horizontal coordination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6611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4B5ACB-C833-4D41-EBBF-208D13CD1D6D}"/>
              </a:ext>
            </a:extLst>
          </p:cNvPr>
          <p:cNvSpPr txBox="1">
            <a:spLocks/>
          </p:cNvSpPr>
          <p:nvPr/>
        </p:nvSpPr>
        <p:spPr>
          <a:xfrm>
            <a:off x="381000" y="1119956"/>
            <a:ext cx="11252200" cy="472204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olidFill>
                  <a:schemeClr val="accent1"/>
                </a:solidFill>
              </a:rPr>
              <a:t>Relational coordination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</a:rPr>
              <a:t>Relational coordination 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refers to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Cordale-Regular"/>
              </a:rPr>
              <a:t>frequent horizontal coordination and communication carried out through ongoing relationships of shared goals, shared knowledge and mutual respect.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In an </a:t>
            </a:r>
            <a:r>
              <a:rPr lang="en-US" sz="24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 with a high level of relational coordination, people share information freely across departmental boundaries, and people interact on a continuous basis to share knowledge and solve problems.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2DBE90-D522-9F7E-A07A-8636A93B8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888" y="85725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4.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for horizontal coordination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7889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0" y="236575"/>
            <a:ext cx="9970698" cy="8286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5. Factors shaping structure</a:t>
            </a:r>
            <a:endParaRPr lang="en-AU" b="1" dirty="0">
              <a:solidFill>
                <a:srgbClr val="00649A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E839F10-F11C-92DF-BF4A-A1FBDD81472D}"/>
              </a:ext>
            </a:extLst>
          </p:cNvPr>
          <p:cNvSpPr txBox="1">
            <a:spLocks/>
          </p:cNvSpPr>
          <p:nvPr/>
        </p:nvSpPr>
        <p:spPr>
          <a:xfrm>
            <a:off x="305190" y="1065250"/>
            <a:ext cx="11581620" cy="47275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ordale-Regular"/>
              </a:rPr>
              <a:t> Factors to consider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ordale-Regular"/>
              </a:rPr>
              <a:t> the </a:t>
            </a:r>
            <a:r>
              <a:rPr lang="en-US" dirty="0" err="1">
                <a:solidFill>
                  <a:schemeClr val="tx2"/>
                </a:solidFill>
                <a:latin typeface="Cordale-Regular"/>
              </a:rPr>
              <a:t>organisation’s</a:t>
            </a:r>
            <a:r>
              <a:rPr lang="en-US" dirty="0">
                <a:solidFill>
                  <a:schemeClr val="tx2"/>
                </a:solidFill>
                <a:latin typeface="Cordale-Regular"/>
              </a:rPr>
              <a:t> strategic goals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ordale-Regular"/>
              </a:rPr>
              <a:t>the maturity of the </a:t>
            </a:r>
            <a:r>
              <a:rPr lang="en-US" dirty="0" err="1">
                <a:solidFill>
                  <a:schemeClr val="tx2"/>
                </a:solidFill>
                <a:latin typeface="Cordale-Regular"/>
              </a:rPr>
              <a:t>organisation’s</a:t>
            </a:r>
            <a:r>
              <a:rPr lang="en-US" dirty="0">
                <a:solidFill>
                  <a:schemeClr val="tx2"/>
                </a:solidFill>
                <a:latin typeface="Cordale-Regular"/>
              </a:rPr>
              <a:t> adoption of analytical technologies.</a:t>
            </a:r>
            <a:endParaRPr lang="en-US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An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that is designed to fit the company’s situation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considering factors such as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size, strategy and production technology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will achieve better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26686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1079500"/>
            <a:ext cx="9970698" cy="61118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Contingency factors that influence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</a:rPr>
              <a:t>organisation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 structure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66B9E-C2C7-DB96-1F74-F9F78583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916642"/>
            <a:ext cx="10426700" cy="386185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53A16F61-4796-0D32-719F-36EFE661FC53}"/>
              </a:ext>
            </a:extLst>
          </p:cNvPr>
          <p:cNvSpPr txBox="1">
            <a:spLocks/>
          </p:cNvSpPr>
          <p:nvPr/>
        </p:nvSpPr>
        <p:spPr>
          <a:xfrm>
            <a:off x="305190" y="236575"/>
            <a:ext cx="1128991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5. Factors shaping structure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E839F10-F11C-92DF-BF4A-A1FBDD81472D}"/>
              </a:ext>
            </a:extLst>
          </p:cNvPr>
          <p:cNvSpPr txBox="1">
            <a:spLocks/>
          </p:cNvSpPr>
          <p:nvPr/>
        </p:nvSpPr>
        <p:spPr>
          <a:xfrm>
            <a:off x="305190" y="1016000"/>
            <a:ext cx="11302609" cy="491440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Structure follows strategy</a:t>
            </a:r>
            <a:endParaRPr lang="en-AU" sz="2400" b="1" dirty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Studies demonstrate that business performance is strongly influenced by how well the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ordale-Regular"/>
              </a:rPr>
              <a:t>company’s structure is aligned with its strategic intent and the needs of the environment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Cordale-Regular"/>
              </a:rPr>
              <a:t>, so managers strive to pick strategies and structures that are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ordale-Regular"/>
              </a:rPr>
              <a:t>congruent.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With a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differentiation strategy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, the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attempts to develop innovative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products unique to the market.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With a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cost leadership strategy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, the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strives for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internal efficiency.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064F298-9AF7-31E2-6413-08E0FC0B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0" y="81499"/>
            <a:ext cx="9970698" cy="8286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5. Factors shaping structure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4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E839F10-F11C-92DF-BF4A-A1FBDD81472D}"/>
              </a:ext>
            </a:extLst>
          </p:cNvPr>
          <p:cNvSpPr txBox="1">
            <a:spLocks/>
          </p:cNvSpPr>
          <p:nvPr/>
        </p:nvSpPr>
        <p:spPr>
          <a:xfrm>
            <a:off x="457200" y="910175"/>
            <a:ext cx="11163299" cy="517839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chemeClr val="accent1"/>
                </a:solidFill>
                <a:latin typeface="Cordale-Regular"/>
              </a:rPr>
              <a:t>Structure fits the workflow technology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Cordale-Regular"/>
              </a:rPr>
              <a:t>Workflow technology includes the knowledge, tools, techniques, and activities used to transform </a:t>
            </a:r>
            <a:r>
              <a:rPr lang="en-US" sz="2000" b="0" i="0" u="none" strike="noStrike" baseline="0" dirty="0" err="1">
                <a:latin typeface="Cordale-Regular"/>
              </a:rPr>
              <a:t>organisational</a:t>
            </a:r>
            <a:r>
              <a:rPr lang="en-US" sz="2000" dirty="0">
                <a:latin typeface="Cordale-Regular"/>
              </a:rPr>
              <a:t> </a:t>
            </a:r>
            <a:r>
              <a:rPr lang="en-US" sz="2000" b="0" i="0" u="none" strike="noStrike" baseline="0" dirty="0">
                <a:latin typeface="Cordale-Regular"/>
              </a:rPr>
              <a:t>inputs into outputs.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Cordale-Regular"/>
              </a:rPr>
              <a:t>Research shows that  manufacturing firms could be </a:t>
            </a:r>
            <a:r>
              <a:rPr lang="en-US" sz="2000" b="0" i="0" u="none" strike="noStrike" baseline="0" dirty="0" err="1">
                <a:latin typeface="Cordale-Regular"/>
              </a:rPr>
              <a:t>categorised</a:t>
            </a:r>
            <a:r>
              <a:rPr lang="en-US" sz="2000" dirty="0">
                <a:latin typeface="Cordale-Regular"/>
              </a:rPr>
              <a:t> </a:t>
            </a:r>
            <a:r>
              <a:rPr lang="en-US" sz="2000" b="0" i="0" u="none" strike="noStrike" baseline="0" dirty="0">
                <a:latin typeface="Cordale-Regular"/>
              </a:rPr>
              <a:t>according to three basic types of production technology:</a:t>
            </a:r>
          </a:p>
          <a:p>
            <a:pPr lvl="1">
              <a:lnSpc>
                <a:spcPct val="150000"/>
              </a:lnSpc>
            </a:pPr>
            <a:r>
              <a:rPr lang="en-US" sz="2000" b="0" u="none" strike="noStrike" baseline="0" dirty="0">
                <a:latin typeface="Cordale-Italic"/>
              </a:rPr>
              <a:t>Small-batch and unit production</a:t>
            </a:r>
            <a:endParaRPr lang="en-US" sz="2000" dirty="0">
              <a:latin typeface="Cordale-Regular"/>
            </a:endParaRPr>
          </a:p>
          <a:p>
            <a:pPr lvl="1">
              <a:lnSpc>
                <a:spcPct val="150000"/>
              </a:lnSpc>
            </a:pPr>
            <a:r>
              <a:rPr lang="en-US" sz="2000" b="0" u="none" strike="noStrike" baseline="0" dirty="0">
                <a:latin typeface="Cordale-Italic"/>
              </a:rPr>
              <a:t>Large-batch and mass production</a:t>
            </a:r>
            <a:endParaRPr lang="en-US" sz="2000" b="0" u="none" strike="noStrike" baseline="0" dirty="0">
              <a:latin typeface="Cordale-Regular"/>
            </a:endParaRPr>
          </a:p>
          <a:p>
            <a:pPr lvl="1">
              <a:lnSpc>
                <a:spcPct val="150000"/>
              </a:lnSpc>
            </a:pPr>
            <a:r>
              <a:rPr lang="en-US" sz="2000" b="0" u="none" strike="noStrike" baseline="0" dirty="0">
                <a:latin typeface="Cordale-Italic"/>
              </a:rPr>
              <a:t>Continuous process production</a:t>
            </a:r>
            <a:endParaRPr lang="en-US" sz="2000" b="0" u="none" strike="noStrike" baseline="0" dirty="0">
              <a:latin typeface="Cordale-Regular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D7C5331-7BDF-CE03-F442-7CFBE084D387}"/>
              </a:ext>
            </a:extLst>
          </p:cNvPr>
          <p:cNvSpPr txBox="1">
            <a:spLocks/>
          </p:cNvSpPr>
          <p:nvPr/>
        </p:nvSpPr>
        <p:spPr>
          <a:xfrm>
            <a:off x="305190" y="81499"/>
            <a:ext cx="997069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5. Factors shaping structure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3FF7-22CF-7D4F-5A88-D9F2207D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6"/>
            <a:ext cx="9969110" cy="909988"/>
          </a:xfrm>
        </p:spPr>
        <p:txBody>
          <a:bodyPr/>
          <a:lstStyle/>
          <a:p>
            <a:r>
              <a:rPr lang="en-AU" dirty="0">
                <a:solidFill>
                  <a:srgbClr val="00649A"/>
                </a:solidFill>
              </a:rPr>
              <a:t>What are your leadership beliefs?</a:t>
            </a:r>
          </a:p>
        </p:txBody>
      </p:sp>
      <p:sp>
        <p:nvSpPr>
          <p:cNvPr id="5" name="Snip Diagonal Corner of Rectangle 4">
            <a:extLst>
              <a:ext uri="{FF2B5EF4-FFF2-40B4-BE49-F238E27FC236}">
                <a16:creationId xmlns:a16="http://schemas.microsoft.com/office/drawing/2014/main" id="{92CB3EBD-C5D2-E1EF-0272-138678CD8F24}"/>
              </a:ext>
            </a:extLst>
          </p:cNvPr>
          <p:cNvSpPr>
            <a:spLocks noChangeAspect="1"/>
          </p:cNvSpPr>
          <p:nvPr/>
        </p:nvSpPr>
        <p:spPr>
          <a:xfrm flipH="1">
            <a:off x="124690" y="365125"/>
            <a:ext cx="1260000" cy="1260000"/>
          </a:xfrm>
          <a:prstGeom prst="snip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New manager self-assessment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ED2BA-CAD2-21CB-F2EE-016A29C0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275114"/>
            <a:ext cx="10599109" cy="3986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E84E1-5550-EEB2-5CC0-F4C1E335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5211011"/>
            <a:ext cx="10312399" cy="6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2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9E3E-1DCD-67E4-67F0-7031AC0C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9F7B112-9A67-68B4-30DE-8BA6FA9B52A6}"/>
              </a:ext>
            </a:extLst>
          </p:cNvPr>
          <p:cNvSpPr txBox="1">
            <a:spLocks/>
          </p:cNvSpPr>
          <p:nvPr/>
        </p:nvSpPr>
        <p:spPr>
          <a:xfrm>
            <a:off x="177800" y="584200"/>
            <a:ext cx="11836400" cy="55499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Organising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refers to the deployment of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organisational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resources to achieve strategic goals. </a:t>
            </a: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Fundamental characteristics of vertical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structure include division of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labour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, chain of command, span of management, and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centralisation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and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decentralisation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Departmentalisation</a:t>
            </a:r>
            <a:r>
              <a:rPr lang="en-US" sz="2400" dirty="0">
                <a:solidFill>
                  <a:schemeClr val="tx2"/>
                </a:solidFill>
              </a:rPr>
              <a:t> is the basis for grouping individual positions into departments, and departments into the total </a:t>
            </a:r>
            <a:r>
              <a:rPr lang="en-US" sz="2400" dirty="0" err="1">
                <a:solidFill>
                  <a:schemeClr val="tx2"/>
                </a:solidFill>
              </a:rPr>
              <a:t>organisation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endParaRPr lang="en-AU" sz="2400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The functional, divisional and matrix are traditional approaches that rely on the chain of command to define departmental groupings and reporting relationships along the hierarchy. </a:t>
            </a:r>
            <a:endParaRPr lang="en-AU" sz="2400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The matrix approach uses both functional and divisional chains of command simultaneously in the same part of the </a:t>
            </a:r>
            <a:r>
              <a:rPr lang="en-US" sz="2400" dirty="0" err="1">
                <a:solidFill>
                  <a:schemeClr val="tx2"/>
                </a:solidFill>
              </a:rPr>
              <a:t>organisation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AU" sz="19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en-US" sz="1900" b="1" i="0" u="none" strike="noStrike" baseline="0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6E0107-CBF0-A20A-5FE4-53DE520D03FB}"/>
              </a:ext>
            </a:extLst>
          </p:cNvPr>
          <p:cNvSpPr txBox="1">
            <a:spLocks/>
          </p:cNvSpPr>
          <p:nvPr/>
        </p:nvSpPr>
        <p:spPr>
          <a:xfrm>
            <a:off x="177800" y="70799"/>
            <a:ext cx="10896600" cy="678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Summary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1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6E7D8-02D5-896B-97A2-C5380FAE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D764697-6CA4-42F5-F4A3-C2B73F5AD5DD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11175999" cy="50800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endParaRPr lang="en-AU" sz="20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b="1" i="0" u="none" strike="noStrike" baseline="0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B0ED5E-8464-7CB1-3228-603DD298F79D}"/>
              </a:ext>
            </a:extLst>
          </p:cNvPr>
          <p:cNvSpPr txBox="1">
            <a:spLocks/>
          </p:cNvSpPr>
          <p:nvPr/>
        </p:nvSpPr>
        <p:spPr>
          <a:xfrm>
            <a:off x="177800" y="70799"/>
            <a:ext cx="10896600" cy="678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Summary</a:t>
            </a:r>
            <a:endParaRPr lang="en-AU" b="1" dirty="0">
              <a:solidFill>
                <a:srgbClr val="00649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E6483-C570-E327-0798-73D543A2E4D2}"/>
              </a:ext>
            </a:extLst>
          </p:cNvPr>
          <p:cNvSpPr txBox="1"/>
          <p:nvPr/>
        </p:nvSpPr>
        <p:spPr>
          <a:xfrm>
            <a:off x="393700" y="658151"/>
            <a:ext cx="11455400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Popular contemporary approaches to </a:t>
            </a:r>
            <a:r>
              <a:rPr lang="en-US" sz="2200" dirty="0" err="1">
                <a:solidFill>
                  <a:schemeClr val="tx2"/>
                </a:solidFill>
              </a:rPr>
              <a:t>departmentalisation</a:t>
            </a:r>
            <a:r>
              <a:rPr lang="en-US" sz="2200" dirty="0">
                <a:solidFill>
                  <a:schemeClr val="tx2"/>
                </a:solidFill>
              </a:rPr>
              <a:t> include team and virtual network structures.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Contingency factors of strategic goals, environment and technology influence the correct structural approach.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 mechanistic, vertical structure is appropriate for a cost leadership strategy, which typically occurs in a stable environment.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An organic, horizontal approach is needed for a differentiation strategy and when the </a:t>
            </a:r>
            <a:r>
              <a:rPr lang="en-US" sz="2200" dirty="0" err="1">
                <a:solidFill>
                  <a:schemeClr val="tx2"/>
                </a:solidFill>
              </a:rPr>
              <a:t>organisation</a:t>
            </a:r>
            <a:r>
              <a:rPr lang="en-US" sz="2200" dirty="0">
                <a:solidFill>
                  <a:schemeClr val="tx2"/>
                </a:solidFill>
              </a:rPr>
              <a:t> needs flexibility to cope with an uncertain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60054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D04F59A-8A3E-C076-C74F-E50F73C17324}"/>
              </a:ext>
            </a:extLst>
          </p:cNvPr>
          <p:cNvSpPr txBox="1">
            <a:spLocks/>
          </p:cNvSpPr>
          <p:nvPr/>
        </p:nvSpPr>
        <p:spPr bwMode="auto">
          <a:xfrm>
            <a:off x="838200" y="1161252"/>
            <a:ext cx="10515600" cy="14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r>
              <a:rPr lang="en-AU" sz="4400" b="1" dirty="0">
                <a:solidFill>
                  <a:schemeClr val="bg1"/>
                </a:solidFill>
              </a:rPr>
              <a:t>Managing Change and Innovation</a:t>
            </a:r>
          </a:p>
          <a:p>
            <a:pPr defTabSz="914400">
              <a:defRPr/>
            </a:pPr>
            <a:r>
              <a:rPr lang="en-AU" sz="4400" b="1" dirty="0">
                <a:solidFill>
                  <a:schemeClr val="bg1"/>
                </a:solidFill>
              </a:rPr>
              <a:t>Lecture 5</a:t>
            </a:r>
            <a:r>
              <a:rPr lang="en-AU" sz="4400" b="1" cap="all" dirty="0">
                <a:solidFill>
                  <a:schemeClr val="bg1"/>
                </a:solidFill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345369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A4F1D-2D4B-0D1E-BBA9-FFFC47F0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C4F59-8DE6-262B-0C56-A3795955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38" y="100431"/>
            <a:ext cx="9970698" cy="573337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1"/>
                </a:solidFill>
                <a:latin typeface="+mn-lt"/>
              </a:rPr>
              <a:t>Learning objectives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C212EDD-0FED-9C02-E821-E2253F4C80FC}"/>
              </a:ext>
            </a:extLst>
          </p:cNvPr>
          <p:cNvSpPr txBox="1">
            <a:spLocks/>
          </p:cNvSpPr>
          <p:nvPr/>
        </p:nvSpPr>
        <p:spPr>
          <a:xfrm>
            <a:off x="312821" y="565484"/>
            <a:ext cx="11730789" cy="55104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200" noProof="0" dirty="0">
                <a:latin typeface="+mn-lt"/>
                <a:cs typeface="Arial" panose="020B0604020202020204" pitchFamily="34" charset="0"/>
              </a:rPr>
              <a:t>Explain how disruptive innovation and the ambidextrous approach are possible responses to the forces that drive innovation and change in today’s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noProof="0" dirty="0">
                <a:latin typeface="+mn-lt"/>
                <a:cs typeface="Arial" panose="020B0604020202020204" pitchFamily="34" charset="0"/>
              </a:rPr>
              <a:t>Describe the exploration activities that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can undertake to ensure their products and technologies remain relevant for the work that they do and the value they create – the value of cooperation, creativity, a bottom-up approach, internal contests, idea incubators, idea champions and new-venture teams for innovation.</a:t>
            </a:r>
          </a:p>
          <a:p>
            <a:pPr>
              <a:lnSpc>
                <a:spcPct val="150000"/>
              </a:lnSpc>
            </a:pPr>
            <a:r>
              <a:rPr lang="en-US" sz="2200" noProof="0" dirty="0">
                <a:latin typeface="+mn-lt"/>
                <a:cs typeface="Arial" panose="020B0604020202020204" pitchFamily="34" charset="0"/>
              </a:rPr>
              <a:t>Describe the benefits of training and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organisational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development for influencing employees and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organisational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culture.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noProof="0" dirty="0">
                <a:latin typeface="+mn-lt"/>
                <a:cs typeface="Arial" panose="020B0604020202020204" pitchFamily="34" charset="0"/>
              </a:rPr>
              <a:t>Identify and explain common reasons why people tend to be resistant to change, and the implementation tactics that managers can use to overcome resistance.</a:t>
            </a:r>
            <a:endParaRPr lang="en-US" sz="2200" dirty="0"/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39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3FF7-22CF-7D4F-5A88-D9F2207D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5"/>
            <a:ext cx="9969110" cy="1325563"/>
          </a:xfrm>
        </p:spPr>
        <p:txBody>
          <a:bodyPr/>
          <a:lstStyle/>
          <a:p>
            <a:r>
              <a:rPr lang="en-AU" dirty="0">
                <a:solidFill>
                  <a:srgbClr val="00649A"/>
                </a:solidFill>
              </a:rPr>
              <a:t>Do you have true determination?</a:t>
            </a:r>
          </a:p>
        </p:txBody>
      </p:sp>
      <p:sp>
        <p:nvSpPr>
          <p:cNvPr id="5" name="Snip Diagonal Corner of Rectangle 4">
            <a:extLst>
              <a:ext uri="{FF2B5EF4-FFF2-40B4-BE49-F238E27FC236}">
                <a16:creationId xmlns:a16="http://schemas.microsoft.com/office/drawing/2014/main" id="{92CB3EBD-C5D2-E1EF-0272-138678CD8F24}"/>
              </a:ext>
            </a:extLst>
          </p:cNvPr>
          <p:cNvSpPr>
            <a:spLocks noChangeAspect="1"/>
          </p:cNvSpPr>
          <p:nvPr/>
        </p:nvSpPr>
        <p:spPr>
          <a:xfrm flipH="1">
            <a:off x="124690" y="365125"/>
            <a:ext cx="1260000" cy="1260000"/>
          </a:xfrm>
          <a:prstGeom prst="snip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New manager self-assessment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A2F23-4DAF-03F7-AB1B-CA62456A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9" y="1501698"/>
            <a:ext cx="9567747" cy="410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FF341B-13F0-751E-899A-F39343035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564" y="5800275"/>
            <a:ext cx="6096553" cy="3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85" y="232515"/>
            <a:ext cx="9970698" cy="838033"/>
          </a:xfrm>
        </p:spPr>
        <p:txBody>
          <a:bodyPr/>
          <a:lstStyle/>
          <a:p>
            <a:r>
              <a:rPr lang="en-US" dirty="0">
                <a:solidFill>
                  <a:srgbClr val="00649A"/>
                </a:solidFill>
              </a:rPr>
              <a:t>1.Innovation and the changing workplace</a:t>
            </a:r>
            <a:endParaRPr lang="en-AU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D983D8F-892D-6684-8002-0B64EEDD9C40}"/>
              </a:ext>
            </a:extLst>
          </p:cNvPr>
          <p:cNvSpPr txBox="1">
            <a:spLocks/>
          </p:cNvSpPr>
          <p:nvPr/>
        </p:nvSpPr>
        <p:spPr>
          <a:xfrm>
            <a:off x="277785" y="1070548"/>
            <a:ext cx="11636430" cy="499336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200" b="1" dirty="0">
                <a:solidFill>
                  <a:schemeClr val="accent1"/>
                </a:solidFill>
              </a:rPr>
              <a:t>Disruptive innovation</a:t>
            </a:r>
          </a:p>
          <a:p>
            <a:pPr lvl="1">
              <a:lnSpc>
                <a:spcPct val="150000"/>
              </a:lnSpc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Disruptive innovation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refers to innovations in products, services or processes that radically change an industry’s rules of the game for producers and consumers.</a:t>
            </a:r>
          </a:p>
          <a:p>
            <a:pPr lvl="1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Companies that initiate disruptive innovation are typically successful, while companies affected by a disruptive technology may be put out of business.</a:t>
            </a:r>
          </a:p>
          <a:p>
            <a:pPr lvl="1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Examples of disruptive innovation are in almost every industry:</a:t>
            </a:r>
            <a:endParaRPr lang="en-US" sz="2200" dirty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Uber disrupted the taxi industry.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Smartphones disrupted the compact digital camera business.</a:t>
            </a:r>
          </a:p>
          <a:p>
            <a:pPr lvl="2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Netflix introduced a new way to </a:t>
            </a:r>
            <a:r>
              <a:rPr lang="en-US" sz="2200" dirty="0">
                <a:solidFill>
                  <a:schemeClr val="tx2"/>
                </a:solidFill>
              </a:rPr>
              <a:t>rent videos and DVDs.</a:t>
            </a:r>
            <a:endParaRPr lang="en-US" sz="2200" b="0" i="0" u="none" strike="noStrike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34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0E2F5D-8B04-C0D3-300E-C663B24D6D06}"/>
              </a:ext>
            </a:extLst>
          </p:cNvPr>
          <p:cNvSpPr txBox="1">
            <a:spLocks/>
          </p:cNvSpPr>
          <p:nvPr/>
        </p:nvSpPr>
        <p:spPr>
          <a:xfrm>
            <a:off x="1580933" y="1690688"/>
            <a:ext cx="5157787" cy="485761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AU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5472CDC-9F4C-9149-CEA0-2C4976E0C433}"/>
              </a:ext>
            </a:extLst>
          </p:cNvPr>
          <p:cNvSpPr txBox="1">
            <a:spLocks/>
          </p:cNvSpPr>
          <p:nvPr/>
        </p:nvSpPr>
        <p:spPr>
          <a:xfrm>
            <a:off x="469232" y="905060"/>
            <a:ext cx="11526252" cy="517552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200" b="1" dirty="0">
                <a:solidFill>
                  <a:schemeClr val="accent1"/>
                </a:solidFill>
              </a:rPr>
              <a:t>The ambidextrous approach</a:t>
            </a:r>
          </a:p>
          <a:p>
            <a:pPr lvl="1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An </a:t>
            </a:r>
            <a:r>
              <a:rPr lang="en-US" sz="2200" i="0" u="none" strike="noStrike" baseline="0" dirty="0"/>
              <a:t>ambidextrous approach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means incorporating structures and processes that are appropriate for both the creative impulse and for the systematic implementation of innovations.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L</a:t>
            </a:r>
            <a:r>
              <a:rPr lang="en-US" sz="2200" b="0" i="0" u="none" strike="noStrike" baseline="0" dirty="0"/>
              <a:t>ook at factors that are important for </a:t>
            </a:r>
            <a:r>
              <a:rPr lang="en-US" sz="2200" b="1" i="0" u="none" strike="noStrike" baseline="0" dirty="0"/>
              <a:t>exploring</a:t>
            </a:r>
            <a:r>
              <a:rPr lang="en-US" sz="2200" b="0" i="0" u="none" strike="noStrike" baseline="0" dirty="0"/>
              <a:t> new ideas versus those that are most suitable for </a:t>
            </a:r>
            <a:r>
              <a:rPr lang="en-US" sz="2200" b="1" i="0" u="none" strike="noStrike" baseline="0" dirty="0"/>
              <a:t>exploiting</a:t>
            </a:r>
            <a:r>
              <a:rPr lang="en-US" sz="2200" b="0" i="0" u="none" strike="noStrike" baseline="0" dirty="0"/>
              <a:t> current capabilities.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Exploration means encouraging creativity, risk-taking, experimentation and developing new ideas.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Exploitation means implementing those ideas with established capabilities and routines.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85374B7-59F8-CB47-CA2F-BBCB9CC0F5F3}"/>
              </a:ext>
            </a:extLst>
          </p:cNvPr>
          <p:cNvSpPr txBox="1">
            <a:spLocks/>
          </p:cNvSpPr>
          <p:nvPr/>
        </p:nvSpPr>
        <p:spPr>
          <a:xfrm>
            <a:off x="277785" y="67026"/>
            <a:ext cx="9970698" cy="83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649A"/>
                </a:solidFill>
              </a:rPr>
              <a:t>1.Innovation and the changing workplace (cont.)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7356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22" y="52304"/>
            <a:ext cx="11392846" cy="826001"/>
          </a:xfrm>
        </p:spPr>
        <p:txBody>
          <a:bodyPr/>
          <a:lstStyle/>
          <a:p>
            <a:r>
              <a:rPr lang="en-US" dirty="0">
                <a:solidFill>
                  <a:srgbClr val="00649A"/>
                </a:solidFill>
              </a:rPr>
              <a:t>2. Changing things: new products and technologies</a:t>
            </a:r>
            <a:endParaRPr lang="en-AU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B508585-0FED-FAE2-E8D2-829A7069BB7B}"/>
              </a:ext>
            </a:extLst>
          </p:cNvPr>
          <p:cNvSpPr txBox="1">
            <a:spLocks/>
          </p:cNvSpPr>
          <p:nvPr/>
        </p:nvSpPr>
        <p:spPr>
          <a:xfrm>
            <a:off x="545432" y="878305"/>
            <a:ext cx="11392846" cy="483993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i="0" u="none" strike="noStrike" baseline="0" dirty="0">
                <a:solidFill>
                  <a:srgbClr val="00B050"/>
                </a:solidFill>
              </a:rPr>
              <a:t>A product change 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is a change in the </a:t>
            </a:r>
            <a:r>
              <a:rPr lang="en-US" i="0" u="none" strike="noStrike" baseline="0" dirty="0" err="1">
                <a:solidFill>
                  <a:schemeClr val="tx2"/>
                </a:solidFill>
              </a:rPr>
              <a:t>organisation’s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product or service outputs.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A technology change </a:t>
            </a:r>
            <a:r>
              <a:rPr lang="en-US" dirty="0">
                <a:solidFill>
                  <a:schemeClr val="tx2"/>
                </a:solidFill>
              </a:rPr>
              <a:t>is a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 change that pertains to the </a:t>
            </a:r>
            <a:r>
              <a:rPr lang="en-US" i="0" u="none" strike="noStrike" baseline="0" dirty="0" err="1">
                <a:solidFill>
                  <a:schemeClr val="tx2"/>
                </a:solidFill>
              </a:rPr>
              <a:t>organisation’s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production process.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0" u="none" strike="noStrike" baseline="0" dirty="0">
                <a:solidFill>
                  <a:schemeClr val="tx2"/>
                </a:solidFill>
              </a:rPr>
              <a:t>Three critical innovation strategies for changing products and technologies</a:t>
            </a:r>
            <a:r>
              <a:rPr lang="en-US" dirty="0">
                <a:solidFill>
                  <a:schemeClr val="tx2"/>
                </a:solidFill>
              </a:rPr>
              <a:t> are </a:t>
            </a:r>
            <a:r>
              <a:rPr lang="en-US" dirty="0">
                <a:solidFill>
                  <a:srgbClr val="00B050"/>
                </a:solidFill>
              </a:rPr>
              <a:t>exploration, cooperation, and innovation.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7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6" y="100431"/>
            <a:ext cx="9970698" cy="753812"/>
          </a:xfrm>
        </p:spPr>
        <p:txBody>
          <a:bodyPr/>
          <a:lstStyle/>
          <a:p>
            <a:r>
              <a:rPr lang="en-US" sz="2400" b="1" dirty="0">
                <a:latin typeface="+mn-lt"/>
              </a:rPr>
              <a:t>2. Three innovative strategies for new products and technologies</a:t>
            </a:r>
            <a:endParaRPr lang="en-A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9D991-4F12-760C-FA89-E88D3F34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4" y="1106904"/>
            <a:ext cx="10828420" cy="4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7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B508585-0FED-FAE2-E8D2-829A7069BB7B}"/>
              </a:ext>
            </a:extLst>
          </p:cNvPr>
          <p:cNvSpPr txBox="1">
            <a:spLocks/>
          </p:cNvSpPr>
          <p:nvPr/>
        </p:nvSpPr>
        <p:spPr>
          <a:xfrm>
            <a:off x="421105" y="806116"/>
            <a:ext cx="11430000" cy="534202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Exploration</a:t>
            </a:r>
            <a:endParaRPr lang="en-AU" sz="2400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/>
              <a:t>The exploration stage is where ideas for new products and technologies are born.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/>
              <a:t>Managers design the </a:t>
            </a:r>
            <a:r>
              <a:rPr lang="en-US" sz="2000" b="0" i="0" u="none" strike="noStrike" baseline="0" dirty="0" err="1"/>
              <a:t>organisation</a:t>
            </a:r>
            <a:r>
              <a:rPr lang="en-US" sz="2000" b="0" i="0" u="none" strike="noStrike" baseline="0" dirty="0"/>
              <a:t> for exploration by establishing conditions that encourage creativity and allow new ideas to arise.</a:t>
            </a:r>
          </a:p>
          <a:p>
            <a:pPr lvl="1">
              <a:lnSpc>
                <a:spcPct val="150000"/>
              </a:lnSpc>
            </a:pPr>
            <a:r>
              <a:rPr lang="en-US" sz="2000" b="1" i="0" u="none" strike="noStrike" baseline="0" dirty="0"/>
              <a:t>Creativity</a:t>
            </a:r>
            <a:r>
              <a:rPr lang="en-US" sz="2000" b="0" i="0" u="none" strike="noStrike" baseline="0" dirty="0"/>
              <a:t>, which refers to the generation of new ideas that might meet perceived needs or respond to opportunities for the </a:t>
            </a:r>
            <a:r>
              <a:rPr lang="en-US" sz="2000" b="0" i="0" u="none" strike="noStrike" baseline="0" dirty="0" err="1"/>
              <a:t>organisation</a:t>
            </a:r>
            <a:r>
              <a:rPr lang="en-US" sz="2000" b="0" i="0" u="none" strike="noStrike" baseline="0" dirty="0"/>
              <a:t>, is the essential first step in innovation.</a:t>
            </a:r>
            <a:endParaRPr lang="en-AU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E27F2E-E0B1-9023-FA38-87E4D419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8" y="38140"/>
            <a:ext cx="9971088" cy="653972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2. Three innovative strategies for new products and technologies (cont.)</a:t>
            </a:r>
            <a:endParaRPr lang="en-AU" sz="24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7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90" y="85725"/>
            <a:ext cx="9970698" cy="752475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</a:t>
            </a:r>
            <a:endParaRPr lang="en-AU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CD5F9-1D8E-553D-430C-21AE15F7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200" y="852488"/>
            <a:ext cx="11722100" cy="52054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200" b="1" i="0" u="none" strike="noStrike" baseline="0" dirty="0" err="1">
                <a:solidFill>
                  <a:srgbClr val="C00000"/>
                </a:solidFill>
              </a:rPr>
              <a:t>Organisation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 structure 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is defined as:</a:t>
            </a:r>
          </a:p>
          <a:p>
            <a:pPr lvl="2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the set of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formal tasks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assigned to individuals and departments</a:t>
            </a:r>
          </a:p>
          <a:p>
            <a:pPr lvl="2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formal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reporting relationships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, including lines of authority, decision responsibility, number of hierarchical levels and span of managers’ control</a:t>
            </a:r>
          </a:p>
          <a:p>
            <a:pPr lvl="2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the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design of systems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to ensure effective coordination of employees across departments.</a:t>
            </a:r>
          </a:p>
          <a:p>
            <a:pPr algn="l">
              <a:lnSpc>
                <a:spcPct val="16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The set of formal tasks and formal reporting relationships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provides a framework for vertical control of the </a:t>
            </a:r>
            <a:r>
              <a:rPr lang="en-US" sz="2200" b="0" i="0" u="none" strike="noStrike" baseline="0" dirty="0" err="1">
                <a:solidFill>
                  <a:srgbClr val="C00000"/>
                </a:solidFill>
              </a:rPr>
              <a:t>organisation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. </a:t>
            </a:r>
          </a:p>
          <a:p>
            <a:pPr algn="l">
              <a:lnSpc>
                <a:spcPct val="16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The characteristics of vertical structure are portrayed in the </a:t>
            </a:r>
            <a:r>
              <a:rPr lang="en-US" sz="2200" b="1" i="0" u="none" strike="noStrike" baseline="0" dirty="0" err="1">
                <a:solidFill>
                  <a:srgbClr val="C00000"/>
                </a:solidFill>
              </a:rPr>
              <a:t>organisation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 chart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, which is the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visual representation of an </a:t>
            </a:r>
            <a:r>
              <a:rPr lang="en-US" sz="2200" b="0" i="0" u="none" strike="noStrike" baseline="0" dirty="0" err="1">
                <a:solidFill>
                  <a:srgbClr val="C00000"/>
                </a:solidFill>
              </a:rPr>
              <a:t>organisation’s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 structure.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2200" b="1" dirty="0">
                <a:solidFill>
                  <a:srgbClr val="C00000"/>
                </a:solidFill>
              </a:rPr>
              <a:t>Work specialisation</a:t>
            </a:r>
          </a:p>
          <a:p>
            <a:pPr algn="l">
              <a:lnSpc>
                <a:spcPct val="160000"/>
              </a:lnSpc>
            </a:pPr>
            <a:r>
              <a:rPr lang="en-US" sz="2200" dirty="0">
                <a:solidFill>
                  <a:schemeClr val="tx2"/>
                </a:solidFill>
              </a:rPr>
              <a:t>the degree to which </a:t>
            </a:r>
            <a:r>
              <a:rPr lang="en-US" sz="2200" dirty="0" err="1">
                <a:solidFill>
                  <a:schemeClr val="tx2"/>
                </a:solidFill>
              </a:rPr>
              <a:t>organisational</a:t>
            </a:r>
            <a:r>
              <a:rPr lang="en-US" sz="2200" dirty="0">
                <a:solidFill>
                  <a:schemeClr val="tx2"/>
                </a:solidFill>
              </a:rPr>
              <a:t> tasks are subdivided into individual jobs; it is also called division of </a:t>
            </a:r>
            <a:r>
              <a:rPr lang="en-US" sz="2200" dirty="0" err="1">
                <a:solidFill>
                  <a:schemeClr val="tx2"/>
                </a:solidFill>
              </a:rPr>
              <a:t>labour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60000"/>
              </a:lnSpc>
            </a:pPr>
            <a:r>
              <a:rPr lang="en-US" sz="2200" dirty="0">
                <a:solidFill>
                  <a:schemeClr val="tx2"/>
                </a:solidFill>
              </a:rPr>
              <a:t>When </a:t>
            </a:r>
            <a:r>
              <a:rPr lang="en-US" sz="2200" dirty="0" err="1">
                <a:solidFill>
                  <a:schemeClr val="tx2"/>
                </a:solidFill>
              </a:rPr>
              <a:t>organisations</a:t>
            </a:r>
            <a:r>
              <a:rPr lang="en-US" sz="2200" dirty="0">
                <a:solidFill>
                  <a:schemeClr val="tx2"/>
                </a:solidFill>
              </a:rPr>
              <a:t> face new strategic issues, managers often create new positions or departments to deal with them.</a:t>
            </a:r>
          </a:p>
          <a:p>
            <a:pPr algn="l"/>
            <a:endParaRPr lang="en-US" sz="2200" b="0" i="0" u="none" strike="noStrike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806002"/>
            <a:ext cx="9422620" cy="746491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n-lt"/>
              </a:rPr>
              <a:t>Characteristics of creative people and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</a:rPr>
              <a:t>organisations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diagram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519DB492-D4A4-1697-8035-4D3488C6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8" y="1552493"/>
            <a:ext cx="10732168" cy="5305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0758C-A2CA-8F18-B9D7-6FF460A97CDC}"/>
              </a:ext>
            </a:extLst>
          </p:cNvPr>
          <p:cNvSpPr txBox="1"/>
          <p:nvPr/>
        </p:nvSpPr>
        <p:spPr>
          <a:xfrm>
            <a:off x="276044" y="117724"/>
            <a:ext cx="1107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2. Three innovative strategies for new products and technologies (cont.)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8944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B508585-0FED-FAE2-E8D2-829A7069BB7B}"/>
              </a:ext>
            </a:extLst>
          </p:cNvPr>
          <p:cNvSpPr txBox="1">
            <a:spLocks/>
          </p:cNvSpPr>
          <p:nvPr/>
        </p:nvSpPr>
        <p:spPr>
          <a:xfrm>
            <a:off x="276044" y="733926"/>
            <a:ext cx="5920219" cy="53901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+mn-lt"/>
              </a:rPr>
              <a:t>Horizontal collaboration and open innovation 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/>
              <a:t>Horizontal collaboration within the organization,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/>
              <a:t> Coordination and cooperation with external parties through the process of open innovation.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The </a:t>
            </a:r>
            <a:r>
              <a:rPr lang="en-US" sz="1600" b="1" dirty="0"/>
              <a:t>horizontal linkage model </a:t>
            </a:r>
            <a:r>
              <a:rPr lang="en-US" sz="1600" dirty="0"/>
              <a:t>is an </a:t>
            </a:r>
            <a:r>
              <a:rPr lang="en-US" sz="1600" b="0" i="0" u="none" strike="noStrike" baseline="0" dirty="0"/>
              <a:t>approach to product change that </a:t>
            </a:r>
            <a:r>
              <a:rPr lang="en-US" sz="1600" b="0" i="0" u="none" strike="noStrike" baseline="0" dirty="0" err="1"/>
              <a:t>emphasises</a:t>
            </a:r>
            <a:r>
              <a:rPr lang="en-US" sz="1600" b="0" i="0" u="none" strike="noStrike" baseline="0" dirty="0"/>
              <a:t> shared development of innovations among several departments.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i="0" u="none" strike="noStrike" baseline="0" dirty="0"/>
              <a:t>Open innovation </a:t>
            </a:r>
            <a:r>
              <a:rPr lang="en-US" sz="1600" b="0" i="0" u="none" strike="noStrike" baseline="0" dirty="0"/>
              <a:t>means extending the search for, and </a:t>
            </a:r>
            <a:r>
              <a:rPr lang="en-US" sz="1600" b="0" i="0" u="none" strike="noStrike" baseline="0" dirty="0" err="1"/>
              <a:t>commercialisation</a:t>
            </a:r>
            <a:r>
              <a:rPr lang="en-US" sz="1600" b="0" i="0" u="none" strike="noStrike" baseline="0" dirty="0"/>
              <a:t> of, new ideas beyond the boundaries of the </a:t>
            </a:r>
            <a:r>
              <a:rPr lang="en-US" sz="1600" b="0" i="0" u="none" strike="noStrike" baseline="0" dirty="0" err="1"/>
              <a:t>organi</a:t>
            </a:r>
            <a:r>
              <a:rPr lang="en-US" sz="1600" dirty="0" err="1"/>
              <a:t>s</a:t>
            </a:r>
            <a:r>
              <a:rPr lang="en-US" sz="1600" b="0" i="0" u="none" strike="noStrike" baseline="0" dirty="0" err="1"/>
              <a:t>ation</a:t>
            </a:r>
            <a:r>
              <a:rPr lang="en-US" sz="1600" b="0" i="0" u="none" strike="noStrike" baseline="0" dirty="0"/>
              <a:t>.</a:t>
            </a:r>
            <a:endParaRPr lang="en-A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54AF7-2D68-213C-CCA5-1780581F7938}"/>
              </a:ext>
            </a:extLst>
          </p:cNvPr>
          <p:cNvSpPr txBox="1"/>
          <p:nvPr/>
        </p:nvSpPr>
        <p:spPr>
          <a:xfrm>
            <a:off x="276044" y="117724"/>
            <a:ext cx="1107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2. Three innovative strategies for new products and technologies (cont.)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25408-67D4-8B96-9100-82564E00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" b="-1"/>
          <a:stretch/>
        </p:blipFill>
        <p:spPr>
          <a:xfrm>
            <a:off x="6600277" y="1086203"/>
            <a:ext cx="4983518" cy="49656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14A818-98DA-3B51-B20E-42A23132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226" y="823150"/>
            <a:ext cx="4831627" cy="526106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Coordination model for innovation 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976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19" y="136525"/>
            <a:ext cx="10558657" cy="56130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649A"/>
                </a:solidFill>
              </a:rPr>
              <a:t>3. Changing people and culture</a:t>
            </a:r>
            <a:endParaRPr lang="en-AU" sz="2400" b="1" dirty="0">
              <a:solidFill>
                <a:srgbClr val="00649A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147DA8F-B3FB-67EC-42DD-D0B68AE9DEF2}"/>
              </a:ext>
            </a:extLst>
          </p:cNvPr>
          <p:cNvSpPr txBox="1">
            <a:spLocks/>
          </p:cNvSpPr>
          <p:nvPr/>
        </p:nvSpPr>
        <p:spPr>
          <a:xfrm>
            <a:off x="319667" y="697832"/>
            <a:ext cx="11560099" cy="531639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700" b="1" i="0" u="none" strike="noStrike" baseline="0" dirty="0">
                <a:solidFill>
                  <a:schemeClr val="tx2"/>
                </a:solidFill>
              </a:rPr>
              <a:t>People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1700" b="1" i="0" u="none" strike="noStrike" baseline="0" dirty="0">
                <a:solidFill>
                  <a:schemeClr val="tx2"/>
                </a:solidFill>
              </a:rPr>
              <a:t>change: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a 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change in the attitudes and </a:t>
            </a:r>
            <a:r>
              <a:rPr lang="en-US" sz="1700" b="0" i="0" u="none" strike="noStrike" baseline="0" dirty="0" err="1">
                <a:solidFill>
                  <a:schemeClr val="tx2"/>
                </a:solidFill>
                <a:latin typeface="Cordale-Regular"/>
              </a:rPr>
              <a:t>behaviours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 of a few employees in the </a:t>
            </a:r>
            <a:r>
              <a:rPr lang="en-US" sz="17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.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700" b="1" dirty="0">
                <a:solidFill>
                  <a:schemeClr val="tx2"/>
                </a:solidFill>
              </a:rPr>
              <a:t>Culture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b="1" dirty="0">
                <a:solidFill>
                  <a:schemeClr val="tx2"/>
                </a:solidFill>
              </a:rPr>
              <a:t>change:</a:t>
            </a:r>
            <a:r>
              <a:rPr lang="en-US" sz="1700" dirty="0">
                <a:solidFill>
                  <a:schemeClr val="tx2"/>
                </a:solidFill>
              </a:rPr>
              <a:t> a 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major shift in the norms, values, attitudes and mindset of the entire </a:t>
            </a:r>
            <a:r>
              <a:rPr lang="en-US" sz="17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Tools for changing people and culture are </a:t>
            </a:r>
            <a:r>
              <a:rPr lang="en-US" sz="1700" b="1" i="0" u="none" strike="noStrike" baseline="0" dirty="0">
                <a:solidFill>
                  <a:schemeClr val="accent1"/>
                </a:solidFill>
                <a:latin typeface="Cordale-Regular"/>
              </a:rPr>
              <a:t>training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Cordale-Regular"/>
              </a:rPr>
              <a:t> </a:t>
            </a:r>
            <a:r>
              <a:rPr lang="en-US" sz="1700" b="1" i="0" u="none" strike="noStrike" baseline="0" dirty="0">
                <a:solidFill>
                  <a:schemeClr val="accent1"/>
                </a:solidFill>
                <a:latin typeface="Cordale-Regular"/>
              </a:rPr>
              <a:t>and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Cordale-Regular"/>
              </a:rPr>
              <a:t> </a:t>
            </a:r>
            <a:r>
              <a:rPr lang="en-US" sz="1700" b="1" i="0" u="none" strike="noStrike" baseline="0" dirty="0">
                <a:solidFill>
                  <a:schemeClr val="accent1"/>
                </a:solidFill>
                <a:latin typeface="Cordale-Regular"/>
              </a:rPr>
              <a:t>development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Cordale-Regular"/>
              </a:rPr>
              <a:t> 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programs and </a:t>
            </a:r>
            <a:r>
              <a:rPr lang="en-US" sz="1700" b="1" i="0" u="none" strike="noStrike" baseline="0" dirty="0" err="1">
                <a:solidFill>
                  <a:schemeClr val="accent1"/>
                </a:solidFill>
                <a:latin typeface="Cordale-Regular"/>
              </a:rPr>
              <a:t>organisational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Cordale-Regular"/>
              </a:rPr>
              <a:t> </a:t>
            </a:r>
            <a:r>
              <a:rPr lang="en-US" sz="1700" b="1" i="0" u="none" strike="noStrike" baseline="0" dirty="0">
                <a:solidFill>
                  <a:schemeClr val="accent1"/>
                </a:solidFill>
                <a:latin typeface="Cordale-Regular"/>
              </a:rPr>
              <a:t>development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Cordale-Regular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accent1"/>
                </a:solidFill>
              </a:rPr>
              <a:t>Training and development</a:t>
            </a:r>
          </a:p>
          <a:p>
            <a:pPr>
              <a:lnSpc>
                <a:spcPct val="100000"/>
              </a:lnSpc>
            </a:pP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offer training programs to employees on subjects such as teamwork, diversity, emotional intelligence, quality circles, communication skills or participative management.</a:t>
            </a:r>
          </a:p>
          <a:p>
            <a:pPr>
              <a:lnSpc>
                <a:spcPct val="100000"/>
              </a:lnSpc>
            </a:pP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training and development for managers, with the idea that the </a:t>
            </a:r>
            <a:r>
              <a:rPr lang="en-US" sz="1700" b="0" i="0" u="none" strike="noStrike" baseline="0" dirty="0" err="1">
                <a:solidFill>
                  <a:schemeClr val="tx2"/>
                </a:solidFill>
                <a:latin typeface="Cordale-Regular"/>
              </a:rPr>
              <a:t>behaviour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 and attitudes of managers will influence people throughout the </a:t>
            </a:r>
            <a:r>
              <a:rPr lang="en-US" sz="1700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</a:t>
            </a:r>
            <a:r>
              <a:rPr lang="en-US" sz="1700" b="0" i="0" u="none" strike="noStrike" baseline="0" dirty="0">
                <a:solidFill>
                  <a:schemeClr val="tx2"/>
                </a:solidFill>
                <a:latin typeface="Cordale-Regular"/>
              </a:rPr>
              <a:t> and lead to culture change.</a:t>
            </a:r>
            <a:endParaRPr lang="en-US" sz="1700" i="0" u="none" strike="noStrike" baseline="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 err="1">
                <a:solidFill>
                  <a:schemeClr val="accent1"/>
                </a:solidFill>
              </a:rPr>
              <a:t>Organisation</a:t>
            </a:r>
            <a:r>
              <a:rPr lang="en-US" sz="1700" b="1" dirty="0">
                <a:solidFill>
                  <a:schemeClr val="accent1"/>
                </a:solidFill>
              </a:rPr>
              <a:t> development (OD)</a:t>
            </a:r>
          </a:p>
          <a:p>
            <a:pPr algn="l">
              <a:lnSpc>
                <a:spcPct val="100000"/>
              </a:lnSpc>
            </a:pPr>
            <a:r>
              <a:rPr lang="en-US" sz="1700" i="0" u="none" strike="noStrike" baseline="0" dirty="0">
                <a:solidFill>
                  <a:schemeClr val="tx2"/>
                </a:solidFill>
              </a:rPr>
              <a:t>The application of </a:t>
            </a:r>
            <a:r>
              <a:rPr lang="en-US" sz="1700" i="0" u="none" strike="noStrike" baseline="0" dirty="0" err="1">
                <a:solidFill>
                  <a:schemeClr val="tx2"/>
                </a:solidFill>
              </a:rPr>
              <a:t>behavioural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science techniques to improve an </a:t>
            </a:r>
            <a:r>
              <a:rPr lang="en-US" sz="1700" i="0" u="none" strike="noStrike" baseline="0" dirty="0" err="1">
                <a:solidFill>
                  <a:schemeClr val="tx2"/>
                </a:solidFill>
              </a:rPr>
              <a:t>organisation’s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health and effectiveness through its ability to cope with environmental changes, improve internal relationships, and increase learning and problem-solving capabilities.</a:t>
            </a:r>
          </a:p>
          <a:p>
            <a:pPr algn="l">
              <a:lnSpc>
                <a:spcPct val="100000"/>
              </a:lnSpc>
            </a:pPr>
            <a:r>
              <a:rPr lang="en-US" sz="1700" i="0" u="none" strike="noStrike" baseline="0" dirty="0">
                <a:solidFill>
                  <a:schemeClr val="tx2"/>
                </a:solidFill>
              </a:rPr>
              <a:t>Helps resolve the conflicts that can occur even within a healthy </a:t>
            </a:r>
            <a:r>
              <a:rPr lang="en-US" sz="17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1700" i="0" u="none" strike="noStrike" baseline="0" dirty="0">
                <a:solidFill>
                  <a:schemeClr val="tx2"/>
                </a:solidFill>
              </a:rPr>
              <a:t>OD consultants use a variety of </a:t>
            </a:r>
            <a:r>
              <a:rPr lang="en-US" sz="1700" i="0" u="none" strike="noStrike" baseline="0" dirty="0" err="1">
                <a:solidFill>
                  <a:schemeClr val="tx2"/>
                </a:solidFill>
              </a:rPr>
              <a:t>specialised</a:t>
            </a:r>
            <a:r>
              <a:rPr lang="en-US" sz="1700" i="0" u="none" strike="noStrike" baseline="0" dirty="0">
                <a:solidFill>
                  <a:schemeClr val="tx2"/>
                </a:solidFill>
              </a:rPr>
              <a:t> techniques to help meet their goals. Three of the most popular and effective are shown on the following slide.</a:t>
            </a:r>
          </a:p>
          <a:p>
            <a:pPr algn="l"/>
            <a:endParaRPr lang="en-US" sz="1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85410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78" y="158496"/>
            <a:ext cx="10558657" cy="765843"/>
          </a:xfrm>
        </p:spPr>
        <p:txBody>
          <a:bodyPr/>
          <a:lstStyle/>
          <a:p>
            <a:r>
              <a:rPr lang="en-US" sz="2400" b="1" dirty="0">
                <a:latin typeface="+mn-lt"/>
                <a:ea typeface="+mn-ea"/>
                <a:cs typeface="+mn-cs"/>
              </a:rPr>
              <a:t>3. Changing people and culture (cont.)</a:t>
            </a:r>
            <a:endParaRPr lang="en-AU" sz="2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6782EC47-C920-6EA7-75AC-3F3A083C5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801164"/>
              </p:ext>
            </p:extLst>
          </p:nvPr>
        </p:nvGraphicFramePr>
        <p:xfrm>
          <a:off x="482319" y="924339"/>
          <a:ext cx="11272533" cy="50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448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32" y="1167063"/>
            <a:ext cx="8024006" cy="78832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development approaches to culture change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diagram of a group&#10;&#10;Description automatically generated">
            <a:extLst>
              <a:ext uri="{FF2B5EF4-FFF2-40B4-BE49-F238E27FC236}">
                <a16:creationId xmlns:a16="http://schemas.microsoft.com/office/drawing/2014/main" id="{03E7AE38-23D9-DE45-6B87-EA2A0C40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4" y="2045369"/>
            <a:ext cx="10558657" cy="48126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D4C3D0-7751-07AD-F108-02E10B83ECD9}"/>
              </a:ext>
            </a:extLst>
          </p:cNvPr>
          <p:cNvSpPr txBox="1">
            <a:spLocks/>
          </p:cNvSpPr>
          <p:nvPr/>
        </p:nvSpPr>
        <p:spPr>
          <a:xfrm>
            <a:off x="313878" y="158496"/>
            <a:ext cx="10558657" cy="765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>
                <a:latin typeface="+mn-lt"/>
                <a:ea typeface="+mn-ea"/>
                <a:cs typeface="+mn-cs"/>
              </a:rPr>
              <a:t>3. Changing people and culture (cont.)</a:t>
            </a:r>
            <a:endParaRPr lang="en-AU" sz="2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47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1" y="88399"/>
            <a:ext cx="9970698" cy="609433"/>
          </a:xfrm>
        </p:spPr>
        <p:txBody>
          <a:bodyPr/>
          <a:lstStyle/>
          <a:p>
            <a:r>
              <a:rPr lang="en-US" dirty="0">
                <a:solidFill>
                  <a:srgbClr val="00649A"/>
                </a:solidFill>
              </a:rPr>
              <a:t>4. Implementing innovation and change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C3369-125B-EE1F-AAA0-F6FE2797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68" y="697832"/>
            <a:ext cx="11165306" cy="10226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b="0" i="0" u="none" strike="noStrike" baseline="0" dirty="0"/>
              <a:t>The final step in the innovation and change process is </a:t>
            </a:r>
            <a:r>
              <a:rPr lang="en-US" b="1" u="none" strike="noStrike" baseline="0" dirty="0"/>
              <a:t>implementation</a:t>
            </a:r>
            <a:r>
              <a:rPr lang="en-US" b="0" i="0" u="none" strike="noStrike" baseline="0" dirty="0"/>
              <a:t>.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Kurt Lewin’s model proposes three distinct stages for achieving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behavioural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and attitudinal change.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33A93-2EB3-9231-4304-D09C0A7B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2346366"/>
            <a:ext cx="10540198" cy="38138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 txBox="1">
            <a:spLocks/>
          </p:cNvSpPr>
          <p:nvPr/>
        </p:nvSpPr>
        <p:spPr>
          <a:xfrm>
            <a:off x="1853922" y="1898935"/>
            <a:ext cx="7217889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Lewin’s three-stage model for implementing change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031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2" y="1105464"/>
            <a:ext cx="6255363" cy="42737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Why change is hard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D1D4F5EB-391E-3FA4-F0A8-2D3EB33B08C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9192811"/>
              </p:ext>
            </p:extLst>
          </p:nvPr>
        </p:nvGraphicFramePr>
        <p:xfrm>
          <a:off x="387275" y="1477002"/>
          <a:ext cx="11090851" cy="46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44AA5CB-F55C-771B-61E9-39DD0E7A47EE}"/>
              </a:ext>
            </a:extLst>
          </p:cNvPr>
          <p:cNvSpPr txBox="1">
            <a:spLocks/>
          </p:cNvSpPr>
          <p:nvPr/>
        </p:nvSpPr>
        <p:spPr>
          <a:xfrm>
            <a:off x="205591" y="124494"/>
            <a:ext cx="9970698" cy="60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649A"/>
                </a:solidFill>
              </a:rPr>
              <a:t>4. Implementing innovation and change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4312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C3369-125B-EE1F-AAA0-F6FE2797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421" y="1046746"/>
            <a:ext cx="11309684" cy="50773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Creating a sense of urgency</a:t>
            </a:r>
            <a:endParaRPr lang="en-AU" sz="2800" b="1" dirty="0">
              <a:solidFill>
                <a:schemeClr val="tx2"/>
              </a:solidFill>
              <a:latin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 c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risis or strong need for change lowers resistance.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To effectively lead change, managers help employees and stakeholders </a:t>
            </a:r>
            <a:r>
              <a:rPr lang="en-US" sz="2400" b="1" u="none" strike="noStrike" baseline="0" dirty="0">
                <a:solidFill>
                  <a:schemeClr val="tx2"/>
                </a:solidFill>
              </a:rPr>
              <a:t>feel</a:t>
            </a:r>
            <a:r>
              <a:rPr lang="en-US" sz="2400" b="0" i="1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the need for change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rather than just giving them facts and figures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as people are much more likely to change their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when they both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understand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the rational reasons for doing so and see a picture of change that influences their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feelings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0B9820-44D5-E46A-68A2-8B7F96762A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788" y="53975"/>
            <a:ext cx="967029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649A"/>
                </a:solidFill>
              </a:rPr>
              <a:t>4. Implementing innovation and change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543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81" y="850475"/>
            <a:ext cx="9970698" cy="56205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Using implementation tactics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C3369-125B-EE1F-AAA0-F6FE2797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769" y="1434171"/>
            <a:ext cx="10344461" cy="97745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0" i="0" u="none" strike="noStrike" baseline="0" dirty="0">
                <a:solidFill>
                  <a:schemeClr val="tx2"/>
                </a:solidFill>
              </a:rPr>
              <a:t>Researchers have studied various methods for dealing with resistance to change. There are five key tactics that have proven successful.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6842CF-B0FF-FE94-4244-2956C175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6" y="2433259"/>
            <a:ext cx="9970698" cy="44247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0CF828-D72C-F9A4-57C8-0FB2A33E247A}"/>
              </a:ext>
            </a:extLst>
          </p:cNvPr>
          <p:cNvSpPr txBox="1">
            <a:spLocks/>
          </p:cNvSpPr>
          <p:nvPr/>
        </p:nvSpPr>
        <p:spPr>
          <a:xfrm>
            <a:off x="300788" y="53975"/>
            <a:ext cx="967029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00649A"/>
                </a:solidFill>
              </a:rPr>
              <a:t>4. Implementing innovation and change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9706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9DA6-3545-FF66-91B4-8FAFC7D5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7" y="136523"/>
            <a:ext cx="11646569" cy="5011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F3882-122F-219E-6CD3-26BA5EEA1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137" y="770021"/>
            <a:ext cx="11321716" cy="5287881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60000"/>
              </a:lnSpc>
            </a:pPr>
            <a:r>
              <a:rPr lang="en-US" dirty="0" err="1">
                <a:solidFill>
                  <a:schemeClr val="tx2"/>
                </a:solidFill>
              </a:rPr>
              <a:t>Organisational</a:t>
            </a:r>
            <a:r>
              <a:rPr lang="en-US" dirty="0">
                <a:solidFill>
                  <a:schemeClr val="tx2"/>
                </a:solidFill>
              </a:rPr>
              <a:t> change often focuses on shifting structures and processes that support employee </a:t>
            </a:r>
            <a:r>
              <a:rPr lang="en-US" dirty="0" err="1">
                <a:solidFill>
                  <a:schemeClr val="tx2"/>
                </a:solidFill>
              </a:rPr>
              <a:t>behaviours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Change can be slow and methodical, or fast and disruptive, and depends largely on the strategic objectives of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and the environment that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faces. 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Every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must change and innovate to survive. 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Innovation begins when people </a:t>
            </a:r>
            <a:r>
              <a:rPr lang="en-US" dirty="0" err="1">
                <a:solidFill>
                  <a:schemeClr val="tx2"/>
                </a:solidFill>
              </a:rPr>
              <a:t>recognise</a:t>
            </a:r>
            <a:r>
              <a:rPr lang="en-US" dirty="0">
                <a:solidFill>
                  <a:schemeClr val="tx2"/>
                </a:solidFill>
              </a:rPr>
              <a:t> and generate new ideas that solve problems or address opportunities.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Disruptive innovation refers to innovations in products, services or processes that radically change competition in an industry. </a:t>
            </a:r>
            <a:endParaRPr lang="en-GB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Exploration involves designing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to encourage creativity and the initiation of new ideas. </a:t>
            </a:r>
            <a:endParaRPr lang="en-AU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Successful product and service innovation depends on strategies including exploration, cooperation – both within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and with customers and others outside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– and the creation of innovation roles.</a:t>
            </a:r>
            <a:endParaRPr lang="en-AU" dirty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Often, a manager’s toughest job is changing people and culture. </a:t>
            </a:r>
            <a:endParaRPr lang="en-AU" dirty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</a:rPr>
              <a:t>An effective model for implementing change involves three distinct stages: unfreezing, changing and refreezing.</a:t>
            </a:r>
            <a:endParaRPr lang="en-AU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2A3ED-40DE-A062-2865-DC80CDEB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89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38" y="5484397"/>
            <a:ext cx="4939862" cy="5354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latin typeface="+mn-lt"/>
                <a:ea typeface="+mn-ea"/>
                <a:cs typeface="+mn-cs"/>
              </a:rPr>
              <a:t>Organisational</a:t>
            </a:r>
            <a:r>
              <a:rPr lang="en-US" sz="2400" b="1" dirty="0">
                <a:latin typeface="+mn-lt"/>
                <a:ea typeface="+mn-ea"/>
                <a:cs typeface="+mn-cs"/>
              </a:rPr>
              <a:t> chart for a soft drink bottling plant</a:t>
            </a:r>
            <a:endParaRPr lang="en-A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E9EA70-506C-5125-CBFF-085E0969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95" y="838200"/>
            <a:ext cx="4703347" cy="4487228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3A6DC608-41E5-66A1-044B-DD7E77D26DD8}"/>
              </a:ext>
            </a:extLst>
          </p:cNvPr>
          <p:cNvSpPr txBox="1">
            <a:spLocks/>
          </p:cNvSpPr>
          <p:nvPr/>
        </p:nvSpPr>
        <p:spPr>
          <a:xfrm>
            <a:off x="698890" y="85725"/>
            <a:ext cx="9970698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D19AA09-63CD-FA5B-2F53-DE4B547BF236}"/>
              </a:ext>
            </a:extLst>
          </p:cNvPr>
          <p:cNvSpPr txBox="1">
            <a:spLocks/>
          </p:cNvSpPr>
          <p:nvPr/>
        </p:nvSpPr>
        <p:spPr>
          <a:xfrm>
            <a:off x="141890" y="1150883"/>
            <a:ext cx="7110248" cy="498274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Organising</a:t>
            </a:r>
            <a:r>
              <a:rPr lang="en-US" sz="2000" b="1" dirty="0">
                <a:solidFill>
                  <a:schemeClr val="accent1"/>
                </a:solidFill>
              </a:rPr>
              <a:t> the vertical structure</a:t>
            </a:r>
            <a:endParaRPr lang="en-AU" sz="20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2"/>
                </a:solidFill>
              </a:rPr>
              <a:t>Chain of command</a:t>
            </a:r>
            <a:endParaRPr lang="en-US" sz="2000" i="0" u="none" strike="noStrike" baseline="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0" u="none" strike="noStrike" baseline="0" dirty="0">
                <a:solidFill>
                  <a:schemeClr val="tx2"/>
                </a:solidFill>
              </a:rPr>
              <a:t>The chain of command is an unbroken line of authority that links all employees in an </a:t>
            </a:r>
            <a:r>
              <a:rPr lang="en-US" sz="20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000" i="0" u="none" strike="noStrike" baseline="0" dirty="0">
                <a:solidFill>
                  <a:schemeClr val="tx2"/>
                </a:solidFill>
              </a:rPr>
              <a:t> and </a:t>
            </a:r>
            <a:r>
              <a:rPr lang="en-US" sz="2000" dirty="0">
                <a:solidFill>
                  <a:schemeClr val="tx2"/>
                </a:solidFill>
              </a:rPr>
              <a:t>shows who reports to whom.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It is associated with two underlying principles: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00000"/>
                </a:solidFill>
              </a:rPr>
              <a:t>Unity of command</a:t>
            </a:r>
            <a:r>
              <a:rPr lang="en-US" sz="1800" dirty="0">
                <a:solidFill>
                  <a:schemeClr val="tx2"/>
                </a:solidFill>
              </a:rPr>
              <a:t>: each employee is held accountable to only one supervisor.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00000"/>
                </a:solidFill>
              </a:rPr>
              <a:t>The scalar principle</a:t>
            </a:r>
            <a:r>
              <a:rPr lang="en-US" sz="1800" dirty="0">
                <a:solidFill>
                  <a:schemeClr val="tx2"/>
                </a:solidFill>
              </a:rPr>
              <a:t>: a clearly defined line of authority in the </a:t>
            </a:r>
            <a:r>
              <a:rPr lang="en-US" sz="1800" dirty="0" err="1">
                <a:solidFill>
                  <a:schemeClr val="tx2"/>
                </a:solidFill>
              </a:rPr>
              <a:t>organisation</a:t>
            </a:r>
            <a:r>
              <a:rPr lang="en-US" sz="1800" dirty="0">
                <a:solidFill>
                  <a:schemeClr val="tx2"/>
                </a:solidFill>
              </a:rPr>
              <a:t> that includes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22462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D983D8F-892D-6684-8002-0B64EEDD9C40}"/>
              </a:ext>
            </a:extLst>
          </p:cNvPr>
          <p:cNvSpPr txBox="1">
            <a:spLocks/>
          </p:cNvSpPr>
          <p:nvPr/>
        </p:nvSpPr>
        <p:spPr>
          <a:xfrm>
            <a:off x="431800" y="685801"/>
            <a:ext cx="11417300" cy="245326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Authority, responsibility, and delegation</a:t>
            </a:r>
            <a:endParaRPr lang="en-AU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Authority</a:t>
            </a:r>
            <a:r>
              <a:rPr lang="en-US" sz="1600" dirty="0">
                <a:solidFill>
                  <a:schemeClr val="tx2"/>
                </a:solidFill>
              </a:rPr>
              <a:t> is the formal and legitimate right of a manager to make decisions, issue orders and allocate resources to achieve </a:t>
            </a:r>
            <a:r>
              <a:rPr lang="en-US" sz="1600" dirty="0" err="1">
                <a:solidFill>
                  <a:schemeClr val="tx2"/>
                </a:solidFill>
              </a:rPr>
              <a:t>organisationally</a:t>
            </a:r>
            <a:r>
              <a:rPr lang="en-US" sz="1600" dirty="0">
                <a:solidFill>
                  <a:schemeClr val="tx2"/>
                </a:solidFill>
              </a:rPr>
              <a:t> desired outcomes.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Responsibility</a:t>
            </a:r>
            <a:r>
              <a:rPr lang="en-US" sz="1600" dirty="0">
                <a:solidFill>
                  <a:schemeClr val="tx2"/>
                </a:solidFill>
              </a:rPr>
              <a:t> is the duty to perform the task or activity an employee or other stakeholder has been assigned.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Accountability</a:t>
            </a:r>
            <a:r>
              <a:rPr lang="en-US" sz="1600" dirty="0">
                <a:solidFill>
                  <a:schemeClr val="tx2"/>
                </a:solidFill>
              </a:rPr>
              <a:t> is the fact that the people with authority and responsibility are subject to reporting and justifying task outcomes to those above them in the chain of command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C62D2DC-46AA-01A2-966E-4A09AB89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" y="0"/>
            <a:ext cx="997108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E29741F-1F1E-C2F3-C5AE-2CF0F6350093}"/>
              </a:ext>
            </a:extLst>
          </p:cNvPr>
          <p:cNvSpPr txBox="1">
            <a:spLocks/>
          </p:cNvSpPr>
          <p:nvPr/>
        </p:nvSpPr>
        <p:spPr>
          <a:xfrm>
            <a:off x="1861651" y="3232797"/>
            <a:ext cx="6407518" cy="39240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AU" sz="2000" b="1" dirty="0">
                <a:solidFill>
                  <a:schemeClr val="accent1"/>
                </a:solidFill>
              </a:rPr>
              <a:t>Authority is distinguished by three characteristics:</a:t>
            </a: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C903AD93-EDFC-AF25-CD95-189FFC7A7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06391"/>
              </p:ext>
            </p:extLst>
          </p:nvPr>
        </p:nvGraphicFramePr>
        <p:xfrm>
          <a:off x="857470" y="3718932"/>
          <a:ext cx="980741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4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D983D8F-892D-6684-8002-0B64EEDD9C40}"/>
              </a:ext>
            </a:extLst>
          </p:cNvPr>
          <p:cNvSpPr txBox="1">
            <a:spLocks/>
          </p:cNvSpPr>
          <p:nvPr/>
        </p:nvSpPr>
        <p:spPr>
          <a:xfrm>
            <a:off x="495300" y="983932"/>
            <a:ext cx="10858500" cy="473773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b="1" dirty="0">
                <a:solidFill>
                  <a:schemeClr val="accent1"/>
                </a:solidFill>
              </a:rPr>
              <a:t>Span of management (</a:t>
            </a:r>
            <a:r>
              <a:rPr lang="en-US" sz="2200" b="1" dirty="0">
                <a:solidFill>
                  <a:schemeClr val="accent1"/>
                </a:solidFill>
              </a:rPr>
              <a:t>span of control)</a:t>
            </a:r>
            <a:endParaRPr lang="en-AU" sz="2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The span of management is the number of employees reporting to a supervisor.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determines how closely a supervisor can monitor subordinates.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0" u="none" strike="noStrike" baseline="0" dirty="0">
                <a:solidFill>
                  <a:schemeClr val="tx2"/>
                </a:solidFill>
              </a:rPr>
              <a:t>determines whether the structure is tall or flat.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i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600" i="0" u="none" strike="noStrike" baseline="0" dirty="0">
                <a:solidFill>
                  <a:srgbClr val="C00000"/>
                </a:solidFill>
              </a:rPr>
              <a:t>tall structure </a:t>
            </a:r>
            <a:r>
              <a:rPr lang="en-US" sz="2600" i="0" u="none" strike="noStrike" baseline="0" dirty="0">
                <a:solidFill>
                  <a:schemeClr val="tx2"/>
                </a:solidFill>
              </a:rPr>
              <a:t>has an overall </a:t>
            </a:r>
            <a:r>
              <a:rPr lang="en-US" sz="2600" i="0" u="none" strike="noStrike" baseline="0" dirty="0">
                <a:solidFill>
                  <a:srgbClr val="C00000"/>
                </a:solidFill>
              </a:rPr>
              <a:t>narrow span and more hierarchical levels</a:t>
            </a:r>
            <a:r>
              <a:rPr lang="en-US" sz="2600" i="0" u="none" strike="noStrike" baseline="0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i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600" i="0" u="none" strike="noStrike" baseline="0" dirty="0">
                <a:solidFill>
                  <a:srgbClr val="C00000"/>
                </a:solidFill>
              </a:rPr>
              <a:t>flat structure </a:t>
            </a:r>
            <a:r>
              <a:rPr lang="en-US" sz="2600" i="0" u="none" strike="noStrike" baseline="0" dirty="0">
                <a:solidFill>
                  <a:schemeClr val="tx2"/>
                </a:solidFill>
              </a:rPr>
              <a:t>has a wide span, is </a:t>
            </a:r>
            <a:r>
              <a:rPr lang="en-US" sz="2600" i="0" u="none" strike="noStrike" baseline="0" dirty="0">
                <a:solidFill>
                  <a:srgbClr val="C00000"/>
                </a:solidFill>
              </a:rPr>
              <a:t>horizontally dispersed and has fewer hierarchical levels.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96A9DF1-976B-D1FB-DC7A-067981206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12726"/>
            <a:ext cx="9971088" cy="771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941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90" y="5399778"/>
            <a:ext cx="10477110" cy="7112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Reorganisation</a:t>
            </a: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to increase span of management in an international metals company</a:t>
            </a:r>
            <a:endParaRPr lang="en-AU" sz="2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5F4-3473-80DA-56AD-5904606C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035948"/>
            <a:ext cx="10923123" cy="436383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C47EFC0C-B417-ED2D-3736-DA2DF0B6BA53}"/>
              </a:ext>
            </a:extLst>
          </p:cNvPr>
          <p:cNvSpPr txBox="1">
            <a:spLocks/>
          </p:cNvSpPr>
          <p:nvPr/>
        </p:nvSpPr>
        <p:spPr>
          <a:xfrm>
            <a:off x="304800" y="212726"/>
            <a:ext cx="9971088" cy="53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2840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D983D8F-892D-6684-8002-0B64EEDD9C40}"/>
              </a:ext>
            </a:extLst>
          </p:cNvPr>
          <p:cNvSpPr txBox="1">
            <a:spLocks/>
          </p:cNvSpPr>
          <p:nvPr/>
        </p:nvSpPr>
        <p:spPr>
          <a:xfrm>
            <a:off x="279400" y="825500"/>
            <a:ext cx="11760200" cy="51181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b="1" dirty="0">
                <a:solidFill>
                  <a:schemeClr val="accent1"/>
                </a:solidFill>
              </a:rPr>
              <a:t>Centralisation and decentralisation</a:t>
            </a:r>
          </a:p>
          <a:p>
            <a:pPr algn="l">
              <a:lnSpc>
                <a:spcPct val="150000"/>
              </a:lnSpc>
            </a:pPr>
            <a:r>
              <a:rPr lang="en-US" sz="2200" i="0" u="none" strike="noStrike" baseline="0" dirty="0" err="1">
                <a:solidFill>
                  <a:schemeClr val="tx2"/>
                </a:solidFill>
              </a:rPr>
              <a:t>Centralisation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and </a:t>
            </a:r>
            <a:r>
              <a:rPr lang="en-US" sz="2200" i="0" u="none" strike="noStrike" baseline="0" dirty="0" err="1">
                <a:solidFill>
                  <a:schemeClr val="tx2"/>
                </a:solidFill>
              </a:rPr>
              <a:t>decentralisation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relate to the hierarchical level at which decisions are made.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 err="1">
                <a:solidFill>
                  <a:schemeClr val="tx2"/>
                </a:solidFill>
              </a:rPr>
              <a:t>Centralisation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is</a:t>
            </a:r>
            <a:r>
              <a:rPr lang="en-US" sz="2200" dirty="0">
                <a:solidFill>
                  <a:schemeClr val="tx2"/>
                </a:solidFill>
              </a:rPr>
              <a:t> t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he location of decision authority at a single point, usually near top </a:t>
            </a:r>
            <a:r>
              <a:rPr lang="en-US" sz="2200" i="0" u="none" strike="noStrike" baseline="0" dirty="0" err="1">
                <a:solidFill>
                  <a:schemeClr val="tx2"/>
                </a:solidFill>
              </a:rPr>
              <a:t>organisational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levels.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 err="1">
                <a:solidFill>
                  <a:schemeClr val="tx2"/>
                </a:solidFill>
              </a:rPr>
              <a:t>Decentralisation</a:t>
            </a:r>
            <a:r>
              <a:rPr lang="en-US" sz="2200" dirty="0">
                <a:solidFill>
                  <a:schemeClr val="tx2"/>
                </a:solidFill>
              </a:rPr>
              <a:t> is t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he dispersed location of decision authority, usually near lower </a:t>
            </a:r>
            <a:r>
              <a:rPr lang="en-US" sz="2200" i="0" u="none" strike="noStrike" baseline="0" dirty="0" err="1">
                <a:solidFill>
                  <a:schemeClr val="tx2"/>
                </a:solidFill>
              </a:rPr>
              <a:t>organisational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levels.</a:t>
            </a:r>
          </a:p>
          <a:p>
            <a:pPr algn="l">
              <a:lnSpc>
                <a:spcPct val="150000"/>
              </a:lnSpc>
            </a:pPr>
            <a:r>
              <a:rPr lang="en-US" sz="2200" i="0" u="none" strike="noStrike" baseline="0" dirty="0" err="1">
                <a:solidFill>
                  <a:schemeClr val="tx2"/>
                </a:solidFill>
              </a:rPr>
              <a:t>Organisations</a:t>
            </a:r>
            <a:r>
              <a:rPr lang="en-US" sz="2200" i="0" u="none" strike="noStrike" baseline="0" dirty="0">
                <a:solidFill>
                  <a:schemeClr val="tx2"/>
                </a:solidFill>
              </a:rPr>
              <a:t> may have to experiment to find the correct hierarchical level at which to make decisions.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6354FCD-CB65-D6D0-0B75-C2BB3D9D8F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6" y="90508"/>
            <a:ext cx="9971088" cy="72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649A"/>
                </a:solidFill>
              </a:rPr>
              <a:t>1. </a:t>
            </a:r>
            <a:r>
              <a:rPr lang="en-US" b="1" dirty="0" err="1">
                <a:solidFill>
                  <a:srgbClr val="00649A"/>
                </a:solidFill>
              </a:rPr>
              <a:t>Organising</a:t>
            </a:r>
            <a:r>
              <a:rPr lang="en-US" b="1" dirty="0">
                <a:solidFill>
                  <a:srgbClr val="00649A"/>
                </a:solidFill>
              </a:rPr>
              <a:t> the vertical structure (cont.)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006458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ridan Business PPT Template_2024" id="{D9BB25F3-86A8-47AA-9E88-2D7EF30AB927}" vid="{B920712B-1E59-4050-8030-58EEFDAE58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105CED8A-AF0E-4AD8-9238-2F7FF36232F4">Content Developer</Audience>
    <Department xmlns="105CED8A-AF0E-4AD8-9238-2F7FF36232F4">GPM Training</Department>
    <Category xmlns="105ced8a-af0e-4ad8-9238-2f7ff36232f4">Accessibility</Category>
    <Document_x0020_Type xmlns="105CED8A-AF0E-4AD8-9238-2F7FF36232F4">Template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2E4C7BBAF8442AC48CBC7D09A7580" ma:contentTypeVersion="22" ma:contentTypeDescription="Create a new document." ma:contentTypeScope="" ma:versionID="eeca2c9470d15452f23e025664c92696">
  <xsd:schema xmlns:xsd="http://www.w3.org/2001/XMLSchema" xmlns:xs="http://www.w3.org/2001/XMLSchema" xmlns:p="http://schemas.microsoft.com/office/2006/metadata/properties" xmlns:ns2="105CED8A-AF0E-4AD8-9238-2F7FF36232F4" xmlns:ns3="105ced8a-af0e-4ad8-9238-2f7ff36232f4" xmlns:ns4="d5280b9f-0d25-4ffb-96bc-3c5ae659ff52" targetNamespace="http://schemas.microsoft.com/office/2006/metadata/properties" ma:root="true" ma:fieldsID="bf2be7170006aa9e8b1ef03ea7452762" ns2:_="" ns3:_="" ns4:_="">
    <xsd:import namespace="105CED8A-AF0E-4AD8-9238-2F7FF36232F4"/>
    <xsd:import namespace="105ced8a-af0e-4ad8-9238-2f7ff36232f4"/>
    <xsd:import namespace="d5280b9f-0d25-4ffb-96bc-3c5ae659ff5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partment" minOccurs="0"/>
                <xsd:element ref="ns2:Audience" minOccurs="0"/>
                <xsd:element ref="ns3:Category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Process Document" ma:format="Dropdown" ma:internalName="Document_x0020_Type" ma:readOnly="false">
      <xsd:simpleType>
        <xsd:union memberTypes="dms:Text">
          <xsd:simpleType>
            <xsd:restriction base="dms:Choice">
              <xsd:enumeration value="Process Document"/>
              <xsd:enumeration value="Job Aid"/>
              <xsd:enumeration value="1-pager"/>
              <xsd:enumeration value="Quick Start Guide"/>
              <xsd:enumeration value="Training PPTs"/>
              <xsd:enumeration value="Training video"/>
              <xsd:enumeration value="Workflow"/>
              <xsd:enumeration value="Example"/>
              <xsd:enumeration value="Miscellaneous"/>
              <xsd:enumeration value="Template"/>
              <xsd:enumeration value="Authoring Guidelines"/>
              <xsd:enumeration value="Image"/>
              <xsd:enumeration value="Archive only"/>
            </xsd:restriction>
          </xsd:simpleType>
        </xsd:union>
      </xsd:simpleType>
    </xsd:element>
    <xsd:element name="Department" ma:index="3" nillable="true" ma:displayName="Owner" ma:default="GPM Training" ma:format="Dropdown" ma:internalName="Department" ma:readOnly="false">
      <xsd:simpleType>
        <xsd:restriction base="dms:Choice">
          <xsd:enumeration value="GPM Training"/>
          <xsd:enumeration value="GPM Operations"/>
          <xsd:enumeration value="CTQA"/>
          <xsd:enumeration value="Content Digitization"/>
          <xsd:enumeration value="Legal"/>
          <xsd:enumeration value="UX"/>
          <xsd:enumeration value="Global Production"/>
          <xsd:enumeration value="Other"/>
        </xsd:restriction>
      </xsd:simpleType>
    </xsd:element>
    <xsd:element name="Audience" ma:index="4" nillable="true" ma:displayName="Audience" ma:default="Content Developer" ma:format="Dropdown" ma:internalName="Audience" ma:readOnly="false">
      <xsd:simpleType>
        <xsd:restriction base="dms:Choice">
          <xsd:enumeration value="Internal"/>
          <xsd:enumeration value="Product Management"/>
          <xsd:enumeration value="Content Developer"/>
          <xsd:enumeration value="Product Manager"/>
          <xsd:enumeration value="Product Assistan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Category" ma:index="5" nillable="true" ma:displayName="Category" ma:internalName="Category" ma:readOnly="fals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80b9f-0d25-4ffb-96bc-3c5ae659ff52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BA192-EF86-48DF-982C-2C526A268392}">
  <ds:schemaRefs>
    <ds:schemaRef ds:uri="http://purl.org/dc/terms/"/>
    <ds:schemaRef ds:uri="http://schemas.openxmlformats.org/package/2006/metadata/core-properties"/>
    <ds:schemaRef ds:uri="d5280b9f-0d25-4ffb-96bc-3c5ae659ff5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05ced8a-af0e-4ad8-9238-2f7ff36232f4"/>
    <ds:schemaRef ds:uri="105CED8A-AF0E-4AD8-9238-2F7FF36232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67DBD-43FE-4A53-9169-32D4D652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CED8A-AF0E-4AD8-9238-2F7FF36232F4"/>
    <ds:schemaRef ds:uri="105ced8a-af0e-4ad8-9238-2f7ff36232f4"/>
    <ds:schemaRef ds:uri="d5280b9f-0d25-4ffb-96bc-3c5ae659f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3327</Words>
  <Application>Microsoft Office PowerPoint</Application>
  <PresentationFormat>Widescreen</PresentationFormat>
  <Paragraphs>257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Cordale-Bold</vt:lpstr>
      <vt:lpstr>Cordale-Italic</vt:lpstr>
      <vt:lpstr>Cordale-Regular</vt:lpstr>
      <vt:lpstr>Arial</vt:lpstr>
      <vt:lpstr>Calibri</vt:lpstr>
      <vt:lpstr>Georgia Pro</vt:lpstr>
      <vt:lpstr>Wingdings</vt:lpstr>
      <vt:lpstr>1_Office Theme</vt:lpstr>
      <vt:lpstr>PowerPoint Presentation</vt:lpstr>
      <vt:lpstr>Learning objectives</vt:lpstr>
      <vt:lpstr>What are your leadership beliefs?</vt:lpstr>
      <vt:lpstr>1. Organising the vertical structure</vt:lpstr>
      <vt:lpstr>Organisational chart for a soft drink bottling plant</vt:lpstr>
      <vt:lpstr>1. Organising the vertical structure (cont.)</vt:lpstr>
      <vt:lpstr>1. Organising the vertical structure (cont.)</vt:lpstr>
      <vt:lpstr>Reorganisation to increase span of management in an international metals company</vt:lpstr>
      <vt:lpstr>1. Organising the vertical structure (cont.)</vt:lpstr>
      <vt:lpstr>1. Organising the vertical structure (cont.)</vt:lpstr>
      <vt:lpstr>2. Departmentalisation</vt:lpstr>
      <vt:lpstr>PowerPoint Presentation</vt:lpstr>
      <vt:lpstr>(i) Vertical functional approach (cont.)</vt:lpstr>
      <vt:lpstr>PowerPoint Presentation</vt:lpstr>
      <vt:lpstr>(ii) Divisional approach (cont.)</vt:lpstr>
      <vt:lpstr>PowerPoint Presentation</vt:lpstr>
      <vt:lpstr>(iii) Matrix approach (cont.)</vt:lpstr>
      <vt:lpstr>3. Innovative approaches to departmentalisation</vt:lpstr>
      <vt:lpstr>(i) Team-based approach (cont.)</vt:lpstr>
      <vt:lpstr>PowerPoint Presentation</vt:lpstr>
      <vt:lpstr>(ii) Virtual network approach (cont.)</vt:lpstr>
      <vt:lpstr>4. Organising for horizontal coordination</vt:lpstr>
      <vt:lpstr>Evolution of organisational structures</vt:lpstr>
      <vt:lpstr>PowerPoint Presentation</vt:lpstr>
      <vt:lpstr>4. Organising for horizontal coordination (cont.)</vt:lpstr>
      <vt:lpstr>5. Factors shaping structure</vt:lpstr>
      <vt:lpstr>Contingency factors that influence organisation structure</vt:lpstr>
      <vt:lpstr>5. Factors shaping structure (cont.)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Do you have true determination?</vt:lpstr>
      <vt:lpstr>1.Innovation and the changing workplace</vt:lpstr>
      <vt:lpstr>PowerPoint Presentation</vt:lpstr>
      <vt:lpstr>2. Changing things: new products and technologies</vt:lpstr>
      <vt:lpstr>2. Three innovative strategies for new products and technologies</vt:lpstr>
      <vt:lpstr>2. Three innovative strategies for new products and technologies (cont.)</vt:lpstr>
      <vt:lpstr>Characteristics of creative people and organisations</vt:lpstr>
      <vt:lpstr>Coordination model for innovation </vt:lpstr>
      <vt:lpstr>3. Changing people and culture</vt:lpstr>
      <vt:lpstr>3. Changing people and culture (cont.)</vt:lpstr>
      <vt:lpstr>Organisation development approaches to culture change</vt:lpstr>
      <vt:lpstr>4. Implementing innovation and change</vt:lpstr>
      <vt:lpstr>Why change is hard</vt:lpstr>
      <vt:lpstr>4. Implementing innovation and change</vt:lpstr>
      <vt:lpstr>Using implementation tactics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Linda</dc:creator>
  <cp:lastModifiedBy>Belaynesh Teklay Gebremariam</cp:lastModifiedBy>
  <cp:revision>56</cp:revision>
  <cp:lastPrinted>2016-10-03T15:29:39Z</cp:lastPrinted>
  <dcterms:created xsi:type="dcterms:W3CDTF">2021-06-29T02:49:08Z</dcterms:created>
  <dcterms:modified xsi:type="dcterms:W3CDTF">2025-04-02T05:08:27Z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0x0101003532E4C7BBAF8442AC48CBC7D09A7580</vt:lpwstr>
  </property>
</Properties>
</file>