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82" r:id="rId4"/>
  </p:sldMasterIdLst>
  <p:notesMasterIdLst>
    <p:notesMasterId r:id="rId22"/>
  </p:notesMasterIdLst>
  <p:handoutMasterIdLst>
    <p:handoutMasterId r:id="rId23"/>
  </p:handoutMasterIdLst>
  <p:sldIdLst>
    <p:sldId id="256" r:id="rId5"/>
    <p:sldId id="321" r:id="rId6"/>
    <p:sldId id="288" r:id="rId7"/>
    <p:sldId id="289" r:id="rId8"/>
    <p:sldId id="273" r:id="rId9"/>
    <p:sldId id="315" r:id="rId10"/>
    <p:sldId id="290" r:id="rId11"/>
    <p:sldId id="291" r:id="rId12"/>
    <p:sldId id="317" r:id="rId13"/>
    <p:sldId id="295" r:id="rId14"/>
    <p:sldId id="309" r:id="rId15"/>
    <p:sldId id="310" r:id="rId16"/>
    <p:sldId id="319" r:id="rId17"/>
    <p:sldId id="312" r:id="rId18"/>
    <p:sldId id="313" r:id="rId19"/>
    <p:sldId id="322" r:id="rId20"/>
    <p:sldId id="323" r:id="rId21"/>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3E2D02-29F0-C25C-D480-D5A8D837C95A}" name="Natalie Orr" initials="NO" userId="d50f2ca4f565761c"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riola, Courtney A"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296"/>
    <a:srgbClr val="A93E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82962" autoAdjust="0"/>
  </p:normalViewPr>
  <p:slideViewPr>
    <p:cSldViewPr snapToGrid="0" snapToObjects="1">
      <p:cViewPr varScale="1">
        <p:scale>
          <a:sx n="80" d="100"/>
          <a:sy n="80" d="100"/>
        </p:scale>
        <p:origin x="1668" y="30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8B4CA6-D40B-9844-AEC5-B4A153B2D9A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9400FE94-270B-7046-B5CE-E27C9CCD8E6B}">
      <dgm:prSet/>
      <dgm:spPr>
        <a:solidFill>
          <a:srgbClr val="A93E62"/>
        </a:solidFill>
        <a:ln>
          <a:noFill/>
        </a:ln>
      </dgm:spPr>
      <dgm:t>
        <a:bodyPr/>
        <a:lstStyle/>
        <a:p>
          <a:r>
            <a:rPr lang="en-AU" dirty="0"/>
            <a:t>Programmed decisions</a:t>
          </a:r>
        </a:p>
      </dgm:t>
    </dgm:pt>
    <dgm:pt modelId="{D60CD8EB-17F9-924F-9F90-4A0AA2BE50C1}" type="parTrans" cxnId="{54AD3C9C-0C39-E845-9226-A534655EDEF1}">
      <dgm:prSet/>
      <dgm:spPr/>
      <dgm:t>
        <a:bodyPr/>
        <a:lstStyle/>
        <a:p>
          <a:endParaRPr lang="en-GB"/>
        </a:p>
      </dgm:t>
    </dgm:pt>
    <dgm:pt modelId="{8D279104-3747-1B41-80AC-048896089454}" type="sibTrans" cxnId="{54AD3C9C-0C39-E845-9226-A534655EDEF1}">
      <dgm:prSet/>
      <dgm:spPr/>
      <dgm:t>
        <a:bodyPr/>
        <a:lstStyle/>
        <a:p>
          <a:endParaRPr lang="en-GB"/>
        </a:p>
      </dgm:t>
    </dgm:pt>
    <dgm:pt modelId="{66C0F599-C66A-754E-BE7E-76F181BDE806}">
      <dgm:prSet/>
      <dgm:spPr/>
      <dgm:t>
        <a:bodyPr/>
        <a:lstStyle/>
        <a:p>
          <a:r>
            <a:rPr lang="en-AU" dirty="0"/>
            <a:t>A decision made in response to a situation that has occurred often enough to enable decision rules to be developed and applied in the future</a:t>
          </a:r>
        </a:p>
      </dgm:t>
    </dgm:pt>
    <dgm:pt modelId="{901665AB-B621-B449-9643-861A412930DB}" type="parTrans" cxnId="{05F3958D-238F-724C-96F7-E40AC6532DD7}">
      <dgm:prSet/>
      <dgm:spPr/>
      <dgm:t>
        <a:bodyPr/>
        <a:lstStyle/>
        <a:p>
          <a:endParaRPr lang="en-GB"/>
        </a:p>
      </dgm:t>
    </dgm:pt>
    <dgm:pt modelId="{3AC30D1A-ED67-4D40-A66B-F50EF82AEE65}" type="sibTrans" cxnId="{05F3958D-238F-724C-96F7-E40AC6532DD7}">
      <dgm:prSet/>
      <dgm:spPr/>
      <dgm:t>
        <a:bodyPr/>
        <a:lstStyle/>
        <a:p>
          <a:endParaRPr lang="en-GB"/>
        </a:p>
      </dgm:t>
    </dgm:pt>
    <dgm:pt modelId="{F9249D88-C292-3349-B162-CCC724186E42}">
      <dgm:prSet/>
      <dgm:spPr>
        <a:solidFill>
          <a:srgbClr val="4B5085"/>
        </a:solidFill>
        <a:ln>
          <a:noFill/>
        </a:ln>
      </dgm:spPr>
      <dgm:t>
        <a:bodyPr/>
        <a:lstStyle/>
        <a:p>
          <a:r>
            <a:rPr lang="en-AU" dirty="0"/>
            <a:t>Non-programmed decisions </a:t>
          </a:r>
        </a:p>
      </dgm:t>
    </dgm:pt>
    <dgm:pt modelId="{B3E59D46-A136-DA4E-8AB0-67108D511FB6}" type="parTrans" cxnId="{96349168-50A7-B749-9B71-8E2BEA032952}">
      <dgm:prSet/>
      <dgm:spPr/>
      <dgm:t>
        <a:bodyPr/>
        <a:lstStyle/>
        <a:p>
          <a:endParaRPr lang="en-GB"/>
        </a:p>
      </dgm:t>
    </dgm:pt>
    <dgm:pt modelId="{8013ECD7-1860-E347-B699-01334467B633}" type="sibTrans" cxnId="{96349168-50A7-B749-9B71-8E2BEA032952}">
      <dgm:prSet/>
      <dgm:spPr/>
      <dgm:t>
        <a:bodyPr/>
        <a:lstStyle/>
        <a:p>
          <a:endParaRPr lang="en-GB"/>
        </a:p>
      </dgm:t>
    </dgm:pt>
    <dgm:pt modelId="{EAB20A25-53BA-7840-A6C7-6DB065530919}">
      <dgm:prSet/>
      <dgm:spPr/>
      <dgm:t>
        <a:bodyPr/>
        <a:lstStyle/>
        <a:p>
          <a:r>
            <a:rPr lang="en-AU" dirty="0"/>
            <a:t>A decision made in response to a situation that is unique, is poorly defined and largely unstructured, and has importance consequences for the organisation</a:t>
          </a:r>
        </a:p>
      </dgm:t>
    </dgm:pt>
    <dgm:pt modelId="{FE750F07-1DA1-8C4A-A84A-7E8933A91DA4}" type="parTrans" cxnId="{14020304-6953-6144-9E1F-5B80FD76DA46}">
      <dgm:prSet/>
      <dgm:spPr/>
      <dgm:t>
        <a:bodyPr/>
        <a:lstStyle/>
        <a:p>
          <a:endParaRPr lang="en-GB"/>
        </a:p>
      </dgm:t>
    </dgm:pt>
    <dgm:pt modelId="{7E92A673-CEC0-1C41-8ED9-937730B10B08}" type="sibTrans" cxnId="{14020304-6953-6144-9E1F-5B80FD76DA46}">
      <dgm:prSet/>
      <dgm:spPr/>
      <dgm:t>
        <a:bodyPr/>
        <a:lstStyle/>
        <a:p>
          <a:endParaRPr lang="en-GB"/>
        </a:p>
      </dgm:t>
    </dgm:pt>
    <dgm:pt modelId="{66EF4B03-0BA6-4141-B1A0-63DABAD536C7}">
      <dgm:prSet/>
      <dgm:spPr/>
      <dgm:t>
        <a:bodyPr/>
        <a:lstStyle/>
        <a:p>
          <a:r>
            <a:rPr lang="en-AU" dirty="0"/>
            <a:t>Made in response to recurring organisational problems</a:t>
          </a:r>
        </a:p>
      </dgm:t>
    </dgm:pt>
    <dgm:pt modelId="{DB53F2A7-AFDD-4C9D-BEB1-890BD84BD5FF}" type="parTrans" cxnId="{825B616F-32BE-4F34-B653-1F2EA082992B}">
      <dgm:prSet/>
      <dgm:spPr/>
      <dgm:t>
        <a:bodyPr/>
        <a:lstStyle/>
        <a:p>
          <a:endParaRPr lang="en-US"/>
        </a:p>
      </dgm:t>
    </dgm:pt>
    <dgm:pt modelId="{AFBBDFE8-D718-4BC4-85AE-CE349E8BA8B2}" type="sibTrans" cxnId="{825B616F-32BE-4F34-B653-1F2EA082992B}">
      <dgm:prSet/>
      <dgm:spPr/>
      <dgm:t>
        <a:bodyPr/>
        <a:lstStyle/>
        <a:p>
          <a:endParaRPr lang="en-US"/>
        </a:p>
      </dgm:t>
    </dgm:pt>
    <dgm:pt modelId="{10805073-A22A-4403-B639-D362DB4D0AC5}">
      <dgm:prSet/>
      <dgm:spPr/>
      <dgm:t>
        <a:bodyPr/>
        <a:lstStyle/>
        <a:p>
          <a:r>
            <a:rPr lang="en-AU" dirty="0"/>
            <a:t>Involve strategic planning because uncertainty is great and decisions are complex</a:t>
          </a:r>
        </a:p>
      </dgm:t>
    </dgm:pt>
    <dgm:pt modelId="{C5FA3383-1F27-4AB0-8B32-B8A732A616AD}" type="parTrans" cxnId="{1FEC1A92-233C-4219-891D-F1FFE2E29E68}">
      <dgm:prSet/>
      <dgm:spPr/>
      <dgm:t>
        <a:bodyPr/>
        <a:lstStyle/>
        <a:p>
          <a:endParaRPr lang="en-US"/>
        </a:p>
      </dgm:t>
    </dgm:pt>
    <dgm:pt modelId="{94925A15-4174-49D8-948B-3BE69B06A8C1}" type="sibTrans" cxnId="{1FEC1A92-233C-4219-891D-F1FFE2E29E68}">
      <dgm:prSet/>
      <dgm:spPr/>
      <dgm:t>
        <a:bodyPr/>
        <a:lstStyle/>
        <a:p>
          <a:endParaRPr lang="en-US"/>
        </a:p>
      </dgm:t>
    </dgm:pt>
    <dgm:pt modelId="{4C1E7D61-5922-8340-8752-2597C24B3EA8}" type="pres">
      <dgm:prSet presAssocID="{598B4CA6-D40B-9844-AEC5-B4A153B2D9A2}" presName="Name0" presStyleCnt="0">
        <dgm:presLayoutVars>
          <dgm:dir/>
          <dgm:animLvl val="lvl"/>
          <dgm:resizeHandles val="exact"/>
        </dgm:presLayoutVars>
      </dgm:prSet>
      <dgm:spPr/>
    </dgm:pt>
    <dgm:pt modelId="{5D79638B-2FE6-9949-8873-BF82A5991CFE}" type="pres">
      <dgm:prSet presAssocID="{9400FE94-270B-7046-B5CE-E27C9CCD8E6B}" presName="composite" presStyleCnt="0"/>
      <dgm:spPr/>
    </dgm:pt>
    <dgm:pt modelId="{918032C7-3C12-7441-8D29-A3204CDB318A}" type="pres">
      <dgm:prSet presAssocID="{9400FE94-270B-7046-B5CE-E27C9CCD8E6B}" presName="parTx" presStyleLbl="alignNode1" presStyleIdx="0" presStyleCnt="2">
        <dgm:presLayoutVars>
          <dgm:chMax val="0"/>
          <dgm:chPref val="0"/>
          <dgm:bulletEnabled val="1"/>
        </dgm:presLayoutVars>
      </dgm:prSet>
      <dgm:spPr/>
    </dgm:pt>
    <dgm:pt modelId="{23EAB56C-C475-1847-87E3-4B71BCDB1B47}" type="pres">
      <dgm:prSet presAssocID="{9400FE94-270B-7046-B5CE-E27C9CCD8E6B}" presName="desTx" presStyleLbl="alignAccFollowNode1" presStyleIdx="0" presStyleCnt="2">
        <dgm:presLayoutVars>
          <dgm:bulletEnabled val="1"/>
        </dgm:presLayoutVars>
      </dgm:prSet>
      <dgm:spPr/>
    </dgm:pt>
    <dgm:pt modelId="{27AE6671-02A0-E645-862A-26D1B5F81D0D}" type="pres">
      <dgm:prSet presAssocID="{8D279104-3747-1B41-80AC-048896089454}" presName="space" presStyleCnt="0"/>
      <dgm:spPr/>
    </dgm:pt>
    <dgm:pt modelId="{6825ED52-06AA-5F47-83C2-785A5ECE7906}" type="pres">
      <dgm:prSet presAssocID="{F9249D88-C292-3349-B162-CCC724186E42}" presName="composite" presStyleCnt="0"/>
      <dgm:spPr/>
    </dgm:pt>
    <dgm:pt modelId="{56CCE7B5-EB4A-4341-AD22-5A97A4342086}" type="pres">
      <dgm:prSet presAssocID="{F9249D88-C292-3349-B162-CCC724186E42}" presName="parTx" presStyleLbl="alignNode1" presStyleIdx="1" presStyleCnt="2">
        <dgm:presLayoutVars>
          <dgm:chMax val="0"/>
          <dgm:chPref val="0"/>
          <dgm:bulletEnabled val="1"/>
        </dgm:presLayoutVars>
      </dgm:prSet>
      <dgm:spPr/>
    </dgm:pt>
    <dgm:pt modelId="{76E41D12-6AF2-CD44-8048-1DCA04FD66E3}" type="pres">
      <dgm:prSet presAssocID="{F9249D88-C292-3349-B162-CCC724186E42}" presName="desTx" presStyleLbl="alignAccFollowNode1" presStyleIdx="1" presStyleCnt="2">
        <dgm:presLayoutVars>
          <dgm:bulletEnabled val="1"/>
        </dgm:presLayoutVars>
      </dgm:prSet>
      <dgm:spPr/>
    </dgm:pt>
  </dgm:ptLst>
  <dgm:cxnLst>
    <dgm:cxn modelId="{14020304-6953-6144-9E1F-5B80FD76DA46}" srcId="{F9249D88-C292-3349-B162-CCC724186E42}" destId="{EAB20A25-53BA-7840-A6C7-6DB065530919}" srcOrd="0" destOrd="0" parTransId="{FE750F07-1DA1-8C4A-A84A-7E8933A91DA4}" sibTransId="{7E92A673-CEC0-1C41-8ED9-937730B10B08}"/>
    <dgm:cxn modelId="{0CAE4404-7377-3B4B-9234-4FEBFAFEEF3A}" type="presOf" srcId="{9400FE94-270B-7046-B5CE-E27C9CCD8E6B}" destId="{918032C7-3C12-7441-8D29-A3204CDB318A}" srcOrd="0" destOrd="0" presId="urn:microsoft.com/office/officeart/2005/8/layout/hList1"/>
    <dgm:cxn modelId="{D83B6A0C-D1B7-814B-B79E-92DE4CFADF40}" type="presOf" srcId="{F9249D88-C292-3349-B162-CCC724186E42}" destId="{56CCE7B5-EB4A-4341-AD22-5A97A4342086}" srcOrd="0" destOrd="0" presId="urn:microsoft.com/office/officeart/2005/8/layout/hList1"/>
    <dgm:cxn modelId="{5EAB240F-51D9-4FCF-96BF-A1B2BA31041E}" type="presOf" srcId="{10805073-A22A-4403-B639-D362DB4D0AC5}" destId="{76E41D12-6AF2-CD44-8048-1DCA04FD66E3}" srcOrd="0" destOrd="1" presId="urn:microsoft.com/office/officeart/2005/8/layout/hList1"/>
    <dgm:cxn modelId="{E360F828-51EB-43D3-8EB3-1D285A44DF4C}" type="presOf" srcId="{EAB20A25-53BA-7840-A6C7-6DB065530919}" destId="{76E41D12-6AF2-CD44-8048-1DCA04FD66E3}" srcOrd="0" destOrd="0" presId="urn:microsoft.com/office/officeart/2005/8/layout/hList1"/>
    <dgm:cxn modelId="{96349168-50A7-B749-9B71-8E2BEA032952}" srcId="{598B4CA6-D40B-9844-AEC5-B4A153B2D9A2}" destId="{F9249D88-C292-3349-B162-CCC724186E42}" srcOrd="1" destOrd="0" parTransId="{B3E59D46-A136-DA4E-8AB0-67108D511FB6}" sibTransId="{8013ECD7-1860-E347-B699-01334467B633}"/>
    <dgm:cxn modelId="{825B616F-32BE-4F34-B653-1F2EA082992B}" srcId="{9400FE94-270B-7046-B5CE-E27C9CCD8E6B}" destId="{66EF4B03-0BA6-4141-B1A0-63DABAD536C7}" srcOrd="1" destOrd="0" parTransId="{DB53F2A7-AFDD-4C9D-BEB1-890BD84BD5FF}" sibTransId="{AFBBDFE8-D718-4BC4-85AE-CE349E8BA8B2}"/>
    <dgm:cxn modelId="{05F3958D-238F-724C-96F7-E40AC6532DD7}" srcId="{9400FE94-270B-7046-B5CE-E27C9CCD8E6B}" destId="{66C0F599-C66A-754E-BE7E-76F181BDE806}" srcOrd="0" destOrd="0" parTransId="{901665AB-B621-B449-9643-861A412930DB}" sibTransId="{3AC30D1A-ED67-4D40-A66B-F50EF82AEE65}"/>
    <dgm:cxn modelId="{1FEC1A92-233C-4219-891D-F1FFE2E29E68}" srcId="{F9249D88-C292-3349-B162-CCC724186E42}" destId="{10805073-A22A-4403-B639-D362DB4D0AC5}" srcOrd="1" destOrd="0" parTransId="{C5FA3383-1F27-4AB0-8B32-B8A732A616AD}" sibTransId="{94925A15-4174-49D8-948B-3BE69B06A8C1}"/>
    <dgm:cxn modelId="{6161A599-D76B-4FD8-9EAA-846AF60FE571}" type="presOf" srcId="{66EF4B03-0BA6-4141-B1A0-63DABAD536C7}" destId="{23EAB56C-C475-1847-87E3-4B71BCDB1B47}" srcOrd="0" destOrd="1" presId="urn:microsoft.com/office/officeart/2005/8/layout/hList1"/>
    <dgm:cxn modelId="{54AD3C9C-0C39-E845-9226-A534655EDEF1}" srcId="{598B4CA6-D40B-9844-AEC5-B4A153B2D9A2}" destId="{9400FE94-270B-7046-B5CE-E27C9CCD8E6B}" srcOrd="0" destOrd="0" parTransId="{D60CD8EB-17F9-924F-9F90-4A0AA2BE50C1}" sibTransId="{8D279104-3747-1B41-80AC-048896089454}"/>
    <dgm:cxn modelId="{A45548B0-4F41-4C45-91E2-F45FB6274649}" type="presOf" srcId="{66C0F599-C66A-754E-BE7E-76F181BDE806}" destId="{23EAB56C-C475-1847-87E3-4B71BCDB1B47}" srcOrd="0" destOrd="0" presId="urn:microsoft.com/office/officeart/2005/8/layout/hList1"/>
    <dgm:cxn modelId="{7B2001BC-0757-824D-9380-ABCE29E2CD1F}" type="presOf" srcId="{598B4CA6-D40B-9844-AEC5-B4A153B2D9A2}" destId="{4C1E7D61-5922-8340-8752-2597C24B3EA8}" srcOrd="0" destOrd="0" presId="urn:microsoft.com/office/officeart/2005/8/layout/hList1"/>
    <dgm:cxn modelId="{368C997D-E912-4245-9161-0DA7A0DE474C}" type="presParOf" srcId="{4C1E7D61-5922-8340-8752-2597C24B3EA8}" destId="{5D79638B-2FE6-9949-8873-BF82A5991CFE}" srcOrd="0" destOrd="0" presId="urn:microsoft.com/office/officeart/2005/8/layout/hList1"/>
    <dgm:cxn modelId="{23D3E79F-3485-BA4E-A16D-0E6AA9286038}" type="presParOf" srcId="{5D79638B-2FE6-9949-8873-BF82A5991CFE}" destId="{918032C7-3C12-7441-8D29-A3204CDB318A}" srcOrd="0" destOrd="0" presId="urn:microsoft.com/office/officeart/2005/8/layout/hList1"/>
    <dgm:cxn modelId="{DAB32EA9-2BC0-424A-9664-1737657ADB76}" type="presParOf" srcId="{5D79638B-2FE6-9949-8873-BF82A5991CFE}" destId="{23EAB56C-C475-1847-87E3-4B71BCDB1B47}" srcOrd="1" destOrd="0" presId="urn:microsoft.com/office/officeart/2005/8/layout/hList1"/>
    <dgm:cxn modelId="{DD980809-2DF2-2B4E-9B43-A07C5FC7FAC9}" type="presParOf" srcId="{4C1E7D61-5922-8340-8752-2597C24B3EA8}" destId="{27AE6671-02A0-E645-862A-26D1B5F81D0D}" srcOrd="1" destOrd="0" presId="urn:microsoft.com/office/officeart/2005/8/layout/hList1"/>
    <dgm:cxn modelId="{CDF2A9E5-2A40-F841-BEC5-C35CD9356D3E}" type="presParOf" srcId="{4C1E7D61-5922-8340-8752-2597C24B3EA8}" destId="{6825ED52-06AA-5F47-83C2-785A5ECE7906}" srcOrd="2" destOrd="0" presId="urn:microsoft.com/office/officeart/2005/8/layout/hList1"/>
    <dgm:cxn modelId="{DF1D65DD-194B-A344-80B4-918236664A1B}" type="presParOf" srcId="{6825ED52-06AA-5F47-83C2-785A5ECE7906}" destId="{56CCE7B5-EB4A-4341-AD22-5A97A4342086}" srcOrd="0" destOrd="0" presId="urn:microsoft.com/office/officeart/2005/8/layout/hList1"/>
    <dgm:cxn modelId="{E1839E42-F2D7-AB47-B1F8-CC2D7E332582}" type="presParOf" srcId="{6825ED52-06AA-5F47-83C2-785A5ECE7906}" destId="{76E41D12-6AF2-CD44-8048-1DCA04FD66E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86FC53-A42C-A141-8FC1-6F2797579AA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B514A51A-5EE6-824E-8301-508405DC543E}">
      <dgm:prSet/>
      <dgm:spPr>
        <a:solidFill>
          <a:srgbClr val="006296"/>
        </a:solidFill>
        <a:ln>
          <a:noFill/>
        </a:ln>
      </dgm:spPr>
      <dgm:t>
        <a:bodyPr/>
        <a:lstStyle/>
        <a:p>
          <a:r>
            <a:rPr lang="en-AU" dirty="0"/>
            <a:t>Certainty</a:t>
          </a:r>
        </a:p>
      </dgm:t>
    </dgm:pt>
    <dgm:pt modelId="{CFD41E02-748E-0547-9ADC-C869F54FF7DC}" type="parTrans" cxnId="{8105B543-74ED-C74F-B08F-21821CFD8F47}">
      <dgm:prSet/>
      <dgm:spPr/>
      <dgm:t>
        <a:bodyPr/>
        <a:lstStyle/>
        <a:p>
          <a:endParaRPr lang="en-GB"/>
        </a:p>
      </dgm:t>
    </dgm:pt>
    <dgm:pt modelId="{826E1EC9-EE24-AB44-A949-55F94F2BD87F}" type="sibTrans" cxnId="{8105B543-74ED-C74F-B08F-21821CFD8F47}">
      <dgm:prSet/>
      <dgm:spPr/>
      <dgm:t>
        <a:bodyPr/>
        <a:lstStyle/>
        <a:p>
          <a:endParaRPr lang="en-GB"/>
        </a:p>
      </dgm:t>
    </dgm:pt>
    <dgm:pt modelId="{47DB2EAA-070F-6545-BB0D-047F75D23579}">
      <dgm:prSet/>
      <dgm:spPr/>
      <dgm:t>
        <a:bodyPr/>
        <a:lstStyle/>
        <a:p>
          <a:r>
            <a:rPr lang="en-AU" dirty="0"/>
            <a:t>All the information the decision maker needs is fully available.</a:t>
          </a:r>
        </a:p>
      </dgm:t>
    </dgm:pt>
    <dgm:pt modelId="{434BF183-B3F3-B540-B095-4886F0EFB397}" type="parTrans" cxnId="{67AB07BC-6CE2-C949-9D9E-61732A157D4C}">
      <dgm:prSet/>
      <dgm:spPr/>
      <dgm:t>
        <a:bodyPr/>
        <a:lstStyle/>
        <a:p>
          <a:endParaRPr lang="en-GB"/>
        </a:p>
      </dgm:t>
    </dgm:pt>
    <dgm:pt modelId="{DD8449C2-2342-644B-A791-075824DEA131}" type="sibTrans" cxnId="{67AB07BC-6CE2-C949-9D9E-61732A157D4C}">
      <dgm:prSet/>
      <dgm:spPr/>
      <dgm:t>
        <a:bodyPr/>
        <a:lstStyle/>
        <a:p>
          <a:endParaRPr lang="en-GB"/>
        </a:p>
      </dgm:t>
    </dgm:pt>
    <dgm:pt modelId="{53730A96-0EB0-E240-A09E-2F157A4D3BB6}">
      <dgm:prSet/>
      <dgm:spPr>
        <a:solidFill>
          <a:srgbClr val="4B5085"/>
        </a:solidFill>
        <a:ln>
          <a:noFill/>
        </a:ln>
      </dgm:spPr>
      <dgm:t>
        <a:bodyPr/>
        <a:lstStyle/>
        <a:p>
          <a:r>
            <a:rPr lang="en-AU" dirty="0"/>
            <a:t>Risk</a:t>
          </a:r>
        </a:p>
      </dgm:t>
    </dgm:pt>
    <dgm:pt modelId="{7637C18D-6117-2649-9218-9D39C5E5E477}" type="parTrans" cxnId="{3B201A69-7CD8-674E-84BC-409E16E1DA69}">
      <dgm:prSet/>
      <dgm:spPr/>
      <dgm:t>
        <a:bodyPr/>
        <a:lstStyle/>
        <a:p>
          <a:endParaRPr lang="en-GB"/>
        </a:p>
      </dgm:t>
    </dgm:pt>
    <dgm:pt modelId="{28681E8D-1BA9-B045-B7BF-984FC3EAA946}" type="sibTrans" cxnId="{3B201A69-7CD8-674E-84BC-409E16E1DA69}">
      <dgm:prSet/>
      <dgm:spPr/>
      <dgm:t>
        <a:bodyPr/>
        <a:lstStyle/>
        <a:p>
          <a:endParaRPr lang="en-GB"/>
        </a:p>
      </dgm:t>
    </dgm:pt>
    <dgm:pt modelId="{1233B0D6-428D-1F41-A858-5D9A9EE60A8B}">
      <dgm:prSet/>
      <dgm:spPr/>
      <dgm:t>
        <a:bodyPr/>
        <a:lstStyle/>
        <a:p>
          <a:r>
            <a:rPr lang="en-AU" dirty="0"/>
            <a:t>Clear-cut goals and good information is available, but the future outcomes associated with each alternative are subject to chance</a:t>
          </a:r>
        </a:p>
      </dgm:t>
    </dgm:pt>
    <dgm:pt modelId="{09143D0C-5CB2-9241-909C-8CC6A40CCE77}" type="parTrans" cxnId="{64235C6B-C8F2-2E46-A73C-4003C2256ACC}">
      <dgm:prSet/>
      <dgm:spPr/>
      <dgm:t>
        <a:bodyPr/>
        <a:lstStyle/>
        <a:p>
          <a:endParaRPr lang="en-GB"/>
        </a:p>
      </dgm:t>
    </dgm:pt>
    <dgm:pt modelId="{3AD68AE1-0F57-1747-A9AE-1174A21A792F}" type="sibTrans" cxnId="{64235C6B-C8F2-2E46-A73C-4003C2256ACC}">
      <dgm:prSet/>
      <dgm:spPr/>
      <dgm:t>
        <a:bodyPr/>
        <a:lstStyle/>
        <a:p>
          <a:endParaRPr lang="en-GB"/>
        </a:p>
      </dgm:t>
    </dgm:pt>
    <dgm:pt modelId="{D1F56169-F1AB-B04F-A4B6-D79756C1D6BC}">
      <dgm:prSet/>
      <dgm:spPr>
        <a:solidFill>
          <a:srgbClr val="A93E62"/>
        </a:solidFill>
        <a:ln>
          <a:noFill/>
        </a:ln>
      </dgm:spPr>
      <dgm:t>
        <a:bodyPr/>
        <a:lstStyle/>
        <a:p>
          <a:r>
            <a:rPr lang="en-AU" dirty="0"/>
            <a:t>Uncertainty</a:t>
          </a:r>
        </a:p>
      </dgm:t>
    </dgm:pt>
    <dgm:pt modelId="{C1400161-00B9-7C46-894A-E835E9298B24}" type="parTrans" cxnId="{38631076-07DA-6B46-84C0-EB73D3D2A5FB}">
      <dgm:prSet/>
      <dgm:spPr/>
      <dgm:t>
        <a:bodyPr/>
        <a:lstStyle/>
        <a:p>
          <a:endParaRPr lang="en-GB"/>
        </a:p>
      </dgm:t>
    </dgm:pt>
    <dgm:pt modelId="{CC5B1114-3417-C544-833D-891BF79D4F58}" type="sibTrans" cxnId="{38631076-07DA-6B46-84C0-EB73D3D2A5FB}">
      <dgm:prSet/>
      <dgm:spPr/>
      <dgm:t>
        <a:bodyPr/>
        <a:lstStyle/>
        <a:p>
          <a:endParaRPr lang="en-GB"/>
        </a:p>
      </dgm:t>
    </dgm:pt>
    <dgm:pt modelId="{EE838EE3-E0A3-FA43-BE1A-563C8902ACF7}">
      <dgm:prSet/>
      <dgm:spPr/>
      <dgm:t>
        <a:bodyPr/>
        <a:lstStyle/>
        <a:p>
          <a:r>
            <a:rPr lang="en-AU" dirty="0"/>
            <a:t>Managers know which goals they wish to achieve, but information about alternatives and future events is incomplete.</a:t>
          </a:r>
        </a:p>
      </dgm:t>
    </dgm:pt>
    <dgm:pt modelId="{101FF6F1-42EE-5C48-9523-BA9797AF4012}" type="parTrans" cxnId="{A3827BC7-A62E-694B-BA3A-E954E57FECEA}">
      <dgm:prSet/>
      <dgm:spPr/>
      <dgm:t>
        <a:bodyPr/>
        <a:lstStyle/>
        <a:p>
          <a:endParaRPr lang="en-GB"/>
        </a:p>
      </dgm:t>
    </dgm:pt>
    <dgm:pt modelId="{1DBF2920-B65D-834D-A46E-DFB3F21EAC3D}" type="sibTrans" cxnId="{A3827BC7-A62E-694B-BA3A-E954E57FECEA}">
      <dgm:prSet/>
      <dgm:spPr/>
      <dgm:t>
        <a:bodyPr/>
        <a:lstStyle/>
        <a:p>
          <a:endParaRPr lang="en-GB"/>
        </a:p>
      </dgm:t>
    </dgm:pt>
    <dgm:pt modelId="{37973D7C-8AE7-3248-961D-F4F06F4DD305}">
      <dgm:prSet/>
      <dgm:spPr>
        <a:solidFill>
          <a:srgbClr val="007B82"/>
        </a:solidFill>
        <a:ln>
          <a:noFill/>
        </a:ln>
      </dgm:spPr>
      <dgm:t>
        <a:bodyPr/>
        <a:lstStyle/>
        <a:p>
          <a:r>
            <a:rPr lang="en-AU" dirty="0"/>
            <a:t>Ambiguity</a:t>
          </a:r>
        </a:p>
      </dgm:t>
    </dgm:pt>
    <dgm:pt modelId="{40AEB86C-7D7D-9F4D-B094-A588EEFCE079}" type="parTrans" cxnId="{90A98DC4-5A27-834A-B8E6-0FF96C645495}">
      <dgm:prSet/>
      <dgm:spPr/>
      <dgm:t>
        <a:bodyPr/>
        <a:lstStyle/>
        <a:p>
          <a:endParaRPr lang="en-GB"/>
        </a:p>
      </dgm:t>
    </dgm:pt>
    <dgm:pt modelId="{772B87B9-873D-2D45-A61F-EC8136010754}" type="sibTrans" cxnId="{90A98DC4-5A27-834A-B8E6-0FF96C645495}">
      <dgm:prSet/>
      <dgm:spPr/>
      <dgm:t>
        <a:bodyPr/>
        <a:lstStyle/>
        <a:p>
          <a:endParaRPr lang="en-GB"/>
        </a:p>
      </dgm:t>
    </dgm:pt>
    <dgm:pt modelId="{F29C79E8-0849-A74F-B37F-E2049EB0BBFC}">
      <dgm:prSet/>
      <dgm:spPr/>
      <dgm:t>
        <a:bodyPr/>
        <a:lstStyle/>
        <a:p>
          <a:r>
            <a:rPr lang="en-AU" dirty="0"/>
            <a:t>The goals to be achieved or the problems to be solved are unclear, alternatives are difficult to define and information about outcomes is unavailable.</a:t>
          </a:r>
        </a:p>
      </dgm:t>
    </dgm:pt>
    <dgm:pt modelId="{1356C752-D6F4-6F46-A88D-D25EE428141D}" type="parTrans" cxnId="{442F6C5F-0F24-4147-A5C6-2DD06B9C6A4E}">
      <dgm:prSet/>
      <dgm:spPr/>
      <dgm:t>
        <a:bodyPr/>
        <a:lstStyle/>
        <a:p>
          <a:endParaRPr lang="en-GB"/>
        </a:p>
      </dgm:t>
    </dgm:pt>
    <dgm:pt modelId="{80577DDA-865F-104A-BB4A-8410A5EC5999}" type="sibTrans" cxnId="{442F6C5F-0F24-4147-A5C6-2DD06B9C6A4E}">
      <dgm:prSet/>
      <dgm:spPr/>
      <dgm:t>
        <a:bodyPr/>
        <a:lstStyle/>
        <a:p>
          <a:endParaRPr lang="en-GB"/>
        </a:p>
      </dgm:t>
    </dgm:pt>
    <dgm:pt modelId="{25E87CEF-1534-4CE2-84E3-D85E111C6FA9}">
      <dgm:prSet/>
      <dgm:spPr/>
      <dgm:t>
        <a:bodyPr/>
        <a:lstStyle/>
        <a:p>
          <a:r>
            <a:rPr lang="en-US" dirty="0"/>
            <a:t>Managers have information on operating conditions, resource costs or constraints, and each course of action and possible outcome.</a:t>
          </a:r>
          <a:endParaRPr lang="en-AU" dirty="0"/>
        </a:p>
      </dgm:t>
    </dgm:pt>
    <dgm:pt modelId="{8AC29AC7-5442-48EA-B13B-7614E9FCC5E3}" type="parTrans" cxnId="{C8ACF7A7-C96B-4C0B-B637-3B6B24DBD199}">
      <dgm:prSet/>
      <dgm:spPr/>
      <dgm:t>
        <a:bodyPr/>
        <a:lstStyle/>
        <a:p>
          <a:endParaRPr lang="en-US"/>
        </a:p>
      </dgm:t>
    </dgm:pt>
    <dgm:pt modelId="{2C5E548F-7446-4AE9-A9F4-EA1A32AB7107}" type="sibTrans" cxnId="{C8ACF7A7-C96B-4C0B-B637-3B6B24DBD199}">
      <dgm:prSet/>
      <dgm:spPr/>
      <dgm:t>
        <a:bodyPr/>
        <a:lstStyle/>
        <a:p>
          <a:endParaRPr lang="en-US"/>
        </a:p>
      </dgm:t>
    </dgm:pt>
    <dgm:pt modelId="{0A98B1F7-34A3-4D6D-AEB5-809857EFB520}">
      <dgm:prSet/>
      <dgm:spPr/>
      <dgm:t>
        <a:bodyPr/>
        <a:lstStyle/>
        <a:p>
          <a:r>
            <a:rPr lang="en-AU" dirty="0"/>
            <a:t>Enough information is available to estimate the probability of a successful outcome versus failure.</a:t>
          </a:r>
        </a:p>
      </dgm:t>
    </dgm:pt>
    <dgm:pt modelId="{6B119EEA-B2FF-4EE0-B8DB-9B9D14A66144}" type="parTrans" cxnId="{E7747EA6-0655-4114-88F5-25E7144D67CB}">
      <dgm:prSet/>
      <dgm:spPr/>
      <dgm:t>
        <a:bodyPr/>
        <a:lstStyle/>
        <a:p>
          <a:endParaRPr lang="en-US"/>
        </a:p>
      </dgm:t>
    </dgm:pt>
    <dgm:pt modelId="{4C279C56-B636-47E2-9514-99CDC7F13633}" type="sibTrans" cxnId="{E7747EA6-0655-4114-88F5-25E7144D67CB}">
      <dgm:prSet/>
      <dgm:spPr/>
      <dgm:t>
        <a:bodyPr/>
        <a:lstStyle/>
        <a:p>
          <a:endParaRPr lang="en-US"/>
        </a:p>
      </dgm:t>
    </dgm:pt>
    <dgm:pt modelId="{2DFF7754-8A1F-4984-A3EF-DA214BBD3BE3}">
      <dgm:prSet/>
      <dgm:spPr/>
      <dgm:t>
        <a:bodyPr/>
        <a:lstStyle/>
        <a:p>
          <a:r>
            <a:rPr lang="en-AU" dirty="0"/>
            <a:t>Managers may have to make assumptions from which to forge the decision even though it may be wrong if the assumptions are incorrect.</a:t>
          </a:r>
        </a:p>
      </dgm:t>
    </dgm:pt>
    <dgm:pt modelId="{7B4A0C3F-A620-4344-AB87-A39D2FEE740D}" type="parTrans" cxnId="{220D5143-3F9E-49FC-A260-DA0EE533399C}">
      <dgm:prSet/>
      <dgm:spPr/>
      <dgm:t>
        <a:bodyPr/>
        <a:lstStyle/>
        <a:p>
          <a:endParaRPr lang="en-US"/>
        </a:p>
      </dgm:t>
    </dgm:pt>
    <dgm:pt modelId="{39F6F894-C2A6-4A6F-8497-1EF2F7712DDD}" type="sibTrans" cxnId="{220D5143-3F9E-49FC-A260-DA0EE533399C}">
      <dgm:prSet/>
      <dgm:spPr/>
      <dgm:t>
        <a:bodyPr/>
        <a:lstStyle/>
        <a:p>
          <a:endParaRPr lang="en-US"/>
        </a:p>
      </dgm:t>
    </dgm:pt>
    <dgm:pt modelId="{E9EE93DE-6BED-4B35-A541-4DEF01EC26D1}">
      <dgm:prSet/>
      <dgm:spPr/>
      <dgm:t>
        <a:bodyPr/>
        <a:lstStyle/>
        <a:p>
          <a:endParaRPr lang="en-AU" dirty="0"/>
        </a:p>
      </dgm:t>
    </dgm:pt>
    <dgm:pt modelId="{E5CE460D-C17C-4821-8B0A-0ED214AF4BA3}" type="parTrans" cxnId="{78076FD0-0926-4DB1-B835-7DE01F7D1AAE}">
      <dgm:prSet/>
      <dgm:spPr/>
      <dgm:t>
        <a:bodyPr/>
        <a:lstStyle/>
        <a:p>
          <a:endParaRPr lang="en-US"/>
        </a:p>
      </dgm:t>
    </dgm:pt>
    <dgm:pt modelId="{FCD088DC-5B1B-456F-B976-2BFA29CC248A}" type="sibTrans" cxnId="{78076FD0-0926-4DB1-B835-7DE01F7D1AAE}">
      <dgm:prSet/>
      <dgm:spPr/>
      <dgm:t>
        <a:bodyPr/>
        <a:lstStyle/>
        <a:p>
          <a:endParaRPr lang="en-US"/>
        </a:p>
      </dgm:t>
    </dgm:pt>
    <dgm:pt modelId="{3A658422-39A1-0A40-84D8-1DDE2C2BDB1D}" type="pres">
      <dgm:prSet presAssocID="{4486FC53-A42C-A141-8FC1-6F2797579AA4}" presName="Name0" presStyleCnt="0">
        <dgm:presLayoutVars>
          <dgm:dir/>
          <dgm:animLvl val="lvl"/>
          <dgm:resizeHandles val="exact"/>
        </dgm:presLayoutVars>
      </dgm:prSet>
      <dgm:spPr/>
    </dgm:pt>
    <dgm:pt modelId="{CBFA9BC2-4346-A94F-921B-00CF71B357DE}" type="pres">
      <dgm:prSet presAssocID="{B514A51A-5EE6-824E-8301-508405DC543E}" presName="composite" presStyleCnt="0"/>
      <dgm:spPr/>
    </dgm:pt>
    <dgm:pt modelId="{9CE0E6EF-0B1A-C446-B4EE-3F330B5E274B}" type="pres">
      <dgm:prSet presAssocID="{B514A51A-5EE6-824E-8301-508405DC543E}" presName="parTx" presStyleLbl="alignNode1" presStyleIdx="0" presStyleCnt="4">
        <dgm:presLayoutVars>
          <dgm:chMax val="0"/>
          <dgm:chPref val="0"/>
          <dgm:bulletEnabled val="1"/>
        </dgm:presLayoutVars>
      </dgm:prSet>
      <dgm:spPr/>
    </dgm:pt>
    <dgm:pt modelId="{BFA4242F-9D21-6347-B4D7-F2FDB780FFF5}" type="pres">
      <dgm:prSet presAssocID="{B514A51A-5EE6-824E-8301-508405DC543E}" presName="desTx" presStyleLbl="alignAccFollowNode1" presStyleIdx="0" presStyleCnt="4">
        <dgm:presLayoutVars>
          <dgm:bulletEnabled val="1"/>
        </dgm:presLayoutVars>
      </dgm:prSet>
      <dgm:spPr/>
    </dgm:pt>
    <dgm:pt modelId="{ACC189D0-C680-DB48-BF3A-8A0D7104403D}" type="pres">
      <dgm:prSet presAssocID="{826E1EC9-EE24-AB44-A949-55F94F2BD87F}" presName="space" presStyleCnt="0"/>
      <dgm:spPr/>
    </dgm:pt>
    <dgm:pt modelId="{A9D8C218-9199-D043-8205-19810A499B5B}" type="pres">
      <dgm:prSet presAssocID="{53730A96-0EB0-E240-A09E-2F157A4D3BB6}" presName="composite" presStyleCnt="0"/>
      <dgm:spPr/>
    </dgm:pt>
    <dgm:pt modelId="{FD22D885-54D7-C342-A843-BCF82C9E2E63}" type="pres">
      <dgm:prSet presAssocID="{53730A96-0EB0-E240-A09E-2F157A4D3BB6}" presName="parTx" presStyleLbl="alignNode1" presStyleIdx="1" presStyleCnt="4">
        <dgm:presLayoutVars>
          <dgm:chMax val="0"/>
          <dgm:chPref val="0"/>
          <dgm:bulletEnabled val="1"/>
        </dgm:presLayoutVars>
      </dgm:prSet>
      <dgm:spPr/>
    </dgm:pt>
    <dgm:pt modelId="{CE4A2EFB-0A66-B748-B80D-BA465E25FE9D}" type="pres">
      <dgm:prSet presAssocID="{53730A96-0EB0-E240-A09E-2F157A4D3BB6}" presName="desTx" presStyleLbl="alignAccFollowNode1" presStyleIdx="1" presStyleCnt="4">
        <dgm:presLayoutVars>
          <dgm:bulletEnabled val="1"/>
        </dgm:presLayoutVars>
      </dgm:prSet>
      <dgm:spPr/>
    </dgm:pt>
    <dgm:pt modelId="{4B32ACF6-25F7-EB49-9A15-0F6287CCA671}" type="pres">
      <dgm:prSet presAssocID="{28681E8D-1BA9-B045-B7BF-984FC3EAA946}" presName="space" presStyleCnt="0"/>
      <dgm:spPr/>
    </dgm:pt>
    <dgm:pt modelId="{00C22DEC-DEE0-C845-8B42-C2D923E7AB23}" type="pres">
      <dgm:prSet presAssocID="{D1F56169-F1AB-B04F-A4B6-D79756C1D6BC}" presName="composite" presStyleCnt="0"/>
      <dgm:spPr/>
    </dgm:pt>
    <dgm:pt modelId="{528DBD78-22AD-9948-A911-F04665C7A8B1}" type="pres">
      <dgm:prSet presAssocID="{D1F56169-F1AB-B04F-A4B6-D79756C1D6BC}" presName="parTx" presStyleLbl="alignNode1" presStyleIdx="2" presStyleCnt="4">
        <dgm:presLayoutVars>
          <dgm:chMax val="0"/>
          <dgm:chPref val="0"/>
          <dgm:bulletEnabled val="1"/>
        </dgm:presLayoutVars>
      </dgm:prSet>
      <dgm:spPr/>
    </dgm:pt>
    <dgm:pt modelId="{3F220766-FCAD-3342-AD59-13642B57AD88}" type="pres">
      <dgm:prSet presAssocID="{D1F56169-F1AB-B04F-A4B6-D79756C1D6BC}" presName="desTx" presStyleLbl="alignAccFollowNode1" presStyleIdx="2" presStyleCnt="4">
        <dgm:presLayoutVars>
          <dgm:bulletEnabled val="1"/>
        </dgm:presLayoutVars>
      </dgm:prSet>
      <dgm:spPr/>
    </dgm:pt>
    <dgm:pt modelId="{853B3758-5F6B-654E-B07A-1086942528A3}" type="pres">
      <dgm:prSet presAssocID="{CC5B1114-3417-C544-833D-891BF79D4F58}" presName="space" presStyleCnt="0"/>
      <dgm:spPr/>
    </dgm:pt>
    <dgm:pt modelId="{72467D95-B09F-F04B-8580-735B82270D27}" type="pres">
      <dgm:prSet presAssocID="{37973D7C-8AE7-3248-961D-F4F06F4DD305}" presName="composite" presStyleCnt="0"/>
      <dgm:spPr/>
    </dgm:pt>
    <dgm:pt modelId="{89CD986D-C8D1-6C4E-8619-47FA9E2B29C1}" type="pres">
      <dgm:prSet presAssocID="{37973D7C-8AE7-3248-961D-F4F06F4DD305}" presName="parTx" presStyleLbl="alignNode1" presStyleIdx="3" presStyleCnt="4">
        <dgm:presLayoutVars>
          <dgm:chMax val="0"/>
          <dgm:chPref val="0"/>
          <dgm:bulletEnabled val="1"/>
        </dgm:presLayoutVars>
      </dgm:prSet>
      <dgm:spPr/>
    </dgm:pt>
    <dgm:pt modelId="{843E07B9-5276-B549-8A68-69B6B3A693E4}" type="pres">
      <dgm:prSet presAssocID="{37973D7C-8AE7-3248-961D-F4F06F4DD305}" presName="desTx" presStyleLbl="alignAccFollowNode1" presStyleIdx="3" presStyleCnt="4">
        <dgm:presLayoutVars>
          <dgm:bulletEnabled val="1"/>
        </dgm:presLayoutVars>
      </dgm:prSet>
      <dgm:spPr/>
    </dgm:pt>
  </dgm:ptLst>
  <dgm:cxnLst>
    <dgm:cxn modelId="{CF323202-5E77-9644-AD96-AB1569A0686E}" type="presOf" srcId="{1233B0D6-428D-1F41-A858-5D9A9EE60A8B}" destId="{CE4A2EFB-0A66-B748-B80D-BA465E25FE9D}" srcOrd="0" destOrd="0" presId="urn:microsoft.com/office/officeart/2005/8/layout/hList1"/>
    <dgm:cxn modelId="{3DA22E17-9E86-0B4F-AE83-7C8B18ADFDB2}" type="presOf" srcId="{D1F56169-F1AB-B04F-A4B6-D79756C1D6BC}" destId="{528DBD78-22AD-9948-A911-F04665C7A8B1}" srcOrd="0" destOrd="0" presId="urn:microsoft.com/office/officeart/2005/8/layout/hList1"/>
    <dgm:cxn modelId="{5A5E2520-7D3F-4540-AD60-69A6A4BC8D61}" type="presOf" srcId="{0A98B1F7-34A3-4D6D-AEB5-809857EFB520}" destId="{CE4A2EFB-0A66-B748-B80D-BA465E25FE9D}" srcOrd="0" destOrd="1" presId="urn:microsoft.com/office/officeart/2005/8/layout/hList1"/>
    <dgm:cxn modelId="{3D735322-569F-9946-BF92-7E9510B82799}" type="presOf" srcId="{EE838EE3-E0A3-FA43-BE1A-563C8902ACF7}" destId="{3F220766-FCAD-3342-AD59-13642B57AD88}" srcOrd="0" destOrd="0" presId="urn:microsoft.com/office/officeart/2005/8/layout/hList1"/>
    <dgm:cxn modelId="{60611F35-4189-D848-A65E-682D04A6E4C0}" type="presOf" srcId="{53730A96-0EB0-E240-A09E-2F157A4D3BB6}" destId="{FD22D885-54D7-C342-A843-BCF82C9E2E63}" srcOrd="0" destOrd="0" presId="urn:microsoft.com/office/officeart/2005/8/layout/hList1"/>
    <dgm:cxn modelId="{295F0E5B-5584-AA4A-BBE4-ACCB20A77277}" type="presOf" srcId="{B514A51A-5EE6-824E-8301-508405DC543E}" destId="{9CE0E6EF-0B1A-C446-B4EE-3F330B5E274B}" srcOrd="0" destOrd="0" presId="urn:microsoft.com/office/officeart/2005/8/layout/hList1"/>
    <dgm:cxn modelId="{442F6C5F-0F24-4147-A5C6-2DD06B9C6A4E}" srcId="{37973D7C-8AE7-3248-961D-F4F06F4DD305}" destId="{F29C79E8-0849-A74F-B37F-E2049EB0BBFC}" srcOrd="0" destOrd="0" parTransId="{1356C752-D6F4-6F46-A88D-D25EE428141D}" sibTransId="{80577DDA-865F-104A-BB4A-8410A5EC5999}"/>
    <dgm:cxn modelId="{220D5143-3F9E-49FC-A260-DA0EE533399C}" srcId="{D1F56169-F1AB-B04F-A4B6-D79756C1D6BC}" destId="{2DFF7754-8A1F-4984-A3EF-DA214BBD3BE3}" srcOrd="1" destOrd="0" parTransId="{7B4A0C3F-A620-4344-AB87-A39D2FEE740D}" sibTransId="{39F6F894-C2A6-4A6F-8497-1EF2F7712DDD}"/>
    <dgm:cxn modelId="{8105B543-74ED-C74F-B08F-21821CFD8F47}" srcId="{4486FC53-A42C-A141-8FC1-6F2797579AA4}" destId="{B514A51A-5EE6-824E-8301-508405DC543E}" srcOrd="0" destOrd="0" parTransId="{CFD41E02-748E-0547-9ADC-C869F54FF7DC}" sibTransId="{826E1EC9-EE24-AB44-A949-55F94F2BD87F}"/>
    <dgm:cxn modelId="{3EEC8367-5BA6-BC49-A3DF-2E0E23A2C4F1}" type="presOf" srcId="{4486FC53-A42C-A141-8FC1-6F2797579AA4}" destId="{3A658422-39A1-0A40-84D8-1DDE2C2BDB1D}" srcOrd="0" destOrd="0" presId="urn:microsoft.com/office/officeart/2005/8/layout/hList1"/>
    <dgm:cxn modelId="{3B201A69-7CD8-674E-84BC-409E16E1DA69}" srcId="{4486FC53-A42C-A141-8FC1-6F2797579AA4}" destId="{53730A96-0EB0-E240-A09E-2F157A4D3BB6}" srcOrd="1" destOrd="0" parTransId="{7637C18D-6117-2649-9218-9D39C5E5E477}" sibTransId="{28681E8D-1BA9-B045-B7BF-984FC3EAA946}"/>
    <dgm:cxn modelId="{64235C6B-C8F2-2E46-A73C-4003C2256ACC}" srcId="{53730A96-0EB0-E240-A09E-2F157A4D3BB6}" destId="{1233B0D6-428D-1F41-A858-5D9A9EE60A8B}" srcOrd="0" destOrd="0" parTransId="{09143D0C-5CB2-9241-909C-8CC6A40CCE77}" sibTransId="{3AD68AE1-0F57-1747-A9AE-1174A21A792F}"/>
    <dgm:cxn modelId="{38631076-07DA-6B46-84C0-EB73D3D2A5FB}" srcId="{4486FC53-A42C-A141-8FC1-6F2797579AA4}" destId="{D1F56169-F1AB-B04F-A4B6-D79756C1D6BC}" srcOrd="2" destOrd="0" parTransId="{C1400161-00B9-7C46-894A-E835E9298B24}" sibTransId="{CC5B1114-3417-C544-833D-891BF79D4F58}"/>
    <dgm:cxn modelId="{FBA9B09B-A8F3-4731-9D54-D70503C131B9}" type="presOf" srcId="{E9EE93DE-6BED-4B35-A541-4DEF01EC26D1}" destId="{843E07B9-5276-B549-8A68-69B6B3A693E4}" srcOrd="0" destOrd="1" presId="urn:microsoft.com/office/officeart/2005/8/layout/hList1"/>
    <dgm:cxn modelId="{E7747EA6-0655-4114-88F5-25E7144D67CB}" srcId="{53730A96-0EB0-E240-A09E-2F157A4D3BB6}" destId="{0A98B1F7-34A3-4D6D-AEB5-809857EFB520}" srcOrd="1" destOrd="0" parTransId="{6B119EEA-B2FF-4EE0-B8DB-9B9D14A66144}" sibTransId="{4C279C56-B636-47E2-9514-99CDC7F13633}"/>
    <dgm:cxn modelId="{C8ACF7A7-C96B-4C0B-B637-3B6B24DBD199}" srcId="{B514A51A-5EE6-824E-8301-508405DC543E}" destId="{25E87CEF-1534-4CE2-84E3-D85E111C6FA9}" srcOrd="1" destOrd="0" parTransId="{8AC29AC7-5442-48EA-B13B-7614E9FCC5E3}" sibTransId="{2C5E548F-7446-4AE9-A9F4-EA1A32AB7107}"/>
    <dgm:cxn modelId="{22CB2EAF-2E55-574C-9D2D-FC92DDC25239}" type="presOf" srcId="{37973D7C-8AE7-3248-961D-F4F06F4DD305}" destId="{89CD986D-C8D1-6C4E-8619-47FA9E2B29C1}" srcOrd="0" destOrd="0" presId="urn:microsoft.com/office/officeart/2005/8/layout/hList1"/>
    <dgm:cxn modelId="{902302B1-81DF-DC47-8F5C-447B25B3B59B}" type="presOf" srcId="{F29C79E8-0849-A74F-B37F-E2049EB0BBFC}" destId="{843E07B9-5276-B549-8A68-69B6B3A693E4}" srcOrd="0" destOrd="0" presId="urn:microsoft.com/office/officeart/2005/8/layout/hList1"/>
    <dgm:cxn modelId="{67AB07BC-6CE2-C949-9D9E-61732A157D4C}" srcId="{B514A51A-5EE6-824E-8301-508405DC543E}" destId="{47DB2EAA-070F-6545-BB0D-047F75D23579}" srcOrd="0" destOrd="0" parTransId="{434BF183-B3F3-B540-B095-4886F0EFB397}" sibTransId="{DD8449C2-2342-644B-A791-075824DEA131}"/>
    <dgm:cxn modelId="{90A98DC4-5A27-834A-B8E6-0FF96C645495}" srcId="{4486FC53-A42C-A141-8FC1-6F2797579AA4}" destId="{37973D7C-8AE7-3248-961D-F4F06F4DD305}" srcOrd="3" destOrd="0" parTransId="{40AEB86C-7D7D-9F4D-B094-A588EEFCE079}" sibTransId="{772B87B9-873D-2D45-A61F-EC8136010754}"/>
    <dgm:cxn modelId="{A3827BC7-A62E-694B-BA3A-E954E57FECEA}" srcId="{D1F56169-F1AB-B04F-A4B6-D79756C1D6BC}" destId="{EE838EE3-E0A3-FA43-BE1A-563C8902ACF7}" srcOrd="0" destOrd="0" parTransId="{101FF6F1-42EE-5C48-9523-BA9797AF4012}" sibTransId="{1DBF2920-B65D-834D-A46E-DFB3F21EAC3D}"/>
    <dgm:cxn modelId="{5DAC64C9-7A3B-4BBE-9BCB-D36EBA6A7E36}" type="presOf" srcId="{25E87CEF-1534-4CE2-84E3-D85E111C6FA9}" destId="{BFA4242F-9D21-6347-B4D7-F2FDB780FFF5}" srcOrd="0" destOrd="1" presId="urn:microsoft.com/office/officeart/2005/8/layout/hList1"/>
    <dgm:cxn modelId="{78076FD0-0926-4DB1-B835-7DE01F7D1AAE}" srcId="{37973D7C-8AE7-3248-961D-F4F06F4DD305}" destId="{E9EE93DE-6BED-4B35-A541-4DEF01EC26D1}" srcOrd="1" destOrd="0" parTransId="{E5CE460D-C17C-4821-8B0A-0ED214AF4BA3}" sibTransId="{FCD088DC-5B1B-456F-B976-2BFA29CC248A}"/>
    <dgm:cxn modelId="{03C94AE2-7115-7E4F-9BD5-7AD0B6C33FFB}" type="presOf" srcId="{47DB2EAA-070F-6545-BB0D-047F75D23579}" destId="{BFA4242F-9D21-6347-B4D7-F2FDB780FFF5}" srcOrd="0" destOrd="0" presId="urn:microsoft.com/office/officeart/2005/8/layout/hList1"/>
    <dgm:cxn modelId="{A43783EF-2639-451A-BCA9-712C61A3570C}" type="presOf" srcId="{2DFF7754-8A1F-4984-A3EF-DA214BBD3BE3}" destId="{3F220766-FCAD-3342-AD59-13642B57AD88}" srcOrd="0" destOrd="1" presId="urn:microsoft.com/office/officeart/2005/8/layout/hList1"/>
    <dgm:cxn modelId="{44FB3B4B-6D0F-A348-8C4D-6C8110892EA7}" type="presParOf" srcId="{3A658422-39A1-0A40-84D8-1DDE2C2BDB1D}" destId="{CBFA9BC2-4346-A94F-921B-00CF71B357DE}" srcOrd="0" destOrd="0" presId="urn:microsoft.com/office/officeart/2005/8/layout/hList1"/>
    <dgm:cxn modelId="{C580F4F6-DA88-2F40-A0F7-666CF8F63969}" type="presParOf" srcId="{CBFA9BC2-4346-A94F-921B-00CF71B357DE}" destId="{9CE0E6EF-0B1A-C446-B4EE-3F330B5E274B}" srcOrd="0" destOrd="0" presId="urn:microsoft.com/office/officeart/2005/8/layout/hList1"/>
    <dgm:cxn modelId="{26D508BD-27E3-C04B-BF4A-E2FB2AD22EB7}" type="presParOf" srcId="{CBFA9BC2-4346-A94F-921B-00CF71B357DE}" destId="{BFA4242F-9D21-6347-B4D7-F2FDB780FFF5}" srcOrd="1" destOrd="0" presId="urn:microsoft.com/office/officeart/2005/8/layout/hList1"/>
    <dgm:cxn modelId="{72A1EE8D-43D1-0C45-A59F-85D28DAF1651}" type="presParOf" srcId="{3A658422-39A1-0A40-84D8-1DDE2C2BDB1D}" destId="{ACC189D0-C680-DB48-BF3A-8A0D7104403D}" srcOrd="1" destOrd="0" presId="urn:microsoft.com/office/officeart/2005/8/layout/hList1"/>
    <dgm:cxn modelId="{E0E7C53B-5D18-6F4F-AC4E-B0802ABAABE1}" type="presParOf" srcId="{3A658422-39A1-0A40-84D8-1DDE2C2BDB1D}" destId="{A9D8C218-9199-D043-8205-19810A499B5B}" srcOrd="2" destOrd="0" presId="urn:microsoft.com/office/officeart/2005/8/layout/hList1"/>
    <dgm:cxn modelId="{5A87E152-4EB2-C341-9261-2376E472B651}" type="presParOf" srcId="{A9D8C218-9199-D043-8205-19810A499B5B}" destId="{FD22D885-54D7-C342-A843-BCF82C9E2E63}" srcOrd="0" destOrd="0" presId="urn:microsoft.com/office/officeart/2005/8/layout/hList1"/>
    <dgm:cxn modelId="{3E5EDFC3-B176-054F-B001-1775B8746D0C}" type="presParOf" srcId="{A9D8C218-9199-D043-8205-19810A499B5B}" destId="{CE4A2EFB-0A66-B748-B80D-BA465E25FE9D}" srcOrd="1" destOrd="0" presId="urn:microsoft.com/office/officeart/2005/8/layout/hList1"/>
    <dgm:cxn modelId="{55C5B064-A9E7-A442-9E3D-D80EA76EB50E}" type="presParOf" srcId="{3A658422-39A1-0A40-84D8-1DDE2C2BDB1D}" destId="{4B32ACF6-25F7-EB49-9A15-0F6287CCA671}" srcOrd="3" destOrd="0" presId="urn:microsoft.com/office/officeart/2005/8/layout/hList1"/>
    <dgm:cxn modelId="{30B2A74E-9AAE-1849-93A4-DF5A410A5591}" type="presParOf" srcId="{3A658422-39A1-0A40-84D8-1DDE2C2BDB1D}" destId="{00C22DEC-DEE0-C845-8B42-C2D923E7AB23}" srcOrd="4" destOrd="0" presId="urn:microsoft.com/office/officeart/2005/8/layout/hList1"/>
    <dgm:cxn modelId="{1F54EAAF-9C7C-514E-9633-9128BEA413FA}" type="presParOf" srcId="{00C22DEC-DEE0-C845-8B42-C2D923E7AB23}" destId="{528DBD78-22AD-9948-A911-F04665C7A8B1}" srcOrd="0" destOrd="0" presId="urn:microsoft.com/office/officeart/2005/8/layout/hList1"/>
    <dgm:cxn modelId="{351ACFD3-D507-F04D-9483-5A6DC97A8486}" type="presParOf" srcId="{00C22DEC-DEE0-C845-8B42-C2D923E7AB23}" destId="{3F220766-FCAD-3342-AD59-13642B57AD88}" srcOrd="1" destOrd="0" presId="urn:microsoft.com/office/officeart/2005/8/layout/hList1"/>
    <dgm:cxn modelId="{8DA1102E-771C-CC42-B482-62F466862743}" type="presParOf" srcId="{3A658422-39A1-0A40-84D8-1DDE2C2BDB1D}" destId="{853B3758-5F6B-654E-B07A-1086942528A3}" srcOrd="5" destOrd="0" presId="urn:microsoft.com/office/officeart/2005/8/layout/hList1"/>
    <dgm:cxn modelId="{008774DE-09A3-D64B-8AA8-BC6E52902423}" type="presParOf" srcId="{3A658422-39A1-0A40-84D8-1DDE2C2BDB1D}" destId="{72467D95-B09F-F04B-8580-735B82270D27}" srcOrd="6" destOrd="0" presId="urn:microsoft.com/office/officeart/2005/8/layout/hList1"/>
    <dgm:cxn modelId="{52F9CF02-0641-2843-9296-2C9645A09CFE}" type="presParOf" srcId="{72467D95-B09F-F04B-8580-735B82270D27}" destId="{89CD986D-C8D1-6C4E-8619-47FA9E2B29C1}" srcOrd="0" destOrd="0" presId="urn:microsoft.com/office/officeart/2005/8/layout/hList1"/>
    <dgm:cxn modelId="{53DFA9FD-2F59-4D42-A61E-E1777F975D7C}" type="presParOf" srcId="{72467D95-B09F-F04B-8580-735B82270D27}" destId="{843E07B9-5276-B549-8A68-69B6B3A693E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86FC53-A42C-A141-8FC1-6F2797579AA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B514A51A-5EE6-824E-8301-508405DC543E}">
      <dgm:prSet/>
      <dgm:spPr>
        <a:solidFill>
          <a:srgbClr val="006296"/>
        </a:solidFill>
        <a:ln>
          <a:noFill/>
        </a:ln>
      </dgm:spPr>
      <dgm:t>
        <a:bodyPr/>
        <a:lstStyle/>
        <a:p>
          <a:r>
            <a:rPr lang="en-AU" dirty="0"/>
            <a:t>1. Recognition of decision requirement</a:t>
          </a:r>
        </a:p>
      </dgm:t>
    </dgm:pt>
    <dgm:pt modelId="{CFD41E02-748E-0547-9ADC-C869F54FF7DC}" type="parTrans" cxnId="{8105B543-74ED-C74F-B08F-21821CFD8F47}">
      <dgm:prSet/>
      <dgm:spPr/>
      <dgm:t>
        <a:bodyPr/>
        <a:lstStyle/>
        <a:p>
          <a:endParaRPr lang="en-GB"/>
        </a:p>
      </dgm:t>
    </dgm:pt>
    <dgm:pt modelId="{826E1EC9-EE24-AB44-A949-55F94F2BD87F}" type="sibTrans" cxnId="{8105B543-74ED-C74F-B08F-21821CFD8F47}">
      <dgm:prSet/>
      <dgm:spPr/>
      <dgm:t>
        <a:bodyPr/>
        <a:lstStyle/>
        <a:p>
          <a:endParaRPr lang="en-GB"/>
        </a:p>
      </dgm:t>
    </dgm:pt>
    <dgm:pt modelId="{47DB2EAA-070F-6545-BB0D-047F75D23579}">
      <dgm:prSet/>
      <dgm:spPr/>
      <dgm:t>
        <a:bodyPr/>
        <a:lstStyle/>
        <a:p>
          <a:r>
            <a:rPr lang="en-US" dirty="0"/>
            <a:t>Managers confront a decision requirement in the form of either a problem or an opportunity.</a:t>
          </a:r>
          <a:endParaRPr lang="en-AU" dirty="0"/>
        </a:p>
      </dgm:t>
    </dgm:pt>
    <dgm:pt modelId="{434BF183-B3F3-B540-B095-4886F0EFB397}" type="parTrans" cxnId="{67AB07BC-6CE2-C949-9D9E-61732A157D4C}">
      <dgm:prSet/>
      <dgm:spPr/>
      <dgm:t>
        <a:bodyPr/>
        <a:lstStyle/>
        <a:p>
          <a:endParaRPr lang="en-GB"/>
        </a:p>
      </dgm:t>
    </dgm:pt>
    <dgm:pt modelId="{DD8449C2-2342-644B-A791-075824DEA131}" type="sibTrans" cxnId="{67AB07BC-6CE2-C949-9D9E-61732A157D4C}">
      <dgm:prSet/>
      <dgm:spPr/>
      <dgm:t>
        <a:bodyPr/>
        <a:lstStyle/>
        <a:p>
          <a:endParaRPr lang="en-GB"/>
        </a:p>
      </dgm:t>
    </dgm:pt>
    <dgm:pt modelId="{53730A96-0EB0-E240-A09E-2F157A4D3BB6}">
      <dgm:prSet/>
      <dgm:spPr>
        <a:solidFill>
          <a:srgbClr val="4B5085"/>
        </a:solidFill>
        <a:ln>
          <a:noFill/>
        </a:ln>
      </dgm:spPr>
      <dgm:t>
        <a:bodyPr/>
        <a:lstStyle/>
        <a:p>
          <a:r>
            <a:rPr lang="en-AU" dirty="0"/>
            <a:t>2. Diagnosis and analysis of causes</a:t>
          </a:r>
        </a:p>
      </dgm:t>
    </dgm:pt>
    <dgm:pt modelId="{7637C18D-6117-2649-9218-9D39C5E5E477}" type="parTrans" cxnId="{3B201A69-7CD8-674E-84BC-409E16E1DA69}">
      <dgm:prSet/>
      <dgm:spPr/>
      <dgm:t>
        <a:bodyPr/>
        <a:lstStyle/>
        <a:p>
          <a:endParaRPr lang="en-GB"/>
        </a:p>
      </dgm:t>
    </dgm:pt>
    <dgm:pt modelId="{28681E8D-1BA9-B045-B7BF-984FC3EAA946}" type="sibTrans" cxnId="{3B201A69-7CD8-674E-84BC-409E16E1DA69}">
      <dgm:prSet/>
      <dgm:spPr/>
      <dgm:t>
        <a:bodyPr/>
        <a:lstStyle/>
        <a:p>
          <a:endParaRPr lang="en-GB"/>
        </a:p>
      </dgm:t>
    </dgm:pt>
    <dgm:pt modelId="{1233B0D6-428D-1F41-A858-5D9A9EE60A8B}">
      <dgm:prSet/>
      <dgm:spPr/>
      <dgm:t>
        <a:bodyPr/>
        <a:lstStyle/>
        <a:p>
          <a:r>
            <a:rPr lang="en-US" dirty="0"/>
            <a:t>Diagnosis is the step in the decision-making process in which managers </a:t>
          </a:r>
          <a:r>
            <a:rPr lang="en-US" dirty="0" err="1"/>
            <a:t>analyse</a:t>
          </a:r>
          <a:r>
            <a:rPr lang="en-US" dirty="0"/>
            <a:t> underlying causal factors associated with the decision situation.</a:t>
          </a:r>
          <a:endParaRPr lang="en-AU" dirty="0"/>
        </a:p>
      </dgm:t>
    </dgm:pt>
    <dgm:pt modelId="{09143D0C-5CB2-9241-909C-8CC6A40CCE77}" type="parTrans" cxnId="{64235C6B-C8F2-2E46-A73C-4003C2256ACC}">
      <dgm:prSet/>
      <dgm:spPr/>
      <dgm:t>
        <a:bodyPr/>
        <a:lstStyle/>
        <a:p>
          <a:endParaRPr lang="en-GB"/>
        </a:p>
      </dgm:t>
    </dgm:pt>
    <dgm:pt modelId="{3AD68AE1-0F57-1747-A9AE-1174A21A792F}" type="sibTrans" cxnId="{64235C6B-C8F2-2E46-A73C-4003C2256ACC}">
      <dgm:prSet/>
      <dgm:spPr/>
      <dgm:t>
        <a:bodyPr/>
        <a:lstStyle/>
        <a:p>
          <a:endParaRPr lang="en-GB"/>
        </a:p>
      </dgm:t>
    </dgm:pt>
    <dgm:pt modelId="{D1F56169-F1AB-B04F-A4B6-D79756C1D6BC}">
      <dgm:prSet/>
      <dgm:spPr>
        <a:solidFill>
          <a:srgbClr val="A93E62"/>
        </a:solidFill>
        <a:ln>
          <a:noFill/>
        </a:ln>
      </dgm:spPr>
      <dgm:t>
        <a:bodyPr/>
        <a:lstStyle/>
        <a:p>
          <a:r>
            <a:rPr lang="en-AU" dirty="0"/>
            <a:t>3. Development of alternatives</a:t>
          </a:r>
        </a:p>
      </dgm:t>
    </dgm:pt>
    <dgm:pt modelId="{C1400161-00B9-7C46-894A-E835E9298B24}" type="parTrans" cxnId="{38631076-07DA-6B46-84C0-EB73D3D2A5FB}">
      <dgm:prSet/>
      <dgm:spPr/>
      <dgm:t>
        <a:bodyPr/>
        <a:lstStyle/>
        <a:p>
          <a:endParaRPr lang="en-GB"/>
        </a:p>
      </dgm:t>
    </dgm:pt>
    <dgm:pt modelId="{CC5B1114-3417-C544-833D-891BF79D4F58}" type="sibTrans" cxnId="{38631076-07DA-6B46-84C0-EB73D3D2A5FB}">
      <dgm:prSet/>
      <dgm:spPr/>
      <dgm:t>
        <a:bodyPr/>
        <a:lstStyle/>
        <a:p>
          <a:endParaRPr lang="en-GB"/>
        </a:p>
      </dgm:t>
    </dgm:pt>
    <dgm:pt modelId="{EE838EE3-E0A3-FA43-BE1A-563C8902ACF7}">
      <dgm:prSet/>
      <dgm:spPr/>
      <dgm:t>
        <a:bodyPr/>
        <a:lstStyle/>
        <a:p>
          <a:r>
            <a:rPr lang="en-US" dirty="0"/>
            <a:t>For a programmed decision, feasible alternatives are easy to identify and in fact usually are already available within the </a:t>
          </a:r>
          <a:r>
            <a:rPr lang="en-US" dirty="0" err="1"/>
            <a:t>organisation’s</a:t>
          </a:r>
          <a:r>
            <a:rPr lang="en-US" dirty="0"/>
            <a:t> rules and procedures.</a:t>
          </a:r>
          <a:endParaRPr lang="en-AU" dirty="0"/>
        </a:p>
      </dgm:t>
    </dgm:pt>
    <dgm:pt modelId="{101FF6F1-42EE-5C48-9523-BA9797AF4012}" type="parTrans" cxnId="{A3827BC7-A62E-694B-BA3A-E954E57FECEA}">
      <dgm:prSet/>
      <dgm:spPr/>
      <dgm:t>
        <a:bodyPr/>
        <a:lstStyle/>
        <a:p>
          <a:endParaRPr lang="en-GB"/>
        </a:p>
      </dgm:t>
    </dgm:pt>
    <dgm:pt modelId="{1DBF2920-B65D-834D-A46E-DFB3F21EAC3D}" type="sibTrans" cxnId="{A3827BC7-A62E-694B-BA3A-E954E57FECEA}">
      <dgm:prSet/>
      <dgm:spPr/>
      <dgm:t>
        <a:bodyPr/>
        <a:lstStyle/>
        <a:p>
          <a:endParaRPr lang="en-GB"/>
        </a:p>
      </dgm:t>
    </dgm:pt>
    <dgm:pt modelId="{25E87CEF-1534-4CE2-84E3-D85E111C6FA9}">
      <dgm:prSet/>
      <dgm:spPr/>
      <dgm:t>
        <a:bodyPr/>
        <a:lstStyle/>
        <a:p>
          <a:r>
            <a:rPr lang="en-US" dirty="0"/>
            <a:t>A problem occurs when performance is less than established goals.</a:t>
          </a:r>
          <a:endParaRPr lang="en-AU" dirty="0"/>
        </a:p>
      </dgm:t>
    </dgm:pt>
    <dgm:pt modelId="{8AC29AC7-5442-48EA-B13B-7614E9FCC5E3}" type="parTrans" cxnId="{C8ACF7A7-C96B-4C0B-B637-3B6B24DBD199}">
      <dgm:prSet/>
      <dgm:spPr/>
      <dgm:t>
        <a:bodyPr/>
        <a:lstStyle/>
        <a:p>
          <a:endParaRPr lang="en-US"/>
        </a:p>
      </dgm:t>
    </dgm:pt>
    <dgm:pt modelId="{2C5E548F-7446-4AE9-A9F4-EA1A32AB7107}" type="sibTrans" cxnId="{C8ACF7A7-C96B-4C0B-B637-3B6B24DBD199}">
      <dgm:prSet/>
      <dgm:spPr/>
      <dgm:t>
        <a:bodyPr/>
        <a:lstStyle/>
        <a:p>
          <a:endParaRPr lang="en-US"/>
        </a:p>
      </dgm:t>
    </dgm:pt>
    <dgm:pt modelId="{2DFF7754-8A1F-4984-A3EF-DA214BBD3BE3}">
      <dgm:prSet/>
      <dgm:spPr/>
      <dgm:t>
        <a:bodyPr/>
        <a:lstStyle/>
        <a:p>
          <a:r>
            <a:rPr lang="en-US" dirty="0"/>
            <a:t>Non-programmed decisions, however, require developing new courses of action that will meet the </a:t>
          </a:r>
          <a:r>
            <a:rPr lang="en-US" dirty="0" err="1"/>
            <a:t>organisation’s</a:t>
          </a:r>
          <a:r>
            <a:rPr lang="en-US" dirty="0"/>
            <a:t> needs.</a:t>
          </a:r>
          <a:endParaRPr lang="en-AU" dirty="0"/>
        </a:p>
      </dgm:t>
    </dgm:pt>
    <dgm:pt modelId="{7B4A0C3F-A620-4344-AB87-A39D2FEE740D}" type="parTrans" cxnId="{220D5143-3F9E-49FC-A260-DA0EE533399C}">
      <dgm:prSet/>
      <dgm:spPr/>
      <dgm:t>
        <a:bodyPr/>
        <a:lstStyle/>
        <a:p>
          <a:endParaRPr lang="en-US"/>
        </a:p>
      </dgm:t>
    </dgm:pt>
    <dgm:pt modelId="{39F6F894-C2A6-4A6F-8497-1EF2F7712DDD}" type="sibTrans" cxnId="{220D5143-3F9E-49FC-A260-DA0EE533399C}">
      <dgm:prSet/>
      <dgm:spPr/>
      <dgm:t>
        <a:bodyPr/>
        <a:lstStyle/>
        <a:p>
          <a:endParaRPr lang="en-US"/>
        </a:p>
      </dgm:t>
    </dgm:pt>
    <dgm:pt modelId="{6D6E9C3F-ED1A-4639-AF5A-E333F05603C4}">
      <dgm:prSet/>
      <dgm:spPr/>
      <dgm:t>
        <a:bodyPr/>
        <a:lstStyle/>
        <a:p>
          <a:r>
            <a:rPr lang="en-US" dirty="0"/>
            <a:t>An opportunity exists when managers see a potential accomplishment that exceeds specified current goals and therefore the possibility of enhancing performance beyond current levels.</a:t>
          </a:r>
          <a:endParaRPr lang="en-AU" dirty="0"/>
        </a:p>
      </dgm:t>
    </dgm:pt>
    <dgm:pt modelId="{4B173928-F209-4B33-A1B0-715F56E96A48}" type="parTrans" cxnId="{F7E500E7-D11C-4733-8819-9FAB4FD37071}">
      <dgm:prSet/>
      <dgm:spPr/>
      <dgm:t>
        <a:bodyPr/>
        <a:lstStyle/>
        <a:p>
          <a:endParaRPr lang="en-US"/>
        </a:p>
      </dgm:t>
    </dgm:pt>
    <dgm:pt modelId="{7D84D101-8805-4D85-B02A-0BBD491D6298}" type="sibTrans" cxnId="{F7E500E7-D11C-4733-8819-9FAB4FD37071}">
      <dgm:prSet/>
      <dgm:spPr/>
      <dgm:t>
        <a:bodyPr/>
        <a:lstStyle/>
        <a:p>
          <a:endParaRPr lang="en-US"/>
        </a:p>
      </dgm:t>
    </dgm:pt>
    <dgm:pt modelId="{90199A8A-D8CF-4DA4-BA6D-D15F83B3CFC1}">
      <dgm:prSet/>
      <dgm:spPr/>
      <dgm:t>
        <a:bodyPr/>
        <a:lstStyle/>
        <a:p>
          <a:r>
            <a:rPr lang="en-US" dirty="0"/>
            <a:t>By looking at a situation from different perspectives, managers can identify the true cause of the problem.</a:t>
          </a:r>
          <a:endParaRPr lang="en-AU" dirty="0"/>
        </a:p>
      </dgm:t>
    </dgm:pt>
    <dgm:pt modelId="{25A907A2-272F-4D9A-8F04-F2BCDE9F83B7}" type="parTrans" cxnId="{A94808B4-B4FB-40A6-A922-6B1B8D73A145}">
      <dgm:prSet/>
      <dgm:spPr/>
      <dgm:t>
        <a:bodyPr/>
        <a:lstStyle/>
        <a:p>
          <a:endParaRPr lang="en-US"/>
        </a:p>
      </dgm:t>
    </dgm:pt>
    <dgm:pt modelId="{6861748B-2252-4DB3-A7B5-70D1D3D21E05}" type="sibTrans" cxnId="{A94808B4-B4FB-40A6-A922-6B1B8D73A145}">
      <dgm:prSet/>
      <dgm:spPr/>
      <dgm:t>
        <a:bodyPr/>
        <a:lstStyle/>
        <a:p>
          <a:endParaRPr lang="en-US"/>
        </a:p>
      </dgm:t>
    </dgm:pt>
    <dgm:pt modelId="{1224B648-953F-46EB-9795-F303BAC54598}">
      <dgm:prSet/>
      <dgm:spPr/>
      <dgm:t>
        <a:bodyPr/>
        <a:lstStyle/>
        <a:p>
          <a:r>
            <a:rPr lang="en-US" dirty="0"/>
            <a:t>This stage is intended to generate possible alternative solutions that will respond to the needs of the situation and correct the underlying causes.</a:t>
          </a:r>
          <a:endParaRPr lang="en-AU" dirty="0"/>
        </a:p>
      </dgm:t>
    </dgm:pt>
    <dgm:pt modelId="{649F86AE-AE43-4FFD-B615-45CA29DE076B}" type="parTrans" cxnId="{00FF083F-82CD-43B1-8796-EC5F03FC0158}">
      <dgm:prSet/>
      <dgm:spPr/>
      <dgm:t>
        <a:bodyPr/>
        <a:lstStyle/>
        <a:p>
          <a:endParaRPr lang="en-US"/>
        </a:p>
      </dgm:t>
    </dgm:pt>
    <dgm:pt modelId="{94CCDEFF-88D2-4578-B0D2-92C9448CAB78}" type="sibTrans" cxnId="{00FF083F-82CD-43B1-8796-EC5F03FC0158}">
      <dgm:prSet/>
      <dgm:spPr/>
      <dgm:t>
        <a:bodyPr/>
        <a:lstStyle/>
        <a:p>
          <a:endParaRPr lang="en-US"/>
        </a:p>
      </dgm:t>
    </dgm:pt>
    <dgm:pt modelId="{3A658422-39A1-0A40-84D8-1DDE2C2BDB1D}" type="pres">
      <dgm:prSet presAssocID="{4486FC53-A42C-A141-8FC1-6F2797579AA4}" presName="Name0" presStyleCnt="0">
        <dgm:presLayoutVars>
          <dgm:dir/>
          <dgm:animLvl val="lvl"/>
          <dgm:resizeHandles val="exact"/>
        </dgm:presLayoutVars>
      </dgm:prSet>
      <dgm:spPr/>
    </dgm:pt>
    <dgm:pt modelId="{CBFA9BC2-4346-A94F-921B-00CF71B357DE}" type="pres">
      <dgm:prSet presAssocID="{B514A51A-5EE6-824E-8301-508405DC543E}" presName="composite" presStyleCnt="0"/>
      <dgm:spPr/>
    </dgm:pt>
    <dgm:pt modelId="{9CE0E6EF-0B1A-C446-B4EE-3F330B5E274B}" type="pres">
      <dgm:prSet presAssocID="{B514A51A-5EE6-824E-8301-508405DC543E}" presName="parTx" presStyleLbl="alignNode1" presStyleIdx="0" presStyleCnt="3">
        <dgm:presLayoutVars>
          <dgm:chMax val="0"/>
          <dgm:chPref val="0"/>
          <dgm:bulletEnabled val="1"/>
        </dgm:presLayoutVars>
      </dgm:prSet>
      <dgm:spPr/>
    </dgm:pt>
    <dgm:pt modelId="{BFA4242F-9D21-6347-B4D7-F2FDB780FFF5}" type="pres">
      <dgm:prSet presAssocID="{B514A51A-5EE6-824E-8301-508405DC543E}" presName="desTx" presStyleLbl="alignAccFollowNode1" presStyleIdx="0" presStyleCnt="3">
        <dgm:presLayoutVars>
          <dgm:bulletEnabled val="1"/>
        </dgm:presLayoutVars>
      </dgm:prSet>
      <dgm:spPr/>
    </dgm:pt>
    <dgm:pt modelId="{ACC189D0-C680-DB48-BF3A-8A0D7104403D}" type="pres">
      <dgm:prSet presAssocID="{826E1EC9-EE24-AB44-A949-55F94F2BD87F}" presName="space" presStyleCnt="0"/>
      <dgm:spPr/>
    </dgm:pt>
    <dgm:pt modelId="{A9D8C218-9199-D043-8205-19810A499B5B}" type="pres">
      <dgm:prSet presAssocID="{53730A96-0EB0-E240-A09E-2F157A4D3BB6}" presName="composite" presStyleCnt="0"/>
      <dgm:spPr/>
    </dgm:pt>
    <dgm:pt modelId="{FD22D885-54D7-C342-A843-BCF82C9E2E63}" type="pres">
      <dgm:prSet presAssocID="{53730A96-0EB0-E240-A09E-2F157A4D3BB6}" presName="parTx" presStyleLbl="alignNode1" presStyleIdx="1" presStyleCnt="3">
        <dgm:presLayoutVars>
          <dgm:chMax val="0"/>
          <dgm:chPref val="0"/>
          <dgm:bulletEnabled val="1"/>
        </dgm:presLayoutVars>
      </dgm:prSet>
      <dgm:spPr/>
    </dgm:pt>
    <dgm:pt modelId="{CE4A2EFB-0A66-B748-B80D-BA465E25FE9D}" type="pres">
      <dgm:prSet presAssocID="{53730A96-0EB0-E240-A09E-2F157A4D3BB6}" presName="desTx" presStyleLbl="alignAccFollowNode1" presStyleIdx="1" presStyleCnt="3">
        <dgm:presLayoutVars>
          <dgm:bulletEnabled val="1"/>
        </dgm:presLayoutVars>
      </dgm:prSet>
      <dgm:spPr/>
    </dgm:pt>
    <dgm:pt modelId="{4B32ACF6-25F7-EB49-9A15-0F6287CCA671}" type="pres">
      <dgm:prSet presAssocID="{28681E8D-1BA9-B045-B7BF-984FC3EAA946}" presName="space" presStyleCnt="0"/>
      <dgm:spPr/>
    </dgm:pt>
    <dgm:pt modelId="{00C22DEC-DEE0-C845-8B42-C2D923E7AB23}" type="pres">
      <dgm:prSet presAssocID="{D1F56169-F1AB-B04F-A4B6-D79756C1D6BC}" presName="composite" presStyleCnt="0"/>
      <dgm:spPr/>
    </dgm:pt>
    <dgm:pt modelId="{528DBD78-22AD-9948-A911-F04665C7A8B1}" type="pres">
      <dgm:prSet presAssocID="{D1F56169-F1AB-B04F-A4B6-D79756C1D6BC}" presName="parTx" presStyleLbl="alignNode1" presStyleIdx="2" presStyleCnt="3">
        <dgm:presLayoutVars>
          <dgm:chMax val="0"/>
          <dgm:chPref val="0"/>
          <dgm:bulletEnabled val="1"/>
        </dgm:presLayoutVars>
      </dgm:prSet>
      <dgm:spPr/>
    </dgm:pt>
    <dgm:pt modelId="{3F220766-FCAD-3342-AD59-13642B57AD88}" type="pres">
      <dgm:prSet presAssocID="{D1F56169-F1AB-B04F-A4B6-D79756C1D6BC}" presName="desTx" presStyleLbl="alignAccFollowNode1" presStyleIdx="2" presStyleCnt="3">
        <dgm:presLayoutVars>
          <dgm:bulletEnabled val="1"/>
        </dgm:presLayoutVars>
      </dgm:prSet>
      <dgm:spPr/>
    </dgm:pt>
  </dgm:ptLst>
  <dgm:cxnLst>
    <dgm:cxn modelId="{CF323202-5E77-9644-AD96-AB1569A0686E}" type="presOf" srcId="{1233B0D6-428D-1F41-A858-5D9A9EE60A8B}" destId="{CE4A2EFB-0A66-B748-B80D-BA465E25FE9D}" srcOrd="0" destOrd="0" presId="urn:microsoft.com/office/officeart/2005/8/layout/hList1"/>
    <dgm:cxn modelId="{3DA22E17-9E86-0B4F-AE83-7C8B18ADFDB2}" type="presOf" srcId="{D1F56169-F1AB-B04F-A4B6-D79756C1D6BC}" destId="{528DBD78-22AD-9948-A911-F04665C7A8B1}" srcOrd="0" destOrd="0" presId="urn:microsoft.com/office/officeart/2005/8/layout/hList1"/>
    <dgm:cxn modelId="{3D735322-569F-9946-BF92-7E9510B82799}" type="presOf" srcId="{EE838EE3-E0A3-FA43-BE1A-563C8902ACF7}" destId="{3F220766-FCAD-3342-AD59-13642B57AD88}" srcOrd="0" destOrd="1" presId="urn:microsoft.com/office/officeart/2005/8/layout/hList1"/>
    <dgm:cxn modelId="{60611F35-4189-D848-A65E-682D04A6E4C0}" type="presOf" srcId="{53730A96-0EB0-E240-A09E-2F157A4D3BB6}" destId="{FD22D885-54D7-C342-A843-BCF82C9E2E63}" srcOrd="0" destOrd="0" presId="urn:microsoft.com/office/officeart/2005/8/layout/hList1"/>
    <dgm:cxn modelId="{00FF083F-82CD-43B1-8796-EC5F03FC0158}" srcId="{D1F56169-F1AB-B04F-A4B6-D79756C1D6BC}" destId="{1224B648-953F-46EB-9795-F303BAC54598}" srcOrd="0" destOrd="0" parTransId="{649F86AE-AE43-4FFD-B615-45CA29DE076B}" sibTransId="{94CCDEFF-88D2-4578-B0D2-92C9448CAB78}"/>
    <dgm:cxn modelId="{295F0E5B-5584-AA4A-BBE4-ACCB20A77277}" type="presOf" srcId="{B514A51A-5EE6-824E-8301-508405DC543E}" destId="{9CE0E6EF-0B1A-C446-B4EE-3F330B5E274B}" srcOrd="0" destOrd="0" presId="urn:microsoft.com/office/officeart/2005/8/layout/hList1"/>
    <dgm:cxn modelId="{220D5143-3F9E-49FC-A260-DA0EE533399C}" srcId="{D1F56169-F1AB-B04F-A4B6-D79756C1D6BC}" destId="{2DFF7754-8A1F-4984-A3EF-DA214BBD3BE3}" srcOrd="2" destOrd="0" parTransId="{7B4A0C3F-A620-4344-AB87-A39D2FEE740D}" sibTransId="{39F6F894-C2A6-4A6F-8497-1EF2F7712DDD}"/>
    <dgm:cxn modelId="{8105B543-74ED-C74F-B08F-21821CFD8F47}" srcId="{4486FC53-A42C-A141-8FC1-6F2797579AA4}" destId="{B514A51A-5EE6-824E-8301-508405DC543E}" srcOrd="0" destOrd="0" parTransId="{CFD41E02-748E-0547-9ADC-C869F54FF7DC}" sibTransId="{826E1EC9-EE24-AB44-A949-55F94F2BD87F}"/>
    <dgm:cxn modelId="{3EEC8367-5BA6-BC49-A3DF-2E0E23A2C4F1}" type="presOf" srcId="{4486FC53-A42C-A141-8FC1-6F2797579AA4}" destId="{3A658422-39A1-0A40-84D8-1DDE2C2BDB1D}" srcOrd="0" destOrd="0" presId="urn:microsoft.com/office/officeart/2005/8/layout/hList1"/>
    <dgm:cxn modelId="{3B201A69-7CD8-674E-84BC-409E16E1DA69}" srcId="{4486FC53-A42C-A141-8FC1-6F2797579AA4}" destId="{53730A96-0EB0-E240-A09E-2F157A4D3BB6}" srcOrd="1" destOrd="0" parTransId="{7637C18D-6117-2649-9218-9D39C5E5E477}" sibTransId="{28681E8D-1BA9-B045-B7BF-984FC3EAA946}"/>
    <dgm:cxn modelId="{64235C6B-C8F2-2E46-A73C-4003C2256ACC}" srcId="{53730A96-0EB0-E240-A09E-2F157A4D3BB6}" destId="{1233B0D6-428D-1F41-A858-5D9A9EE60A8B}" srcOrd="0" destOrd="0" parTransId="{09143D0C-5CB2-9241-909C-8CC6A40CCE77}" sibTransId="{3AD68AE1-0F57-1747-A9AE-1174A21A792F}"/>
    <dgm:cxn modelId="{8511A94B-BBB9-4B4A-A2EA-E7BE0F89901C}" type="presOf" srcId="{6D6E9C3F-ED1A-4639-AF5A-E333F05603C4}" destId="{BFA4242F-9D21-6347-B4D7-F2FDB780FFF5}" srcOrd="0" destOrd="2" presId="urn:microsoft.com/office/officeart/2005/8/layout/hList1"/>
    <dgm:cxn modelId="{38631076-07DA-6B46-84C0-EB73D3D2A5FB}" srcId="{4486FC53-A42C-A141-8FC1-6F2797579AA4}" destId="{D1F56169-F1AB-B04F-A4B6-D79756C1D6BC}" srcOrd="2" destOrd="0" parTransId="{C1400161-00B9-7C46-894A-E835E9298B24}" sibTransId="{CC5B1114-3417-C544-833D-891BF79D4F58}"/>
    <dgm:cxn modelId="{33FC628F-E996-4451-9D21-FBF5B10DF0ED}" type="presOf" srcId="{1224B648-953F-46EB-9795-F303BAC54598}" destId="{3F220766-FCAD-3342-AD59-13642B57AD88}" srcOrd="0" destOrd="0" presId="urn:microsoft.com/office/officeart/2005/8/layout/hList1"/>
    <dgm:cxn modelId="{C8ACF7A7-C96B-4C0B-B637-3B6B24DBD199}" srcId="{B514A51A-5EE6-824E-8301-508405DC543E}" destId="{25E87CEF-1534-4CE2-84E3-D85E111C6FA9}" srcOrd="1" destOrd="0" parTransId="{8AC29AC7-5442-48EA-B13B-7614E9FCC5E3}" sibTransId="{2C5E548F-7446-4AE9-A9F4-EA1A32AB7107}"/>
    <dgm:cxn modelId="{A94808B4-B4FB-40A6-A922-6B1B8D73A145}" srcId="{53730A96-0EB0-E240-A09E-2F157A4D3BB6}" destId="{90199A8A-D8CF-4DA4-BA6D-D15F83B3CFC1}" srcOrd="1" destOrd="0" parTransId="{25A907A2-272F-4D9A-8F04-F2BCDE9F83B7}" sibTransId="{6861748B-2252-4DB3-A7B5-70D1D3D21E05}"/>
    <dgm:cxn modelId="{D8E9A1BA-9DA2-461D-9940-A9E1D9836174}" type="presOf" srcId="{90199A8A-D8CF-4DA4-BA6D-D15F83B3CFC1}" destId="{CE4A2EFB-0A66-B748-B80D-BA465E25FE9D}" srcOrd="0" destOrd="1" presId="urn:microsoft.com/office/officeart/2005/8/layout/hList1"/>
    <dgm:cxn modelId="{67AB07BC-6CE2-C949-9D9E-61732A157D4C}" srcId="{B514A51A-5EE6-824E-8301-508405DC543E}" destId="{47DB2EAA-070F-6545-BB0D-047F75D23579}" srcOrd="0" destOrd="0" parTransId="{434BF183-B3F3-B540-B095-4886F0EFB397}" sibTransId="{DD8449C2-2342-644B-A791-075824DEA131}"/>
    <dgm:cxn modelId="{A3827BC7-A62E-694B-BA3A-E954E57FECEA}" srcId="{D1F56169-F1AB-B04F-A4B6-D79756C1D6BC}" destId="{EE838EE3-E0A3-FA43-BE1A-563C8902ACF7}" srcOrd="1" destOrd="0" parTransId="{101FF6F1-42EE-5C48-9523-BA9797AF4012}" sibTransId="{1DBF2920-B65D-834D-A46E-DFB3F21EAC3D}"/>
    <dgm:cxn modelId="{5DAC64C9-7A3B-4BBE-9BCB-D36EBA6A7E36}" type="presOf" srcId="{25E87CEF-1534-4CE2-84E3-D85E111C6FA9}" destId="{BFA4242F-9D21-6347-B4D7-F2FDB780FFF5}" srcOrd="0" destOrd="1" presId="urn:microsoft.com/office/officeart/2005/8/layout/hList1"/>
    <dgm:cxn modelId="{03C94AE2-7115-7E4F-9BD5-7AD0B6C33FFB}" type="presOf" srcId="{47DB2EAA-070F-6545-BB0D-047F75D23579}" destId="{BFA4242F-9D21-6347-B4D7-F2FDB780FFF5}" srcOrd="0" destOrd="0" presId="urn:microsoft.com/office/officeart/2005/8/layout/hList1"/>
    <dgm:cxn modelId="{F7E500E7-D11C-4733-8819-9FAB4FD37071}" srcId="{B514A51A-5EE6-824E-8301-508405DC543E}" destId="{6D6E9C3F-ED1A-4639-AF5A-E333F05603C4}" srcOrd="2" destOrd="0" parTransId="{4B173928-F209-4B33-A1B0-715F56E96A48}" sibTransId="{7D84D101-8805-4D85-B02A-0BBD491D6298}"/>
    <dgm:cxn modelId="{A43783EF-2639-451A-BCA9-712C61A3570C}" type="presOf" srcId="{2DFF7754-8A1F-4984-A3EF-DA214BBD3BE3}" destId="{3F220766-FCAD-3342-AD59-13642B57AD88}" srcOrd="0" destOrd="2" presId="urn:microsoft.com/office/officeart/2005/8/layout/hList1"/>
    <dgm:cxn modelId="{44FB3B4B-6D0F-A348-8C4D-6C8110892EA7}" type="presParOf" srcId="{3A658422-39A1-0A40-84D8-1DDE2C2BDB1D}" destId="{CBFA9BC2-4346-A94F-921B-00CF71B357DE}" srcOrd="0" destOrd="0" presId="urn:microsoft.com/office/officeart/2005/8/layout/hList1"/>
    <dgm:cxn modelId="{C580F4F6-DA88-2F40-A0F7-666CF8F63969}" type="presParOf" srcId="{CBFA9BC2-4346-A94F-921B-00CF71B357DE}" destId="{9CE0E6EF-0B1A-C446-B4EE-3F330B5E274B}" srcOrd="0" destOrd="0" presId="urn:microsoft.com/office/officeart/2005/8/layout/hList1"/>
    <dgm:cxn modelId="{26D508BD-27E3-C04B-BF4A-E2FB2AD22EB7}" type="presParOf" srcId="{CBFA9BC2-4346-A94F-921B-00CF71B357DE}" destId="{BFA4242F-9D21-6347-B4D7-F2FDB780FFF5}" srcOrd="1" destOrd="0" presId="urn:microsoft.com/office/officeart/2005/8/layout/hList1"/>
    <dgm:cxn modelId="{72A1EE8D-43D1-0C45-A59F-85D28DAF1651}" type="presParOf" srcId="{3A658422-39A1-0A40-84D8-1DDE2C2BDB1D}" destId="{ACC189D0-C680-DB48-BF3A-8A0D7104403D}" srcOrd="1" destOrd="0" presId="urn:microsoft.com/office/officeart/2005/8/layout/hList1"/>
    <dgm:cxn modelId="{E0E7C53B-5D18-6F4F-AC4E-B0802ABAABE1}" type="presParOf" srcId="{3A658422-39A1-0A40-84D8-1DDE2C2BDB1D}" destId="{A9D8C218-9199-D043-8205-19810A499B5B}" srcOrd="2" destOrd="0" presId="urn:microsoft.com/office/officeart/2005/8/layout/hList1"/>
    <dgm:cxn modelId="{5A87E152-4EB2-C341-9261-2376E472B651}" type="presParOf" srcId="{A9D8C218-9199-D043-8205-19810A499B5B}" destId="{FD22D885-54D7-C342-A843-BCF82C9E2E63}" srcOrd="0" destOrd="0" presId="urn:microsoft.com/office/officeart/2005/8/layout/hList1"/>
    <dgm:cxn modelId="{3E5EDFC3-B176-054F-B001-1775B8746D0C}" type="presParOf" srcId="{A9D8C218-9199-D043-8205-19810A499B5B}" destId="{CE4A2EFB-0A66-B748-B80D-BA465E25FE9D}" srcOrd="1" destOrd="0" presId="urn:microsoft.com/office/officeart/2005/8/layout/hList1"/>
    <dgm:cxn modelId="{55C5B064-A9E7-A442-9E3D-D80EA76EB50E}" type="presParOf" srcId="{3A658422-39A1-0A40-84D8-1DDE2C2BDB1D}" destId="{4B32ACF6-25F7-EB49-9A15-0F6287CCA671}" srcOrd="3" destOrd="0" presId="urn:microsoft.com/office/officeart/2005/8/layout/hList1"/>
    <dgm:cxn modelId="{30B2A74E-9AAE-1849-93A4-DF5A410A5591}" type="presParOf" srcId="{3A658422-39A1-0A40-84D8-1DDE2C2BDB1D}" destId="{00C22DEC-DEE0-C845-8B42-C2D923E7AB23}" srcOrd="4" destOrd="0" presId="urn:microsoft.com/office/officeart/2005/8/layout/hList1"/>
    <dgm:cxn modelId="{1F54EAAF-9C7C-514E-9633-9128BEA413FA}" type="presParOf" srcId="{00C22DEC-DEE0-C845-8B42-C2D923E7AB23}" destId="{528DBD78-22AD-9948-A911-F04665C7A8B1}" srcOrd="0" destOrd="0" presId="urn:microsoft.com/office/officeart/2005/8/layout/hList1"/>
    <dgm:cxn modelId="{351ACFD3-D507-F04D-9483-5A6DC97A8486}" type="presParOf" srcId="{00C22DEC-DEE0-C845-8B42-C2D923E7AB23}" destId="{3F220766-FCAD-3342-AD59-13642B57AD8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486FC53-A42C-A141-8FC1-6F2797579AA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B514A51A-5EE6-824E-8301-508405DC543E}">
      <dgm:prSet/>
      <dgm:spPr>
        <a:solidFill>
          <a:srgbClr val="006296"/>
        </a:solidFill>
        <a:ln>
          <a:noFill/>
        </a:ln>
      </dgm:spPr>
      <dgm:t>
        <a:bodyPr/>
        <a:lstStyle/>
        <a:p>
          <a:r>
            <a:rPr lang="en-AU" dirty="0"/>
            <a:t>4. Selection of desired alternatives</a:t>
          </a:r>
        </a:p>
      </dgm:t>
    </dgm:pt>
    <dgm:pt modelId="{CFD41E02-748E-0547-9ADC-C869F54FF7DC}" type="parTrans" cxnId="{8105B543-74ED-C74F-B08F-21821CFD8F47}">
      <dgm:prSet/>
      <dgm:spPr/>
      <dgm:t>
        <a:bodyPr/>
        <a:lstStyle/>
        <a:p>
          <a:endParaRPr lang="en-GB"/>
        </a:p>
      </dgm:t>
    </dgm:pt>
    <dgm:pt modelId="{826E1EC9-EE24-AB44-A949-55F94F2BD87F}" type="sibTrans" cxnId="{8105B543-74ED-C74F-B08F-21821CFD8F47}">
      <dgm:prSet/>
      <dgm:spPr/>
      <dgm:t>
        <a:bodyPr/>
        <a:lstStyle/>
        <a:p>
          <a:endParaRPr lang="en-GB"/>
        </a:p>
      </dgm:t>
    </dgm:pt>
    <dgm:pt modelId="{47DB2EAA-070F-6545-BB0D-047F75D23579}">
      <dgm:prSet/>
      <dgm:spPr/>
      <dgm:t>
        <a:bodyPr/>
        <a:lstStyle/>
        <a:p>
          <a:r>
            <a:rPr lang="en-US" dirty="0"/>
            <a:t>The best alternative is one in which the solution best fits the overall goals and values of the </a:t>
          </a:r>
          <a:r>
            <a:rPr lang="en-US" dirty="0" err="1"/>
            <a:t>organisation</a:t>
          </a:r>
          <a:r>
            <a:rPr lang="en-US" dirty="0"/>
            <a:t> and achieves the desired results using the fewest resources.</a:t>
          </a:r>
          <a:endParaRPr lang="en-AU" dirty="0"/>
        </a:p>
      </dgm:t>
    </dgm:pt>
    <dgm:pt modelId="{434BF183-B3F3-B540-B095-4886F0EFB397}" type="parTrans" cxnId="{67AB07BC-6CE2-C949-9D9E-61732A157D4C}">
      <dgm:prSet/>
      <dgm:spPr/>
      <dgm:t>
        <a:bodyPr/>
        <a:lstStyle/>
        <a:p>
          <a:endParaRPr lang="en-GB"/>
        </a:p>
      </dgm:t>
    </dgm:pt>
    <dgm:pt modelId="{DD8449C2-2342-644B-A791-075824DEA131}" type="sibTrans" cxnId="{67AB07BC-6CE2-C949-9D9E-61732A157D4C}">
      <dgm:prSet/>
      <dgm:spPr/>
      <dgm:t>
        <a:bodyPr/>
        <a:lstStyle/>
        <a:p>
          <a:endParaRPr lang="en-GB"/>
        </a:p>
      </dgm:t>
    </dgm:pt>
    <dgm:pt modelId="{53730A96-0EB0-E240-A09E-2F157A4D3BB6}">
      <dgm:prSet/>
      <dgm:spPr>
        <a:solidFill>
          <a:srgbClr val="4B5085"/>
        </a:solidFill>
        <a:ln>
          <a:noFill/>
        </a:ln>
      </dgm:spPr>
      <dgm:t>
        <a:bodyPr/>
        <a:lstStyle/>
        <a:p>
          <a:r>
            <a:rPr lang="en-AU" dirty="0"/>
            <a:t>5. Implementation of chosen alternative</a:t>
          </a:r>
        </a:p>
      </dgm:t>
    </dgm:pt>
    <dgm:pt modelId="{7637C18D-6117-2649-9218-9D39C5E5E477}" type="parTrans" cxnId="{3B201A69-7CD8-674E-84BC-409E16E1DA69}">
      <dgm:prSet/>
      <dgm:spPr/>
      <dgm:t>
        <a:bodyPr/>
        <a:lstStyle/>
        <a:p>
          <a:endParaRPr lang="en-GB"/>
        </a:p>
      </dgm:t>
    </dgm:pt>
    <dgm:pt modelId="{28681E8D-1BA9-B045-B7BF-984FC3EAA946}" type="sibTrans" cxnId="{3B201A69-7CD8-674E-84BC-409E16E1DA69}">
      <dgm:prSet/>
      <dgm:spPr/>
      <dgm:t>
        <a:bodyPr/>
        <a:lstStyle/>
        <a:p>
          <a:endParaRPr lang="en-GB"/>
        </a:p>
      </dgm:t>
    </dgm:pt>
    <dgm:pt modelId="{1233B0D6-428D-1F41-A858-5D9A9EE60A8B}">
      <dgm:prSet/>
      <dgm:spPr/>
      <dgm:t>
        <a:bodyPr/>
        <a:lstStyle/>
        <a:p>
          <a:r>
            <a:rPr lang="en-US" dirty="0"/>
            <a:t>The implementation stage is the step in the decision-making process that involves using managerial, administrative and persuasive abilities to translate the chosen alternative into action.</a:t>
          </a:r>
          <a:endParaRPr lang="en-AU" dirty="0"/>
        </a:p>
      </dgm:t>
    </dgm:pt>
    <dgm:pt modelId="{09143D0C-5CB2-9241-909C-8CC6A40CCE77}" type="parTrans" cxnId="{64235C6B-C8F2-2E46-A73C-4003C2256ACC}">
      <dgm:prSet/>
      <dgm:spPr/>
      <dgm:t>
        <a:bodyPr/>
        <a:lstStyle/>
        <a:p>
          <a:endParaRPr lang="en-GB"/>
        </a:p>
      </dgm:t>
    </dgm:pt>
    <dgm:pt modelId="{3AD68AE1-0F57-1747-A9AE-1174A21A792F}" type="sibTrans" cxnId="{64235C6B-C8F2-2E46-A73C-4003C2256ACC}">
      <dgm:prSet/>
      <dgm:spPr/>
      <dgm:t>
        <a:bodyPr/>
        <a:lstStyle/>
        <a:p>
          <a:endParaRPr lang="en-GB"/>
        </a:p>
      </dgm:t>
    </dgm:pt>
    <dgm:pt modelId="{D1F56169-F1AB-B04F-A4B6-D79756C1D6BC}">
      <dgm:prSet/>
      <dgm:spPr>
        <a:solidFill>
          <a:srgbClr val="A93E62"/>
        </a:solidFill>
        <a:ln>
          <a:noFill/>
        </a:ln>
      </dgm:spPr>
      <dgm:t>
        <a:bodyPr/>
        <a:lstStyle/>
        <a:p>
          <a:r>
            <a:rPr lang="en-AU" dirty="0"/>
            <a:t>6. Evaluation and feedback</a:t>
          </a:r>
        </a:p>
      </dgm:t>
    </dgm:pt>
    <dgm:pt modelId="{C1400161-00B9-7C46-894A-E835E9298B24}" type="parTrans" cxnId="{38631076-07DA-6B46-84C0-EB73D3D2A5FB}">
      <dgm:prSet/>
      <dgm:spPr/>
      <dgm:t>
        <a:bodyPr/>
        <a:lstStyle/>
        <a:p>
          <a:endParaRPr lang="en-GB"/>
        </a:p>
      </dgm:t>
    </dgm:pt>
    <dgm:pt modelId="{CC5B1114-3417-C544-833D-891BF79D4F58}" type="sibTrans" cxnId="{38631076-07DA-6B46-84C0-EB73D3D2A5FB}">
      <dgm:prSet/>
      <dgm:spPr/>
      <dgm:t>
        <a:bodyPr/>
        <a:lstStyle/>
        <a:p>
          <a:endParaRPr lang="en-GB"/>
        </a:p>
      </dgm:t>
    </dgm:pt>
    <dgm:pt modelId="{6D6E9C3F-ED1A-4639-AF5A-E333F05603C4}">
      <dgm:prSet/>
      <dgm:spPr/>
      <dgm:t>
        <a:bodyPr/>
        <a:lstStyle/>
        <a:p>
          <a:r>
            <a:rPr lang="en-US" dirty="0"/>
            <a:t>Choosing among alternatives depends on managers’ willingness to accept risk and uncertainty. </a:t>
          </a:r>
          <a:r>
            <a:rPr lang="en-US" b="1" dirty="0"/>
            <a:t>Risk</a:t>
          </a:r>
          <a:r>
            <a:rPr lang="en-US" dirty="0"/>
            <a:t> </a:t>
          </a:r>
          <a:r>
            <a:rPr lang="en-US" b="1" dirty="0"/>
            <a:t>propensity</a:t>
          </a:r>
          <a:r>
            <a:rPr lang="en-US" dirty="0"/>
            <a:t> is the willingness to undertake risk with the opportunity of gaining an increased pay-off.</a:t>
          </a:r>
          <a:endParaRPr lang="en-AU" dirty="0"/>
        </a:p>
      </dgm:t>
    </dgm:pt>
    <dgm:pt modelId="{4B173928-F209-4B33-A1B0-715F56E96A48}" type="parTrans" cxnId="{F7E500E7-D11C-4733-8819-9FAB4FD37071}">
      <dgm:prSet/>
      <dgm:spPr/>
      <dgm:t>
        <a:bodyPr/>
        <a:lstStyle/>
        <a:p>
          <a:endParaRPr lang="en-US"/>
        </a:p>
      </dgm:t>
    </dgm:pt>
    <dgm:pt modelId="{7D84D101-8805-4D85-B02A-0BBD491D6298}" type="sibTrans" cxnId="{F7E500E7-D11C-4733-8819-9FAB4FD37071}">
      <dgm:prSet/>
      <dgm:spPr/>
      <dgm:t>
        <a:bodyPr/>
        <a:lstStyle/>
        <a:p>
          <a:endParaRPr lang="en-US"/>
        </a:p>
      </dgm:t>
    </dgm:pt>
    <dgm:pt modelId="{1224B648-953F-46EB-9795-F303BAC54598}">
      <dgm:prSet/>
      <dgm:spPr/>
      <dgm:t>
        <a:bodyPr/>
        <a:lstStyle/>
        <a:p>
          <a:r>
            <a:rPr lang="en-US" dirty="0"/>
            <a:t>The evaluation stage is the step in the decision-making process that involves decision makers gathering information that tells them how well the decision was implemented and whether it was effective in achieving its goals.</a:t>
          </a:r>
          <a:endParaRPr lang="en-AU" dirty="0"/>
        </a:p>
      </dgm:t>
    </dgm:pt>
    <dgm:pt modelId="{649F86AE-AE43-4FFD-B615-45CA29DE076B}" type="parTrans" cxnId="{00FF083F-82CD-43B1-8796-EC5F03FC0158}">
      <dgm:prSet/>
      <dgm:spPr/>
      <dgm:t>
        <a:bodyPr/>
        <a:lstStyle/>
        <a:p>
          <a:endParaRPr lang="en-US"/>
        </a:p>
      </dgm:t>
    </dgm:pt>
    <dgm:pt modelId="{94CCDEFF-88D2-4578-B0D2-92C9448CAB78}" type="sibTrans" cxnId="{00FF083F-82CD-43B1-8796-EC5F03FC0158}">
      <dgm:prSet/>
      <dgm:spPr/>
      <dgm:t>
        <a:bodyPr/>
        <a:lstStyle/>
        <a:p>
          <a:endParaRPr lang="en-US"/>
        </a:p>
      </dgm:t>
    </dgm:pt>
    <dgm:pt modelId="{BC543748-1187-48B4-B211-CB1A2A2D6963}">
      <dgm:prSet/>
      <dgm:spPr/>
      <dgm:t>
        <a:bodyPr/>
        <a:lstStyle/>
        <a:p>
          <a:r>
            <a:rPr lang="en-US" dirty="0"/>
            <a:t>Successful implementation may require discussion, trust building, and active engagement with people affected by the decision.</a:t>
          </a:r>
          <a:endParaRPr lang="en-AU" dirty="0"/>
        </a:p>
      </dgm:t>
    </dgm:pt>
    <dgm:pt modelId="{310B9E23-0655-4CC3-A8C4-39F8703A554C}" type="parTrans" cxnId="{A81263AD-8589-45C2-825E-FA0199DD7F98}">
      <dgm:prSet/>
      <dgm:spPr/>
      <dgm:t>
        <a:bodyPr/>
        <a:lstStyle/>
        <a:p>
          <a:endParaRPr lang="en-GB"/>
        </a:p>
      </dgm:t>
    </dgm:pt>
    <dgm:pt modelId="{E10EB67C-291F-407C-98E6-6E4FFE10112F}" type="sibTrans" cxnId="{A81263AD-8589-45C2-825E-FA0199DD7F98}">
      <dgm:prSet/>
      <dgm:spPr/>
      <dgm:t>
        <a:bodyPr/>
        <a:lstStyle/>
        <a:p>
          <a:endParaRPr lang="en-GB"/>
        </a:p>
      </dgm:t>
    </dgm:pt>
    <dgm:pt modelId="{258C94D4-94D5-4413-85A0-2141BE30ECF0}">
      <dgm:prSet/>
      <dgm:spPr/>
      <dgm:t>
        <a:bodyPr/>
        <a:lstStyle/>
        <a:p>
          <a:r>
            <a:rPr lang="en-US" dirty="0"/>
            <a:t>Feedback provides decision makers with information that can precipitate a new decision cycle.</a:t>
          </a:r>
          <a:endParaRPr lang="en-AU" dirty="0"/>
        </a:p>
      </dgm:t>
    </dgm:pt>
    <dgm:pt modelId="{8861A2E9-320A-4322-975C-1C58DD0A586A}" type="parTrans" cxnId="{F1B25177-55CE-49EA-AACB-2669F016B7F1}">
      <dgm:prSet/>
      <dgm:spPr/>
      <dgm:t>
        <a:bodyPr/>
        <a:lstStyle/>
        <a:p>
          <a:endParaRPr lang="en-GB"/>
        </a:p>
      </dgm:t>
    </dgm:pt>
    <dgm:pt modelId="{10C9A1EA-0EA7-4321-8B99-28D6079142BD}" type="sibTrans" cxnId="{F1B25177-55CE-49EA-AACB-2669F016B7F1}">
      <dgm:prSet/>
      <dgm:spPr/>
      <dgm:t>
        <a:bodyPr/>
        <a:lstStyle/>
        <a:p>
          <a:endParaRPr lang="en-GB"/>
        </a:p>
      </dgm:t>
    </dgm:pt>
    <dgm:pt modelId="{3A658422-39A1-0A40-84D8-1DDE2C2BDB1D}" type="pres">
      <dgm:prSet presAssocID="{4486FC53-A42C-A141-8FC1-6F2797579AA4}" presName="Name0" presStyleCnt="0">
        <dgm:presLayoutVars>
          <dgm:dir/>
          <dgm:animLvl val="lvl"/>
          <dgm:resizeHandles val="exact"/>
        </dgm:presLayoutVars>
      </dgm:prSet>
      <dgm:spPr/>
    </dgm:pt>
    <dgm:pt modelId="{CBFA9BC2-4346-A94F-921B-00CF71B357DE}" type="pres">
      <dgm:prSet presAssocID="{B514A51A-5EE6-824E-8301-508405DC543E}" presName="composite" presStyleCnt="0"/>
      <dgm:spPr/>
    </dgm:pt>
    <dgm:pt modelId="{9CE0E6EF-0B1A-C446-B4EE-3F330B5E274B}" type="pres">
      <dgm:prSet presAssocID="{B514A51A-5EE6-824E-8301-508405DC543E}" presName="parTx" presStyleLbl="alignNode1" presStyleIdx="0" presStyleCnt="3">
        <dgm:presLayoutVars>
          <dgm:chMax val="0"/>
          <dgm:chPref val="0"/>
          <dgm:bulletEnabled val="1"/>
        </dgm:presLayoutVars>
      </dgm:prSet>
      <dgm:spPr/>
    </dgm:pt>
    <dgm:pt modelId="{BFA4242F-9D21-6347-B4D7-F2FDB780FFF5}" type="pres">
      <dgm:prSet presAssocID="{B514A51A-5EE6-824E-8301-508405DC543E}" presName="desTx" presStyleLbl="alignAccFollowNode1" presStyleIdx="0" presStyleCnt="3">
        <dgm:presLayoutVars>
          <dgm:bulletEnabled val="1"/>
        </dgm:presLayoutVars>
      </dgm:prSet>
      <dgm:spPr/>
    </dgm:pt>
    <dgm:pt modelId="{ACC189D0-C680-DB48-BF3A-8A0D7104403D}" type="pres">
      <dgm:prSet presAssocID="{826E1EC9-EE24-AB44-A949-55F94F2BD87F}" presName="space" presStyleCnt="0"/>
      <dgm:spPr/>
    </dgm:pt>
    <dgm:pt modelId="{A9D8C218-9199-D043-8205-19810A499B5B}" type="pres">
      <dgm:prSet presAssocID="{53730A96-0EB0-E240-A09E-2F157A4D3BB6}" presName="composite" presStyleCnt="0"/>
      <dgm:spPr/>
    </dgm:pt>
    <dgm:pt modelId="{FD22D885-54D7-C342-A843-BCF82C9E2E63}" type="pres">
      <dgm:prSet presAssocID="{53730A96-0EB0-E240-A09E-2F157A4D3BB6}" presName="parTx" presStyleLbl="alignNode1" presStyleIdx="1" presStyleCnt="3">
        <dgm:presLayoutVars>
          <dgm:chMax val="0"/>
          <dgm:chPref val="0"/>
          <dgm:bulletEnabled val="1"/>
        </dgm:presLayoutVars>
      </dgm:prSet>
      <dgm:spPr/>
    </dgm:pt>
    <dgm:pt modelId="{CE4A2EFB-0A66-B748-B80D-BA465E25FE9D}" type="pres">
      <dgm:prSet presAssocID="{53730A96-0EB0-E240-A09E-2F157A4D3BB6}" presName="desTx" presStyleLbl="alignAccFollowNode1" presStyleIdx="1" presStyleCnt="3">
        <dgm:presLayoutVars>
          <dgm:bulletEnabled val="1"/>
        </dgm:presLayoutVars>
      </dgm:prSet>
      <dgm:spPr/>
    </dgm:pt>
    <dgm:pt modelId="{4B32ACF6-25F7-EB49-9A15-0F6287CCA671}" type="pres">
      <dgm:prSet presAssocID="{28681E8D-1BA9-B045-B7BF-984FC3EAA946}" presName="space" presStyleCnt="0"/>
      <dgm:spPr/>
    </dgm:pt>
    <dgm:pt modelId="{00C22DEC-DEE0-C845-8B42-C2D923E7AB23}" type="pres">
      <dgm:prSet presAssocID="{D1F56169-F1AB-B04F-A4B6-D79756C1D6BC}" presName="composite" presStyleCnt="0"/>
      <dgm:spPr/>
    </dgm:pt>
    <dgm:pt modelId="{528DBD78-22AD-9948-A911-F04665C7A8B1}" type="pres">
      <dgm:prSet presAssocID="{D1F56169-F1AB-B04F-A4B6-D79756C1D6BC}" presName="parTx" presStyleLbl="alignNode1" presStyleIdx="2" presStyleCnt="3">
        <dgm:presLayoutVars>
          <dgm:chMax val="0"/>
          <dgm:chPref val="0"/>
          <dgm:bulletEnabled val="1"/>
        </dgm:presLayoutVars>
      </dgm:prSet>
      <dgm:spPr/>
    </dgm:pt>
    <dgm:pt modelId="{3F220766-FCAD-3342-AD59-13642B57AD88}" type="pres">
      <dgm:prSet presAssocID="{D1F56169-F1AB-B04F-A4B6-D79756C1D6BC}" presName="desTx" presStyleLbl="alignAccFollowNode1" presStyleIdx="2" presStyleCnt="3">
        <dgm:presLayoutVars>
          <dgm:bulletEnabled val="1"/>
        </dgm:presLayoutVars>
      </dgm:prSet>
      <dgm:spPr/>
    </dgm:pt>
  </dgm:ptLst>
  <dgm:cxnLst>
    <dgm:cxn modelId="{CF323202-5E77-9644-AD96-AB1569A0686E}" type="presOf" srcId="{1233B0D6-428D-1F41-A858-5D9A9EE60A8B}" destId="{CE4A2EFB-0A66-B748-B80D-BA465E25FE9D}" srcOrd="0" destOrd="0" presId="urn:microsoft.com/office/officeart/2005/8/layout/hList1"/>
    <dgm:cxn modelId="{3DA22E17-9E86-0B4F-AE83-7C8B18ADFDB2}" type="presOf" srcId="{D1F56169-F1AB-B04F-A4B6-D79756C1D6BC}" destId="{528DBD78-22AD-9948-A911-F04665C7A8B1}" srcOrd="0" destOrd="0" presId="urn:microsoft.com/office/officeart/2005/8/layout/hList1"/>
    <dgm:cxn modelId="{60611F35-4189-D848-A65E-682D04A6E4C0}" type="presOf" srcId="{53730A96-0EB0-E240-A09E-2F157A4D3BB6}" destId="{FD22D885-54D7-C342-A843-BCF82C9E2E63}" srcOrd="0" destOrd="0" presId="urn:microsoft.com/office/officeart/2005/8/layout/hList1"/>
    <dgm:cxn modelId="{00FF083F-82CD-43B1-8796-EC5F03FC0158}" srcId="{D1F56169-F1AB-B04F-A4B6-D79756C1D6BC}" destId="{1224B648-953F-46EB-9795-F303BAC54598}" srcOrd="0" destOrd="0" parTransId="{649F86AE-AE43-4FFD-B615-45CA29DE076B}" sibTransId="{94CCDEFF-88D2-4578-B0D2-92C9448CAB78}"/>
    <dgm:cxn modelId="{295F0E5B-5584-AA4A-BBE4-ACCB20A77277}" type="presOf" srcId="{B514A51A-5EE6-824E-8301-508405DC543E}" destId="{9CE0E6EF-0B1A-C446-B4EE-3F330B5E274B}" srcOrd="0" destOrd="0" presId="urn:microsoft.com/office/officeart/2005/8/layout/hList1"/>
    <dgm:cxn modelId="{8105B543-74ED-C74F-B08F-21821CFD8F47}" srcId="{4486FC53-A42C-A141-8FC1-6F2797579AA4}" destId="{B514A51A-5EE6-824E-8301-508405DC543E}" srcOrd="0" destOrd="0" parTransId="{CFD41E02-748E-0547-9ADC-C869F54FF7DC}" sibTransId="{826E1EC9-EE24-AB44-A949-55F94F2BD87F}"/>
    <dgm:cxn modelId="{3EEC8367-5BA6-BC49-A3DF-2E0E23A2C4F1}" type="presOf" srcId="{4486FC53-A42C-A141-8FC1-6F2797579AA4}" destId="{3A658422-39A1-0A40-84D8-1DDE2C2BDB1D}" srcOrd="0" destOrd="0" presId="urn:microsoft.com/office/officeart/2005/8/layout/hList1"/>
    <dgm:cxn modelId="{3B201A69-7CD8-674E-84BC-409E16E1DA69}" srcId="{4486FC53-A42C-A141-8FC1-6F2797579AA4}" destId="{53730A96-0EB0-E240-A09E-2F157A4D3BB6}" srcOrd="1" destOrd="0" parTransId="{7637C18D-6117-2649-9218-9D39C5E5E477}" sibTransId="{28681E8D-1BA9-B045-B7BF-984FC3EAA946}"/>
    <dgm:cxn modelId="{64235C6B-C8F2-2E46-A73C-4003C2256ACC}" srcId="{53730A96-0EB0-E240-A09E-2F157A4D3BB6}" destId="{1233B0D6-428D-1F41-A858-5D9A9EE60A8B}" srcOrd="0" destOrd="0" parTransId="{09143D0C-5CB2-9241-909C-8CC6A40CCE77}" sibTransId="{3AD68AE1-0F57-1747-A9AE-1174A21A792F}"/>
    <dgm:cxn modelId="{8511A94B-BBB9-4B4A-A2EA-E7BE0F89901C}" type="presOf" srcId="{6D6E9C3F-ED1A-4639-AF5A-E333F05603C4}" destId="{BFA4242F-9D21-6347-B4D7-F2FDB780FFF5}" srcOrd="0" destOrd="1" presId="urn:microsoft.com/office/officeart/2005/8/layout/hList1"/>
    <dgm:cxn modelId="{38631076-07DA-6B46-84C0-EB73D3D2A5FB}" srcId="{4486FC53-A42C-A141-8FC1-6F2797579AA4}" destId="{D1F56169-F1AB-B04F-A4B6-D79756C1D6BC}" srcOrd="2" destOrd="0" parTransId="{C1400161-00B9-7C46-894A-E835E9298B24}" sibTransId="{CC5B1114-3417-C544-833D-891BF79D4F58}"/>
    <dgm:cxn modelId="{F1B25177-55CE-49EA-AACB-2669F016B7F1}" srcId="{D1F56169-F1AB-B04F-A4B6-D79756C1D6BC}" destId="{258C94D4-94D5-4413-85A0-2141BE30ECF0}" srcOrd="1" destOrd="0" parTransId="{8861A2E9-320A-4322-975C-1C58DD0A586A}" sibTransId="{10C9A1EA-0EA7-4321-8B99-28D6079142BD}"/>
    <dgm:cxn modelId="{33FC628F-E996-4451-9D21-FBF5B10DF0ED}" type="presOf" srcId="{1224B648-953F-46EB-9795-F303BAC54598}" destId="{3F220766-FCAD-3342-AD59-13642B57AD88}" srcOrd="0" destOrd="0" presId="urn:microsoft.com/office/officeart/2005/8/layout/hList1"/>
    <dgm:cxn modelId="{D804A592-C67C-4A26-9CAC-C2DB6EC617AA}" type="presOf" srcId="{BC543748-1187-48B4-B211-CB1A2A2D6963}" destId="{CE4A2EFB-0A66-B748-B80D-BA465E25FE9D}" srcOrd="0" destOrd="1" presId="urn:microsoft.com/office/officeart/2005/8/layout/hList1"/>
    <dgm:cxn modelId="{A81263AD-8589-45C2-825E-FA0199DD7F98}" srcId="{53730A96-0EB0-E240-A09E-2F157A4D3BB6}" destId="{BC543748-1187-48B4-B211-CB1A2A2D6963}" srcOrd="1" destOrd="0" parTransId="{310B9E23-0655-4CC3-A8C4-39F8703A554C}" sibTransId="{E10EB67C-291F-407C-98E6-6E4FFE10112F}"/>
    <dgm:cxn modelId="{21AFB1B9-AE74-4B16-B1E5-227FCAA4AFB4}" type="presOf" srcId="{258C94D4-94D5-4413-85A0-2141BE30ECF0}" destId="{3F220766-FCAD-3342-AD59-13642B57AD88}" srcOrd="0" destOrd="1" presId="urn:microsoft.com/office/officeart/2005/8/layout/hList1"/>
    <dgm:cxn modelId="{67AB07BC-6CE2-C949-9D9E-61732A157D4C}" srcId="{B514A51A-5EE6-824E-8301-508405DC543E}" destId="{47DB2EAA-070F-6545-BB0D-047F75D23579}" srcOrd="0" destOrd="0" parTransId="{434BF183-B3F3-B540-B095-4886F0EFB397}" sibTransId="{DD8449C2-2342-644B-A791-075824DEA131}"/>
    <dgm:cxn modelId="{03C94AE2-7115-7E4F-9BD5-7AD0B6C33FFB}" type="presOf" srcId="{47DB2EAA-070F-6545-BB0D-047F75D23579}" destId="{BFA4242F-9D21-6347-B4D7-F2FDB780FFF5}" srcOrd="0" destOrd="0" presId="urn:microsoft.com/office/officeart/2005/8/layout/hList1"/>
    <dgm:cxn modelId="{F7E500E7-D11C-4733-8819-9FAB4FD37071}" srcId="{B514A51A-5EE6-824E-8301-508405DC543E}" destId="{6D6E9C3F-ED1A-4639-AF5A-E333F05603C4}" srcOrd="1" destOrd="0" parTransId="{4B173928-F209-4B33-A1B0-715F56E96A48}" sibTransId="{7D84D101-8805-4D85-B02A-0BBD491D6298}"/>
    <dgm:cxn modelId="{44FB3B4B-6D0F-A348-8C4D-6C8110892EA7}" type="presParOf" srcId="{3A658422-39A1-0A40-84D8-1DDE2C2BDB1D}" destId="{CBFA9BC2-4346-A94F-921B-00CF71B357DE}" srcOrd="0" destOrd="0" presId="urn:microsoft.com/office/officeart/2005/8/layout/hList1"/>
    <dgm:cxn modelId="{C580F4F6-DA88-2F40-A0F7-666CF8F63969}" type="presParOf" srcId="{CBFA9BC2-4346-A94F-921B-00CF71B357DE}" destId="{9CE0E6EF-0B1A-C446-B4EE-3F330B5E274B}" srcOrd="0" destOrd="0" presId="urn:microsoft.com/office/officeart/2005/8/layout/hList1"/>
    <dgm:cxn modelId="{26D508BD-27E3-C04B-BF4A-E2FB2AD22EB7}" type="presParOf" srcId="{CBFA9BC2-4346-A94F-921B-00CF71B357DE}" destId="{BFA4242F-9D21-6347-B4D7-F2FDB780FFF5}" srcOrd="1" destOrd="0" presId="urn:microsoft.com/office/officeart/2005/8/layout/hList1"/>
    <dgm:cxn modelId="{72A1EE8D-43D1-0C45-A59F-85D28DAF1651}" type="presParOf" srcId="{3A658422-39A1-0A40-84D8-1DDE2C2BDB1D}" destId="{ACC189D0-C680-DB48-BF3A-8A0D7104403D}" srcOrd="1" destOrd="0" presId="urn:microsoft.com/office/officeart/2005/8/layout/hList1"/>
    <dgm:cxn modelId="{E0E7C53B-5D18-6F4F-AC4E-B0802ABAABE1}" type="presParOf" srcId="{3A658422-39A1-0A40-84D8-1DDE2C2BDB1D}" destId="{A9D8C218-9199-D043-8205-19810A499B5B}" srcOrd="2" destOrd="0" presId="urn:microsoft.com/office/officeart/2005/8/layout/hList1"/>
    <dgm:cxn modelId="{5A87E152-4EB2-C341-9261-2376E472B651}" type="presParOf" srcId="{A9D8C218-9199-D043-8205-19810A499B5B}" destId="{FD22D885-54D7-C342-A843-BCF82C9E2E63}" srcOrd="0" destOrd="0" presId="urn:microsoft.com/office/officeart/2005/8/layout/hList1"/>
    <dgm:cxn modelId="{3E5EDFC3-B176-054F-B001-1775B8746D0C}" type="presParOf" srcId="{A9D8C218-9199-D043-8205-19810A499B5B}" destId="{CE4A2EFB-0A66-B748-B80D-BA465E25FE9D}" srcOrd="1" destOrd="0" presId="urn:microsoft.com/office/officeart/2005/8/layout/hList1"/>
    <dgm:cxn modelId="{55C5B064-A9E7-A442-9E3D-D80EA76EB50E}" type="presParOf" srcId="{3A658422-39A1-0A40-84D8-1DDE2C2BDB1D}" destId="{4B32ACF6-25F7-EB49-9A15-0F6287CCA671}" srcOrd="3" destOrd="0" presId="urn:microsoft.com/office/officeart/2005/8/layout/hList1"/>
    <dgm:cxn modelId="{30B2A74E-9AAE-1849-93A4-DF5A410A5591}" type="presParOf" srcId="{3A658422-39A1-0A40-84D8-1DDE2C2BDB1D}" destId="{00C22DEC-DEE0-C845-8B42-C2D923E7AB23}" srcOrd="4" destOrd="0" presId="urn:microsoft.com/office/officeart/2005/8/layout/hList1"/>
    <dgm:cxn modelId="{1F54EAAF-9C7C-514E-9633-9128BEA413FA}" type="presParOf" srcId="{00C22DEC-DEE0-C845-8B42-C2D923E7AB23}" destId="{528DBD78-22AD-9948-A911-F04665C7A8B1}" srcOrd="0" destOrd="0" presId="urn:microsoft.com/office/officeart/2005/8/layout/hList1"/>
    <dgm:cxn modelId="{351ACFD3-D507-F04D-9483-5A6DC97A8486}" type="presParOf" srcId="{00C22DEC-DEE0-C845-8B42-C2D923E7AB23}" destId="{3F220766-FCAD-3342-AD59-13642B57AD8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BB1B1C-35F5-2D41-A1D8-EC7FECAB713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3F6A94E6-6D6A-CA44-9879-0802CFC87CED}">
      <dgm:prSet/>
      <dgm:spPr>
        <a:solidFill>
          <a:srgbClr val="006296"/>
        </a:solidFill>
      </dgm:spPr>
      <dgm:t>
        <a:bodyPr/>
        <a:lstStyle/>
        <a:p>
          <a:r>
            <a:rPr lang="en-AU" dirty="0"/>
            <a:t>Being influenced by initial impressions</a:t>
          </a:r>
        </a:p>
      </dgm:t>
    </dgm:pt>
    <dgm:pt modelId="{A7FA904B-0D92-594C-9185-CAB1DA5CF876}" type="parTrans" cxnId="{8E16EEA9-7C55-C24F-A176-225E1112A9A4}">
      <dgm:prSet/>
      <dgm:spPr/>
      <dgm:t>
        <a:bodyPr/>
        <a:lstStyle/>
        <a:p>
          <a:endParaRPr lang="en-GB"/>
        </a:p>
      </dgm:t>
    </dgm:pt>
    <dgm:pt modelId="{227ACAC4-65F9-4A4B-A403-D4729396A58F}" type="sibTrans" cxnId="{8E16EEA9-7C55-C24F-A176-225E1112A9A4}">
      <dgm:prSet/>
      <dgm:spPr/>
      <dgm:t>
        <a:bodyPr/>
        <a:lstStyle/>
        <a:p>
          <a:endParaRPr lang="en-GB"/>
        </a:p>
      </dgm:t>
    </dgm:pt>
    <dgm:pt modelId="{61749981-4924-9848-ACEF-FCB56E3DF349}">
      <dgm:prSet/>
      <dgm:spPr>
        <a:solidFill>
          <a:srgbClr val="A93E62"/>
        </a:solidFill>
      </dgm:spPr>
      <dgm:t>
        <a:bodyPr/>
        <a:lstStyle/>
        <a:p>
          <a:r>
            <a:rPr lang="en-AU" dirty="0"/>
            <a:t>Justifying past decisions</a:t>
          </a:r>
        </a:p>
      </dgm:t>
    </dgm:pt>
    <dgm:pt modelId="{FC28FE47-737F-0642-BC8D-CE8C1DB21DF0}" type="parTrans" cxnId="{44118D78-3DC4-E54F-B78C-A2453EC52BDD}">
      <dgm:prSet/>
      <dgm:spPr/>
      <dgm:t>
        <a:bodyPr/>
        <a:lstStyle/>
        <a:p>
          <a:endParaRPr lang="en-GB"/>
        </a:p>
      </dgm:t>
    </dgm:pt>
    <dgm:pt modelId="{EE9CB55E-3858-884E-8C71-9270F5451B90}" type="sibTrans" cxnId="{44118D78-3DC4-E54F-B78C-A2453EC52BDD}">
      <dgm:prSet/>
      <dgm:spPr/>
      <dgm:t>
        <a:bodyPr/>
        <a:lstStyle/>
        <a:p>
          <a:endParaRPr lang="en-GB"/>
        </a:p>
      </dgm:t>
    </dgm:pt>
    <dgm:pt modelId="{3E1E0EE8-C5FB-CD4D-A60C-D4779ABB5094}">
      <dgm:prSet/>
      <dgm:spPr>
        <a:solidFill>
          <a:srgbClr val="4B5085"/>
        </a:solidFill>
      </dgm:spPr>
      <dgm:t>
        <a:bodyPr/>
        <a:lstStyle/>
        <a:p>
          <a:r>
            <a:rPr lang="en-AU" dirty="0"/>
            <a:t>Seeing what you want to see</a:t>
          </a:r>
        </a:p>
      </dgm:t>
    </dgm:pt>
    <dgm:pt modelId="{C4841A9A-C4E8-DA4C-9B33-EDE737ACE542}" type="parTrans" cxnId="{0716AE8C-EF0E-3649-987F-A37A15DAFEC4}">
      <dgm:prSet/>
      <dgm:spPr/>
      <dgm:t>
        <a:bodyPr/>
        <a:lstStyle/>
        <a:p>
          <a:endParaRPr lang="en-GB"/>
        </a:p>
      </dgm:t>
    </dgm:pt>
    <dgm:pt modelId="{9B42DCEF-D81B-9948-9C5F-194B5271B2DE}" type="sibTrans" cxnId="{0716AE8C-EF0E-3649-987F-A37A15DAFEC4}">
      <dgm:prSet/>
      <dgm:spPr/>
      <dgm:t>
        <a:bodyPr/>
        <a:lstStyle/>
        <a:p>
          <a:endParaRPr lang="en-GB"/>
        </a:p>
      </dgm:t>
    </dgm:pt>
    <dgm:pt modelId="{B78D1232-8BDF-2647-B710-0D525F68582A}">
      <dgm:prSet/>
      <dgm:spPr>
        <a:solidFill>
          <a:srgbClr val="007B82"/>
        </a:solidFill>
      </dgm:spPr>
      <dgm:t>
        <a:bodyPr/>
        <a:lstStyle/>
        <a:p>
          <a:r>
            <a:rPr lang="en-AU" dirty="0"/>
            <a:t>Perpetuating the status quo</a:t>
          </a:r>
        </a:p>
      </dgm:t>
    </dgm:pt>
    <dgm:pt modelId="{824DE932-2280-F344-802C-2027B5140EBF}" type="parTrans" cxnId="{716BA3ED-6185-CA46-ACE5-6B3024CB1B62}">
      <dgm:prSet/>
      <dgm:spPr/>
      <dgm:t>
        <a:bodyPr/>
        <a:lstStyle/>
        <a:p>
          <a:endParaRPr lang="en-GB"/>
        </a:p>
      </dgm:t>
    </dgm:pt>
    <dgm:pt modelId="{63A57C70-4BF6-FD4B-844B-3D003C28FB9B}" type="sibTrans" cxnId="{716BA3ED-6185-CA46-ACE5-6B3024CB1B62}">
      <dgm:prSet/>
      <dgm:spPr/>
      <dgm:t>
        <a:bodyPr/>
        <a:lstStyle/>
        <a:p>
          <a:endParaRPr lang="en-GB"/>
        </a:p>
      </dgm:t>
    </dgm:pt>
    <dgm:pt modelId="{982F864A-E351-4098-A282-3F039385B732}">
      <dgm:prSet/>
      <dgm:spPr>
        <a:solidFill>
          <a:srgbClr val="A93E62"/>
        </a:solidFill>
      </dgm:spPr>
      <dgm:t>
        <a:bodyPr/>
        <a:lstStyle/>
        <a:p>
          <a:r>
            <a:rPr lang="en-US" dirty="0"/>
            <a:t>Being influenced by emotions</a:t>
          </a:r>
        </a:p>
      </dgm:t>
    </dgm:pt>
    <dgm:pt modelId="{0397DAAF-F224-4DA5-BE0A-737FDDCFFEA6}" type="parTrans" cxnId="{A19C5555-DBBF-455B-ACB6-43FC6F7A9EBC}">
      <dgm:prSet/>
      <dgm:spPr/>
      <dgm:t>
        <a:bodyPr/>
        <a:lstStyle/>
        <a:p>
          <a:endParaRPr lang="en-US"/>
        </a:p>
      </dgm:t>
    </dgm:pt>
    <dgm:pt modelId="{2685BA99-694D-40D5-959E-F2FDAD69CA3E}" type="sibTrans" cxnId="{A19C5555-DBBF-455B-ACB6-43FC6F7A9EBC}">
      <dgm:prSet/>
      <dgm:spPr/>
      <dgm:t>
        <a:bodyPr/>
        <a:lstStyle/>
        <a:p>
          <a:endParaRPr lang="en-US"/>
        </a:p>
      </dgm:t>
    </dgm:pt>
    <dgm:pt modelId="{2DB8B472-3B78-41C2-A0A7-C08FF48A2257}">
      <dgm:prSet/>
      <dgm:spPr>
        <a:solidFill>
          <a:srgbClr val="006296"/>
        </a:solidFill>
      </dgm:spPr>
      <dgm:t>
        <a:bodyPr/>
        <a:lstStyle/>
        <a:p>
          <a:r>
            <a:rPr lang="en-US" dirty="0"/>
            <a:t>Overconfidence</a:t>
          </a:r>
        </a:p>
      </dgm:t>
    </dgm:pt>
    <dgm:pt modelId="{0DCDBB6C-C188-4EC9-952E-F0EFFD6B1901}" type="parTrans" cxnId="{AF6590D3-3C9A-400D-AFE9-61232B9F1A5E}">
      <dgm:prSet/>
      <dgm:spPr/>
      <dgm:t>
        <a:bodyPr/>
        <a:lstStyle/>
        <a:p>
          <a:endParaRPr lang="en-US"/>
        </a:p>
      </dgm:t>
    </dgm:pt>
    <dgm:pt modelId="{EFBCAAED-B5DD-44D4-AD9A-4434BCCD150D}" type="sibTrans" cxnId="{AF6590D3-3C9A-400D-AFE9-61232B9F1A5E}">
      <dgm:prSet/>
      <dgm:spPr/>
      <dgm:t>
        <a:bodyPr/>
        <a:lstStyle/>
        <a:p>
          <a:endParaRPr lang="en-US"/>
        </a:p>
      </dgm:t>
    </dgm:pt>
    <dgm:pt modelId="{D9048732-2F5A-8F45-A4AF-3A8BC54A7784}" type="pres">
      <dgm:prSet presAssocID="{E9BB1B1C-35F5-2D41-A1D8-EC7FECAB713A}" presName="diagram" presStyleCnt="0">
        <dgm:presLayoutVars>
          <dgm:dir/>
          <dgm:resizeHandles val="exact"/>
        </dgm:presLayoutVars>
      </dgm:prSet>
      <dgm:spPr/>
    </dgm:pt>
    <dgm:pt modelId="{E0D7D24C-41A0-F241-B266-A93C14B8001B}" type="pres">
      <dgm:prSet presAssocID="{3F6A94E6-6D6A-CA44-9879-0802CFC87CED}" presName="node" presStyleLbl="node1" presStyleIdx="0" presStyleCnt="6">
        <dgm:presLayoutVars>
          <dgm:bulletEnabled val="1"/>
        </dgm:presLayoutVars>
      </dgm:prSet>
      <dgm:spPr/>
    </dgm:pt>
    <dgm:pt modelId="{6F190B22-CECC-EC40-AD93-5CF549056527}" type="pres">
      <dgm:prSet presAssocID="{227ACAC4-65F9-4A4B-A403-D4729396A58F}" presName="sibTrans" presStyleCnt="0"/>
      <dgm:spPr/>
    </dgm:pt>
    <dgm:pt modelId="{9C6CC0E8-E7D4-E44E-B6C5-541B7B0D186A}" type="pres">
      <dgm:prSet presAssocID="{61749981-4924-9848-ACEF-FCB56E3DF349}" presName="node" presStyleLbl="node1" presStyleIdx="1" presStyleCnt="6">
        <dgm:presLayoutVars>
          <dgm:bulletEnabled val="1"/>
        </dgm:presLayoutVars>
      </dgm:prSet>
      <dgm:spPr/>
    </dgm:pt>
    <dgm:pt modelId="{4944C60E-FDE3-0140-8D4A-CE39280011CC}" type="pres">
      <dgm:prSet presAssocID="{EE9CB55E-3858-884E-8C71-9270F5451B90}" presName="sibTrans" presStyleCnt="0"/>
      <dgm:spPr/>
    </dgm:pt>
    <dgm:pt modelId="{A15383E0-281F-B84F-9F3E-211ED1E59E51}" type="pres">
      <dgm:prSet presAssocID="{3E1E0EE8-C5FB-CD4D-A60C-D4779ABB5094}" presName="node" presStyleLbl="node1" presStyleIdx="2" presStyleCnt="6">
        <dgm:presLayoutVars>
          <dgm:bulletEnabled val="1"/>
        </dgm:presLayoutVars>
      </dgm:prSet>
      <dgm:spPr/>
    </dgm:pt>
    <dgm:pt modelId="{68295B16-B3D2-3C48-953B-EB347FBB8661}" type="pres">
      <dgm:prSet presAssocID="{9B42DCEF-D81B-9948-9C5F-194B5271B2DE}" presName="sibTrans" presStyleCnt="0"/>
      <dgm:spPr/>
    </dgm:pt>
    <dgm:pt modelId="{680279BB-CA9B-984A-B157-93993F958136}" type="pres">
      <dgm:prSet presAssocID="{B78D1232-8BDF-2647-B710-0D525F68582A}" presName="node" presStyleLbl="node1" presStyleIdx="3" presStyleCnt="6" custLinFactNeighborX="-2302" custLinFactNeighborY="2001">
        <dgm:presLayoutVars>
          <dgm:bulletEnabled val="1"/>
        </dgm:presLayoutVars>
      </dgm:prSet>
      <dgm:spPr/>
    </dgm:pt>
    <dgm:pt modelId="{439BE4CF-E2FF-41E7-9667-0FF119D152B2}" type="pres">
      <dgm:prSet presAssocID="{63A57C70-4BF6-FD4B-844B-3D003C28FB9B}" presName="sibTrans" presStyleCnt="0"/>
      <dgm:spPr/>
    </dgm:pt>
    <dgm:pt modelId="{18312C3D-4B26-4616-B09E-8C01849CA008}" type="pres">
      <dgm:prSet presAssocID="{982F864A-E351-4098-A282-3F039385B732}" presName="node" presStyleLbl="node1" presStyleIdx="4" presStyleCnt="6">
        <dgm:presLayoutVars>
          <dgm:bulletEnabled val="1"/>
        </dgm:presLayoutVars>
      </dgm:prSet>
      <dgm:spPr/>
    </dgm:pt>
    <dgm:pt modelId="{53958ABD-C79B-4254-B88F-2721F2D13BFA}" type="pres">
      <dgm:prSet presAssocID="{2685BA99-694D-40D5-959E-F2FDAD69CA3E}" presName="sibTrans" presStyleCnt="0"/>
      <dgm:spPr/>
    </dgm:pt>
    <dgm:pt modelId="{BD88B31C-5B23-4C29-9173-EEA4B4A45989}" type="pres">
      <dgm:prSet presAssocID="{2DB8B472-3B78-41C2-A0A7-C08FF48A2257}" presName="node" presStyleLbl="node1" presStyleIdx="5" presStyleCnt="6">
        <dgm:presLayoutVars>
          <dgm:bulletEnabled val="1"/>
        </dgm:presLayoutVars>
      </dgm:prSet>
      <dgm:spPr/>
    </dgm:pt>
  </dgm:ptLst>
  <dgm:cxnLst>
    <dgm:cxn modelId="{04543210-2C05-BD45-B3AD-FED921FECAC2}" type="presOf" srcId="{3E1E0EE8-C5FB-CD4D-A60C-D4779ABB5094}" destId="{A15383E0-281F-B84F-9F3E-211ED1E59E51}" srcOrd="0" destOrd="0" presId="urn:microsoft.com/office/officeart/2005/8/layout/default"/>
    <dgm:cxn modelId="{68E67725-0B6C-4871-825E-B0F5D8E5A999}" type="presOf" srcId="{2DB8B472-3B78-41C2-A0A7-C08FF48A2257}" destId="{BD88B31C-5B23-4C29-9173-EEA4B4A45989}" srcOrd="0" destOrd="0" presId="urn:microsoft.com/office/officeart/2005/8/layout/default"/>
    <dgm:cxn modelId="{4677BE3D-27CE-1444-9D38-761B49C40E45}" type="presOf" srcId="{E9BB1B1C-35F5-2D41-A1D8-EC7FECAB713A}" destId="{D9048732-2F5A-8F45-A4AF-3A8BC54A7784}" srcOrd="0" destOrd="0" presId="urn:microsoft.com/office/officeart/2005/8/layout/default"/>
    <dgm:cxn modelId="{50107B6F-3CCC-6A4A-8BA0-6FEE6DEFE888}" type="presOf" srcId="{B78D1232-8BDF-2647-B710-0D525F68582A}" destId="{680279BB-CA9B-984A-B157-93993F958136}" srcOrd="0" destOrd="0" presId="urn:microsoft.com/office/officeart/2005/8/layout/default"/>
    <dgm:cxn modelId="{A19C5555-DBBF-455B-ACB6-43FC6F7A9EBC}" srcId="{E9BB1B1C-35F5-2D41-A1D8-EC7FECAB713A}" destId="{982F864A-E351-4098-A282-3F039385B732}" srcOrd="4" destOrd="0" parTransId="{0397DAAF-F224-4DA5-BE0A-737FDDCFFEA6}" sibTransId="{2685BA99-694D-40D5-959E-F2FDAD69CA3E}"/>
    <dgm:cxn modelId="{428F2356-1688-3F43-B0AC-9D0783E7EB65}" type="presOf" srcId="{61749981-4924-9848-ACEF-FCB56E3DF349}" destId="{9C6CC0E8-E7D4-E44E-B6C5-541B7B0D186A}" srcOrd="0" destOrd="0" presId="urn:microsoft.com/office/officeart/2005/8/layout/default"/>
    <dgm:cxn modelId="{44118D78-3DC4-E54F-B78C-A2453EC52BDD}" srcId="{E9BB1B1C-35F5-2D41-A1D8-EC7FECAB713A}" destId="{61749981-4924-9848-ACEF-FCB56E3DF349}" srcOrd="1" destOrd="0" parTransId="{FC28FE47-737F-0642-BC8D-CE8C1DB21DF0}" sibTransId="{EE9CB55E-3858-884E-8C71-9270F5451B90}"/>
    <dgm:cxn modelId="{96D12688-B0F8-6F4A-981F-41226FA8C0A6}" type="presOf" srcId="{3F6A94E6-6D6A-CA44-9879-0802CFC87CED}" destId="{E0D7D24C-41A0-F241-B266-A93C14B8001B}" srcOrd="0" destOrd="0" presId="urn:microsoft.com/office/officeart/2005/8/layout/default"/>
    <dgm:cxn modelId="{0716AE8C-EF0E-3649-987F-A37A15DAFEC4}" srcId="{E9BB1B1C-35F5-2D41-A1D8-EC7FECAB713A}" destId="{3E1E0EE8-C5FB-CD4D-A60C-D4779ABB5094}" srcOrd="2" destOrd="0" parTransId="{C4841A9A-C4E8-DA4C-9B33-EDE737ACE542}" sibTransId="{9B42DCEF-D81B-9948-9C5F-194B5271B2DE}"/>
    <dgm:cxn modelId="{8E16EEA9-7C55-C24F-A176-225E1112A9A4}" srcId="{E9BB1B1C-35F5-2D41-A1D8-EC7FECAB713A}" destId="{3F6A94E6-6D6A-CA44-9879-0802CFC87CED}" srcOrd="0" destOrd="0" parTransId="{A7FA904B-0D92-594C-9185-CAB1DA5CF876}" sibTransId="{227ACAC4-65F9-4A4B-A403-D4729396A58F}"/>
    <dgm:cxn modelId="{AF6590D3-3C9A-400D-AFE9-61232B9F1A5E}" srcId="{E9BB1B1C-35F5-2D41-A1D8-EC7FECAB713A}" destId="{2DB8B472-3B78-41C2-A0A7-C08FF48A2257}" srcOrd="5" destOrd="0" parTransId="{0DCDBB6C-C188-4EC9-952E-F0EFFD6B1901}" sibTransId="{EFBCAAED-B5DD-44D4-AD9A-4434BCCD150D}"/>
    <dgm:cxn modelId="{716BA3ED-6185-CA46-ACE5-6B3024CB1B62}" srcId="{E9BB1B1C-35F5-2D41-A1D8-EC7FECAB713A}" destId="{B78D1232-8BDF-2647-B710-0D525F68582A}" srcOrd="3" destOrd="0" parTransId="{824DE932-2280-F344-802C-2027B5140EBF}" sibTransId="{63A57C70-4BF6-FD4B-844B-3D003C28FB9B}"/>
    <dgm:cxn modelId="{AFFDFCFA-7D3E-4755-9C86-C0AB80AD556D}" type="presOf" srcId="{982F864A-E351-4098-A282-3F039385B732}" destId="{18312C3D-4B26-4616-B09E-8C01849CA008}" srcOrd="0" destOrd="0" presId="urn:microsoft.com/office/officeart/2005/8/layout/default"/>
    <dgm:cxn modelId="{A0BCE1CE-FE45-5E45-8DFF-78C3D8FF63AE}" type="presParOf" srcId="{D9048732-2F5A-8F45-A4AF-3A8BC54A7784}" destId="{E0D7D24C-41A0-F241-B266-A93C14B8001B}" srcOrd="0" destOrd="0" presId="urn:microsoft.com/office/officeart/2005/8/layout/default"/>
    <dgm:cxn modelId="{4263C233-2132-514B-AA59-2DC6D075FAC5}" type="presParOf" srcId="{D9048732-2F5A-8F45-A4AF-3A8BC54A7784}" destId="{6F190B22-CECC-EC40-AD93-5CF549056527}" srcOrd="1" destOrd="0" presId="urn:microsoft.com/office/officeart/2005/8/layout/default"/>
    <dgm:cxn modelId="{491C0645-DF73-A64C-B5F9-CB54088DB56F}" type="presParOf" srcId="{D9048732-2F5A-8F45-A4AF-3A8BC54A7784}" destId="{9C6CC0E8-E7D4-E44E-B6C5-541B7B0D186A}" srcOrd="2" destOrd="0" presId="urn:microsoft.com/office/officeart/2005/8/layout/default"/>
    <dgm:cxn modelId="{DA11EE7C-83D1-B44C-8E48-F20FCD7B84BE}" type="presParOf" srcId="{D9048732-2F5A-8F45-A4AF-3A8BC54A7784}" destId="{4944C60E-FDE3-0140-8D4A-CE39280011CC}" srcOrd="3" destOrd="0" presId="urn:microsoft.com/office/officeart/2005/8/layout/default"/>
    <dgm:cxn modelId="{268470AB-BDEA-AB48-AB5B-F0B482329C8C}" type="presParOf" srcId="{D9048732-2F5A-8F45-A4AF-3A8BC54A7784}" destId="{A15383E0-281F-B84F-9F3E-211ED1E59E51}" srcOrd="4" destOrd="0" presId="urn:microsoft.com/office/officeart/2005/8/layout/default"/>
    <dgm:cxn modelId="{CA09F279-7F19-DA49-88A4-5EFEC80FD3D4}" type="presParOf" srcId="{D9048732-2F5A-8F45-A4AF-3A8BC54A7784}" destId="{68295B16-B3D2-3C48-953B-EB347FBB8661}" srcOrd="5" destOrd="0" presId="urn:microsoft.com/office/officeart/2005/8/layout/default"/>
    <dgm:cxn modelId="{92AF515D-5B3A-E347-B9BF-FF61F89B91EC}" type="presParOf" srcId="{D9048732-2F5A-8F45-A4AF-3A8BC54A7784}" destId="{680279BB-CA9B-984A-B157-93993F958136}" srcOrd="6" destOrd="0" presId="urn:microsoft.com/office/officeart/2005/8/layout/default"/>
    <dgm:cxn modelId="{C0A26FA1-0634-4A6F-8635-0548E93B1468}" type="presParOf" srcId="{D9048732-2F5A-8F45-A4AF-3A8BC54A7784}" destId="{439BE4CF-E2FF-41E7-9667-0FF119D152B2}" srcOrd="7" destOrd="0" presId="urn:microsoft.com/office/officeart/2005/8/layout/default"/>
    <dgm:cxn modelId="{22E590AD-610F-421F-976E-8663AB3DE37F}" type="presParOf" srcId="{D9048732-2F5A-8F45-A4AF-3A8BC54A7784}" destId="{18312C3D-4B26-4616-B09E-8C01849CA008}" srcOrd="8" destOrd="0" presId="urn:microsoft.com/office/officeart/2005/8/layout/default"/>
    <dgm:cxn modelId="{27F705AA-C0DC-4242-BEBB-4CCC234317C1}" type="presParOf" srcId="{D9048732-2F5A-8F45-A4AF-3A8BC54A7784}" destId="{53958ABD-C79B-4254-B88F-2721F2D13BFA}" srcOrd="9" destOrd="0" presId="urn:microsoft.com/office/officeart/2005/8/layout/default"/>
    <dgm:cxn modelId="{448A9A08-733D-4264-B49D-2F73961D655B}" type="presParOf" srcId="{D9048732-2F5A-8F45-A4AF-3A8BC54A7784}" destId="{BD88B31C-5B23-4C29-9173-EEA4B4A4598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486FC53-A42C-A141-8FC1-6F2797579AA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B514A51A-5EE6-824E-8301-508405DC543E}">
      <dgm:prSet/>
      <dgm:spPr>
        <a:solidFill>
          <a:srgbClr val="006296"/>
        </a:solidFill>
        <a:ln>
          <a:noFill/>
        </a:ln>
      </dgm:spPr>
      <dgm:t>
        <a:bodyPr/>
        <a:lstStyle/>
        <a:p>
          <a:r>
            <a:rPr lang="en-US" b="0" i="0" u="none" strike="noStrike" baseline="0" dirty="0"/>
            <a:t>Start with brainstorming:</a:t>
          </a:r>
          <a:endParaRPr lang="en-AU" dirty="0"/>
        </a:p>
      </dgm:t>
    </dgm:pt>
    <dgm:pt modelId="{CFD41E02-748E-0547-9ADC-C869F54FF7DC}" type="parTrans" cxnId="{8105B543-74ED-C74F-B08F-21821CFD8F47}">
      <dgm:prSet/>
      <dgm:spPr/>
      <dgm:t>
        <a:bodyPr/>
        <a:lstStyle/>
        <a:p>
          <a:endParaRPr lang="en-GB"/>
        </a:p>
      </dgm:t>
    </dgm:pt>
    <dgm:pt modelId="{826E1EC9-EE24-AB44-A949-55F94F2BD87F}" type="sibTrans" cxnId="{8105B543-74ED-C74F-B08F-21821CFD8F47}">
      <dgm:prSet/>
      <dgm:spPr/>
      <dgm:t>
        <a:bodyPr/>
        <a:lstStyle/>
        <a:p>
          <a:endParaRPr lang="en-GB"/>
        </a:p>
      </dgm:t>
    </dgm:pt>
    <dgm:pt modelId="{53730A96-0EB0-E240-A09E-2F157A4D3BB6}">
      <dgm:prSet/>
      <dgm:spPr>
        <a:solidFill>
          <a:srgbClr val="4B5085"/>
        </a:solidFill>
        <a:ln>
          <a:noFill/>
        </a:ln>
      </dgm:spPr>
      <dgm:t>
        <a:bodyPr/>
        <a:lstStyle/>
        <a:p>
          <a:r>
            <a:rPr lang="en-US" dirty="0"/>
            <a:t>Use hard evidence:</a:t>
          </a:r>
          <a:endParaRPr lang="en-AU" dirty="0"/>
        </a:p>
      </dgm:t>
    </dgm:pt>
    <dgm:pt modelId="{7637C18D-6117-2649-9218-9D39C5E5E477}" type="parTrans" cxnId="{3B201A69-7CD8-674E-84BC-409E16E1DA69}">
      <dgm:prSet/>
      <dgm:spPr/>
      <dgm:t>
        <a:bodyPr/>
        <a:lstStyle/>
        <a:p>
          <a:endParaRPr lang="en-GB"/>
        </a:p>
      </dgm:t>
    </dgm:pt>
    <dgm:pt modelId="{28681E8D-1BA9-B045-B7BF-984FC3EAA946}" type="sibTrans" cxnId="{3B201A69-7CD8-674E-84BC-409E16E1DA69}">
      <dgm:prSet/>
      <dgm:spPr/>
      <dgm:t>
        <a:bodyPr/>
        <a:lstStyle/>
        <a:p>
          <a:endParaRPr lang="en-GB"/>
        </a:p>
      </dgm:t>
    </dgm:pt>
    <dgm:pt modelId="{D1F56169-F1AB-B04F-A4B6-D79756C1D6BC}">
      <dgm:prSet/>
      <dgm:spPr>
        <a:solidFill>
          <a:srgbClr val="A93E62"/>
        </a:solidFill>
        <a:ln>
          <a:noFill/>
        </a:ln>
      </dgm:spPr>
      <dgm:t>
        <a:bodyPr/>
        <a:lstStyle/>
        <a:p>
          <a:r>
            <a:rPr lang="en-US"/>
            <a:t>Engage in rigorous debate:</a:t>
          </a:r>
          <a:endParaRPr lang="en-AU" dirty="0"/>
        </a:p>
      </dgm:t>
    </dgm:pt>
    <dgm:pt modelId="{C1400161-00B9-7C46-894A-E835E9298B24}" type="parTrans" cxnId="{38631076-07DA-6B46-84C0-EB73D3D2A5FB}">
      <dgm:prSet/>
      <dgm:spPr/>
      <dgm:t>
        <a:bodyPr/>
        <a:lstStyle/>
        <a:p>
          <a:endParaRPr lang="en-GB"/>
        </a:p>
      </dgm:t>
    </dgm:pt>
    <dgm:pt modelId="{CC5B1114-3417-C544-833D-891BF79D4F58}" type="sibTrans" cxnId="{38631076-07DA-6B46-84C0-EB73D3D2A5FB}">
      <dgm:prSet/>
      <dgm:spPr/>
      <dgm:t>
        <a:bodyPr/>
        <a:lstStyle/>
        <a:p>
          <a:endParaRPr lang="en-GB"/>
        </a:p>
      </dgm:t>
    </dgm:pt>
    <dgm:pt modelId="{9EDEDF11-4A06-4654-9950-F50F884E7036}">
      <dgm:prSet/>
      <dgm:spPr/>
      <dgm:t>
        <a:bodyPr/>
        <a:lstStyle/>
        <a:p>
          <a:r>
            <a:rPr lang="en-US" b="0" i="0" u="none" strike="noStrike" baseline="0" dirty="0"/>
            <a:t>Brainstorming has been found to be highly effective for quickly generating a wide range of alternative solutions to a problem.</a:t>
          </a:r>
        </a:p>
      </dgm:t>
    </dgm:pt>
    <dgm:pt modelId="{82B0B7F7-B1B5-4BBE-AF50-FC24514697B7}" type="parTrans" cxnId="{749EA511-0984-494B-9DB0-0EC102BF2B5D}">
      <dgm:prSet/>
      <dgm:spPr/>
      <dgm:t>
        <a:bodyPr/>
        <a:lstStyle/>
        <a:p>
          <a:endParaRPr lang="en-GB"/>
        </a:p>
      </dgm:t>
    </dgm:pt>
    <dgm:pt modelId="{6CE044FC-97D0-4FD9-A3FD-056510802460}" type="sibTrans" cxnId="{749EA511-0984-494B-9DB0-0EC102BF2B5D}">
      <dgm:prSet/>
      <dgm:spPr/>
      <dgm:t>
        <a:bodyPr/>
        <a:lstStyle/>
        <a:p>
          <a:endParaRPr lang="en-GB"/>
        </a:p>
      </dgm:t>
    </dgm:pt>
    <dgm:pt modelId="{D94BD179-FF31-4718-8F09-D51B05E84725}">
      <dgm:prSet/>
      <dgm:spPr/>
      <dgm:t>
        <a:bodyPr/>
        <a:lstStyle/>
        <a:p>
          <a:r>
            <a:rPr lang="en-US" dirty="0"/>
            <a:t>Evidence-based decision making is a process founded on a commitment to examining potential biases, seeking and examining evidence with </a:t>
          </a:r>
          <a:r>
            <a:rPr lang="en-US" dirty="0" err="1"/>
            <a:t>rigour</a:t>
          </a:r>
          <a:r>
            <a:rPr lang="en-US" dirty="0"/>
            <a:t>, and making informed and intelligent decisions based on the best available facts.</a:t>
          </a:r>
        </a:p>
      </dgm:t>
    </dgm:pt>
    <dgm:pt modelId="{619FAA41-BDD9-4DC5-9CAF-D0A8F49F72BD}" type="parTrans" cxnId="{0C8C481F-EE90-40B2-B0A1-3ECE47F0B170}">
      <dgm:prSet/>
      <dgm:spPr/>
      <dgm:t>
        <a:bodyPr/>
        <a:lstStyle/>
        <a:p>
          <a:endParaRPr lang="en-GB"/>
        </a:p>
      </dgm:t>
    </dgm:pt>
    <dgm:pt modelId="{277A7064-F8CF-485F-AAD1-EBCFFC98C0B0}" type="sibTrans" cxnId="{0C8C481F-EE90-40B2-B0A1-3ECE47F0B170}">
      <dgm:prSet/>
      <dgm:spPr/>
      <dgm:t>
        <a:bodyPr/>
        <a:lstStyle/>
        <a:p>
          <a:endParaRPr lang="en-GB"/>
        </a:p>
      </dgm:t>
    </dgm:pt>
    <dgm:pt modelId="{8EC22D4F-5FDC-448A-BC7B-80414333849E}">
      <dgm:prSet/>
      <dgm:spPr/>
      <dgm:t>
        <a:bodyPr/>
        <a:lstStyle/>
        <a:p>
          <a:r>
            <a:rPr lang="en-US" b="0" i="0" u="none" strike="noStrike" baseline="0" dirty="0">
              <a:latin typeface="Cordale-Regular"/>
            </a:rPr>
            <a:t>Managers </a:t>
          </a:r>
          <a:r>
            <a:rPr lang="en-US" b="0" i="0" u="none" strike="noStrike" baseline="0" dirty="0" err="1">
              <a:latin typeface="Cordale-Regular"/>
            </a:rPr>
            <a:t>practise</a:t>
          </a:r>
          <a:r>
            <a:rPr lang="en-US" b="0" i="0" u="none" strike="noStrike" baseline="0" dirty="0">
              <a:latin typeface="Cordale-Regular"/>
            </a:rPr>
            <a:t> evidence-based decision making by being careful and thoughtful rather than carelessly relying on assumptions, past experience, rules of thumb or intuition.</a:t>
          </a:r>
          <a:endParaRPr lang="en-US" dirty="0"/>
        </a:p>
      </dgm:t>
    </dgm:pt>
    <dgm:pt modelId="{11519508-302A-40C9-8486-8708A92AD69E}" type="parTrans" cxnId="{E0ECE9AD-635B-494C-B75B-6A4F071BF5F9}">
      <dgm:prSet/>
      <dgm:spPr/>
      <dgm:t>
        <a:bodyPr/>
        <a:lstStyle/>
        <a:p>
          <a:endParaRPr lang="en-GB"/>
        </a:p>
      </dgm:t>
    </dgm:pt>
    <dgm:pt modelId="{A903674A-64FF-4200-B87D-8AEE2A55699B}" type="sibTrans" cxnId="{E0ECE9AD-635B-494C-B75B-6A4F071BF5F9}">
      <dgm:prSet/>
      <dgm:spPr/>
      <dgm:t>
        <a:bodyPr/>
        <a:lstStyle/>
        <a:p>
          <a:endParaRPr lang="en-GB"/>
        </a:p>
      </dgm:t>
    </dgm:pt>
    <dgm:pt modelId="{706CB1E7-C604-4896-AF89-6B79E4ABFA27}">
      <dgm:prSet/>
      <dgm:spPr/>
      <dgm:t>
        <a:bodyPr/>
        <a:lstStyle/>
        <a:p>
          <a:r>
            <a:rPr lang="en-US" dirty="0"/>
            <a:t>C</a:t>
          </a:r>
          <a:r>
            <a:rPr lang="en-US" b="0" i="0" u="none" strike="noStrike" baseline="0" dirty="0"/>
            <a:t>onstructive conflict based on divergent points of view can bring a problem into focus, clarify people’s ideas, stimulate creative thinking, limit the role of bias, create a broader understanding of issues and alternatives, and improve decision quality.</a:t>
          </a:r>
        </a:p>
      </dgm:t>
    </dgm:pt>
    <dgm:pt modelId="{C6ADE236-13EA-4B9C-BA28-6ED0F46601C3}" type="parTrans" cxnId="{03D1FBAF-2CE2-4E5F-A412-FB0D4E452D9D}">
      <dgm:prSet/>
      <dgm:spPr/>
      <dgm:t>
        <a:bodyPr/>
        <a:lstStyle/>
        <a:p>
          <a:endParaRPr lang="en-GB"/>
        </a:p>
      </dgm:t>
    </dgm:pt>
    <dgm:pt modelId="{CD5C3F51-31FB-41F5-B57E-6B8695BAE5C7}" type="sibTrans" cxnId="{03D1FBAF-2CE2-4E5F-A412-FB0D4E452D9D}">
      <dgm:prSet/>
      <dgm:spPr/>
      <dgm:t>
        <a:bodyPr/>
        <a:lstStyle/>
        <a:p>
          <a:endParaRPr lang="en-GB"/>
        </a:p>
      </dgm:t>
    </dgm:pt>
    <dgm:pt modelId="{3A658422-39A1-0A40-84D8-1DDE2C2BDB1D}" type="pres">
      <dgm:prSet presAssocID="{4486FC53-A42C-A141-8FC1-6F2797579AA4}" presName="Name0" presStyleCnt="0">
        <dgm:presLayoutVars>
          <dgm:dir/>
          <dgm:animLvl val="lvl"/>
          <dgm:resizeHandles val="exact"/>
        </dgm:presLayoutVars>
      </dgm:prSet>
      <dgm:spPr/>
    </dgm:pt>
    <dgm:pt modelId="{CBFA9BC2-4346-A94F-921B-00CF71B357DE}" type="pres">
      <dgm:prSet presAssocID="{B514A51A-5EE6-824E-8301-508405DC543E}" presName="composite" presStyleCnt="0"/>
      <dgm:spPr/>
    </dgm:pt>
    <dgm:pt modelId="{9CE0E6EF-0B1A-C446-B4EE-3F330B5E274B}" type="pres">
      <dgm:prSet presAssocID="{B514A51A-5EE6-824E-8301-508405DC543E}" presName="parTx" presStyleLbl="alignNode1" presStyleIdx="0" presStyleCnt="3">
        <dgm:presLayoutVars>
          <dgm:chMax val="0"/>
          <dgm:chPref val="0"/>
          <dgm:bulletEnabled val="1"/>
        </dgm:presLayoutVars>
      </dgm:prSet>
      <dgm:spPr/>
    </dgm:pt>
    <dgm:pt modelId="{BFA4242F-9D21-6347-B4D7-F2FDB780FFF5}" type="pres">
      <dgm:prSet presAssocID="{B514A51A-5EE6-824E-8301-508405DC543E}" presName="desTx" presStyleLbl="alignAccFollowNode1" presStyleIdx="0" presStyleCnt="3">
        <dgm:presLayoutVars>
          <dgm:bulletEnabled val="1"/>
        </dgm:presLayoutVars>
      </dgm:prSet>
      <dgm:spPr/>
    </dgm:pt>
    <dgm:pt modelId="{ACC189D0-C680-DB48-BF3A-8A0D7104403D}" type="pres">
      <dgm:prSet presAssocID="{826E1EC9-EE24-AB44-A949-55F94F2BD87F}" presName="space" presStyleCnt="0"/>
      <dgm:spPr/>
    </dgm:pt>
    <dgm:pt modelId="{A9D8C218-9199-D043-8205-19810A499B5B}" type="pres">
      <dgm:prSet presAssocID="{53730A96-0EB0-E240-A09E-2F157A4D3BB6}" presName="composite" presStyleCnt="0"/>
      <dgm:spPr/>
    </dgm:pt>
    <dgm:pt modelId="{FD22D885-54D7-C342-A843-BCF82C9E2E63}" type="pres">
      <dgm:prSet presAssocID="{53730A96-0EB0-E240-A09E-2F157A4D3BB6}" presName="parTx" presStyleLbl="alignNode1" presStyleIdx="1" presStyleCnt="3">
        <dgm:presLayoutVars>
          <dgm:chMax val="0"/>
          <dgm:chPref val="0"/>
          <dgm:bulletEnabled val="1"/>
        </dgm:presLayoutVars>
      </dgm:prSet>
      <dgm:spPr/>
    </dgm:pt>
    <dgm:pt modelId="{CE4A2EFB-0A66-B748-B80D-BA465E25FE9D}" type="pres">
      <dgm:prSet presAssocID="{53730A96-0EB0-E240-A09E-2F157A4D3BB6}" presName="desTx" presStyleLbl="alignAccFollowNode1" presStyleIdx="1" presStyleCnt="3">
        <dgm:presLayoutVars>
          <dgm:bulletEnabled val="1"/>
        </dgm:presLayoutVars>
      </dgm:prSet>
      <dgm:spPr/>
    </dgm:pt>
    <dgm:pt modelId="{4B32ACF6-25F7-EB49-9A15-0F6287CCA671}" type="pres">
      <dgm:prSet presAssocID="{28681E8D-1BA9-B045-B7BF-984FC3EAA946}" presName="space" presStyleCnt="0"/>
      <dgm:spPr/>
    </dgm:pt>
    <dgm:pt modelId="{00C22DEC-DEE0-C845-8B42-C2D923E7AB23}" type="pres">
      <dgm:prSet presAssocID="{D1F56169-F1AB-B04F-A4B6-D79756C1D6BC}" presName="composite" presStyleCnt="0"/>
      <dgm:spPr/>
    </dgm:pt>
    <dgm:pt modelId="{528DBD78-22AD-9948-A911-F04665C7A8B1}" type="pres">
      <dgm:prSet presAssocID="{D1F56169-F1AB-B04F-A4B6-D79756C1D6BC}" presName="parTx" presStyleLbl="alignNode1" presStyleIdx="2" presStyleCnt="3">
        <dgm:presLayoutVars>
          <dgm:chMax val="0"/>
          <dgm:chPref val="0"/>
          <dgm:bulletEnabled val="1"/>
        </dgm:presLayoutVars>
      </dgm:prSet>
      <dgm:spPr/>
    </dgm:pt>
    <dgm:pt modelId="{3F220766-FCAD-3342-AD59-13642B57AD88}" type="pres">
      <dgm:prSet presAssocID="{D1F56169-F1AB-B04F-A4B6-D79756C1D6BC}" presName="desTx" presStyleLbl="alignAccFollowNode1" presStyleIdx="2" presStyleCnt="3">
        <dgm:presLayoutVars>
          <dgm:bulletEnabled val="1"/>
        </dgm:presLayoutVars>
      </dgm:prSet>
      <dgm:spPr/>
    </dgm:pt>
  </dgm:ptLst>
  <dgm:cxnLst>
    <dgm:cxn modelId="{B3EC1D00-9C1A-4B33-A029-443522256B6E}" type="presOf" srcId="{9EDEDF11-4A06-4654-9950-F50F884E7036}" destId="{BFA4242F-9D21-6347-B4D7-F2FDB780FFF5}" srcOrd="0" destOrd="0" presId="urn:microsoft.com/office/officeart/2005/8/layout/hList1"/>
    <dgm:cxn modelId="{CC1A3203-3089-46AF-A6AE-BA9587E05272}" type="presOf" srcId="{D94BD179-FF31-4718-8F09-D51B05E84725}" destId="{CE4A2EFB-0A66-B748-B80D-BA465E25FE9D}" srcOrd="0" destOrd="0" presId="urn:microsoft.com/office/officeart/2005/8/layout/hList1"/>
    <dgm:cxn modelId="{749EA511-0984-494B-9DB0-0EC102BF2B5D}" srcId="{B514A51A-5EE6-824E-8301-508405DC543E}" destId="{9EDEDF11-4A06-4654-9950-F50F884E7036}" srcOrd="0" destOrd="0" parTransId="{82B0B7F7-B1B5-4BBE-AF50-FC24514697B7}" sibTransId="{6CE044FC-97D0-4FD9-A3FD-056510802460}"/>
    <dgm:cxn modelId="{3DA22E17-9E86-0B4F-AE83-7C8B18ADFDB2}" type="presOf" srcId="{D1F56169-F1AB-B04F-A4B6-D79756C1D6BC}" destId="{528DBD78-22AD-9948-A911-F04665C7A8B1}" srcOrd="0" destOrd="0" presId="urn:microsoft.com/office/officeart/2005/8/layout/hList1"/>
    <dgm:cxn modelId="{0C8C481F-EE90-40B2-B0A1-3ECE47F0B170}" srcId="{53730A96-0EB0-E240-A09E-2F157A4D3BB6}" destId="{D94BD179-FF31-4718-8F09-D51B05E84725}" srcOrd="0" destOrd="0" parTransId="{619FAA41-BDD9-4DC5-9CAF-D0A8F49F72BD}" sibTransId="{277A7064-F8CF-485F-AAD1-EBCFFC98C0B0}"/>
    <dgm:cxn modelId="{2210AF2D-0672-459E-81B0-13EF333AD6C2}" type="presOf" srcId="{8EC22D4F-5FDC-448A-BC7B-80414333849E}" destId="{CE4A2EFB-0A66-B748-B80D-BA465E25FE9D}" srcOrd="0" destOrd="1" presId="urn:microsoft.com/office/officeart/2005/8/layout/hList1"/>
    <dgm:cxn modelId="{60611F35-4189-D848-A65E-682D04A6E4C0}" type="presOf" srcId="{53730A96-0EB0-E240-A09E-2F157A4D3BB6}" destId="{FD22D885-54D7-C342-A843-BCF82C9E2E63}" srcOrd="0" destOrd="0" presId="urn:microsoft.com/office/officeart/2005/8/layout/hList1"/>
    <dgm:cxn modelId="{295F0E5B-5584-AA4A-BBE4-ACCB20A77277}" type="presOf" srcId="{B514A51A-5EE6-824E-8301-508405DC543E}" destId="{9CE0E6EF-0B1A-C446-B4EE-3F330B5E274B}" srcOrd="0" destOrd="0" presId="urn:microsoft.com/office/officeart/2005/8/layout/hList1"/>
    <dgm:cxn modelId="{8105B543-74ED-C74F-B08F-21821CFD8F47}" srcId="{4486FC53-A42C-A141-8FC1-6F2797579AA4}" destId="{B514A51A-5EE6-824E-8301-508405DC543E}" srcOrd="0" destOrd="0" parTransId="{CFD41E02-748E-0547-9ADC-C869F54FF7DC}" sibTransId="{826E1EC9-EE24-AB44-A949-55F94F2BD87F}"/>
    <dgm:cxn modelId="{3EEC8367-5BA6-BC49-A3DF-2E0E23A2C4F1}" type="presOf" srcId="{4486FC53-A42C-A141-8FC1-6F2797579AA4}" destId="{3A658422-39A1-0A40-84D8-1DDE2C2BDB1D}" srcOrd="0" destOrd="0" presId="urn:microsoft.com/office/officeart/2005/8/layout/hList1"/>
    <dgm:cxn modelId="{3B201A69-7CD8-674E-84BC-409E16E1DA69}" srcId="{4486FC53-A42C-A141-8FC1-6F2797579AA4}" destId="{53730A96-0EB0-E240-A09E-2F157A4D3BB6}" srcOrd="1" destOrd="0" parTransId="{7637C18D-6117-2649-9218-9D39C5E5E477}" sibTransId="{28681E8D-1BA9-B045-B7BF-984FC3EAA946}"/>
    <dgm:cxn modelId="{38631076-07DA-6B46-84C0-EB73D3D2A5FB}" srcId="{4486FC53-A42C-A141-8FC1-6F2797579AA4}" destId="{D1F56169-F1AB-B04F-A4B6-D79756C1D6BC}" srcOrd="2" destOrd="0" parTransId="{C1400161-00B9-7C46-894A-E835E9298B24}" sibTransId="{CC5B1114-3417-C544-833D-891BF79D4F58}"/>
    <dgm:cxn modelId="{9960938E-1DAC-400A-AA09-24C1DE562017}" type="presOf" srcId="{706CB1E7-C604-4896-AF89-6B79E4ABFA27}" destId="{3F220766-FCAD-3342-AD59-13642B57AD88}" srcOrd="0" destOrd="0" presId="urn:microsoft.com/office/officeart/2005/8/layout/hList1"/>
    <dgm:cxn modelId="{E0ECE9AD-635B-494C-B75B-6A4F071BF5F9}" srcId="{53730A96-0EB0-E240-A09E-2F157A4D3BB6}" destId="{8EC22D4F-5FDC-448A-BC7B-80414333849E}" srcOrd="1" destOrd="0" parTransId="{11519508-302A-40C9-8486-8708A92AD69E}" sibTransId="{A903674A-64FF-4200-B87D-8AEE2A55699B}"/>
    <dgm:cxn modelId="{03D1FBAF-2CE2-4E5F-A412-FB0D4E452D9D}" srcId="{D1F56169-F1AB-B04F-A4B6-D79756C1D6BC}" destId="{706CB1E7-C604-4896-AF89-6B79E4ABFA27}" srcOrd="0" destOrd="0" parTransId="{C6ADE236-13EA-4B9C-BA28-6ED0F46601C3}" sibTransId="{CD5C3F51-31FB-41F5-B57E-6B8695BAE5C7}"/>
    <dgm:cxn modelId="{44FB3B4B-6D0F-A348-8C4D-6C8110892EA7}" type="presParOf" srcId="{3A658422-39A1-0A40-84D8-1DDE2C2BDB1D}" destId="{CBFA9BC2-4346-A94F-921B-00CF71B357DE}" srcOrd="0" destOrd="0" presId="urn:microsoft.com/office/officeart/2005/8/layout/hList1"/>
    <dgm:cxn modelId="{C580F4F6-DA88-2F40-A0F7-666CF8F63969}" type="presParOf" srcId="{CBFA9BC2-4346-A94F-921B-00CF71B357DE}" destId="{9CE0E6EF-0B1A-C446-B4EE-3F330B5E274B}" srcOrd="0" destOrd="0" presId="urn:microsoft.com/office/officeart/2005/8/layout/hList1"/>
    <dgm:cxn modelId="{26D508BD-27E3-C04B-BF4A-E2FB2AD22EB7}" type="presParOf" srcId="{CBFA9BC2-4346-A94F-921B-00CF71B357DE}" destId="{BFA4242F-9D21-6347-B4D7-F2FDB780FFF5}" srcOrd="1" destOrd="0" presId="urn:microsoft.com/office/officeart/2005/8/layout/hList1"/>
    <dgm:cxn modelId="{72A1EE8D-43D1-0C45-A59F-85D28DAF1651}" type="presParOf" srcId="{3A658422-39A1-0A40-84D8-1DDE2C2BDB1D}" destId="{ACC189D0-C680-DB48-BF3A-8A0D7104403D}" srcOrd="1" destOrd="0" presId="urn:microsoft.com/office/officeart/2005/8/layout/hList1"/>
    <dgm:cxn modelId="{E0E7C53B-5D18-6F4F-AC4E-B0802ABAABE1}" type="presParOf" srcId="{3A658422-39A1-0A40-84D8-1DDE2C2BDB1D}" destId="{A9D8C218-9199-D043-8205-19810A499B5B}" srcOrd="2" destOrd="0" presId="urn:microsoft.com/office/officeart/2005/8/layout/hList1"/>
    <dgm:cxn modelId="{5A87E152-4EB2-C341-9261-2376E472B651}" type="presParOf" srcId="{A9D8C218-9199-D043-8205-19810A499B5B}" destId="{FD22D885-54D7-C342-A843-BCF82C9E2E63}" srcOrd="0" destOrd="0" presId="urn:microsoft.com/office/officeart/2005/8/layout/hList1"/>
    <dgm:cxn modelId="{3E5EDFC3-B176-054F-B001-1775B8746D0C}" type="presParOf" srcId="{A9D8C218-9199-D043-8205-19810A499B5B}" destId="{CE4A2EFB-0A66-B748-B80D-BA465E25FE9D}" srcOrd="1" destOrd="0" presId="urn:microsoft.com/office/officeart/2005/8/layout/hList1"/>
    <dgm:cxn modelId="{55C5B064-A9E7-A442-9E3D-D80EA76EB50E}" type="presParOf" srcId="{3A658422-39A1-0A40-84D8-1DDE2C2BDB1D}" destId="{4B32ACF6-25F7-EB49-9A15-0F6287CCA671}" srcOrd="3" destOrd="0" presId="urn:microsoft.com/office/officeart/2005/8/layout/hList1"/>
    <dgm:cxn modelId="{30B2A74E-9AAE-1849-93A4-DF5A410A5591}" type="presParOf" srcId="{3A658422-39A1-0A40-84D8-1DDE2C2BDB1D}" destId="{00C22DEC-DEE0-C845-8B42-C2D923E7AB23}" srcOrd="4" destOrd="0" presId="urn:microsoft.com/office/officeart/2005/8/layout/hList1"/>
    <dgm:cxn modelId="{1F54EAAF-9C7C-514E-9633-9128BEA413FA}" type="presParOf" srcId="{00C22DEC-DEE0-C845-8B42-C2D923E7AB23}" destId="{528DBD78-22AD-9948-A911-F04665C7A8B1}" srcOrd="0" destOrd="0" presId="urn:microsoft.com/office/officeart/2005/8/layout/hList1"/>
    <dgm:cxn modelId="{351ACFD3-D507-F04D-9483-5A6DC97A8486}" type="presParOf" srcId="{00C22DEC-DEE0-C845-8B42-C2D923E7AB23}" destId="{3F220766-FCAD-3342-AD59-13642B57AD8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486FC53-A42C-A141-8FC1-6F2797579AA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B514A51A-5EE6-824E-8301-508405DC543E}">
      <dgm:prSet/>
      <dgm:spPr>
        <a:solidFill>
          <a:srgbClr val="006296"/>
        </a:solidFill>
        <a:ln>
          <a:noFill/>
        </a:ln>
      </dgm:spPr>
      <dgm:t>
        <a:bodyPr/>
        <a:lstStyle/>
        <a:p>
          <a:r>
            <a:rPr lang="en-US"/>
            <a:t>Avoid groupthink:</a:t>
          </a:r>
          <a:endParaRPr lang="en-AU" dirty="0"/>
        </a:p>
      </dgm:t>
    </dgm:pt>
    <dgm:pt modelId="{CFD41E02-748E-0547-9ADC-C869F54FF7DC}" type="parTrans" cxnId="{8105B543-74ED-C74F-B08F-21821CFD8F47}">
      <dgm:prSet/>
      <dgm:spPr/>
      <dgm:t>
        <a:bodyPr/>
        <a:lstStyle/>
        <a:p>
          <a:endParaRPr lang="en-GB"/>
        </a:p>
      </dgm:t>
    </dgm:pt>
    <dgm:pt modelId="{826E1EC9-EE24-AB44-A949-55F94F2BD87F}" type="sibTrans" cxnId="{8105B543-74ED-C74F-B08F-21821CFD8F47}">
      <dgm:prSet/>
      <dgm:spPr/>
      <dgm:t>
        <a:bodyPr/>
        <a:lstStyle/>
        <a:p>
          <a:endParaRPr lang="en-GB"/>
        </a:p>
      </dgm:t>
    </dgm:pt>
    <dgm:pt modelId="{53730A96-0EB0-E240-A09E-2F157A4D3BB6}">
      <dgm:prSet/>
      <dgm:spPr>
        <a:solidFill>
          <a:srgbClr val="4B5085"/>
        </a:solidFill>
        <a:ln>
          <a:noFill/>
        </a:ln>
      </dgm:spPr>
      <dgm:t>
        <a:bodyPr/>
        <a:lstStyle/>
        <a:p>
          <a:r>
            <a:rPr lang="en-US"/>
            <a:t>Know when to pull the plug:</a:t>
          </a:r>
          <a:endParaRPr lang="en-AU" dirty="0"/>
        </a:p>
      </dgm:t>
    </dgm:pt>
    <dgm:pt modelId="{7637C18D-6117-2649-9218-9D39C5E5E477}" type="parTrans" cxnId="{3B201A69-7CD8-674E-84BC-409E16E1DA69}">
      <dgm:prSet/>
      <dgm:spPr/>
      <dgm:t>
        <a:bodyPr/>
        <a:lstStyle/>
        <a:p>
          <a:endParaRPr lang="en-GB"/>
        </a:p>
      </dgm:t>
    </dgm:pt>
    <dgm:pt modelId="{28681E8D-1BA9-B045-B7BF-984FC3EAA946}" type="sibTrans" cxnId="{3B201A69-7CD8-674E-84BC-409E16E1DA69}">
      <dgm:prSet/>
      <dgm:spPr/>
      <dgm:t>
        <a:bodyPr/>
        <a:lstStyle/>
        <a:p>
          <a:endParaRPr lang="en-GB"/>
        </a:p>
      </dgm:t>
    </dgm:pt>
    <dgm:pt modelId="{D1F56169-F1AB-B04F-A4B6-D79756C1D6BC}">
      <dgm:prSet/>
      <dgm:spPr>
        <a:solidFill>
          <a:srgbClr val="A93E62"/>
        </a:solidFill>
        <a:ln>
          <a:noFill/>
        </a:ln>
      </dgm:spPr>
      <dgm:t>
        <a:bodyPr/>
        <a:lstStyle/>
        <a:p>
          <a:r>
            <a:rPr lang="en-US"/>
            <a:t>Do a pre- and post-mortem:</a:t>
          </a:r>
          <a:endParaRPr lang="en-AU" dirty="0"/>
        </a:p>
      </dgm:t>
    </dgm:pt>
    <dgm:pt modelId="{C1400161-00B9-7C46-894A-E835E9298B24}" type="parTrans" cxnId="{38631076-07DA-6B46-84C0-EB73D3D2A5FB}">
      <dgm:prSet/>
      <dgm:spPr/>
      <dgm:t>
        <a:bodyPr/>
        <a:lstStyle/>
        <a:p>
          <a:endParaRPr lang="en-GB"/>
        </a:p>
      </dgm:t>
    </dgm:pt>
    <dgm:pt modelId="{CC5B1114-3417-C544-833D-891BF79D4F58}" type="sibTrans" cxnId="{38631076-07DA-6B46-84C0-EB73D3D2A5FB}">
      <dgm:prSet/>
      <dgm:spPr/>
      <dgm:t>
        <a:bodyPr/>
        <a:lstStyle/>
        <a:p>
          <a:endParaRPr lang="en-GB"/>
        </a:p>
      </dgm:t>
    </dgm:pt>
    <dgm:pt modelId="{19405DF8-489F-490F-B9D7-8512F66914B6}">
      <dgm:prSet/>
      <dgm:spPr/>
      <dgm:t>
        <a:bodyPr/>
        <a:lstStyle/>
        <a:p>
          <a:r>
            <a:rPr lang="en-US" dirty="0"/>
            <a:t>Groupthink refers to the tendency of people in groups to suppress contrary opinions. </a:t>
          </a:r>
        </a:p>
      </dgm:t>
    </dgm:pt>
    <dgm:pt modelId="{9B178593-884C-4794-95B9-A73052245A3A}" type="parTrans" cxnId="{5C8D82FE-D7AA-427E-9611-6D40BA97949A}">
      <dgm:prSet/>
      <dgm:spPr/>
      <dgm:t>
        <a:bodyPr/>
        <a:lstStyle/>
        <a:p>
          <a:endParaRPr lang="en-GB"/>
        </a:p>
      </dgm:t>
    </dgm:pt>
    <dgm:pt modelId="{F7AEE7F1-FF05-4A06-9EA2-91727705658C}" type="sibTrans" cxnId="{5C8D82FE-D7AA-427E-9611-6D40BA97949A}">
      <dgm:prSet/>
      <dgm:spPr/>
      <dgm:t>
        <a:bodyPr/>
        <a:lstStyle/>
        <a:p>
          <a:endParaRPr lang="en-GB"/>
        </a:p>
      </dgm:t>
    </dgm:pt>
    <dgm:pt modelId="{4D40F5DF-2C32-4E51-8F20-9C4A6FD3E0E0}">
      <dgm:prSet/>
      <dgm:spPr/>
      <dgm:t>
        <a:bodyPr/>
        <a:lstStyle/>
        <a:p>
          <a:r>
            <a:rPr lang="en-US" dirty="0"/>
            <a:t>When people slip into groupthink, the desire for harmony outweighs concerns over decision quality.</a:t>
          </a:r>
        </a:p>
      </dgm:t>
    </dgm:pt>
    <dgm:pt modelId="{D8635DC5-15C7-4FB4-9B6A-1C3FCA8F8EAA}" type="parTrans" cxnId="{752742D4-034C-4C8B-9A26-B1F16319B5A8}">
      <dgm:prSet/>
      <dgm:spPr/>
      <dgm:t>
        <a:bodyPr/>
        <a:lstStyle/>
        <a:p>
          <a:endParaRPr lang="en-GB"/>
        </a:p>
      </dgm:t>
    </dgm:pt>
    <dgm:pt modelId="{B9B57F9A-6578-409D-AD6E-95BA5B6D7B51}" type="sibTrans" cxnId="{752742D4-034C-4C8B-9A26-B1F16319B5A8}">
      <dgm:prSet/>
      <dgm:spPr/>
      <dgm:t>
        <a:bodyPr/>
        <a:lstStyle/>
        <a:p>
          <a:endParaRPr lang="en-GB"/>
        </a:p>
      </dgm:t>
    </dgm:pt>
    <dgm:pt modelId="{52B0F1A6-E40D-4FE5-A909-CE09E1DE204C}">
      <dgm:prSet/>
      <dgm:spPr/>
      <dgm:t>
        <a:bodyPr/>
        <a:lstStyle/>
        <a:p>
          <a:r>
            <a:rPr lang="en-US" b="0" i="0" u="none" strike="noStrike" baseline="0" dirty="0">
              <a:solidFill>
                <a:srgbClr val="000000"/>
              </a:solidFill>
            </a:rPr>
            <a:t>Research has found that managers and </a:t>
          </a:r>
          <a:r>
            <a:rPr lang="en-US" b="0" i="0" u="none" strike="noStrike" baseline="0" dirty="0" err="1">
              <a:solidFill>
                <a:srgbClr val="000000"/>
              </a:solidFill>
            </a:rPr>
            <a:t>organisations</a:t>
          </a:r>
          <a:r>
            <a:rPr lang="en-US" dirty="0">
              <a:solidFill>
                <a:srgbClr val="000000"/>
              </a:solidFill>
            </a:rPr>
            <a:t> </a:t>
          </a:r>
          <a:r>
            <a:rPr lang="en-US" b="0" i="0" u="none" strike="noStrike" baseline="0" dirty="0">
              <a:solidFill>
                <a:srgbClr val="000000"/>
              </a:solidFill>
            </a:rPr>
            <a:t>often continue to invest time and money in a solution despite strong evidence that it is not appropriate. </a:t>
          </a:r>
        </a:p>
      </dgm:t>
    </dgm:pt>
    <dgm:pt modelId="{CC32CAFA-F23F-4F7E-A3E9-53C3E8F268B0}" type="parTrans" cxnId="{74971DF6-7EB8-4BBA-A1CD-CE1EF6FF2ACF}">
      <dgm:prSet/>
      <dgm:spPr/>
      <dgm:t>
        <a:bodyPr/>
        <a:lstStyle/>
        <a:p>
          <a:endParaRPr lang="en-GB"/>
        </a:p>
      </dgm:t>
    </dgm:pt>
    <dgm:pt modelId="{6587C31D-7DF2-4793-AE7E-0BEADD7290AA}" type="sibTrans" cxnId="{74971DF6-7EB8-4BBA-A1CD-CE1EF6FF2ACF}">
      <dgm:prSet/>
      <dgm:spPr/>
      <dgm:t>
        <a:bodyPr/>
        <a:lstStyle/>
        <a:p>
          <a:endParaRPr lang="en-GB"/>
        </a:p>
      </dgm:t>
    </dgm:pt>
    <dgm:pt modelId="{15B27686-3BCA-4585-AE8C-25E3112A84F7}">
      <dgm:prSet/>
      <dgm:spPr/>
      <dgm:t>
        <a:bodyPr/>
        <a:lstStyle/>
        <a:p>
          <a:r>
            <a:rPr lang="en-US" b="0" i="0" u="none" strike="noStrike" baseline="0" dirty="0">
              <a:solidFill>
                <a:srgbClr val="000000"/>
              </a:solidFill>
            </a:rPr>
            <a:t>This tendency is referred to </a:t>
          </a:r>
          <a:r>
            <a:rPr lang="en-US" i="0" u="none" strike="noStrike" baseline="0" dirty="0"/>
            <a:t>as </a:t>
          </a:r>
          <a:r>
            <a:rPr lang="en-US" b="1" i="0" u="none" strike="noStrike" baseline="0" dirty="0"/>
            <a:t>escalating</a:t>
          </a:r>
          <a:r>
            <a:rPr lang="en-US" i="0" u="none" strike="noStrike" baseline="0" dirty="0"/>
            <a:t> </a:t>
          </a:r>
          <a:r>
            <a:rPr lang="en-US" b="1" i="0" u="none" strike="noStrike" baseline="0" dirty="0"/>
            <a:t>commitment</a:t>
          </a:r>
          <a:r>
            <a:rPr lang="en-US" i="0" u="none" strike="noStrike" baseline="0" dirty="0"/>
            <a:t>.</a:t>
          </a:r>
        </a:p>
      </dgm:t>
    </dgm:pt>
    <dgm:pt modelId="{0F22E6C5-0D5B-440A-AB3C-72CCFA421176}" type="parTrans" cxnId="{A2E3B512-5711-4E46-A6D2-D950D6554364}">
      <dgm:prSet/>
      <dgm:spPr/>
      <dgm:t>
        <a:bodyPr/>
        <a:lstStyle/>
        <a:p>
          <a:endParaRPr lang="en-GB"/>
        </a:p>
      </dgm:t>
    </dgm:pt>
    <dgm:pt modelId="{5E322EA1-99E7-4532-BE82-8F5520F5F691}" type="sibTrans" cxnId="{A2E3B512-5711-4E46-A6D2-D950D6554364}">
      <dgm:prSet/>
      <dgm:spPr/>
      <dgm:t>
        <a:bodyPr/>
        <a:lstStyle/>
        <a:p>
          <a:endParaRPr lang="en-GB"/>
        </a:p>
      </dgm:t>
    </dgm:pt>
    <dgm:pt modelId="{D3EC6019-06EA-4259-8B34-AFA005D514EF}">
      <dgm:prSet/>
      <dgm:spPr/>
      <dgm:t>
        <a:bodyPr/>
        <a:lstStyle/>
        <a:p>
          <a:r>
            <a:rPr lang="en-US" b="0" i="0" u="none" strike="noStrike" baseline="0" dirty="0">
              <a:solidFill>
                <a:srgbClr val="000000"/>
              </a:solidFill>
            </a:rPr>
            <a:t>When people review the results of their decisions, they learn valuable lessons for how to do things better in the future. </a:t>
          </a:r>
        </a:p>
      </dgm:t>
    </dgm:pt>
    <dgm:pt modelId="{EB0BDBDB-2880-401E-B394-06A12F9DE9F4}" type="parTrans" cxnId="{55B7B9D8-478D-4596-85AD-8161E659C374}">
      <dgm:prSet/>
      <dgm:spPr/>
      <dgm:t>
        <a:bodyPr/>
        <a:lstStyle/>
        <a:p>
          <a:endParaRPr lang="en-GB"/>
        </a:p>
      </dgm:t>
    </dgm:pt>
    <dgm:pt modelId="{3F5C5D9B-0BE2-49BF-A9CA-54825ECF2755}" type="sibTrans" cxnId="{55B7B9D8-478D-4596-85AD-8161E659C374}">
      <dgm:prSet/>
      <dgm:spPr/>
      <dgm:t>
        <a:bodyPr/>
        <a:lstStyle/>
        <a:p>
          <a:endParaRPr lang="en-GB"/>
        </a:p>
      </dgm:t>
    </dgm:pt>
    <dgm:pt modelId="{9DCD0495-8A5B-4B85-B367-7F40F02AD435}">
      <dgm:prSet/>
      <dgm:spPr/>
      <dgm:t>
        <a:bodyPr/>
        <a:lstStyle/>
        <a:p>
          <a:r>
            <a:rPr lang="en-US" b="0" i="0" u="none" strike="noStrike" baseline="0" dirty="0">
              <a:solidFill>
                <a:srgbClr val="000000"/>
              </a:solidFill>
            </a:rPr>
            <a:t>This is sometimes called an </a:t>
          </a:r>
          <a:r>
            <a:rPr lang="en-US" b="1" i="0" u="none" strike="noStrike" baseline="0" dirty="0"/>
            <a:t>after-action review</a:t>
          </a:r>
          <a:r>
            <a:rPr lang="en-US" b="0" i="0" u="none" strike="noStrike" baseline="0" dirty="0"/>
            <a:t>, also </a:t>
          </a:r>
          <a:r>
            <a:rPr lang="en-US" b="0" i="0" u="none" strike="noStrike" baseline="0" dirty="0">
              <a:solidFill>
                <a:srgbClr val="000000"/>
              </a:solidFill>
            </a:rPr>
            <a:t>called a post-mortem, which is a disciplined procedure in which managers invest time in reviewing the results of decisions on a regular basis and learn from them.</a:t>
          </a:r>
          <a:endParaRPr lang="en-US" dirty="0"/>
        </a:p>
      </dgm:t>
    </dgm:pt>
    <dgm:pt modelId="{0C8D1566-790E-43B4-8CB0-4B058B8433FB}" type="parTrans" cxnId="{B74BBCA3-500D-46BB-8BE5-E696119CF4D6}">
      <dgm:prSet/>
      <dgm:spPr/>
      <dgm:t>
        <a:bodyPr/>
        <a:lstStyle/>
        <a:p>
          <a:endParaRPr lang="en-GB"/>
        </a:p>
      </dgm:t>
    </dgm:pt>
    <dgm:pt modelId="{BDCC6CAD-51F3-4C7E-9609-794F38105E6B}" type="sibTrans" cxnId="{B74BBCA3-500D-46BB-8BE5-E696119CF4D6}">
      <dgm:prSet/>
      <dgm:spPr/>
      <dgm:t>
        <a:bodyPr/>
        <a:lstStyle/>
        <a:p>
          <a:endParaRPr lang="en-GB"/>
        </a:p>
      </dgm:t>
    </dgm:pt>
    <dgm:pt modelId="{3A658422-39A1-0A40-84D8-1DDE2C2BDB1D}" type="pres">
      <dgm:prSet presAssocID="{4486FC53-A42C-A141-8FC1-6F2797579AA4}" presName="Name0" presStyleCnt="0">
        <dgm:presLayoutVars>
          <dgm:dir/>
          <dgm:animLvl val="lvl"/>
          <dgm:resizeHandles val="exact"/>
        </dgm:presLayoutVars>
      </dgm:prSet>
      <dgm:spPr/>
    </dgm:pt>
    <dgm:pt modelId="{CBFA9BC2-4346-A94F-921B-00CF71B357DE}" type="pres">
      <dgm:prSet presAssocID="{B514A51A-5EE6-824E-8301-508405DC543E}" presName="composite" presStyleCnt="0"/>
      <dgm:spPr/>
    </dgm:pt>
    <dgm:pt modelId="{9CE0E6EF-0B1A-C446-B4EE-3F330B5E274B}" type="pres">
      <dgm:prSet presAssocID="{B514A51A-5EE6-824E-8301-508405DC543E}" presName="parTx" presStyleLbl="alignNode1" presStyleIdx="0" presStyleCnt="3">
        <dgm:presLayoutVars>
          <dgm:chMax val="0"/>
          <dgm:chPref val="0"/>
          <dgm:bulletEnabled val="1"/>
        </dgm:presLayoutVars>
      </dgm:prSet>
      <dgm:spPr/>
    </dgm:pt>
    <dgm:pt modelId="{BFA4242F-9D21-6347-B4D7-F2FDB780FFF5}" type="pres">
      <dgm:prSet presAssocID="{B514A51A-5EE6-824E-8301-508405DC543E}" presName="desTx" presStyleLbl="alignAccFollowNode1" presStyleIdx="0" presStyleCnt="3">
        <dgm:presLayoutVars>
          <dgm:bulletEnabled val="1"/>
        </dgm:presLayoutVars>
      </dgm:prSet>
      <dgm:spPr/>
    </dgm:pt>
    <dgm:pt modelId="{ACC189D0-C680-DB48-BF3A-8A0D7104403D}" type="pres">
      <dgm:prSet presAssocID="{826E1EC9-EE24-AB44-A949-55F94F2BD87F}" presName="space" presStyleCnt="0"/>
      <dgm:spPr/>
    </dgm:pt>
    <dgm:pt modelId="{A9D8C218-9199-D043-8205-19810A499B5B}" type="pres">
      <dgm:prSet presAssocID="{53730A96-0EB0-E240-A09E-2F157A4D3BB6}" presName="composite" presStyleCnt="0"/>
      <dgm:spPr/>
    </dgm:pt>
    <dgm:pt modelId="{FD22D885-54D7-C342-A843-BCF82C9E2E63}" type="pres">
      <dgm:prSet presAssocID="{53730A96-0EB0-E240-A09E-2F157A4D3BB6}" presName="parTx" presStyleLbl="alignNode1" presStyleIdx="1" presStyleCnt="3">
        <dgm:presLayoutVars>
          <dgm:chMax val="0"/>
          <dgm:chPref val="0"/>
          <dgm:bulletEnabled val="1"/>
        </dgm:presLayoutVars>
      </dgm:prSet>
      <dgm:spPr/>
    </dgm:pt>
    <dgm:pt modelId="{CE4A2EFB-0A66-B748-B80D-BA465E25FE9D}" type="pres">
      <dgm:prSet presAssocID="{53730A96-0EB0-E240-A09E-2F157A4D3BB6}" presName="desTx" presStyleLbl="alignAccFollowNode1" presStyleIdx="1" presStyleCnt="3">
        <dgm:presLayoutVars>
          <dgm:bulletEnabled val="1"/>
        </dgm:presLayoutVars>
      </dgm:prSet>
      <dgm:spPr/>
    </dgm:pt>
    <dgm:pt modelId="{4B32ACF6-25F7-EB49-9A15-0F6287CCA671}" type="pres">
      <dgm:prSet presAssocID="{28681E8D-1BA9-B045-B7BF-984FC3EAA946}" presName="space" presStyleCnt="0"/>
      <dgm:spPr/>
    </dgm:pt>
    <dgm:pt modelId="{00C22DEC-DEE0-C845-8B42-C2D923E7AB23}" type="pres">
      <dgm:prSet presAssocID="{D1F56169-F1AB-B04F-A4B6-D79756C1D6BC}" presName="composite" presStyleCnt="0"/>
      <dgm:spPr/>
    </dgm:pt>
    <dgm:pt modelId="{528DBD78-22AD-9948-A911-F04665C7A8B1}" type="pres">
      <dgm:prSet presAssocID="{D1F56169-F1AB-B04F-A4B6-D79756C1D6BC}" presName="parTx" presStyleLbl="alignNode1" presStyleIdx="2" presStyleCnt="3">
        <dgm:presLayoutVars>
          <dgm:chMax val="0"/>
          <dgm:chPref val="0"/>
          <dgm:bulletEnabled val="1"/>
        </dgm:presLayoutVars>
      </dgm:prSet>
      <dgm:spPr/>
    </dgm:pt>
    <dgm:pt modelId="{3F220766-FCAD-3342-AD59-13642B57AD88}" type="pres">
      <dgm:prSet presAssocID="{D1F56169-F1AB-B04F-A4B6-D79756C1D6BC}" presName="desTx" presStyleLbl="alignAccFollowNode1" presStyleIdx="2" presStyleCnt="3">
        <dgm:presLayoutVars>
          <dgm:bulletEnabled val="1"/>
        </dgm:presLayoutVars>
      </dgm:prSet>
      <dgm:spPr/>
    </dgm:pt>
  </dgm:ptLst>
  <dgm:cxnLst>
    <dgm:cxn modelId="{A2E3B512-5711-4E46-A6D2-D950D6554364}" srcId="{53730A96-0EB0-E240-A09E-2F157A4D3BB6}" destId="{15B27686-3BCA-4585-AE8C-25E3112A84F7}" srcOrd="1" destOrd="0" parTransId="{0F22E6C5-0D5B-440A-AB3C-72CCFA421176}" sibTransId="{5E322EA1-99E7-4532-BE82-8F5520F5F691}"/>
    <dgm:cxn modelId="{E8867A14-A451-44E7-9056-F430E37A0A31}" type="presOf" srcId="{4D40F5DF-2C32-4E51-8F20-9C4A6FD3E0E0}" destId="{BFA4242F-9D21-6347-B4D7-F2FDB780FFF5}" srcOrd="0" destOrd="1" presId="urn:microsoft.com/office/officeart/2005/8/layout/hList1"/>
    <dgm:cxn modelId="{3DA22E17-9E86-0B4F-AE83-7C8B18ADFDB2}" type="presOf" srcId="{D1F56169-F1AB-B04F-A4B6-D79756C1D6BC}" destId="{528DBD78-22AD-9948-A911-F04665C7A8B1}" srcOrd="0" destOrd="0" presId="urn:microsoft.com/office/officeart/2005/8/layout/hList1"/>
    <dgm:cxn modelId="{60611F35-4189-D848-A65E-682D04A6E4C0}" type="presOf" srcId="{53730A96-0EB0-E240-A09E-2F157A4D3BB6}" destId="{FD22D885-54D7-C342-A843-BCF82C9E2E63}" srcOrd="0" destOrd="0" presId="urn:microsoft.com/office/officeart/2005/8/layout/hList1"/>
    <dgm:cxn modelId="{295F0E5B-5584-AA4A-BBE4-ACCB20A77277}" type="presOf" srcId="{B514A51A-5EE6-824E-8301-508405DC543E}" destId="{9CE0E6EF-0B1A-C446-B4EE-3F330B5E274B}" srcOrd="0" destOrd="0" presId="urn:microsoft.com/office/officeart/2005/8/layout/hList1"/>
    <dgm:cxn modelId="{8105B543-74ED-C74F-B08F-21821CFD8F47}" srcId="{4486FC53-A42C-A141-8FC1-6F2797579AA4}" destId="{B514A51A-5EE6-824E-8301-508405DC543E}" srcOrd="0" destOrd="0" parTransId="{CFD41E02-748E-0547-9ADC-C869F54FF7DC}" sibTransId="{826E1EC9-EE24-AB44-A949-55F94F2BD87F}"/>
    <dgm:cxn modelId="{F6E24267-5028-465B-B5D6-B1ACE9778A3B}" type="presOf" srcId="{52B0F1A6-E40D-4FE5-A909-CE09E1DE204C}" destId="{CE4A2EFB-0A66-B748-B80D-BA465E25FE9D}" srcOrd="0" destOrd="0" presId="urn:microsoft.com/office/officeart/2005/8/layout/hList1"/>
    <dgm:cxn modelId="{3EEC8367-5BA6-BC49-A3DF-2E0E23A2C4F1}" type="presOf" srcId="{4486FC53-A42C-A141-8FC1-6F2797579AA4}" destId="{3A658422-39A1-0A40-84D8-1DDE2C2BDB1D}" srcOrd="0" destOrd="0" presId="urn:microsoft.com/office/officeart/2005/8/layout/hList1"/>
    <dgm:cxn modelId="{3B201A69-7CD8-674E-84BC-409E16E1DA69}" srcId="{4486FC53-A42C-A141-8FC1-6F2797579AA4}" destId="{53730A96-0EB0-E240-A09E-2F157A4D3BB6}" srcOrd="1" destOrd="0" parTransId="{7637C18D-6117-2649-9218-9D39C5E5E477}" sibTransId="{28681E8D-1BA9-B045-B7BF-984FC3EAA946}"/>
    <dgm:cxn modelId="{9F5AEB69-CDA1-4C2B-83EF-88ACD456CA29}" type="presOf" srcId="{9DCD0495-8A5B-4B85-B367-7F40F02AD435}" destId="{3F220766-FCAD-3342-AD59-13642B57AD88}" srcOrd="0" destOrd="1" presId="urn:microsoft.com/office/officeart/2005/8/layout/hList1"/>
    <dgm:cxn modelId="{33201A4C-6C7E-4C30-85A4-0637BFAA4D1C}" type="presOf" srcId="{19405DF8-489F-490F-B9D7-8512F66914B6}" destId="{BFA4242F-9D21-6347-B4D7-F2FDB780FFF5}" srcOrd="0" destOrd="0" presId="urn:microsoft.com/office/officeart/2005/8/layout/hList1"/>
    <dgm:cxn modelId="{38631076-07DA-6B46-84C0-EB73D3D2A5FB}" srcId="{4486FC53-A42C-A141-8FC1-6F2797579AA4}" destId="{D1F56169-F1AB-B04F-A4B6-D79756C1D6BC}" srcOrd="2" destOrd="0" parTransId="{C1400161-00B9-7C46-894A-E835E9298B24}" sibTransId="{CC5B1114-3417-C544-833D-891BF79D4F58}"/>
    <dgm:cxn modelId="{B74BBCA3-500D-46BB-8BE5-E696119CF4D6}" srcId="{D1F56169-F1AB-B04F-A4B6-D79756C1D6BC}" destId="{9DCD0495-8A5B-4B85-B367-7F40F02AD435}" srcOrd="1" destOrd="0" parTransId="{0C8D1566-790E-43B4-8CB0-4B058B8433FB}" sibTransId="{BDCC6CAD-51F3-4C7E-9609-794F38105E6B}"/>
    <dgm:cxn modelId="{2BE849C5-3AD9-4874-8B2A-D99023A56EF6}" type="presOf" srcId="{D3EC6019-06EA-4259-8B34-AFA005D514EF}" destId="{3F220766-FCAD-3342-AD59-13642B57AD88}" srcOrd="0" destOrd="0" presId="urn:microsoft.com/office/officeart/2005/8/layout/hList1"/>
    <dgm:cxn modelId="{752742D4-034C-4C8B-9A26-B1F16319B5A8}" srcId="{B514A51A-5EE6-824E-8301-508405DC543E}" destId="{4D40F5DF-2C32-4E51-8F20-9C4A6FD3E0E0}" srcOrd="1" destOrd="0" parTransId="{D8635DC5-15C7-4FB4-9B6A-1C3FCA8F8EAA}" sibTransId="{B9B57F9A-6578-409D-AD6E-95BA5B6D7B51}"/>
    <dgm:cxn modelId="{D9E37ED7-0DAC-4B2E-B4C6-ABB204447480}" type="presOf" srcId="{15B27686-3BCA-4585-AE8C-25E3112A84F7}" destId="{CE4A2EFB-0A66-B748-B80D-BA465E25FE9D}" srcOrd="0" destOrd="1" presId="urn:microsoft.com/office/officeart/2005/8/layout/hList1"/>
    <dgm:cxn modelId="{55B7B9D8-478D-4596-85AD-8161E659C374}" srcId="{D1F56169-F1AB-B04F-A4B6-D79756C1D6BC}" destId="{D3EC6019-06EA-4259-8B34-AFA005D514EF}" srcOrd="0" destOrd="0" parTransId="{EB0BDBDB-2880-401E-B394-06A12F9DE9F4}" sibTransId="{3F5C5D9B-0BE2-49BF-A9CA-54825ECF2755}"/>
    <dgm:cxn modelId="{74971DF6-7EB8-4BBA-A1CD-CE1EF6FF2ACF}" srcId="{53730A96-0EB0-E240-A09E-2F157A4D3BB6}" destId="{52B0F1A6-E40D-4FE5-A909-CE09E1DE204C}" srcOrd="0" destOrd="0" parTransId="{CC32CAFA-F23F-4F7E-A3E9-53C3E8F268B0}" sibTransId="{6587C31D-7DF2-4793-AE7E-0BEADD7290AA}"/>
    <dgm:cxn modelId="{5C8D82FE-D7AA-427E-9611-6D40BA97949A}" srcId="{B514A51A-5EE6-824E-8301-508405DC543E}" destId="{19405DF8-489F-490F-B9D7-8512F66914B6}" srcOrd="0" destOrd="0" parTransId="{9B178593-884C-4794-95B9-A73052245A3A}" sibTransId="{F7AEE7F1-FF05-4A06-9EA2-91727705658C}"/>
    <dgm:cxn modelId="{44FB3B4B-6D0F-A348-8C4D-6C8110892EA7}" type="presParOf" srcId="{3A658422-39A1-0A40-84D8-1DDE2C2BDB1D}" destId="{CBFA9BC2-4346-A94F-921B-00CF71B357DE}" srcOrd="0" destOrd="0" presId="urn:microsoft.com/office/officeart/2005/8/layout/hList1"/>
    <dgm:cxn modelId="{C580F4F6-DA88-2F40-A0F7-666CF8F63969}" type="presParOf" srcId="{CBFA9BC2-4346-A94F-921B-00CF71B357DE}" destId="{9CE0E6EF-0B1A-C446-B4EE-3F330B5E274B}" srcOrd="0" destOrd="0" presId="urn:microsoft.com/office/officeart/2005/8/layout/hList1"/>
    <dgm:cxn modelId="{26D508BD-27E3-C04B-BF4A-E2FB2AD22EB7}" type="presParOf" srcId="{CBFA9BC2-4346-A94F-921B-00CF71B357DE}" destId="{BFA4242F-9D21-6347-B4D7-F2FDB780FFF5}" srcOrd="1" destOrd="0" presId="urn:microsoft.com/office/officeart/2005/8/layout/hList1"/>
    <dgm:cxn modelId="{72A1EE8D-43D1-0C45-A59F-85D28DAF1651}" type="presParOf" srcId="{3A658422-39A1-0A40-84D8-1DDE2C2BDB1D}" destId="{ACC189D0-C680-DB48-BF3A-8A0D7104403D}" srcOrd="1" destOrd="0" presId="urn:microsoft.com/office/officeart/2005/8/layout/hList1"/>
    <dgm:cxn modelId="{E0E7C53B-5D18-6F4F-AC4E-B0802ABAABE1}" type="presParOf" srcId="{3A658422-39A1-0A40-84D8-1DDE2C2BDB1D}" destId="{A9D8C218-9199-D043-8205-19810A499B5B}" srcOrd="2" destOrd="0" presId="urn:microsoft.com/office/officeart/2005/8/layout/hList1"/>
    <dgm:cxn modelId="{5A87E152-4EB2-C341-9261-2376E472B651}" type="presParOf" srcId="{A9D8C218-9199-D043-8205-19810A499B5B}" destId="{FD22D885-54D7-C342-A843-BCF82C9E2E63}" srcOrd="0" destOrd="0" presId="urn:microsoft.com/office/officeart/2005/8/layout/hList1"/>
    <dgm:cxn modelId="{3E5EDFC3-B176-054F-B001-1775B8746D0C}" type="presParOf" srcId="{A9D8C218-9199-D043-8205-19810A499B5B}" destId="{CE4A2EFB-0A66-B748-B80D-BA465E25FE9D}" srcOrd="1" destOrd="0" presId="urn:microsoft.com/office/officeart/2005/8/layout/hList1"/>
    <dgm:cxn modelId="{55C5B064-A9E7-A442-9E3D-D80EA76EB50E}" type="presParOf" srcId="{3A658422-39A1-0A40-84D8-1DDE2C2BDB1D}" destId="{4B32ACF6-25F7-EB49-9A15-0F6287CCA671}" srcOrd="3" destOrd="0" presId="urn:microsoft.com/office/officeart/2005/8/layout/hList1"/>
    <dgm:cxn modelId="{30B2A74E-9AAE-1849-93A4-DF5A410A5591}" type="presParOf" srcId="{3A658422-39A1-0A40-84D8-1DDE2C2BDB1D}" destId="{00C22DEC-DEE0-C845-8B42-C2D923E7AB23}" srcOrd="4" destOrd="0" presId="urn:microsoft.com/office/officeart/2005/8/layout/hList1"/>
    <dgm:cxn modelId="{1F54EAAF-9C7C-514E-9633-9128BEA413FA}" type="presParOf" srcId="{00C22DEC-DEE0-C845-8B42-C2D923E7AB23}" destId="{528DBD78-22AD-9948-A911-F04665C7A8B1}" srcOrd="0" destOrd="0" presId="urn:microsoft.com/office/officeart/2005/8/layout/hList1"/>
    <dgm:cxn modelId="{351ACFD3-D507-F04D-9483-5A6DC97A8486}" type="presParOf" srcId="{00C22DEC-DEE0-C845-8B42-C2D923E7AB23}" destId="{3F220766-FCAD-3342-AD59-13642B57AD8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032C7-3C12-7441-8D29-A3204CDB318A}">
      <dsp:nvSpPr>
        <dsp:cNvPr id="0" name=""/>
        <dsp:cNvSpPr/>
      </dsp:nvSpPr>
      <dsp:spPr>
        <a:xfrm>
          <a:off x="48" y="48048"/>
          <a:ext cx="4638121" cy="777600"/>
        </a:xfrm>
        <a:prstGeom prst="rect">
          <a:avLst/>
        </a:prstGeom>
        <a:solidFill>
          <a:srgbClr val="A93E6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AU" sz="2700" kern="1200" dirty="0"/>
            <a:t>Programmed decisions</a:t>
          </a:r>
        </a:p>
      </dsp:txBody>
      <dsp:txXfrm>
        <a:off x="48" y="48048"/>
        <a:ext cx="4638121" cy="777600"/>
      </dsp:txXfrm>
    </dsp:sp>
    <dsp:sp modelId="{23EAB56C-C475-1847-87E3-4B71BCDB1B47}">
      <dsp:nvSpPr>
        <dsp:cNvPr id="0" name=""/>
        <dsp:cNvSpPr/>
      </dsp:nvSpPr>
      <dsp:spPr>
        <a:xfrm>
          <a:off x="48" y="825648"/>
          <a:ext cx="4638121" cy="38539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AU" sz="2700" kern="1200" dirty="0"/>
            <a:t>A decision made in response to a situation that has occurred often enough to enable decision rules to be developed and applied in the future</a:t>
          </a:r>
        </a:p>
        <a:p>
          <a:pPr marL="228600" lvl="1" indent="-228600" algn="l" defTabSz="1200150">
            <a:lnSpc>
              <a:spcPct val="90000"/>
            </a:lnSpc>
            <a:spcBef>
              <a:spcPct val="0"/>
            </a:spcBef>
            <a:spcAft>
              <a:spcPct val="15000"/>
            </a:spcAft>
            <a:buChar char="•"/>
          </a:pPr>
          <a:r>
            <a:rPr lang="en-AU" sz="2700" kern="1200" dirty="0"/>
            <a:t>Made in response to recurring organisational problems</a:t>
          </a:r>
        </a:p>
      </dsp:txBody>
      <dsp:txXfrm>
        <a:off x="48" y="825648"/>
        <a:ext cx="4638121" cy="3853980"/>
      </dsp:txXfrm>
    </dsp:sp>
    <dsp:sp modelId="{56CCE7B5-EB4A-4341-AD22-5A97A4342086}">
      <dsp:nvSpPr>
        <dsp:cNvPr id="0" name=""/>
        <dsp:cNvSpPr/>
      </dsp:nvSpPr>
      <dsp:spPr>
        <a:xfrm>
          <a:off x="5287507" y="48048"/>
          <a:ext cx="4638121" cy="777600"/>
        </a:xfrm>
        <a:prstGeom prst="rect">
          <a:avLst/>
        </a:prstGeom>
        <a:solidFill>
          <a:srgbClr val="4B508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AU" sz="2700" kern="1200" dirty="0"/>
            <a:t>Non-programmed decisions </a:t>
          </a:r>
        </a:p>
      </dsp:txBody>
      <dsp:txXfrm>
        <a:off x="5287507" y="48048"/>
        <a:ext cx="4638121" cy="777600"/>
      </dsp:txXfrm>
    </dsp:sp>
    <dsp:sp modelId="{76E41D12-6AF2-CD44-8048-1DCA04FD66E3}">
      <dsp:nvSpPr>
        <dsp:cNvPr id="0" name=""/>
        <dsp:cNvSpPr/>
      </dsp:nvSpPr>
      <dsp:spPr>
        <a:xfrm>
          <a:off x="5287507" y="825648"/>
          <a:ext cx="4638121" cy="38539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AU" sz="2700" kern="1200" dirty="0"/>
            <a:t>A decision made in response to a situation that is unique, is poorly defined and largely unstructured, and has importance consequences for the organisation</a:t>
          </a:r>
        </a:p>
        <a:p>
          <a:pPr marL="228600" lvl="1" indent="-228600" algn="l" defTabSz="1200150">
            <a:lnSpc>
              <a:spcPct val="90000"/>
            </a:lnSpc>
            <a:spcBef>
              <a:spcPct val="0"/>
            </a:spcBef>
            <a:spcAft>
              <a:spcPct val="15000"/>
            </a:spcAft>
            <a:buChar char="•"/>
          </a:pPr>
          <a:r>
            <a:rPr lang="en-AU" sz="2700" kern="1200" dirty="0"/>
            <a:t>Involve strategic planning because uncertainty is great and decisions are complex</a:t>
          </a:r>
        </a:p>
      </dsp:txBody>
      <dsp:txXfrm>
        <a:off x="5287507" y="825648"/>
        <a:ext cx="4638121" cy="38539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0E6EF-0B1A-C446-B4EE-3F330B5E274B}">
      <dsp:nvSpPr>
        <dsp:cNvPr id="0" name=""/>
        <dsp:cNvSpPr/>
      </dsp:nvSpPr>
      <dsp:spPr>
        <a:xfrm>
          <a:off x="3852" y="180015"/>
          <a:ext cx="2316763" cy="489600"/>
        </a:xfrm>
        <a:prstGeom prst="rect">
          <a:avLst/>
        </a:prstGeom>
        <a:solidFill>
          <a:srgbClr val="00629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AU" sz="1700" kern="1200" dirty="0"/>
            <a:t>Certainty</a:t>
          </a:r>
        </a:p>
      </dsp:txBody>
      <dsp:txXfrm>
        <a:off x="3852" y="180015"/>
        <a:ext cx="2316763" cy="489600"/>
      </dsp:txXfrm>
    </dsp:sp>
    <dsp:sp modelId="{BFA4242F-9D21-6347-B4D7-F2FDB780FFF5}">
      <dsp:nvSpPr>
        <dsp:cNvPr id="0" name=""/>
        <dsp:cNvSpPr/>
      </dsp:nvSpPr>
      <dsp:spPr>
        <a:xfrm>
          <a:off x="3852" y="669615"/>
          <a:ext cx="2316763" cy="385669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AU" sz="1700" kern="1200" dirty="0"/>
            <a:t>All the information the decision maker needs is fully available.</a:t>
          </a:r>
        </a:p>
        <a:p>
          <a:pPr marL="171450" lvl="1" indent="-171450" algn="l" defTabSz="755650">
            <a:lnSpc>
              <a:spcPct val="90000"/>
            </a:lnSpc>
            <a:spcBef>
              <a:spcPct val="0"/>
            </a:spcBef>
            <a:spcAft>
              <a:spcPct val="15000"/>
            </a:spcAft>
            <a:buChar char="•"/>
          </a:pPr>
          <a:r>
            <a:rPr lang="en-US" sz="1700" kern="1200" dirty="0"/>
            <a:t>Managers have information on operating conditions, resource costs or constraints, and each course of action and possible outcome.</a:t>
          </a:r>
          <a:endParaRPr lang="en-AU" sz="1700" kern="1200" dirty="0"/>
        </a:p>
      </dsp:txBody>
      <dsp:txXfrm>
        <a:off x="3852" y="669615"/>
        <a:ext cx="2316763" cy="3856698"/>
      </dsp:txXfrm>
    </dsp:sp>
    <dsp:sp modelId="{FD22D885-54D7-C342-A843-BCF82C9E2E63}">
      <dsp:nvSpPr>
        <dsp:cNvPr id="0" name=""/>
        <dsp:cNvSpPr/>
      </dsp:nvSpPr>
      <dsp:spPr>
        <a:xfrm>
          <a:off x="2644962" y="180015"/>
          <a:ext cx="2316763" cy="489600"/>
        </a:xfrm>
        <a:prstGeom prst="rect">
          <a:avLst/>
        </a:prstGeom>
        <a:solidFill>
          <a:srgbClr val="4B508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AU" sz="1700" kern="1200" dirty="0"/>
            <a:t>Risk</a:t>
          </a:r>
        </a:p>
      </dsp:txBody>
      <dsp:txXfrm>
        <a:off x="2644962" y="180015"/>
        <a:ext cx="2316763" cy="489600"/>
      </dsp:txXfrm>
    </dsp:sp>
    <dsp:sp modelId="{CE4A2EFB-0A66-B748-B80D-BA465E25FE9D}">
      <dsp:nvSpPr>
        <dsp:cNvPr id="0" name=""/>
        <dsp:cNvSpPr/>
      </dsp:nvSpPr>
      <dsp:spPr>
        <a:xfrm>
          <a:off x="2644962" y="669615"/>
          <a:ext cx="2316763" cy="385669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AU" sz="1700" kern="1200" dirty="0"/>
            <a:t>Clear-cut goals and good information is available, but the future outcomes associated with each alternative are subject to chance</a:t>
          </a:r>
        </a:p>
        <a:p>
          <a:pPr marL="171450" lvl="1" indent="-171450" algn="l" defTabSz="755650">
            <a:lnSpc>
              <a:spcPct val="90000"/>
            </a:lnSpc>
            <a:spcBef>
              <a:spcPct val="0"/>
            </a:spcBef>
            <a:spcAft>
              <a:spcPct val="15000"/>
            </a:spcAft>
            <a:buChar char="•"/>
          </a:pPr>
          <a:r>
            <a:rPr lang="en-AU" sz="1700" kern="1200" dirty="0"/>
            <a:t>Enough information is available to estimate the probability of a successful outcome versus failure.</a:t>
          </a:r>
        </a:p>
      </dsp:txBody>
      <dsp:txXfrm>
        <a:off x="2644962" y="669615"/>
        <a:ext cx="2316763" cy="3856698"/>
      </dsp:txXfrm>
    </dsp:sp>
    <dsp:sp modelId="{528DBD78-22AD-9948-A911-F04665C7A8B1}">
      <dsp:nvSpPr>
        <dsp:cNvPr id="0" name=""/>
        <dsp:cNvSpPr/>
      </dsp:nvSpPr>
      <dsp:spPr>
        <a:xfrm>
          <a:off x="5286072" y="180015"/>
          <a:ext cx="2316763" cy="489600"/>
        </a:xfrm>
        <a:prstGeom prst="rect">
          <a:avLst/>
        </a:prstGeom>
        <a:solidFill>
          <a:srgbClr val="A93E6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AU" sz="1700" kern="1200" dirty="0"/>
            <a:t>Uncertainty</a:t>
          </a:r>
        </a:p>
      </dsp:txBody>
      <dsp:txXfrm>
        <a:off x="5286072" y="180015"/>
        <a:ext cx="2316763" cy="489600"/>
      </dsp:txXfrm>
    </dsp:sp>
    <dsp:sp modelId="{3F220766-FCAD-3342-AD59-13642B57AD88}">
      <dsp:nvSpPr>
        <dsp:cNvPr id="0" name=""/>
        <dsp:cNvSpPr/>
      </dsp:nvSpPr>
      <dsp:spPr>
        <a:xfrm>
          <a:off x="5286072" y="669615"/>
          <a:ext cx="2316763" cy="385669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AU" sz="1700" kern="1200" dirty="0"/>
            <a:t>Managers know which goals they wish to achieve, but information about alternatives and future events is incomplete.</a:t>
          </a:r>
        </a:p>
        <a:p>
          <a:pPr marL="171450" lvl="1" indent="-171450" algn="l" defTabSz="755650">
            <a:lnSpc>
              <a:spcPct val="90000"/>
            </a:lnSpc>
            <a:spcBef>
              <a:spcPct val="0"/>
            </a:spcBef>
            <a:spcAft>
              <a:spcPct val="15000"/>
            </a:spcAft>
            <a:buChar char="•"/>
          </a:pPr>
          <a:r>
            <a:rPr lang="en-AU" sz="1700" kern="1200" dirty="0"/>
            <a:t>Managers may have to make assumptions from which to forge the decision even though it may be wrong if the assumptions are incorrect.</a:t>
          </a:r>
        </a:p>
      </dsp:txBody>
      <dsp:txXfrm>
        <a:off x="5286072" y="669615"/>
        <a:ext cx="2316763" cy="3856698"/>
      </dsp:txXfrm>
    </dsp:sp>
    <dsp:sp modelId="{89CD986D-C8D1-6C4E-8619-47FA9E2B29C1}">
      <dsp:nvSpPr>
        <dsp:cNvPr id="0" name=""/>
        <dsp:cNvSpPr/>
      </dsp:nvSpPr>
      <dsp:spPr>
        <a:xfrm>
          <a:off x="7927182" y="180015"/>
          <a:ext cx="2316763" cy="489600"/>
        </a:xfrm>
        <a:prstGeom prst="rect">
          <a:avLst/>
        </a:prstGeom>
        <a:solidFill>
          <a:srgbClr val="007B8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AU" sz="1700" kern="1200" dirty="0"/>
            <a:t>Ambiguity</a:t>
          </a:r>
        </a:p>
      </dsp:txBody>
      <dsp:txXfrm>
        <a:off x="7927182" y="180015"/>
        <a:ext cx="2316763" cy="489600"/>
      </dsp:txXfrm>
    </dsp:sp>
    <dsp:sp modelId="{843E07B9-5276-B549-8A68-69B6B3A693E4}">
      <dsp:nvSpPr>
        <dsp:cNvPr id="0" name=""/>
        <dsp:cNvSpPr/>
      </dsp:nvSpPr>
      <dsp:spPr>
        <a:xfrm>
          <a:off x="7927182" y="669615"/>
          <a:ext cx="2316763" cy="385669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AU" sz="1700" kern="1200" dirty="0"/>
            <a:t>The goals to be achieved or the problems to be solved are unclear, alternatives are difficult to define and information about outcomes is unavailable.</a:t>
          </a:r>
        </a:p>
        <a:p>
          <a:pPr marL="171450" lvl="1" indent="-171450" algn="l" defTabSz="755650">
            <a:lnSpc>
              <a:spcPct val="90000"/>
            </a:lnSpc>
            <a:spcBef>
              <a:spcPct val="0"/>
            </a:spcBef>
            <a:spcAft>
              <a:spcPct val="15000"/>
            </a:spcAft>
            <a:buChar char="•"/>
          </a:pPr>
          <a:endParaRPr lang="en-AU" sz="1700" kern="1200" dirty="0"/>
        </a:p>
      </dsp:txBody>
      <dsp:txXfrm>
        <a:off x="7927182" y="669615"/>
        <a:ext cx="2316763" cy="38566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0E6EF-0B1A-C446-B4EE-3F330B5E274B}">
      <dsp:nvSpPr>
        <dsp:cNvPr id="0" name=""/>
        <dsp:cNvSpPr/>
      </dsp:nvSpPr>
      <dsp:spPr>
        <a:xfrm>
          <a:off x="3559" y="96374"/>
          <a:ext cx="3470969" cy="654335"/>
        </a:xfrm>
        <a:prstGeom prst="rect">
          <a:avLst/>
        </a:prstGeom>
        <a:solidFill>
          <a:srgbClr val="00629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AU" sz="1800" kern="1200" dirty="0"/>
            <a:t>1. Recognition of decision requirement</a:t>
          </a:r>
        </a:p>
      </dsp:txBody>
      <dsp:txXfrm>
        <a:off x="3559" y="96374"/>
        <a:ext cx="3470969" cy="654335"/>
      </dsp:txXfrm>
    </dsp:sp>
    <dsp:sp modelId="{BFA4242F-9D21-6347-B4D7-F2FDB780FFF5}">
      <dsp:nvSpPr>
        <dsp:cNvPr id="0" name=""/>
        <dsp:cNvSpPr/>
      </dsp:nvSpPr>
      <dsp:spPr>
        <a:xfrm>
          <a:off x="3559" y="750710"/>
          <a:ext cx="3470969" cy="409485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Managers confront a decision requirement in the form of either a problem or an opportunity.</a:t>
          </a:r>
          <a:endParaRPr lang="en-AU" sz="1800" kern="1200" dirty="0"/>
        </a:p>
        <a:p>
          <a:pPr marL="171450" lvl="1" indent="-171450" algn="l" defTabSz="800100">
            <a:lnSpc>
              <a:spcPct val="90000"/>
            </a:lnSpc>
            <a:spcBef>
              <a:spcPct val="0"/>
            </a:spcBef>
            <a:spcAft>
              <a:spcPct val="15000"/>
            </a:spcAft>
            <a:buChar char="•"/>
          </a:pPr>
          <a:r>
            <a:rPr lang="en-US" sz="1800" kern="1200" dirty="0"/>
            <a:t>A problem occurs when performance is less than established goals.</a:t>
          </a:r>
          <a:endParaRPr lang="en-AU" sz="1800" kern="1200" dirty="0"/>
        </a:p>
        <a:p>
          <a:pPr marL="171450" lvl="1" indent="-171450" algn="l" defTabSz="800100">
            <a:lnSpc>
              <a:spcPct val="90000"/>
            </a:lnSpc>
            <a:spcBef>
              <a:spcPct val="0"/>
            </a:spcBef>
            <a:spcAft>
              <a:spcPct val="15000"/>
            </a:spcAft>
            <a:buChar char="•"/>
          </a:pPr>
          <a:r>
            <a:rPr lang="en-US" sz="1800" kern="1200" dirty="0"/>
            <a:t>An opportunity exists when managers see a potential accomplishment that exceeds specified current goals and therefore the possibility of enhancing performance beyond current levels.</a:t>
          </a:r>
          <a:endParaRPr lang="en-AU" sz="1800" kern="1200" dirty="0"/>
        </a:p>
      </dsp:txBody>
      <dsp:txXfrm>
        <a:off x="3559" y="750710"/>
        <a:ext cx="3470969" cy="4094853"/>
      </dsp:txXfrm>
    </dsp:sp>
    <dsp:sp modelId="{FD22D885-54D7-C342-A843-BCF82C9E2E63}">
      <dsp:nvSpPr>
        <dsp:cNvPr id="0" name=""/>
        <dsp:cNvSpPr/>
      </dsp:nvSpPr>
      <dsp:spPr>
        <a:xfrm>
          <a:off x="3960465" y="96374"/>
          <a:ext cx="3470969" cy="654335"/>
        </a:xfrm>
        <a:prstGeom prst="rect">
          <a:avLst/>
        </a:prstGeom>
        <a:solidFill>
          <a:srgbClr val="4B508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AU" sz="1800" kern="1200" dirty="0"/>
            <a:t>2. Diagnosis and analysis of causes</a:t>
          </a:r>
        </a:p>
      </dsp:txBody>
      <dsp:txXfrm>
        <a:off x="3960465" y="96374"/>
        <a:ext cx="3470969" cy="654335"/>
      </dsp:txXfrm>
    </dsp:sp>
    <dsp:sp modelId="{CE4A2EFB-0A66-B748-B80D-BA465E25FE9D}">
      <dsp:nvSpPr>
        <dsp:cNvPr id="0" name=""/>
        <dsp:cNvSpPr/>
      </dsp:nvSpPr>
      <dsp:spPr>
        <a:xfrm>
          <a:off x="3960465" y="750710"/>
          <a:ext cx="3470969" cy="409485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Diagnosis is the step in the decision-making process in which managers </a:t>
          </a:r>
          <a:r>
            <a:rPr lang="en-US" sz="1800" kern="1200" dirty="0" err="1"/>
            <a:t>analyse</a:t>
          </a:r>
          <a:r>
            <a:rPr lang="en-US" sz="1800" kern="1200" dirty="0"/>
            <a:t> underlying causal factors associated with the decision situation.</a:t>
          </a:r>
          <a:endParaRPr lang="en-AU" sz="1800" kern="1200" dirty="0"/>
        </a:p>
        <a:p>
          <a:pPr marL="171450" lvl="1" indent="-171450" algn="l" defTabSz="800100">
            <a:lnSpc>
              <a:spcPct val="90000"/>
            </a:lnSpc>
            <a:spcBef>
              <a:spcPct val="0"/>
            </a:spcBef>
            <a:spcAft>
              <a:spcPct val="15000"/>
            </a:spcAft>
            <a:buChar char="•"/>
          </a:pPr>
          <a:r>
            <a:rPr lang="en-US" sz="1800" kern="1200" dirty="0"/>
            <a:t>By looking at a situation from different perspectives, managers can identify the true cause of the problem.</a:t>
          </a:r>
          <a:endParaRPr lang="en-AU" sz="1800" kern="1200" dirty="0"/>
        </a:p>
      </dsp:txBody>
      <dsp:txXfrm>
        <a:off x="3960465" y="750710"/>
        <a:ext cx="3470969" cy="4094853"/>
      </dsp:txXfrm>
    </dsp:sp>
    <dsp:sp modelId="{528DBD78-22AD-9948-A911-F04665C7A8B1}">
      <dsp:nvSpPr>
        <dsp:cNvPr id="0" name=""/>
        <dsp:cNvSpPr/>
      </dsp:nvSpPr>
      <dsp:spPr>
        <a:xfrm>
          <a:off x="7917370" y="96374"/>
          <a:ext cx="3470969" cy="654335"/>
        </a:xfrm>
        <a:prstGeom prst="rect">
          <a:avLst/>
        </a:prstGeom>
        <a:solidFill>
          <a:srgbClr val="A93E6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AU" sz="1800" kern="1200" dirty="0"/>
            <a:t>3. Development of alternatives</a:t>
          </a:r>
        </a:p>
      </dsp:txBody>
      <dsp:txXfrm>
        <a:off x="7917370" y="96374"/>
        <a:ext cx="3470969" cy="654335"/>
      </dsp:txXfrm>
    </dsp:sp>
    <dsp:sp modelId="{3F220766-FCAD-3342-AD59-13642B57AD88}">
      <dsp:nvSpPr>
        <dsp:cNvPr id="0" name=""/>
        <dsp:cNvSpPr/>
      </dsp:nvSpPr>
      <dsp:spPr>
        <a:xfrm>
          <a:off x="7917370" y="750710"/>
          <a:ext cx="3470969" cy="409485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This stage is intended to generate possible alternative solutions that will respond to the needs of the situation and correct the underlying causes.</a:t>
          </a:r>
          <a:endParaRPr lang="en-AU" sz="1800" kern="1200" dirty="0"/>
        </a:p>
        <a:p>
          <a:pPr marL="171450" lvl="1" indent="-171450" algn="l" defTabSz="800100">
            <a:lnSpc>
              <a:spcPct val="90000"/>
            </a:lnSpc>
            <a:spcBef>
              <a:spcPct val="0"/>
            </a:spcBef>
            <a:spcAft>
              <a:spcPct val="15000"/>
            </a:spcAft>
            <a:buChar char="•"/>
          </a:pPr>
          <a:r>
            <a:rPr lang="en-US" sz="1800" kern="1200" dirty="0"/>
            <a:t>For a programmed decision, feasible alternatives are easy to identify and in fact usually are already available within the </a:t>
          </a:r>
          <a:r>
            <a:rPr lang="en-US" sz="1800" kern="1200" dirty="0" err="1"/>
            <a:t>organisation’s</a:t>
          </a:r>
          <a:r>
            <a:rPr lang="en-US" sz="1800" kern="1200" dirty="0"/>
            <a:t> rules and procedures.</a:t>
          </a:r>
          <a:endParaRPr lang="en-AU" sz="1800" kern="1200" dirty="0"/>
        </a:p>
        <a:p>
          <a:pPr marL="171450" lvl="1" indent="-171450" algn="l" defTabSz="800100">
            <a:lnSpc>
              <a:spcPct val="90000"/>
            </a:lnSpc>
            <a:spcBef>
              <a:spcPct val="0"/>
            </a:spcBef>
            <a:spcAft>
              <a:spcPct val="15000"/>
            </a:spcAft>
            <a:buChar char="•"/>
          </a:pPr>
          <a:r>
            <a:rPr lang="en-US" sz="1800" kern="1200" dirty="0"/>
            <a:t>Non-programmed decisions, however, require developing new courses of action that will meet the </a:t>
          </a:r>
          <a:r>
            <a:rPr lang="en-US" sz="1800" kern="1200" dirty="0" err="1"/>
            <a:t>organisation’s</a:t>
          </a:r>
          <a:r>
            <a:rPr lang="en-US" sz="1800" kern="1200" dirty="0"/>
            <a:t> needs.</a:t>
          </a:r>
          <a:endParaRPr lang="en-AU" sz="1800" kern="1200" dirty="0"/>
        </a:p>
      </dsp:txBody>
      <dsp:txXfrm>
        <a:off x="7917370" y="750710"/>
        <a:ext cx="3470969" cy="40948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0E6EF-0B1A-C446-B4EE-3F330B5E274B}">
      <dsp:nvSpPr>
        <dsp:cNvPr id="0" name=""/>
        <dsp:cNvSpPr/>
      </dsp:nvSpPr>
      <dsp:spPr>
        <a:xfrm>
          <a:off x="3268" y="158130"/>
          <a:ext cx="3186328" cy="660174"/>
        </a:xfrm>
        <a:prstGeom prst="rect">
          <a:avLst/>
        </a:prstGeom>
        <a:solidFill>
          <a:srgbClr val="00629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AU" sz="1800" kern="1200" dirty="0"/>
            <a:t>4. Selection of desired alternatives</a:t>
          </a:r>
        </a:p>
      </dsp:txBody>
      <dsp:txXfrm>
        <a:off x="3268" y="158130"/>
        <a:ext cx="3186328" cy="660174"/>
      </dsp:txXfrm>
    </dsp:sp>
    <dsp:sp modelId="{BFA4242F-9D21-6347-B4D7-F2FDB780FFF5}">
      <dsp:nvSpPr>
        <dsp:cNvPr id="0" name=""/>
        <dsp:cNvSpPr/>
      </dsp:nvSpPr>
      <dsp:spPr>
        <a:xfrm>
          <a:off x="3268" y="818304"/>
          <a:ext cx="3186328" cy="38539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The best alternative is one in which the solution best fits the overall goals and values of the </a:t>
          </a:r>
          <a:r>
            <a:rPr lang="en-US" sz="1800" kern="1200" dirty="0" err="1"/>
            <a:t>organisation</a:t>
          </a:r>
          <a:r>
            <a:rPr lang="en-US" sz="1800" kern="1200" dirty="0"/>
            <a:t> and achieves the desired results using the fewest resources.</a:t>
          </a:r>
          <a:endParaRPr lang="en-AU" sz="1800" kern="1200" dirty="0"/>
        </a:p>
        <a:p>
          <a:pPr marL="171450" lvl="1" indent="-171450" algn="l" defTabSz="800100">
            <a:lnSpc>
              <a:spcPct val="90000"/>
            </a:lnSpc>
            <a:spcBef>
              <a:spcPct val="0"/>
            </a:spcBef>
            <a:spcAft>
              <a:spcPct val="15000"/>
            </a:spcAft>
            <a:buChar char="•"/>
          </a:pPr>
          <a:r>
            <a:rPr lang="en-US" sz="1800" kern="1200" dirty="0"/>
            <a:t>Choosing among alternatives depends on managers’ willingness to accept risk and uncertainty. </a:t>
          </a:r>
          <a:r>
            <a:rPr lang="en-US" sz="1800" b="1" kern="1200" dirty="0"/>
            <a:t>Risk</a:t>
          </a:r>
          <a:r>
            <a:rPr lang="en-US" sz="1800" kern="1200" dirty="0"/>
            <a:t> </a:t>
          </a:r>
          <a:r>
            <a:rPr lang="en-US" sz="1800" b="1" kern="1200" dirty="0"/>
            <a:t>propensity</a:t>
          </a:r>
          <a:r>
            <a:rPr lang="en-US" sz="1800" kern="1200" dirty="0"/>
            <a:t> is the willingness to undertake risk with the opportunity of gaining an increased pay-off.</a:t>
          </a:r>
          <a:endParaRPr lang="en-AU" sz="1800" kern="1200" dirty="0"/>
        </a:p>
      </dsp:txBody>
      <dsp:txXfrm>
        <a:off x="3268" y="818304"/>
        <a:ext cx="3186328" cy="3853979"/>
      </dsp:txXfrm>
    </dsp:sp>
    <dsp:sp modelId="{FD22D885-54D7-C342-A843-BCF82C9E2E63}">
      <dsp:nvSpPr>
        <dsp:cNvPr id="0" name=""/>
        <dsp:cNvSpPr/>
      </dsp:nvSpPr>
      <dsp:spPr>
        <a:xfrm>
          <a:off x="3635683" y="158130"/>
          <a:ext cx="3186328" cy="660174"/>
        </a:xfrm>
        <a:prstGeom prst="rect">
          <a:avLst/>
        </a:prstGeom>
        <a:solidFill>
          <a:srgbClr val="4B508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AU" sz="1800" kern="1200" dirty="0"/>
            <a:t>5. Implementation of chosen alternative</a:t>
          </a:r>
        </a:p>
      </dsp:txBody>
      <dsp:txXfrm>
        <a:off x="3635683" y="158130"/>
        <a:ext cx="3186328" cy="660174"/>
      </dsp:txXfrm>
    </dsp:sp>
    <dsp:sp modelId="{CE4A2EFB-0A66-B748-B80D-BA465E25FE9D}">
      <dsp:nvSpPr>
        <dsp:cNvPr id="0" name=""/>
        <dsp:cNvSpPr/>
      </dsp:nvSpPr>
      <dsp:spPr>
        <a:xfrm>
          <a:off x="3635683" y="818304"/>
          <a:ext cx="3186328" cy="38539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The implementation stage is the step in the decision-making process that involves using managerial, administrative and persuasive abilities to translate the chosen alternative into action.</a:t>
          </a:r>
          <a:endParaRPr lang="en-AU" sz="1800" kern="1200" dirty="0"/>
        </a:p>
        <a:p>
          <a:pPr marL="171450" lvl="1" indent="-171450" algn="l" defTabSz="800100">
            <a:lnSpc>
              <a:spcPct val="90000"/>
            </a:lnSpc>
            <a:spcBef>
              <a:spcPct val="0"/>
            </a:spcBef>
            <a:spcAft>
              <a:spcPct val="15000"/>
            </a:spcAft>
            <a:buChar char="•"/>
          </a:pPr>
          <a:r>
            <a:rPr lang="en-US" sz="1800" kern="1200" dirty="0"/>
            <a:t>Successful implementation may require discussion, trust building, and active engagement with people affected by the decision.</a:t>
          </a:r>
          <a:endParaRPr lang="en-AU" sz="1800" kern="1200" dirty="0"/>
        </a:p>
      </dsp:txBody>
      <dsp:txXfrm>
        <a:off x="3635683" y="818304"/>
        <a:ext cx="3186328" cy="3853979"/>
      </dsp:txXfrm>
    </dsp:sp>
    <dsp:sp modelId="{528DBD78-22AD-9948-A911-F04665C7A8B1}">
      <dsp:nvSpPr>
        <dsp:cNvPr id="0" name=""/>
        <dsp:cNvSpPr/>
      </dsp:nvSpPr>
      <dsp:spPr>
        <a:xfrm>
          <a:off x="7268098" y="158130"/>
          <a:ext cx="3186328" cy="660174"/>
        </a:xfrm>
        <a:prstGeom prst="rect">
          <a:avLst/>
        </a:prstGeom>
        <a:solidFill>
          <a:srgbClr val="A93E6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AU" sz="1800" kern="1200" dirty="0"/>
            <a:t>6. Evaluation and feedback</a:t>
          </a:r>
        </a:p>
      </dsp:txBody>
      <dsp:txXfrm>
        <a:off x="7268098" y="158130"/>
        <a:ext cx="3186328" cy="660174"/>
      </dsp:txXfrm>
    </dsp:sp>
    <dsp:sp modelId="{3F220766-FCAD-3342-AD59-13642B57AD88}">
      <dsp:nvSpPr>
        <dsp:cNvPr id="0" name=""/>
        <dsp:cNvSpPr/>
      </dsp:nvSpPr>
      <dsp:spPr>
        <a:xfrm>
          <a:off x="7268098" y="818304"/>
          <a:ext cx="3186328" cy="38539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The evaluation stage is the step in the decision-making process that involves decision makers gathering information that tells them how well the decision was implemented and whether it was effective in achieving its goals.</a:t>
          </a:r>
          <a:endParaRPr lang="en-AU" sz="1800" kern="1200" dirty="0"/>
        </a:p>
        <a:p>
          <a:pPr marL="171450" lvl="1" indent="-171450" algn="l" defTabSz="800100">
            <a:lnSpc>
              <a:spcPct val="90000"/>
            </a:lnSpc>
            <a:spcBef>
              <a:spcPct val="0"/>
            </a:spcBef>
            <a:spcAft>
              <a:spcPct val="15000"/>
            </a:spcAft>
            <a:buChar char="•"/>
          </a:pPr>
          <a:r>
            <a:rPr lang="en-US" sz="1800" kern="1200" dirty="0"/>
            <a:t>Feedback provides decision makers with information that can precipitate a new decision cycle.</a:t>
          </a:r>
          <a:endParaRPr lang="en-AU" sz="1800" kern="1200" dirty="0"/>
        </a:p>
      </dsp:txBody>
      <dsp:txXfrm>
        <a:off x="7268098" y="818304"/>
        <a:ext cx="3186328" cy="385397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D7D24C-41A0-F241-B266-A93C14B8001B}">
      <dsp:nvSpPr>
        <dsp:cNvPr id="0" name=""/>
        <dsp:cNvSpPr/>
      </dsp:nvSpPr>
      <dsp:spPr>
        <a:xfrm>
          <a:off x="814737" y="181"/>
          <a:ext cx="2206579" cy="1323947"/>
        </a:xfrm>
        <a:prstGeom prst="rect">
          <a:avLst/>
        </a:prstGeom>
        <a:solidFill>
          <a:srgbClr val="00629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AU" sz="2300" kern="1200" dirty="0"/>
            <a:t>Being influenced by initial impressions</a:t>
          </a:r>
        </a:p>
      </dsp:txBody>
      <dsp:txXfrm>
        <a:off x="814737" y="181"/>
        <a:ext cx="2206579" cy="1323947"/>
      </dsp:txXfrm>
    </dsp:sp>
    <dsp:sp modelId="{9C6CC0E8-E7D4-E44E-B6C5-541B7B0D186A}">
      <dsp:nvSpPr>
        <dsp:cNvPr id="0" name=""/>
        <dsp:cNvSpPr/>
      </dsp:nvSpPr>
      <dsp:spPr>
        <a:xfrm>
          <a:off x="3241974" y="181"/>
          <a:ext cx="2206579" cy="1323947"/>
        </a:xfrm>
        <a:prstGeom prst="rect">
          <a:avLst/>
        </a:prstGeom>
        <a:solidFill>
          <a:srgbClr val="A93E6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AU" sz="2300" kern="1200" dirty="0"/>
            <a:t>Justifying past decisions</a:t>
          </a:r>
        </a:p>
      </dsp:txBody>
      <dsp:txXfrm>
        <a:off x="3241974" y="181"/>
        <a:ext cx="2206579" cy="1323947"/>
      </dsp:txXfrm>
    </dsp:sp>
    <dsp:sp modelId="{A15383E0-281F-B84F-9F3E-211ED1E59E51}">
      <dsp:nvSpPr>
        <dsp:cNvPr id="0" name=""/>
        <dsp:cNvSpPr/>
      </dsp:nvSpPr>
      <dsp:spPr>
        <a:xfrm>
          <a:off x="5669212" y="181"/>
          <a:ext cx="2206579" cy="1323947"/>
        </a:xfrm>
        <a:prstGeom prst="rect">
          <a:avLst/>
        </a:prstGeom>
        <a:solidFill>
          <a:srgbClr val="4B508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AU" sz="2300" kern="1200" dirty="0"/>
            <a:t>Seeing what you want to see</a:t>
          </a:r>
        </a:p>
      </dsp:txBody>
      <dsp:txXfrm>
        <a:off x="5669212" y="181"/>
        <a:ext cx="2206579" cy="1323947"/>
      </dsp:txXfrm>
    </dsp:sp>
    <dsp:sp modelId="{680279BB-CA9B-984A-B157-93993F958136}">
      <dsp:nvSpPr>
        <dsp:cNvPr id="0" name=""/>
        <dsp:cNvSpPr/>
      </dsp:nvSpPr>
      <dsp:spPr>
        <a:xfrm>
          <a:off x="763941" y="1544968"/>
          <a:ext cx="2206579" cy="1323947"/>
        </a:xfrm>
        <a:prstGeom prst="rect">
          <a:avLst/>
        </a:prstGeom>
        <a:solidFill>
          <a:srgbClr val="007B8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AU" sz="2300" kern="1200" dirty="0"/>
            <a:t>Perpetuating the status quo</a:t>
          </a:r>
        </a:p>
      </dsp:txBody>
      <dsp:txXfrm>
        <a:off x="763941" y="1544968"/>
        <a:ext cx="2206579" cy="1323947"/>
      </dsp:txXfrm>
    </dsp:sp>
    <dsp:sp modelId="{18312C3D-4B26-4616-B09E-8C01849CA008}">
      <dsp:nvSpPr>
        <dsp:cNvPr id="0" name=""/>
        <dsp:cNvSpPr/>
      </dsp:nvSpPr>
      <dsp:spPr>
        <a:xfrm>
          <a:off x="3241974" y="1544786"/>
          <a:ext cx="2206579" cy="1323947"/>
        </a:xfrm>
        <a:prstGeom prst="rect">
          <a:avLst/>
        </a:prstGeom>
        <a:solidFill>
          <a:srgbClr val="A93E6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Being influenced by emotions</a:t>
          </a:r>
        </a:p>
      </dsp:txBody>
      <dsp:txXfrm>
        <a:off x="3241974" y="1544786"/>
        <a:ext cx="2206579" cy="1323947"/>
      </dsp:txXfrm>
    </dsp:sp>
    <dsp:sp modelId="{BD88B31C-5B23-4C29-9173-EEA4B4A45989}">
      <dsp:nvSpPr>
        <dsp:cNvPr id="0" name=""/>
        <dsp:cNvSpPr/>
      </dsp:nvSpPr>
      <dsp:spPr>
        <a:xfrm>
          <a:off x="5669212" y="1544786"/>
          <a:ext cx="2206579" cy="1323947"/>
        </a:xfrm>
        <a:prstGeom prst="rect">
          <a:avLst/>
        </a:prstGeom>
        <a:solidFill>
          <a:srgbClr val="00629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Overconfidence</a:t>
          </a:r>
        </a:p>
      </dsp:txBody>
      <dsp:txXfrm>
        <a:off x="5669212" y="1544786"/>
        <a:ext cx="2206579" cy="132394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0E6EF-0B1A-C446-B4EE-3F330B5E274B}">
      <dsp:nvSpPr>
        <dsp:cNvPr id="0" name=""/>
        <dsp:cNvSpPr/>
      </dsp:nvSpPr>
      <dsp:spPr>
        <a:xfrm>
          <a:off x="3502" y="353321"/>
          <a:ext cx="3414956" cy="518400"/>
        </a:xfrm>
        <a:prstGeom prst="rect">
          <a:avLst/>
        </a:prstGeom>
        <a:solidFill>
          <a:srgbClr val="00629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0" i="0" u="none" strike="noStrike" kern="1200" baseline="0" dirty="0"/>
            <a:t>Start with brainstorming:</a:t>
          </a:r>
          <a:endParaRPr lang="en-AU" sz="1800" kern="1200" dirty="0"/>
        </a:p>
      </dsp:txBody>
      <dsp:txXfrm>
        <a:off x="3502" y="353321"/>
        <a:ext cx="3414956" cy="518400"/>
      </dsp:txXfrm>
    </dsp:sp>
    <dsp:sp modelId="{BFA4242F-9D21-6347-B4D7-F2FDB780FFF5}">
      <dsp:nvSpPr>
        <dsp:cNvPr id="0" name=""/>
        <dsp:cNvSpPr/>
      </dsp:nvSpPr>
      <dsp:spPr>
        <a:xfrm>
          <a:off x="3502" y="871721"/>
          <a:ext cx="3414956" cy="38617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0" i="0" u="none" strike="noStrike" kern="1200" baseline="0" dirty="0"/>
            <a:t>Brainstorming has been found to be highly effective for quickly generating a wide range of alternative solutions to a problem.</a:t>
          </a:r>
        </a:p>
      </dsp:txBody>
      <dsp:txXfrm>
        <a:off x="3502" y="871721"/>
        <a:ext cx="3414956" cy="3861700"/>
      </dsp:txXfrm>
    </dsp:sp>
    <dsp:sp modelId="{FD22D885-54D7-C342-A843-BCF82C9E2E63}">
      <dsp:nvSpPr>
        <dsp:cNvPr id="0" name=""/>
        <dsp:cNvSpPr/>
      </dsp:nvSpPr>
      <dsp:spPr>
        <a:xfrm>
          <a:off x="3896553" y="353321"/>
          <a:ext cx="3414956" cy="518400"/>
        </a:xfrm>
        <a:prstGeom prst="rect">
          <a:avLst/>
        </a:prstGeom>
        <a:solidFill>
          <a:srgbClr val="4B508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dirty="0"/>
            <a:t>Use hard evidence:</a:t>
          </a:r>
          <a:endParaRPr lang="en-AU" sz="1800" kern="1200" dirty="0"/>
        </a:p>
      </dsp:txBody>
      <dsp:txXfrm>
        <a:off x="3896553" y="353321"/>
        <a:ext cx="3414956" cy="518400"/>
      </dsp:txXfrm>
    </dsp:sp>
    <dsp:sp modelId="{CE4A2EFB-0A66-B748-B80D-BA465E25FE9D}">
      <dsp:nvSpPr>
        <dsp:cNvPr id="0" name=""/>
        <dsp:cNvSpPr/>
      </dsp:nvSpPr>
      <dsp:spPr>
        <a:xfrm>
          <a:off x="3896553" y="871721"/>
          <a:ext cx="3414956" cy="38617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Evidence-based decision making is a process founded on a commitment to examining potential biases, seeking and examining evidence with </a:t>
          </a:r>
          <a:r>
            <a:rPr lang="en-US" sz="1800" kern="1200" dirty="0" err="1"/>
            <a:t>rigour</a:t>
          </a:r>
          <a:r>
            <a:rPr lang="en-US" sz="1800" kern="1200" dirty="0"/>
            <a:t>, and making informed and intelligent decisions based on the best available facts.</a:t>
          </a:r>
        </a:p>
        <a:p>
          <a:pPr marL="171450" lvl="1" indent="-171450" algn="l" defTabSz="800100">
            <a:lnSpc>
              <a:spcPct val="90000"/>
            </a:lnSpc>
            <a:spcBef>
              <a:spcPct val="0"/>
            </a:spcBef>
            <a:spcAft>
              <a:spcPct val="15000"/>
            </a:spcAft>
            <a:buChar char="•"/>
          </a:pPr>
          <a:r>
            <a:rPr lang="en-US" sz="1800" b="0" i="0" u="none" strike="noStrike" kern="1200" baseline="0" dirty="0">
              <a:latin typeface="Cordale-Regular"/>
            </a:rPr>
            <a:t>Managers </a:t>
          </a:r>
          <a:r>
            <a:rPr lang="en-US" sz="1800" b="0" i="0" u="none" strike="noStrike" kern="1200" baseline="0" dirty="0" err="1">
              <a:latin typeface="Cordale-Regular"/>
            </a:rPr>
            <a:t>practise</a:t>
          </a:r>
          <a:r>
            <a:rPr lang="en-US" sz="1800" b="0" i="0" u="none" strike="noStrike" kern="1200" baseline="0" dirty="0">
              <a:latin typeface="Cordale-Regular"/>
            </a:rPr>
            <a:t> evidence-based decision making by being careful and thoughtful rather than carelessly relying on assumptions, past experience, rules of thumb or intuition.</a:t>
          </a:r>
          <a:endParaRPr lang="en-US" sz="1800" kern="1200" dirty="0"/>
        </a:p>
      </dsp:txBody>
      <dsp:txXfrm>
        <a:off x="3896553" y="871721"/>
        <a:ext cx="3414956" cy="3861700"/>
      </dsp:txXfrm>
    </dsp:sp>
    <dsp:sp modelId="{528DBD78-22AD-9948-A911-F04665C7A8B1}">
      <dsp:nvSpPr>
        <dsp:cNvPr id="0" name=""/>
        <dsp:cNvSpPr/>
      </dsp:nvSpPr>
      <dsp:spPr>
        <a:xfrm>
          <a:off x="7789603" y="353321"/>
          <a:ext cx="3414956" cy="518400"/>
        </a:xfrm>
        <a:prstGeom prst="rect">
          <a:avLst/>
        </a:prstGeom>
        <a:solidFill>
          <a:srgbClr val="A93E6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a:t>Engage in rigorous debate:</a:t>
          </a:r>
          <a:endParaRPr lang="en-AU" sz="1800" kern="1200" dirty="0"/>
        </a:p>
      </dsp:txBody>
      <dsp:txXfrm>
        <a:off x="7789603" y="353321"/>
        <a:ext cx="3414956" cy="518400"/>
      </dsp:txXfrm>
    </dsp:sp>
    <dsp:sp modelId="{3F220766-FCAD-3342-AD59-13642B57AD88}">
      <dsp:nvSpPr>
        <dsp:cNvPr id="0" name=""/>
        <dsp:cNvSpPr/>
      </dsp:nvSpPr>
      <dsp:spPr>
        <a:xfrm>
          <a:off x="7789603" y="871721"/>
          <a:ext cx="3414956" cy="38617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C</a:t>
          </a:r>
          <a:r>
            <a:rPr lang="en-US" sz="1800" b="0" i="0" u="none" strike="noStrike" kern="1200" baseline="0" dirty="0"/>
            <a:t>onstructive conflict based on divergent points of view can bring a problem into focus, clarify people’s ideas, stimulate creative thinking, limit the role of bias, create a broader understanding of issues and alternatives, and improve decision quality.</a:t>
          </a:r>
        </a:p>
      </dsp:txBody>
      <dsp:txXfrm>
        <a:off x="7789603" y="871721"/>
        <a:ext cx="3414956" cy="38617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0E6EF-0B1A-C446-B4EE-3F330B5E274B}">
      <dsp:nvSpPr>
        <dsp:cNvPr id="0" name=""/>
        <dsp:cNvSpPr/>
      </dsp:nvSpPr>
      <dsp:spPr>
        <a:xfrm>
          <a:off x="3452" y="120920"/>
          <a:ext cx="3366373" cy="576000"/>
        </a:xfrm>
        <a:prstGeom prst="rect">
          <a:avLst/>
        </a:prstGeom>
        <a:solidFill>
          <a:srgbClr val="00629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Avoid groupthink:</a:t>
          </a:r>
          <a:endParaRPr lang="en-AU" sz="2000" kern="1200" dirty="0"/>
        </a:p>
      </dsp:txBody>
      <dsp:txXfrm>
        <a:off x="3452" y="120920"/>
        <a:ext cx="3366373" cy="576000"/>
      </dsp:txXfrm>
    </dsp:sp>
    <dsp:sp modelId="{BFA4242F-9D21-6347-B4D7-F2FDB780FFF5}">
      <dsp:nvSpPr>
        <dsp:cNvPr id="0" name=""/>
        <dsp:cNvSpPr/>
      </dsp:nvSpPr>
      <dsp:spPr>
        <a:xfrm>
          <a:off x="3452" y="696920"/>
          <a:ext cx="3366373" cy="42821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Groupthink refers to the tendency of people in groups to suppress contrary opinions. </a:t>
          </a:r>
        </a:p>
        <a:p>
          <a:pPr marL="228600" lvl="1" indent="-228600" algn="l" defTabSz="889000">
            <a:lnSpc>
              <a:spcPct val="90000"/>
            </a:lnSpc>
            <a:spcBef>
              <a:spcPct val="0"/>
            </a:spcBef>
            <a:spcAft>
              <a:spcPct val="15000"/>
            </a:spcAft>
            <a:buChar char="•"/>
          </a:pPr>
          <a:r>
            <a:rPr lang="en-US" sz="2000" kern="1200" dirty="0"/>
            <a:t>When people slip into groupthink, the desire for harmony outweighs concerns over decision quality.</a:t>
          </a:r>
        </a:p>
      </dsp:txBody>
      <dsp:txXfrm>
        <a:off x="3452" y="696920"/>
        <a:ext cx="3366373" cy="4282199"/>
      </dsp:txXfrm>
    </dsp:sp>
    <dsp:sp modelId="{FD22D885-54D7-C342-A843-BCF82C9E2E63}">
      <dsp:nvSpPr>
        <dsp:cNvPr id="0" name=""/>
        <dsp:cNvSpPr/>
      </dsp:nvSpPr>
      <dsp:spPr>
        <a:xfrm>
          <a:off x="3841118" y="120920"/>
          <a:ext cx="3366373" cy="576000"/>
        </a:xfrm>
        <a:prstGeom prst="rect">
          <a:avLst/>
        </a:prstGeom>
        <a:solidFill>
          <a:srgbClr val="4B508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Know when to pull the plug:</a:t>
          </a:r>
          <a:endParaRPr lang="en-AU" sz="2000" kern="1200" dirty="0"/>
        </a:p>
      </dsp:txBody>
      <dsp:txXfrm>
        <a:off x="3841118" y="120920"/>
        <a:ext cx="3366373" cy="576000"/>
      </dsp:txXfrm>
    </dsp:sp>
    <dsp:sp modelId="{CE4A2EFB-0A66-B748-B80D-BA465E25FE9D}">
      <dsp:nvSpPr>
        <dsp:cNvPr id="0" name=""/>
        <dsp:cNvSpPr/>
      </dsp:nvSpPr>
      <dsp:spPr>
        <a:xfrm>
          <a:off x="3841118" y="696920"/>
          <a:ext cx="3366373" cy="42821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0" i="0" u="none" strike="noStrike" kern="1200" baseline="0" dirty="0">
              <a:solidFill>
                <a:srgbClr val="000000"/>
              </a:solidFill>
            </a:rPr>
            <a:t>Research has found that managers and </a:t>
          </a:r>
          <a:r>
            <a:rPr lang="en-US" sz="2000" b="0" i="0" u="none" strike="noStrike" kern="1200" baseline="0" dirty="0" err="1">
              <a:solidFill>
                <a:srgbClr val="000000"/>
              </a:solidFill>
            </a:rPr>
            <a:t>organisations</a:t>
          </a:r>
          <a:r>
            <a:rPr lang="en-US" sz="2000" kern="1200" dirty="0">
              <a:solidFill>
                <a:srgbClr val="000000"/>
              </a:solidFill>
            </a:rPr>
            <a:t> </a:t>
          </a:r>
          <a:r>
            <a:rPr lang="en-US" sz="2000" b="0" i="0" u="none" strike="noStrike" kern="1200" baseline="0" dirty="0">
              <a:solidFill>
                <a:srgbClr val="000000"/>
              </a:solidFill>
            </a:rPr>
            <a:t>often continue to invest time and money in a solution despite strong evidence that it is not appropriate. </a:t>
          </a:r>
        </a:p>
        <a:p>
          <a:pPr marL="228600" lvl="1" indent="-228600" algn="l" defTabSz="889000">
            <a:lnSpc>
              <a:spcPct val="90000"/>
            </a:lnSpc>
            <a:spcBef>
              <a:spcPct val="0"/>
            </a:spcBef>
            <a:spcAft>
              <a:spcPct val="15000"/>
            </a:spcAft>
            <a:buChar char="•"/>
          </a:pPr>
          <a:r>
            <a:rPr lang="en-US" sz="2000" b="0" i="0" u="none" strike="noStrike" kern="1200" baseline="0" dirty="0">
              <a:solidFill>
                <a:srgbClr val="000000"/>
              </a:solidFill>
            </a:rPr>
            <a:t>This tendency is referred to </a:t>
          </a:r>
          <a:r>
            <a:rPr lang="en-US" sz="2000" i="0" u="none" strike="noStrike" kern="1200" baseline="0" dirty="0"/>
            <a:t>as </a:t>
          </a:r>
          <a:r>
            <a:rPr lang="en-US" sz="2000" b="1" i="0" u="none" strike="noStrike" kern="1200" baseline="0" dirty="0"/>
            <a:t>escalating</a:t>
          </a:r>
          <a:r>
            <a:rPr lang="en-US" sz="2000" i="0" u="none" strike="noStrike" kern="1200" baseline="0" dirty="0"/>
            <a:t> </a:t>
          </a:r>
          <a:r>
            <a:rPr lang="en-US" sz="2000" b="1" i="0" u="none" strike="noStrike" kern="1200" baseline="0" dirty="0"/>
            <a:t>commitment</a:t>
          </a:r>
          <a:r>
            <a:rPr lang="en-US" sz="2000" i="0" u="none" strike="noStrike" kern="1200" baseline="0" dirty="0"/>
            <a:t>.</a:t>
          </a:r>
        </a:p>
      </dsp:txBody>
      <dsp:txXfrm>
        <a:off x="3841118" y="696920"/>
        <a:ext cx="3366373" cy="4282199"/>
      </dsp:txXfrm>
    </dsp:sp>
    <dsp:sp modelId="{528DBD78-22AD-9948-A911-F04665C7A8B1}">
      <dsp:nvSpPr>
        <dsp:cNvPr id="0" name=""/>
        <dsp:cNvSpPr/>
      </dsp:nvSpPr>
      <dsp:spPr>
        <a:xfrm>
          <a:off x="7678783" y="120920"/>
          <a:ext cx="3366373" cy="576000"/>
        </a:xfrm>
        <a:prstGeom prst="rect">
          <a:avLst/>
        </a:prstGeom>
        <a:solidFill>
          <a:srgbClr val="A93E6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Do a pre- and post-mortem:</a:t>
          </a:r>
          <a:endParaRPr lang="en-AU" sz="2000" kern="1200" dirty="0"/>
        </a:p>
      </dsp:txBody>
      <dsp:txXfrm>
        <a:off x="7678783" y="120920"/>
        <a:ext cx="3366373" cy="576000"/>
      </dsp:txXfrm>
    </dsp:sp>
    <dsp:sp modelId="{3F220766-FCAD-3342-AD59-13642B57AD88}">
      <dsp:nvSpPr>
        <dsp:cNvPr id="0" name=""/>
        <dsp:cNvSpPr/>
      </dsp:nvSpPr>
      <dsp:spPr>
        <a:xfrm>
          <a:off x="7678783" y="696920"/>
          <a:ext cx="3366373" cy="42821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0" i="0" u="none" strike="noStrike" kern="1200" baseline="0" dirty="0">
              <a:solidFill>
                <a:srgbClr val="000000"/>
              </a:solidFill>
            </a:rPr>
            <a:t>When people review the results of their decisions, they learn valuable lessons for how to do things better in the future. </a:t>
          </a:r>
        </a:p>
        <a:p>
          <a:pPr marL="228600" lvl="1" indent="-228600" algn="l" defTabSz="889000">
            <a:lnSpc>
              <a:spcPct val="90000"/>
            </a:lnSpc>
            <a:spcBef>
              <a:spcPct val="0"/>
            </a:spcBef>
            <a:spcAft>
              <a:spcPct val="15000"/>
            </a:spcAft>
            <a:buChar char="•"/>
          </a:pPr>
          <a:r>
            <a:rPr lang="en-US" sz="2000" b="0" i="0" u="none" strike="noStrike" kern="1200" baseline="0" dirty="0">
              <a:solidFill>
                <a:srgbClr val="000000"/>
              </a:solidFill>
            </a:rPr>
            <a:t>This is sometimes called an </a:t>
          </a:r>
          <a:r>
            <a:rPr lang="en-US" sz="2000" b="1" i="0" u="none" strike="noStrike" kern="1200" baseline="0" dirty="0"/>
            <a:t>after-action review</a:t>
          </a:r>
          <a:r>
            <a:rPr lang="en-US" sz="2000" b="0" i="0" u="none" strike="noStrike" kern="1200" baseline="0" dirty="0"/>
            <a:t>, also </a:t>
          </a:r>
          <a:r>
            <a:rPr lang="en-US" sz="2000" b="0" i="0" u="none" strike="noStrike" kern="1200" baseline="0" dirty="0">
              <a:solidFill>
                <a:srgbClr val="000000"/>
              </a:solidFill>
            </a:rPr>
            <a:t>called a post-mortem, which is a disciplined procedure in which managers invest time in reviewing the results of decisions on a regular basis and learn from them.</a:t>
          </a:r>
          <a:endParaRPr lang="en-US" sz="2000" kern="1200" dirty="0"/>
        </a:p>
      </dsp:txBody>
      <dsp:txXfrm>
        <a:off x="7678783" y="696920"/>
        <a:ext cx="3366373" cy="428219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3F5464-B898-B44F-AA5D-50E09FBB949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D7152DE4-4A6A-C848-9290-2366238E007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916F10D6-91A6-614D-A001-0A4CD63B47BC}" type="datetimeFigureOut">
              <a:rPr lang="en-US"/>
              <a:pPr>
                <a:defRPr/>
              </a:pPr>
              <a:t>3/26/2025</a:t>
            </a:fld>
            <a:endParaRPr lang="en-US"/>
          </a:p>
        </p:txBody>
      </p:sp>
      <p:sp>
        <p:nvSpPr>
          <p:cNvPr id="4" name="Footer Placeholder 3">
            <a:extLst>
              <a:ext uri="{FF2B5EF4-FFF2-40B4-BE49-F238E27FC236}">
                <a16:creationId xmlns:a16="http://schemas.microsoft.com/office/drawing/2014/main" id="{42020295-A878-144D-A72B-D001CE6EE5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D7522900-62DF-E94B-BF37-D2C5BA00EE0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05045EC7-85EB-1349-8EA8-82460795932B}"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B4ECBD-7079-244D-87A7-A656108A759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EEA9D297-9B10-994A-A7CA-58D81194F943}"/>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1218EBBB-50A5-9D42-A86B-429D17BEE6EE}" type="datetimeFigureOut">
              <a:rPr lang="en-US"/>
              <a:pPr>
                <a:defRPr/>
              </a:pPr>
              <a:t>3/26/2025</a:t>
            </a:fld>
            <a:endParaRPr lang="en-US"/>
          </a:p>
        </p:txBody>
      </p:sp>
      <p:sp>
        <p:nvSpPr>
          <p:cNvPr id="4" name="Slide Image Placeholder 3">
            <a:extLst>
              <a:ext uri="{FF2B5EF4-FFF2-40B4-BE49-F238E27FC236}">
                <a16:creationId xmlns:a16="http://schemas.microsoft.com/office/drawing/2014/main" id="{B6093E99-50BF-4A4C-BABA-80A400FDF572}"/>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A907975-2C43-E946-9F34-F6E4C810B90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CBF47C0-0CD7-D742-BCD7-B16B8B7983E6}"/>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A74A3C7-87C0-D040-B5FD-3549CD5002F7}"/>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31F1182-81F4-9E4F-9108-1E79DEFFDD3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31F1182-81F4-9E4F-9108-1E79DEFFDD36}" type="slidenum">
              <a:rPr lang="en-US" smtClean="0"/>
              <a:pPr>
                <a:defRPr/>
              </a:pPr>
              <a:t>1</a:t>
            </a:fld>
            <a:endParaRPr lang="en-US"/>
          </a:p>
        </p:txBody>
      </p:sp>
    </p:spTree>
    <p:extLst>
      <p:ext uri="{BB962C8B-B14F-4D97-AF65-F5344CB8AC3E}">
        <p14:creationId xmlns:p14="http://schemas.microsoft.com/office/powerpoint/2010/main" val="3406797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F31F1182-81F4-9E4F-9108-1E79DEFFDD36}" type="slidenum">
              <a:rPr lang="en-US" smtClean="0"/>
              <a:pPr>
                <a:defRPr/>
              </a:pPr>
              <a:t>3</a:t>
            </a:fld>
            <a:endParaRPr lang="en-US"/>
          </a:p>
        </p:txBody>
      </p:sp>
    </p:spTree>
    <p:extLst>
      <p:ext uri="{BB962C8B-B14F-4D97-AF65-F5344CB8AC3E}">
        <p14:creationId xmlns:p14="http://schemas.microsoft.com/office/powerpoint/2010/main" val="21987308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92E5683-A327-EE53-6A8B-0E590DCBE12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6747"/>
          <a:stretch/>
        </p:blipFill>
        <p:spPr>
          <a:xfrm>
            <a:off x="0" y="-2005256"/>
            <a:ext cx="12192000" cy="7612602"/>
          </a:xfrm>
          <a:prstGeom prst="rect">
            <a:avLst/>
          </a:prstGeom>
        </p:spPr>
      </p:pic>
      <p:sp>
        <p:nvSpPr>
          <p:cNvPr id="2" name="Title 1">
            <a:extLst>
              <a:ext uri="{FF2B5EF4-FFF2-40B4-BE49-F238E27FC236}">
                <a16:creationId xmlns:a16="http://schemas.microsoft.com/office/drawing/2014/main" id="{EA9BCC02-48AB-ADD5-CB70-45CB93A479BE}"/>
              </a:ext>
            </a:extLst>
          </p:cNvPr>
          <p:cNvSpPr>
            <a:spLocks noGrp="1"/>
          </p:cNvSpPr>
          <p:nvPr>
            <p:ph type="ctrTitle"/>
          </p:nvPr>
        </p:nvSpPr>
        <p:spPr>
          <a:xfrm>
            <a:off x="1524000" y="1122363"/>
            <a:ext cx="9144000" cy="2387600"/>
          </a:xfrm>
        </p:spPr>
        <p:txBody>
          <a:bodyPr anchor="b"/>
          <a:lstStyle>
            <a:lvl1pPr algn="ctr">
              <a:defRPr sz="450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8D06BDD5-F0C9-3042-85E7-670EA0C5350F}"/>
              </a:ext>
            </a:extLst>
          </p:cNvPr>
          <p:cNvSpPr>
            <a:spLocks noGrp="1"/>
          </p:cNvSpPr>
          <p:nvPr>
            <p:ph type="subTitle" idx="1"/>
          </p:nvPr>
        </p:nvSpPr>
        <p:spPr>
          <a:xfrm>
            <a:off x="1524000" y="3602038"/>
            <a:ext cx="9144000" cy="1655762"/>
          </a:xfrm>
        </p:spPr>
        <p:txBody>
          <a:bodyPr/>
          <a:lstStyle>
            <a:lvl1pPr marL="0" indent="0" algn="ctr">
              <a:buNone/>
              <a:defRPr sz="1800">
                <a:solidFill>
                  <a:schemeClr val="bg1"/>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endParaRPr lang="en-AU" dirty="0"/>
          </a:p>
        </p:txBody>
      </p:sp>
      <p:sp>
        <p:nvSpPr>
          <p:cNvPr id="10" name="TextBox 9">
            <a:extLst>
              <a:ext uri="{FF2B5EF4-FFF2-40B4-BE49-F238E27FC236}">
                <a16:creationId xmlns:a16="http://schemas.microsoft.com/office/drawing/2014/main" id="{93C55B97-BEFC-F6C9-00C8-9146A89AE056}"/>
              </a:ext>
            </a:extLst>
          </p:cNvPr>
          <p:cNvSpPr txBox="1"/>
          <p:nvPr userDrawn="1"/>
        </p:nvSpPr>
        <p:spPr>
          <a:xfrm>
            <a:off x="6270171" y="6369635"/>
            <a:ext cx="1776448" cy="253916"/>
          </a:xfrm>
          <a:prstGeom prst="rect">
            <a:avLst/>
          </a:prstGeom>
          <a:noFill/>
        </p:spPr>
        <p:txBody>
          <a:bodyPr wrap="none" rtlCol="0">
            <a:spAutoFit/>
          </a:bodyPr>
          <a:lstStyle/>
          <a:p>
            <a:r>
              <a:rPr lang="en-AU" sz="1050" dirty="0">
                <a:latin typeface="Arial" panose="020B0604020202020204" pitchFamily="34" charset="0"/>
                <a:cs typeface="Arial" panose="020B0604020202020204" pitchFamily="34" charset="0"/>
              </a:rPr>
              <a:t>Provider Code: PRV14012</a:t>
            </a:r>
          </a:p>
        </p:txBody>
      </p:sp>
      <p:sp>
        <p:nvSpPr>
          <p:cNvPr id="11" name="TextBox 10">
            <a:extLst>
              <a:ext uri="{FF2B5EF4-FFF2-40B4-BE49-F238E27FC236}">
                <a16:creationId xmlns:a16="http://schemas.microsoft.com/office/drawing/2014/main" id="{A1BFF9FE-FDC7-5757-B649-FC224017427F}"/>
              </a:ext>
            </a:extLst>
          </p:cNvPr>
          <p:cNvSpPr txBox="1"/>
          <p:nvPr userDrawn="1"/>
        </p:nvSpPr>
        <p:spPr>
          <a:xfrm>
            <a:off x="9192978" y="6369635"/>
            <a:ext cx="1632178" cy="253916"/>
          </a:xfrm>
          <a:prstGeom prst="rect">
            <a:avLst/>
          </a:prstGeom>
          <a:noFill/>
        </p:spPr>
        <p:txBody>
          <a:bodyPr wrap="none" rtlCol="0">
            <a:spAutoFit/>
          </a:bodyPr>
          <a:lstStyle/>
          <a:p>
            <a:r>
              <a:rPr lang="en-AU" sz="1050" dirty="0">
                <a:latin typeface="Arial" panose="020B0604020202020204" pitchFamily="34" charset="0"/>
                <a:cs typeface="Arial" panose="020B0604020202020204" pitchFamily="34" charset="0"/>
              </a:rPr>
              <a:t>CRICOS Code: 03391M</a:t>
            </a:r>
          </a:p>
        </p:txBody>
      </p:sp>
      <p:pic>
        <p:nvPicPr>
          <p:cNvPr id="14" name="Picture 13" descr="A black background with blue text&#10;&#10;Description automatically generated">
            <a:extLst>
              <a:ext uri="{FF2B5EF4-FFF2-40B4-BE49-F238E27FC236}">
                <a16:creationId xmlns:a16="http://schemas.microsoft.com/office/drawing/2014/main" id="{5F3D99FC-96FD-8365-80E7-0F20C165948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94714" y="5906271"/>
            <a:ext cx="2578839" cy="731313"/>
          </a:xfrm>
          <a:prstGeom prst="rect">
            <a:avLst/>
          </a:prstGeom>
        </p:spPr>
      </p:pic>
    </p:spTree>
    <p:extLst>
      <p:ext uri="{BB962C8B-B14F-4D97-AF65-F5344CB8AC3E}">
        <p14:creationId xmlns:p14="http://schemas.microsoft.com/office/powerpoint/2010/main" val="4075089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163C0-490D-5F5D-E8D6-DEF19B6DBA5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67F2551D-3F4C-1938-7EBD-D5864C22A2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FB0E147-496D-8D20-E3B0-2C9C7CD37F56}"/>
              </a:ext>
            </a:extLst>
          </p:cNvPr>
          <p:cNvSpPr>
            <a:spLocks noGrp="1"/>
          </p:cNvSpPr>
          <p:nvPr>
            <p:ph type="dt" sz="half" idx="10"/>
          </p:nvPr>
        </p:nvSpPr>
        <p:spPr/>
        <p:txBody>
          <a:bodyPr/>
          <a:lstStyle/>
          <a:p>
            <a:fld id="{26646480-15AE-41BB-A720-9FE3920C73BC}" type="datetime1">
              <a:rPr lang="en-AU" smtClean="0"/>
              <a:t>26/03/2025</a:t>
            </a:fld>
            <a:endParaRPr lang="en-AU"/>
          </a:p>
        </p:txBody>
      </p:sp>
      <p:sp>
        <p:nvSpPr>
          <p:cNvPr id="5" name="Footer Placeholder 4">
            <a:extLst>
              <a:ext uri="{FF2B5EF4-FFF2-40B4-BE49-F238E27FC236}">
                <a16:creationId xmlns:a16="http://schemas.microsoft.com/office/drawing/2014/main" id="{9BE9A733-95F5-D5BC-2D54-99820DCF182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0C38DB0-B6E4-40B6-40DA-7326AA522C74}"/>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1305192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8CDC5C-942C-8C83-140B-96A8D21D76FB}"/>
              </a:ext>
            </a:extLst>
          </p:cNvPr>
          <p:cNvSpPr>
            <a:spLocks noGrp="1"/>
          </p:cNvSpPr>
          <p:nvPr>
            <p:ph type="title" orient="vert"/>
          </p:nvPr>
        </p:nvSpPr>
        <p:spPr>
          <a:xfrm>
            <a:off x="8724901"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6B13C13-BA75-1E34-F4DD-878B9F48EDA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8F96191-C41F-6340-39A1-D051F5BD43DE}"/>
              </a:ext>
            </a:extLst>
          </p:cNvPr>
          <p:cNvSpPr>
            <a:spLocks noGrp="1"/>
          </p:cNvSpPr>
          <p:nvPr>
            <p:ph type="dt" sz="half" idx="10"/>
          </p:nvPr>
        </p:nvSpPr>
        <p:spPr/>
        <p:txBody>
          <a:bodyPr/>
          <a:lstStyle/>
          <a:p>
            <a:fld id="{42AF9440-3317-495D-A7BC-08E8DA5ED880}" type="datetime1">
              <a:rPr lang="en-AU" smtClean="0"/>
              <a:t>26/03/2025</a:t>
            </a:fld>
            <a:endParaRPr lang="en-AU"/>
          </a:p>
        </p:txBody>
      </p:sp>
      <p:sp>
        <p:nvSpPr>
          <p:cNvPr id="5" name="Footer Placeholder 4">
            <a:extLst>
              <a:ext uri="{FF2B5EF4-FFF2-40B4-BE49-F238E27FC236}">
                <a16:creationId xmlns:a16="http://schemas.microsoft.com/office/drawing/2014/main" id="{7EE24EC3-A7A0-B666-DDD8-44C8D9584B5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DD7FF98-869B-F23A-EE39-CFD4BD0D9CF3}"/>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1300958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2"/>
            <a:ext cx="12192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2140903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2"/>
            <a:ext cx="12192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36912228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2"/>
            <a:ext cx="12192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2066637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8100777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2"/>
            <a:ext cx="12192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820084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2"/>
            <a:ext cx="12192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38664221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3BCB2F3-1319-4CCD-A8D1-6B6AA79C05E7}"/>
              </a:ext>
            </a:extLst>
          </p:cNvPr>
          <p:cNvSpPr/>
          <p:nvPr userDrawn="1"/>
        </p:nvSpPr>
        <p:spPr>
          <a:xfrm>
            <a:off x="0" y="1447800"/>
            <a:ext cx="12192000" cy="4800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pic>
        <p:nvPicPr>
          <p:cNvPr id="5" name="Picture 4" descr="Graphical user interface, background pattern&#10;&#10;Description automatically generated">
            <a:extLst>
              <a:ext uri="{FF2B5EF4-FFF2-40B4-BE49-F238E27FC236}">
                <a16:creationId xmlns:a16="http://schemas.microsoft.com/office/drawing/2014/main" id="{89994198-906F-C1A4-F508-1735CC55C74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564011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1505642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EA117CD-78D6-8140-8F9E-BBE1D9A6A00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25A8DDE0-F96D-EF4F-4AAC-96AC7A3FA23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39C6E2C7-0B7E-49E7-A2AA-0F31EC71C0E6}"/>
              </a:ext>
            </a:extLst>
          </p:cNvPr>
          <p:cNvSpPr>
            <a:spLocks noGrp="1"/>
          </p:cNvSpPr>
          <p:nvPr>
            <p:ph idx="1"/>
          </p:nvPr>
        </p:nvSpPr>
        <p:spPr>
          <a:xfrm>
            <a:off x="838200" y="1825625"/>
            <a:ext cx="10515600" cy="415395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36600EF9-848E-8342-A464-86DA41E4F60E}"/>
              </a:ext>
            </a:extLst>
          </p:cNvPr>
          <p:cNvSpPr>
            <a:spLocks noGrp="1"/>
          </p:cNvSpPr>
          <p:nvPr>
            <p:ph type="dt" sz="half" idx="10"/>
          </p:nvPr>
        </p:nvSpPr>
        <p:spPr/>
        <p:txBody>
          <a:bodyPr/>
          <a:lstStyle/>
          <a:p>
            <a:fld id="{F9686A0F-D7F8-4968-BE3A-1B60F95CA0C3}" type="datetime1">
              <a:rPr lang="en-AU" smtClean="0"/>
              <a:t>26/03/2025</a:t>
            </a:fld>
            <a:endParaRPr lang="en-AU"/>
          </a:p>
        </p:txBody>
      </p:sp>
      <p:sp>
        <p:nvSpPr>
          <p:cNvPr id="5" name="Footer Placeholder 4">
            <a:extLst>
              <a:ext uri="{FF2B5EF4-FFF2-40B4-BE49-F238E27FC236}">
                <a16:creationId xmlns:a16="http://schemas.microsoft.com/office/drawing/2014/main" id="{82B3BBE9-60F7-9272-739D-6522C6E68C2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69B063B-F8FA-5477-6BA4-EA3B781186F0}"/>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9" name="Picture 8" descr="A black background with white text&#10;&#10;Description automatically generated">
            <a:extLst>
              <a:ext uri="{FF2B5EF4-FFF2-40B4-BE49-F238E27FC236}">
                <a16:creationId xmlns:a16="http://schemas.microsoft.com/office/drawing/2014/main" id="{E072116D-CEAC-A2E1-6153-35556833443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10" name="TextBox 9">
            <a:extLst>
              <a:ext uri="{FF2B5EF4-FFF2-40B4-BE49-F238E27FC236}">
                <a16:creationId xmlns:a16="http://schemas.microsoft.com/office/drawing/2014/main" id="{B058552A-4ED8-EF49-F3C5-CDB014C8D4AE}"/>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3511154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9CD2D21-3EBA-35F0-107C-5E3B44F3EF1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94DE4502-502A-E513-028F-CB12A61E0F5A}"/>
              </a:ext>
            </a:extLst>
          </p:cNvPr>
          <p:cNvSpPr>
            <a:spLocks noGrp="1"/>
          </p:cNvSpPr>
          <p:nvPr>
            <p:ph type="title"/>
          </p:nvPr>
        </p:nvSpPr>
        <p:spPr>
          <a:xfrm>
            <a:off x="831851" y="1709740"/>
            <a:ext cx="10515600" cy="2852737"/>
          </a:xfrm>
        </p:spPr>
        <p:txBody>
          <a:bodyPr anchor="b"/>
          <a:lstStyle>
            <a:lvl1pPr>
              <a:defRPr sz="45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00F54D69-3459-8871-6E50-89FACBE2E684}"/>
              </a:ext>
            </a:extLst>
          </p:cNvPr>
          <p:cNvSpPr>
            <a:spLocks noGrp="1"/>
          </p:cNvSpPr>
          <p:nvPr>
            <p:ph type="body" idx="1"/>
          </p:nvPr>
        </p:nvSpPr>
        <p:spPr>
          <a:xfrm>
            <a:off x="831851" y="4589465"/>
            <a:ext cx="10515600" cy="1390121"/>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075016-E6EC-9527-6A28-BB6136EAA2F9}"/>
              </a:ext>
            </a:extLst>
          </p:cNvPr>
          <p:cNvSpPr>
            <a:spLocks noGrp="1"/>
          </p:cNvSpPr>
          <p:nvPr>
            <p:ph type="dt" sz="half" idx="10"/>
          </p:nvPr>
        </p:nvSpPr>
        <p:spPr/>
        <p:txBody>
          <a:bodyPr/>
          <a:lstStyle/>
          <a:p>
            <a:fld id="{369EFCBB-ADFC-4D78-A2FE-9896B488F96A}" type="datetime1">
              <a:rPr lang="en-AU" smtClean="0"/>
              <a:t>26/03/2025</a:t>
            </a:fld>
            <a:endParaRPr lang="en-AU"/>
          </a:p>
        </p:txBody>
      </p:sp>
      <p:sp>
        <p:nvSpPr>
          <p:cNvPr id="5" name="Footer Placeholder 4">
            <a:extLst>
              <a:ext uri="{FF2B5EF4-FFF2-40B4-BE49-F238E27FC236}">
                <a16:creationId xmlns:a16="http://schemas.microsoft.com/office/drawing/2014/main" id="{16C2A4F1-A0DD-2D3D-AA37-30A98D3E476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54CD5AC-1415-BCDA-AB63-99052A836142}"/>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8" name="Picture 7">
            <a:extLst>
              <a:ext uri="{FF2B5EF4-FFF2-40B4-BE49-F238E27FC236}">
                <a16:creationId xmlns:a16="http://schemas.microsoft.com/office/drawing/2014/main" id="{DC4456E6-F407-564E-0040-8C5DE902D7F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94547"/>
          <a:stretch/>
        </p:blipFill>
        <p:spPr>
          <a:xfrm>
            <a:off x="0" y="0"/>
            <a:ext cx="12192000" cy="498574"/>
          </a:xfrm>
          <a:prstGeom prst="rect">
            <a:avLst/>
          </a:prstGeom>
        </p:spPr>
      </p:pic>
      <p:pic>
        <p:nvPicPr>
          <p:cNvPr id="10" name="Picture 9" descr="A black background with white text&#10;&#10;Description automatically generated">
            <a:extLst>
              <a:ext uri="{FF2B5EF4-FFF2-40B4-BE49-F238E27FC236}">
                <a16:creationId xmlns:a16="http://schemas.microsoft.com/office/drawing/2014/main" id="{04219F32-9853-FCD3-EA66-E542053F758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12" name="TextBox 11">
            <a:extLst>
              <a:ext uri="{FF2B5EF4-FFF2-40B4-BE49-F238E27FC236}">
                <a16:creationId xmlns:a16="http://schemas.microsoft.com/office/drawing/2014/main" id="{159C27B5-6BBC-80C1-2230-82102BA6A23E}"/>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15283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D9E3680-4038-471B-BDB3-398A78013BC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4394E86B-89A9-45B6-0061-00E5CFEC3A3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241327A-5C9A-9F2F-4AA3-868AA1DF81F1}"/>
              </a:ext>
            </a:extLst>
          </p:cNvPr>
          <p:cNvSpPr>
            <a:spLocks noGrp="1"/>
          </p:cNvSpPr>
          <p:nvPr>
            <p:ph sz="half" idx="1"/>
          </p:nvPr>
        </p:nvSpPr>
        <p:spPr>
          <a:xfrm>
            <a:off x="838200" y="1825625"/>
            <a:ext cx="5181600" cy="417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2026AE27-1080-B3CB-A760-52104E5390BA}"/>
              </a:ext>
            </a:extLst>
          </p:cNvPr>
          <p:cNvSpPr>
            <a:spLocks noGrp="1"/>
          </p:cNvSpPr>
          <p:nvPr>
            <p:ph sz="half" idx="2"/>
          </p:nvPr>
        </p:nvSpPr>
        <p:spPr>
          <a:xfrm>
            <a:off x="6172200" y="1825625"/>
            <a:ext cx="5181600" cy="417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2D64F458-28ED-0193-4FA5-EC8434E48334}"/>
              </a:ext>
            </a:extLst>
          </p:cNvPr>
          <p:cNvSpPr>
            <a:spLocks noGrp="1"/>
          </p:cNvSpPr>
          <p:nvPr>
            <p:ph type="dt" sz="half" idx="10"/>
          </p:nvPr>
        </p:nvSpPr>
        <p:spPr/>
        <p:txBody>
          <a:bodyPr/>
          <a:lstStyle/>
          <a:p>
            <a:fld id="{FD556ABA-F6DA-41FA-B9B3-0D068FA94838}" type="datetime1">
              <a:rPr lang="en-AU" smtClean="0"/>
              <a:t>26/03/2025</a:t>
            </a:fld>
            <a:endParaRPr lang="en-AU"/>
          </a:p>
        </p:txBody>
      </p:sp>
      <p:sp>
        <p:nvSpPr>
          <p:cNvPr id="6" name="Footer Placeholder 5">
            <a:extLst>
              <a:ext uri="{FF2B5EF4-FFF2-40B4-BE49-F238E27FC236}">
                <a16:creationId xmlns:a16="http://schemas.microsoft.com/office/drawing/2014/main" id="{50127CF5-E4E2-0EB7-8807-4001053BB2D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B8D8EBB-3195-53E9-4380-1C515DC927CA}"/>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10" name="Picture 9" descr="A black background with white text&#10;&#10;Description automatically generated">
            <a:extLst>
              <a:ext uri="{FF2B5EF4-FFF2-40B4-BE49-F238E27FC236}">
                <a16:creationId xmlns:a16="http://schemas.microsoft.com/office/drawing/2014/main" id="{B3916C34-82BC-E746-A84A-378B9C76757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9" name="TextBox 8">
            <a:extLst>
              <a:ext uri="{FF2B5EF4-FFF2-40B4-BE49-F238E27FC236}">
                <a16:creationId xmlns:a16="http://schemas.microsoft.com/office/drawing/2014/main" id="{9FE021EF-A5C8-D6A8-3926-D0D314DE3466}"/>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3058597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3743AFFF-EC97-BF54-3C79-0C94413C90F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D5B938BD-4D93-C1BF-0A77-B942E331FB8B}"/>
              </a:ext>
            </a:extLst>
          </p:cNvPr>
          <p:cNvSpPr>
            <a:spLocks noGrp="1"/>
          </p:cNvSpPr>
          <p:nvPr>
            <p:ph type="title"/>
          </p:nvPr>
        </p:nvSpPr>
        <p:spPr>
          <a:xfrm>
            <a:off x="839788" y="365127"/>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A7FC7B3B-DEC5-5B63-9937-38BA625A2779}"/>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0397562-1C65-06EC-946C-C3241F15F3EA}"/>
              </a:ext>
            </a:extLst>
          </p:cNvPr>
          <p:cNvSpPr>
            <a:spLocks noGrp="1"/>
          </p:cNvSpPr>
          <p:nvPr>
            <p:ph sz="half" idx="2"/>
          </p:nvPr>
        </p:nvSpPr>
        <p:spPr>
          <a:xfrm>
            <a:off x="839789" y="2505077"/>
            <a:ext cx="5157787" cy="3552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9DE4B30-DFFC-0BBF-2735-CFB5299A17D3}"/>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1E797F2-74D9-C15D-33CA-37F4205FBA5E}"/>
              </a:ext>
            </a:extLst>
          </p:cNvPr>
          <p:cNvSpPr>
            <a:spLocks noGrp="1"/>
          </p:cNvSpPr>
          <p:nvPr>
            <p:ph sz="quarter" idx="4"/>
          </p:nvPr>
        </p:nvSpPr>
        <p:spPr>
          <a:xfrm>
            <a:off x="6172201" y="2505077"/>
            <a:ext cx="5183188" cy="3552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1A5C741-4C0E-19DD-4E48-DF9461C5BFCD}"/>
              </a:ext>
            </a:extLst>
          </p:cNvPr>
          <p:cNvSpPr>
            <a:spLocks noGrp="1"/>
          </p:cNvSpPr>
          <p:nvPr>
            <p:ph type="dt" sz="half" idx="10"/>
          </p:nvPr>
        </p:nvSpPr>
        <p:spPr/>
        <p:txBody>
          <a:bodyPr/>
          <a:lstStyle/>
          <a:p>
            <a:fld id="{62297287-CD3E-4ED9-BB86-A2067D9EF33A}" type="datetime1">
              <a:rPr lang="en-AU" smtClean="0"/>
              <a:t>26/03/2025</a:t>
            </a:fld>
            <a:endParaRPr lang="en-AU"/>
          </a:p>
        </p:txBody>
      </p:sp>
      <p:sp>
        <p:nvSpPr>
          <p:cNvPr id="8" name="Footer Placeholder 7">
            <a:extLst>
              <a:ext uri="{FF2B5EF4-FFF2-40B4-BE49-F238E27FC236}">
                <a16:creationId xmlns:a16="http://schemas.microsoft.com/office/drawing/2014/main" id="{70CB7942-B53C-D2F6-58B1-A26D3A8350DF}"/>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81B46FCE-50D5-0409-FC1C-416DFA969601}"/>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12" name="Picture 11" descr="A black background with white text&#10;&#10;Description automatically generated">
            <a:extLst>
              <a:ext uri="{FF2B5EF4-FFF2-40B4-BE49-F238E27FC236}">
                <a16:creationId xmlns:a16="http://schemas.microsoft.com/office/drawing/2014/main" id="{2298CB4F-CFCB-30DB-9727-E83E12688AA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10" name="TextBox 9">
            <a:extLst>
              <a:ext uri="{FF2B5EF4-FFF2-40B4-BE49-F238E27FC236}">
                <a16:creationId xmlns:a16="http://schemas.microsoft.com/office/drawing/2014/main" id="{E5400E6F-848A-07BD-1FFB-4092DE96775B}"/>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3706849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F5FC7B4-5E93-B73C-66B6-FAE9AC54BD6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B69D4FA5-9CFF-220E-0458-50170F2DE1E0}"/>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9A5E5B9D-D27C-B044-286D-5855FC701ACD}"/>
              </a:ext>
            </a:extLst>
          </p:cNvPr>
          <p:cNvSpPr>
            <a:spLocks noGrp="1"/>
          </p:cNvSpPr>
          <p:nvPr>
            <p:ph type="dt" sz="half" idx="10"/>
          </p:nvPr>
        </p:nvSpPr>
        <p:spPr/>
        <p:txBody>
          <a:bodyPr/>
          <a:lstStyle/>
          <a:p>
            <a:fld id="{DEF64425-7A12-4423-9CCD-17F79108EDBD}" type="datetime1">
              <a:rPr lang="en-AU" smtClean="0"/>
              <a:t>26/03/2025</a:t>
            </a:fld>
            <a:endParaRPr lang="en-AU"/>
          </a:p>
        </p:txBody>
      </p:sp>
      <p:sp>
        <p:nvSpPr>
          <p:cNvPr id="4" name="Footer Placeholder 3">
            <a:extLst>
              <a:ext uri="{FF2B5EF4-FFF2-40B4-BE49-F238E27FC236}">
                <a16:creationId xmlns:a16="http://schemas.microsoft.com/office/drawing/2014/main" id="{FB6C5A4B-0B9B-E8AF-C391-8207EFE2587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30766BE9-A882-D9F6-7638-0191F1236578}"/>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8" name="Picture 7" descr="A black background with white text&#10;&#10;Description automatically generated">
            <a:extLst>
              <a:ext uri="{FF2B5EF4-FFF2-40B4-BE49-F238E27FC236}">
                <a16:creationId xmlns:a16="http://schemas.microsoft.com/office/drawing/2014/main" id="{9ED19BA5-ED66-09EE-92E9-502FA43AECB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6" name="TextBox 5">
            <a:extLst>
              <a:ext uri="{FF2B5EF4-FFF2-40B4-BE49-F238E27FC236}">
                <a16:creationId xmlns:a16="http://schemas.microsoft.com/office/drawing/2014/main" id="{82EDB296-9A0E-449D-4A78-7611BACF5DB0}"/>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305429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9B2B18-A4D8-892B-5B0E-59BB4771875C}"/>
              </a:ext>
            </a:extLst>
          </p:cNvPr>
          <p:cNvSpPr>
            <a:spLocks noGrp="1"/>
          </p:cNvSpPr>
          <p:nvPr>
            <p:ph type="dt" sz="half" idx="10"/>
          </p:nvPr>
        </p:nvSpPr>
        <p:spPr/>
        <p:txBody>
          <a:bodyPr/>
          <a:lstStyle/>
          <a:p>
            <a:fld id="{A1C89F5D-E23F-4044-8089-27331787BFDF}" type="datetime1">
              <a:rPr lang="en-AU" smtClean="0"/>
              <a:t>26/03/2025</a:t>
            </a:fld>
            <a:endParaRPr lang="en-AU"/>
          </a:p>
        </p:txBody>
      </p:sp>
      <p:sp>
        <p:nvSpPr>
          <p:cNvPr id="3" name="Footer Placeholder 2">
            <a:extLst>
              <a:ext uri="{FF2B5EF4-FFF2-40B4-BE49-F238E27FC236}">
                <a16:creationId xmlns:a16="http://schemas.microsoft.com/office/drawing/2014/main" id="{F9821F95-18CA-E4EB-1602-40EEE1F25D6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82925634-1D33-7190-3D80-CB588F6E89ED}"/>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3774483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7AC73-0567-7EEB-3E4D-B1140F62F11D}"/>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2669A5B3-5896-9114-03A2-4C93A2797ED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A2143500-E97C-9065-B8A5-D7DBB648DC59}"/>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4F9FB34-6A1B-5F3A-37DD-429D0F7EBBA5}"/>
              </a:ext>
            </a:extLst>
          </p:cNvPr>
          <p:cNvSpPr>
            <a:spLocks noGrp="1"/>
          </p:cNvSpPr>
          <p:nvPr>
            <p:ph type="dt" sz="half" idx="10"/>
          </p:nvPr>
        </p:nvSpPr>
        <p:spPr/>
        <p:txBody>
          <a:bodyPr/>
          <a:lstStyle/>
          <a:p>
            <a:fld id="{F157B211-A5BF-449B-9F26-7D93E6A8614A}" type="datetime1">
              <a:rPr lang="en-AU" smtClean="0"/>
              <a:t>26/03/2025</a:t>
            </a:fld>
            <a:endParaRPr lang="en-AU"/>
          </a:p>
        </p:txBody>
      </p:sp>
      <p:sp>
        <p:nvSpPr>
          <p:cNvPr id="6" name="Footer Placeholder 5">
            <a:extLst>
              <a:ext uri="{FF2B5EF4-FFF2-40B4-BE49-F238E27FC236}">
                <a16:creationId xmlns:a16="http://schemas.microsoft.com/office/drawing/2014/main" id="{FA4A6493-1F51-F1E0-A8FB-96850697E3C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46E12F9-3056-6E33-D9D9-61B7A71F6A28}"/>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4248737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9CB77-42E4-B934-B913-93982D0303A2}"/>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FF5B71CF-8766-24FA-3A76-BBC63FFCE512}"/>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AU"/>
          </a:p>
        </p:txBody>
      </p:sp>
      <p:sp>
        <p:nvSpPr>
          <p:cNvPr id="4" name="Text Placeholder 3">
            <a:extLst>
              <a:ext uri="{FF2B5EF4-FFF2-40B4-BE49-F238E27FC236}">
                <a16:creationId xmlns:a16="http://schemas.microsoft.com/office/drawing/2014/main" id="{398B33B1-0D6B-9FB0-F11E-61875A4C4BA1}"/>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EFC817C-EE7E-AF85-5C47-3F66B40B679C}"/>
              </a:ext>
            </a:extLst>
          </p:cNvPr>
          <p:cNvSpPr>
            <a:spLocks noGrp="1"/>
          </p:cNvSpPr>
          <p:nvPr>
            <p:ph type="dt" sz="half" idx="10"/>
          </p:nvPr>
        </p:nvSpPr>
        <p:spPr/>
        <p:txBody>
          <a:bodyPr/>
          <a:lstStyle/>
          <a:p>
            <a:fld id="{B6C27395-5897-48C3-AFD6-D69A5135025D}" type="datetime1">
              <a:rPr lang="en-AU" smtClean="0"/>
              <a:t>26/03/2025</a:t>
            </a:fld>
            <a:endParaRPr lang="en-AU"/>
          </a:p>
        </p:txBody>
      </p:sp>
      <p:sp>
        <p:nvSpPr>
          <p:cNvPr id="6" name="Footer Placeholder 5">
            <a:extLst>
              <a:ext uri="{FF2B5EF4-FFF2-40B4-BE49-F238E27FC236}">
                <a16:creationId xmlns:a16="http://schemas.microsoft.com/office/drawing/2014/main" id="{54F5D7C6-A669-5998-499B-E74C5C9F39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7BCE5A5-BB3C-BB3F-F8EC-2A3A09AE027C}"/>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910505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E7F583-F2E3-7CAA-5BFE-93DA4370701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7766F3F3-178E-4531-38FF-EBBEAC953F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192C381B-1A90-6E8E-7D56-8BA418D5BB48}"/>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57952D8-3764-4BFF-83ED-236F339CF823}" type="datetime1">
              <a:rPr lang="en-AU" smtClean="0"/>
              <a:t>26/03/2025</a:t>
            </a:fld>
            <a:endParaRPr lang="en-AU"/>
          </a:p>
        </p:txBody>
      </p:sp>
      <p:sp>
        <p:nvSpPr>
          <p:cNvPr id="5" name="Footer Placeholder 4">
            <a:extLst>
              <a:ext uri="{FF2B5EF4-FFF2-40B4-BE49-F238E27FC236}">
                <a16:creationId xmlns:a16="http://schemas.microsoft.com/office/drawing/2014/main" id="{EDC35CC9-DB65-5F33-D092-29565BC41C2E}"/>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D0534231-67D3-95C9-6CEC-B65346F016C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8475154-F9FC-49E4-922F-0B8F90CE7C70}" type="slidenum">
              <a:rPr lang="en-AU" smtClean="0"/>
              <a:t>‹#›</a:t>
            </a:fld>
            <a:endParaRPr lang="en-AU"/>
          </a:p>
        </p:txBody>
      </p:sp>
    </p:spTree>
    <p:extLst>
      <p:ext uri="{BB962C8B-B14F-4D97-AF65-F5344CB8AC3E}">
        <p14:creationId xmlns:p14="http://schemas.microsoft.com/office/powerpoint/2010/main" val="3049238557"/>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 id="2147483797" r:id="rId15"/>
    <p:sldLayoutId id="2147483798" r:id="rId16"/>
    <p:sldLayoutId id="2147483799" r:id="rId17"/>
    <p:sldLayoutId id="2147483800" r:id="rId18"/>
    <p:sldLayoutId id="2147483773" r:id="rId19"/>
  </p:sldLayoutIdLst>
  <p:hf hdr="0" ftr="0" dt="0"/>
  <p:txStyles>
    <p:title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8.tmp"/><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a:extLst>
              <a:ext uri="{FF2B5EF4-FFF2-40B4-BE49-F238E27FC236}">
                <a16:creationId xmlns:a16="http://schemas.microsoft.com/office/drawing/2014/main" id="{FD04F59A-8A3E-C076-C74F-E50F73C17324}"/>
              </a:ext>
            </a:extLst>
          </p:cNvPr>
          <p:cNvSpPr txBox="1">
            <a:spLocks/>
          </p:cNvSpPr>
          <p:nvPr/>
        </p:nvSpPr>
        <p:spPr bwMode="auto">
          <a:xfrm>
            <a:off x="838200" y="2802022"/>
            <a:ext cx="10515600" cy="2048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1" fontAlgn="base" hangingPunct="1">
              <a:lnSpc>
                <a:spcPct val="90000"/>
              </a:lnSpc>
              <a:spcBef>
                <a:spcPct val="0"/>
              </a:spcBef>
              <a:spcAft>
                <a:spcPct val="0"/>
              </a:spcAft>
              <a:defRPr sz="60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pPr defTabSz="914400">
              <a:defRPr/>
            </a:pPr>
            <a:r>
              <a:rPr lang="en-AU" sz="4400" b="1" dirty="0">
                <a:solidFill>
                  <a:schemeClr val="bg1"/>
                </a:solidFill>
              </a:rPr>
              <a:t>Managerial Decision Making</a:t>
            </a:r>
          </a:p>
          <a:p>
            <a:pPr defTabSz="914400">
              <a:defRPr/>
            </a:pPr>
            <a:r>
              <a:rPr lang="en-AU" sz="4400" b="1" dirty="0">
                <a:solidFill>
                  <a:schemeClr val="bg1"/>
                </a:solidFill>
              </a:rPr>
              <a:t>Lecture 4</a:t>
            </a:r>
            <a:endParaRPr lang="en-AU" sz="4400" b="1" cap="all" dirty="0">
              <a:solidFill>
                <a:schemeClr val="bg1"/>
              </a:solidFill>
            </a:endParaRPr>
          </a:p>
        </p:txBody>
      </p:sp>
      <p:sp>
        <p:nvSpPr>
          <p:cNvPr id="3" name="Title 4">
            <a:extLst>
              <a:ext uri="{FF2B5EF4-FFF2-40B4-BE49-F238E27FC236}">
                <a16:creationId xmlns:a16="http://schemas.microsoft.com/office/drawing/2014/main" id="{AD3FAAE0-42EE-23C2-FC10-BEF4D08E6BB2}"/>
              </a:ext>
            </a:extLst>
          </p:cNvPr>
          <p:cNvSpPr txBox="1">
            <a:spLocks/>
          </p:cNvSpPr>
          <p:nvPr/>
        </p:nvSpPr>
        <p:spPr bwMode="auto">
          <a:xfrm>
            <a:off x="685800" y="-954727"/>
            <a:ext cx="10515600" cy="1077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1" fontAlgn="base" hangingPunct="1">
              <a:lnSpc>
                <a:spcPct val="90000"/>
              </a:lnSpc>
              <a:spcBef>
                <a:spcPct val="0"/>
              </a:spcBef>
              <a:spcAft>
                <a:spcPct val="0"/>
              </a:spcAft>
              <a:defRPr sz="60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pPr defTabSz="914400">
              <a:defRPr/>
            </a:pPr>
            <a:r>
              <a:rPr lang="en-AU" b="1" dirty="0">
                <a:solidFill>
                  <a:schemeClr val="bg1"/>
                </a:solidFill>
              </a:rPr>
              <a:t>MN101 Principles of Management </a:t>
            </a:r>
            <a:endParaRPr lang="en-AU" b="1" cap="all" dirty="0">
              <a:solidFill>
                <a:schemeClr val="bg1"/>
              </a:solidFill>
            </a:endParaRPr>
          </a:p>
        </p:txBody>
      </p:sp>
    </p:spTree>
    <p:extLst>
      <p:ext uri="{BB962C8B-B14F-4D97-AF65-F5344CB8AC3E}">
        <p14:creationId xmlns:p14="http://schemas.microsoft.com/office/powerpoint/2010/main" val="1721152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368300" y="228600"/>
            <a:ext cx="11696700" cy="762000"/>
          </a:xfrm>
        </p:spPr>
        <p:txBody>
          <a:bodyPr vert="horz" lIns="91440" tIns="45720" rIns="91440" bIns="45720" rtlCol="0" anchor="ctr">
            <a:normAutofit/>
          </a:bodyPr>
          <a:lstStyle/>
          <a:p>
            <a:r>
              <a:rPr lang="en-US" sz="2800" b="1" dirty="0">
                <a:solidFill>
                  <a:schemeClr val="accent1"/>
                </a:solidFill>
              </a:rPr>
              <a:t>3. Decision-making steps</a:t>
            </a:r>
            <a:endParaRPr lang="en-AU" sz="2800" b="1" dirty="0">
              <a:solidFill>
                <a:schemeClr val="accent1"/>
              </a:solidFill>
            </a:endParaRPr>
          </a:p>
        </p:txBody>
      </p:sp>
      <p:sp>
        <p:nvSpPr>
          <p:cNvPr id="15" name="Content Placeholder 5">
            <a:extLst>
              <a:ext uri="{FF2B5EF4-FFF2-40B4-BE49-F238E27FC236}">
                <a16:creationId xmlns:a16="http://schemas.microsoft.com/office/drawing/2014/main" id="{53DEB3FF-5357-93B7-C933-BD935EB58E83}"/>
              </a:ext>
            </a:extLst>
          </p:cNvPr>
          <p:cNvSpPr txBox="1">
            <a:spLocks/>
          </p:cNvSpPr>
          <p:nvPr/>
        </p:nvSpPr>
        <p:spPr>
          <a:xfrm>
            <a:off x="368300" y="1177925"/>
            <a:ext cx="4940299" cy="4677002"/>
          </a:xfrm>
          <a:prstGeom prst="rect">
            <a:avLst/>
          </a:prstGeom>
        </p:spPr>
        <p:txBody>
          <a:bodyPr vert="horz" lIns="91440" tIns="45720" rIns="91440" bIns="45720" rtlCol="0">
            <a:norm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defTabSz="685800">
              <a:lnSpc>
                <a:spcPct val="150000"/>
              </a:lnSpc>
              <a:spcBef>
                <a:spcPts val="750"/>
              </a:spcBef>
            </a:pPr>
            <a:r>
              <a:rPr lang="en-US" sz="2100" b="0" i="0" u="none" strike="noStrike" baseline="0" dirty="0">
                <a:solidFill>
                  <a:schemeClr val="tx2"/>
                </a:solidFill>
                <a:latin typeface="Arial" panose="020B0604020202020204" pitchFamily="34" charset="0"/>
                <a:cs typeface="Arial" panose="020B0604020202020204" pitchFamily="34" charset="0"/>
              </a:rPr>
              <a:t>Whether a decision is programmed or non-programmed – and regardless of managers’ choice of the classical, administrative or political model of decision making – six steps typically are associated with effective decision processes.</a:t>
            </a:r>
            <a:r>
              <a:rPr lang="en-US" sz="2100" dirty="0">
                <a:solidFill>
                  <a:schemeClr val="tx2"/>
                </a:solidFill>
                <a:latin typeface="Arial" panose="020B0604020202020204" pitchFamily="34" charset="0"/>
                <a:cs typeface="Arial" panose="020B0604020202020204" pitchFamily="34" charset="0"/>
              </a:rPr>
              <a:t> </a:t>
            </a:r>
          </a:p>
        </p:txBody>
      </p:sp>
      <p:pic>
        <p:nvPicPr>
          <p:cNvPr id="3" name="Picture 2">
            <a:extLst>
              <a:ext uri="{FF2B5EF4-FFF2-40B4-BE49-F238E27FC236}">
                <a16:creationId xmlns:a16="http://schemas.microsoft.com/office/drawing/2014/main" id="{234DD86D-1C3F-077F-B80A-8DE25B1FF77D}"/>
              </a:ext>
            </a:extLst>
          </p:cNvPr>
          <p:cNvPicPr>
            <a:picLocks noChangeAspect="1"/>
          </p:cNvPicPr>
          <p:nvPr/>
        </p:nvPicPr>
        <p:blipFill>
          <a:blip r:embed="rId2"/>
          <a:srcRect l="8159" r="3115" b="1"/>
          <a:stretch/>
        </p:blipFill>
        <p:spPr>
          <a:xfrm>
            <a:off x="5654842" y="923925"/>
            <a:ext cx="6321258" cy="4429578"/>
          </a:xfrm>
          <a:prstGeom prst="rect">
            <a:avLst/>
          </a:prstGeom>
          <a:noFill/>
        </p:spPr>
      </p:pic>
      <p:sp>
        <p:nvSpPr>
          <p:cNvPr id="20" name="Slide Number Placeholder 4">
            <a:extLst>
              <a:ext uri="{FF2B5EF4-FFF2-40B4-BE49-F238E27FC236}">
                <a16:creationId xmlns:a16="http://schemas.microsoft.com/office/drawing/2014/main" id="{78504B97-796C-4CE6-6907-6AF3F832DBBB}"/>
              </a:ext>
            </a:extLst>
          </p:cNvPr>
          <p:cNvSpPr>
            <a:spLocks noGrp="1"/>
          </p:cNvSpPr>
          <p:nvPr>
            <p:ph type="sldNum" sz="quarter" idx="12"/>
          </p:nvPr>
        </p:nvSpPr>
        <p:spPr>
          <a:xfrm>
            <a:off x="8610600" y="6356352"/>
            <a:ext cx="2743200" cy="365125"/>
          </a:xfrm>
        </p:spPr>
        <p:txBody>
          <a:bodyPr/>
          <a:lstStyle/>
          <a:p>
            <a:pPr>
              <a:spcAft>
                <a:spcPts val="600"/>
              </a:spcAft>
            </a:pPr>
            <a:fld id="{08475154-F9FC-49E4-922F-0B8F90CE7C70}" type="slidenum">
              <a:rPr lang="en-AU" smtClean="0"/>
              <a:pPr>
                <a:spcAft>
                  <a:spcPts val="600"/>
                </a:spcAft>
              </a:pPr>
              <a:t>10</a:t>
            </a:fld>
            <a:endParaRPr lang="en-AU"/>
          </a:p>
        </p:txBody>
      </p:sp>
      <p:sp>
        <p:nvSpPr>
          <p:cNvPr id="4" name="Title 1">
            <a:extLst>
              <a:ext uri="{FF2B5EF4-FFF2-40B4-BE49-F238E27FC236}">
                <a16:creationId xmlns:a16="http://schemas.microsoft.com/office/drawing/2014/main" id="{59B80E8C-3C6A-2B32-00AB-9CBC996A1FB9}"/>
              </a:ext>
            </a:extLst>
          </p:cNvPr>
          <p:cNvSpPr txBox="1">
            <a:spLocks/>
          </p:cNvSpPr>
          <p:nvPr/>
        </p:nvSpPr>
        <p:spPr>
          <a:xfrm>
            <a:off x="5308599" y="5256439"/>
            <a:ext cx="6756401" cy="59848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2400" b="1" dirty="0">
                <a:solidFill>
                  <a:schemeClr val="accent1"/>
                </a:solidFill>
                <a:latin typeface="+mn-lt"/>
              </a:rPr>
              <a:t>Six steps in the managerial decision-making process</a:t>
            </a:r>
            <a:endParaRPr lang="en-AU" sz="2400" b="1" dirty="0">
              <a:solidFill>
                <a:schemeClr val="accent1"/>
              </a:solidFill>
              <a:latin typeface="+mn-lt"/>
            </a:endParaRPr>
          </a:p>
        </p:txBody>
      </p:sp>
    </p:spTree>
    <p:extLst>
      <p:ext uri="{BB962C8B-B14F-4D97-AF65-F5344CB8AC3E}">
        <p14:creationId xmlns:p14="http://schemas.microsoft.com/office/powerpoint/2010/main" val="1406039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10">
            <a:extLst>
              <a:ext uri="{FF2B5EF4-FFF2-40B4-BE49-F238E27FC236}">
                <a16:creationId xmlns:a16="http://schemas.microsoft.com/office/drawing/2014/main" id="{3D67D1EE-A1F3-91AA-B226-AF452FB068B2}"/>
              </a:ext>
            </a:extLst>
          </p:cNvPr>
          <p:cNvGraphicFramePr>
            <a:graphicFrameLocks/>
          </p:cNvGraphicFramePr>
          <p:nvPr>
            <p:extLst>
              <p:ext uri="{D42A27DB-BD31-4B8C-83A1-F6EECF244321}">
                <p14:modId xmlns:p14="http://schemas.microsoft.com/office/powerpoint/2010/main" val="1676424135"/>
              </p:ext>
            </p:extLst>
          </p:nvPr>
        </p:nvGraphicFramePr>
        <p:xfrm>
          <a:off x="368300" y="1117600"/>
          <a:ext cx="11391900" cy="49419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a:extLst>
              <a:ext uri="{FF2B5EF4-FFF2-40B4-BE49-F238E27FC236}">
                <a16:creationId xmlns:a16="http://schemas.microsoft.com/office/drawing/2014/main" id="{2B047904-B399-53D1-30AE-6B701276911C}"/>
              </a:ext>
            </a:extLst>
          </p:cNvPr>
          <p:cNvSpPr txBox="1">
            <a:spLocks/>
          </p:cNvSpPr>
          <p:nvPr/>
        </p:nvSpPr>
        <p:spPr>
          <a:xfrm>
            <a:off x="368300" y="228600"/>
            <a:ext cx="11696700" cy="76200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2800" b="1" dirty="0">
                <a:solidFill>
                  <a:schemeClr val="accent1"/>
                </a:solidFill>
              </a:rPr>
              <a:t>3. Decision-making steps (cont.)</a:t>
            </a:r>
            <a:endParaRPr lang="en-AU" sz="2800" b="1" dirty="0">
              <a:solidFill>
                <a:schemeClr val="accent1"/>
              </a:solidFill>
            </a:endParaRPr>
          </a:p>
        </p:txBody>
      </p:sp>
    </p:spTree>
    <p:extLst>
      <p:ext uri="{BB962C8B-B14F-4D97-AF65-F5344CB8AC3E}">
        <p14:creationId xmlns:p14="http://schemas.microsoft.com/office/powerpoint/2010/main" val="225521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10">
            <a:extLst>
              <a:ext uri="{FF2B5EF4-FFF2-40B4-BE49-F238E27FC236}">
                <a16:creationId xmlns:a16="http://schemas.microsoft.com/office/drawing/2014/main" id="{3D67D1EE-A1F3-91AA-B226-AF452FB068B2}"/>
              </a:ext>
            </a:extLst>
          </p:cNvPr>
          <p:cNvGraphicFramePr>
            <a:graphicFrameLocks/>
          </p:cNvGraphicFramePr>
          <p:nvPr>
            <p:extLst>
              <p:ext uri="{D42A27DB-BD31-4B8C-83A1-F6EECF244321}">
                <p14:modId xmlns:p14="http://schemas.microsoft.com/office/powerpoint/2010/main" val="1463160416"/>
              </p:ext>
            </p:extLst>
          </p:nvPr>
        </p:nvGraphicFramePr>
        <p:xfrm>
          <a:off x="1277104" y="1168400"/>
          <a:ext cx="10457695" cy="48304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1">
            <a:extLst>
              <a:ext uri="{FF2B5EF4-FFF2-40B4-BE49-F238E27FC236}">
                <a16:creationId xmlns:a16="http://schemas.microsoft.com/office/drawing/2014/main" id="{DD114DDC-56DB-B8AE-5570-ED184D018FB0}"/>
              </a:ext>
            </a:extLst>
          </p:cNvPr>
          <p:cNvSpPr txBox="1">
            <a:spLocks/>
          </p:cNvSpPr>
          <p:nvPr/>
        </p:nvSpPr>
        <p:spPr>
          <a:xfrm>
            <a:off x="368300" y="228600"/>
            <a:ext cx="11696700" cy="76200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2800" b="1" dirty="0">
                <a:solidFill>
                  <a:schemeClr val="accent1"/>
                </a:solidFill>
              </a:rPr>
              <a:t>3. Decision-making steps (cont.)</a:t>
            </a:r>
            <a:endParaRPr lang="en-AU" sz="2800" b="1" dirty="0">
              <a:solidFill>
                <a:schemeClr val="accent1"/>
              </a:solidFill>
            </a:endParaRPr>
          </a:p>
        </p:txBody>
      </p:sp>
    </p:spTree>
    <p:extLst>
      <p:ext uri="{BB962C8B-B14F-4D97-AF65-F5344CB8AC3E}">
        <p14:creationId xmlns:p14="http://schemas.microsoft.com/office/powerpoint/2010/main" val="2854100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457590" y="78147"/>
            <a:ext cx="9970698" cy="544155"/>
          </a:xfrm>
        </p:spPr>
        <p:txBody>
          <a:bodyPr>
            <a:normAutofit/>
          </a:bodyPr>
          <a:lstStyle/>
          <a:p>
            <a:r>
              <a:rPr lang="en-US" sz="2400" b="1" dirty="0">
                <a:solidFill>
                  <a:srgbClr val="00649A"/>
                </a:solidFill>
              </a:rPr>
              <a:t>4. Innovative decision making</a:t>
            </a:r>
            <a:endParaRPr lang="en-AU" sz="2400" b="1" dirty="0"/>
          </a:p>
        </p:txBody>
      </p:sp>
      <p:sp>
        <p:nvSpPr>
          <p:cNvPr id="6" name="Content Placeholder 5">
            <a:extLst>
              <a:ext uri="{FF2B5EF4-FFF2-40B4-BE49-F238E27FC236}">
                <a16:creationId xmlns:a16="http://schemas.microsoft.com/office/drawing/2014/main" id="{16BC3369-125B-EE1F-AAA0-F6FE2797CA76}"/>
              </a:ext>
            </a:extLst>
          </p:cNvPr>
          <p:cNvSpPr>
            <a:spLocks noGrp="1"/>
          </p:cNvSpPr>
          <p:nvPr>
            <p:ph sz="half" idx="2"/>
          </p:nvPr>
        </p:nvSpPr>
        <p:spPr>
          <a:xfrm>
            <a:off x="330199" y="595062"/>
            <a:ext cx="11653253" cy="2526940"/>
          </a:xfrm>
        </p:spPr>
        <p:txBody>
          <a:bodyPr>
            <a:normAutofit lnSpcReduction="10000"/>
          </a:bodyPr>
          <a:lstStyle/>
          <a:p>
            <a:pPr marL="0" indent="0">
              <a:lnSpc>
                <a:spcPct val="150000"/>
              </a:lnSpc>
              <a:buNone/>
            </a:pPr>
            <a:r>
              <a:rPr lang="en-AU" sz="1800" b="1" dirty="0">
                <a:solidFill>
                  <a:schemeClr val="accent1"/>
                </a:solidFill>
              </a:rPr>
              <a:t>How managers make bad decisions</a:t>
            </a:r>
          </a:p>
          <a:p>
            <a:pPr lvl="1">
              <a:lnSpc>
                <a:spcPct val="150000"/>
              </a:lnSpc>
              <a:buFont typeface="Wingdings" panose="05000000000000000000" pitchFamily="2" charset="2"/>
              <a:buChar char="Ø"/>
            </a:pPr>
            <a:r>
              <a:rPr lang="en-US" b="0" i="0" u="none" strike="noStrike" baseline="0" dirty="0">
                <a:solidFill>
                  <a:schemeClr val="tx2"/>
                </a:solidFill>
              </a:rPr>
              <a:t>Even the best manager will make mistakes, but managers can increase their percentage of good decisions by understanding some of the factors that cause people to make bad ones.</a:t>
            </a:r>
          </a:p>
          <a:p>
            <a:pPr lvl="1">
              <a:lnSpc>
                <a:spcPct val="150000"/>
              </a:lnSpc>
              <a:buFont typeface="Wingdings" panose="05000000000000000000" pitchFamily="2" charset="2"/>
              <a:buChar char="Ø"/>
            </a:pPr>
            <a:r>
              <a:rPr lang="en-US" b="0" i="0" u="none" strike="noStrike" baseline="0" dirty="0">
                <a:solidFill>
                  <a:schemeClr val="tx2"/>
                </a:solidFill>
              </a:rPr>
              <a:t>Most bad decisions are errors in judgement that originate in the human mind’s limited capacity and in the natural biases managers display during decision-making.</a:t>
            </a:r>
          </a:p>
          <a:p>
            <a:pPr lvl="1">
              <a:lnSpc>
                <a:spcPct val="150000"/>
              </a:lnSpc>
              <a:buFont typeface="Wingdings" panose="05000000000000000000" pitchFamily="2" charset="2"/>
              <a:buChar char="Ø"/>
            </a:pPr>
            <a:r>
              <a:rPr lang="en-US" b="0" i="0" u="none" strike="noStrike" baseline="0" dirty="0">
                <a:solidFill>
                  <a:schemeClr val="tx2"/>
                </a:solidFill>
              </a:rPr>
              <a:t>Awareness of six biases that can cloud judgement can help managers make more enlightened choices</a:t>
            </a:r>
            <a:r>
              <a:rPr lang="en-AU" dirty="0">
                <a:solidFill>
                  <a:schemeClr val="tx2"/>
                </a:solidFill>
              </a:rPr>
              <a:t>. </a:t>
            </a:r>
          </a:p>
        </p:txBody>
      </p:sp>
      <p:sp>
        <p:nvSpPr>
          <p:cNvPr id="9" name="Title 1">
            <a:extLst>
              <a:ext uri="{FF2B5EF4-FFF2-40B4-BE49-F238E27FC236}">
                <a16:creationId xmlns:a16="http://schemas.microsoft.com/office/drawing/2014/main" id="{2168CC99-145D-2DCA-AE00-63C0A255C7E6}"/>
              </a:ext>
            </a:extLst>
          </p:cNvPr>
          <p:cNvSpPr txBox="1">
            <a:spLocks/>
          </p:cNvSpPr>
          <p:nvPr/>
        </p:nvSpPr>
        <p:spPr>
          <a:xfrm>
            <a:off x="2273300" y="3464797"/>
            <a:ext cx="6388100" cy="505031"/>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pPr algn="ctr" fontAlgn="auto">
              <a:spcAft>
                <a:spcPts val="0"/>
              </a:spcAft>
            </a:pPr>
            <a:r>
              <a:rPr lang="en-US" sz="2400" b="1" dirty="0">
                <a:solidFill>
                  <a:schemeClr val="accent1"/>
                </a:solidFill>
                <a:latin typeface="+mn-lt"/>
              </a:rPr>
              <a:t>Six biases that can lead to bad decision making</a:t>
            </a:r>
            <a:endParaRPr lang="en-AU" sz="2400" b="1" dirty="0">
              <a:solidFill>
                <a:schemeClr val="accent1"/>
              </a:solidFill>
              <a:latin typeface="+mn-lt"/>
            </a:endParaRPr>
          </a:p>
        </p:txBody>
      </p:sp>
      <p:sp>
        <p:nvSpPr>
          <p:cNvPr id="10" name="Rectangle 9">
            <a:extLst>
              <a:ext uri="{FF2B5EF4-FFF2-40B4-BE49-F238E27FC236}">
                <a16:creationId xmlns:a16="http://schemas.microsoft.com/office/drawing/2014/main" id="{11E28667-6CCC-DC71-E0FD-DB4EA71A4CCF}"/>
              </a:ext>
            </a:extLst>
          </p:cNvPr>
          <p:cNvSpPr/>
          <p:nvPr/>
        </p:nvSpPr>
        <p:spPr>
          <a:xfrm>
            <a:off x="0" y="6096000"/>
            <a:ext cx="121920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Content Placeholder 8">
            <a:extLst>
              <a:ext uri="{FF2B5EF4-FFF2-40B4-BE49-F238E27FC236}">
                <a16:creationId xmlns:a16="http://schemas.microsoft.com/office/drawing/2014/main" id="{5CD953CD-A93D-3A87-019F-5BC4DFE4D24B}"/>
              </a:ext>
            </a:extLst>
          </p:cNvPr>
          <p:cNvGraphicFramePr>
            <a:graphicFrameLocks/>
          </p:cNvGraphicFramePr>
          <p:nvPr>
            <p:extLst>
              <p:ext uri="{D42A27DB-BD31-4B8C-83A1-F6EECF244321}">
                <p14:modId xmlns:p14="http://schemas.microsoft.com/office/powerpoint/2010/main" val="2040644745"/>
              </p:ext>
            </p:extLst>
          </p:nvPr>
        </p:nvGraphicFramePr>
        <p:xfrm>
          <a:off x="1737759" y="3910939"/>
          <a:ext cx="8690529" cy="2868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228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Graphic spid="8"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627765" y="174626"/>
            <a:ext cx="9970698" cy="573890"/>
          </a:xfrm>
        </p:spPr>
        <p:txBody>
          <a:bodyPr/>
          <a:lstStyle/>
          <a:p>
            <a:r>
              <a:rPr lang="en-US" sz="2400" b="1" dirty="0">
                <a:solidFill>
                  <a:schemeClr val="accent1"/>
                </a:solidFill>
                <a:latin typeface="+mn-lt"/>
                <a:ea typeface="+mn-ea"/>
                <a:cs typeface="+mn-cs"/>
              </a:rPr>
              <a:t>4. Innovative decision making (cont.)</a:t>
            </a:r>
            <a:endParaRPr lang="en-AU" sz="2400" b="1" dirty="0">
              <a:solidFill>
                <a:schemeClr val="accent1"/>
              </a:solidFill>
              <a:latin typeface="+mn-lt"/>
              <a:ea typeface="+mn-ea"/>
              <a:cs typeface="+mn-cs"/>
            </a:endParaRPr>
          </a:p>
        </p:txBody>
      </p:sp>
      <p:graphicFrame>
        <p:nvGraphicFramePr>
          <p:cNvPr id="9" name="Content Placeholder 10">
            <a:extLst>
              <a:ext uri="{FF2B5EF4-FFF2-40B4-BE49-F238E27FC236}">
                <a16:creationId xmlns:a16="http://schemas.microsoft.com/office/drawing/2014/main" id="{2511B3EB-674F-FFA2-E8D8-17988BF455E1}"/>
              </a:ext>
            </a:extLst>
          </p:cNvPr>
          <p:cNvGraphicFramePr>
            <a:graphicFrameLocks/>
          </p:cNvGraphicFramePr>
          <p:nvPr>
            <p:extLst>
              <p:ext uri="{D42A27DB-BD31-4B8C-83A1-F6EECF244321}">
                <p14:modId xmlns:p14="http://schemas.microsoft.com/office/powerpoint/2010/main" val="2930415345"/>
              </p:ext>
            </p:extLst>
          </p:nvPr>
        </p:nvGraphicFramePr>
        <p:xfrm>
          <a:off x="221937" y="958457"/>
          <a:ext cx="11208063" cy="508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3075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432190" y="91085"/>
            <a:ext cx="9970698" cy="739775"/>
          </a:xfrm>
        </p:spPr>
        <p:txBody>
          <a:bodyPr/>
          <a:lstStyle/>
          <a:p>
            <a:r>
              <a:rPr lang="en-US" sz="2400" b="1" dirty="0">
                <a:solidFill>
                  <a:schemeClr val="accent1"/>
                </a:solidFill>
                <a:latin typeface="+mn-lt"/>
                <a:ea typeface="+mn-ea"/>
                <a:cs typeface="+mn-cs"/>
              </a:rPr>
              <a:t>4. Innovative decision making (cont.)</a:t>
            </a:r>
            <a:endParaRPr lang="en-AU" sz="2400" b="1" dirty="0">
              <a:solidFill>
                <a:schemeClr val="accent1"/>
              </a:solidFill>
              <a:latin typeface="+mn-lt"/>
              <a:ea typeface="+mn-ea"/>
              <a:cs typeface="+mn-cs"/>
            </a:endParaRPr>
          </a:p>
        </p:txBody>
      </p:sp>
      <p:graphicFrame>
        <p:nvGraphicFramePr>
          <p:cNvPr id="6" name="Content Placeholder 10">
            <a:extLst>
              <a:ext uri="{FF2B5EF4-FFF2-40B4-BE49-F238E27FC236}">
                <a16:creationId xmlns:a16="http://schemas.microsoft.com/office/drawing/2014/main" id="{D4F9FC51-B2F1-F166-245F-A8F8EE8E37FD}"/>
              </a:ext>
            </a:extLst>
          </p:cNvPr>
          <p:cNvGraphicFramePr>
            <a:graphicFrameLocks/>
          </p:cNvGraphicFramePr>
          <p:nvPr>
            <p:extLst>
              <p:ext uri="{D42A27DB-BD31-4B8C-83A1-F6EECF244321}">
                <p14:modId xmlns:p14="http://schemas.microsoft.com/office/powerpoint/2010/main" val="2414949435"/>
              </p:ext>
            </p:extLst>
          </p:nvPr>
        </p:nvGraphicFramePr>
        <p:xfrm>
          <a:off x="432190" y="927101"/>
          <a:ext cx="11048610" cy="5100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6920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A92A0-0908-00C5-804F-AFA42E1A7AAB}"/>
              </a:ext>
            </a:extLst>
          </p:cNvPr>
          <p:cNvSpPr>
            <a:spLocks noGrp="1"/>
          </p:cNvSpPr>
          <p:nvPr>
            <p:ph type="title"/>
          </p:nvPr>
        </p:nvSpPr>
        <p:spPr>
          <a:xfrm>
            <a:off x="710381" y="136523"/>
            <a:ext cx="10515600" cy="608267"/>
          </a:xfrm>
        </p:spPr>
        <p:txBody>
          <a:bodyPr/>
          <a:lstStyle/>
          <a:p>
            <a:r>
              <a:rPr lang="en-AU" b="1" dirty="0">
                <a:solidFill>
                  <a:srgbClr val="00649A"/>
                </a:solidFill>
              </a:rPr>
              <a:t>Summary</a:t>
            </a:r>
            <a:endParaRPr lang="en-US" b="1" dirty="0"/>
          </a:p>
        </p:txBody>
      </p:sp>
      <p:sp>
        <p:nvSpPr>
          <p:cNvPr id="3" name="Content Placeholder 2">
            <a:extLst>
              <a:ext uri="{FF2B5EF4-FFF2-40B4-BE49-F238E27FC236}">
                <a16:creationId xmlns:a16="http://schemas.microsoft.com/office/drawing/2014/main" id="{67A63B21-30A8-5F7B-F180-0AE0F4B86BD3}"/>
              </a:ext>
            </a:extLst>
          </p:cNvPr>
          <p:cNvSpPr>
            <a:spLocks noGrp="1"/>
          </p:cNvSpPr>
          <p:nvPr>
            <p:ph idx="1"/>
          </p:nvPr>
        </p:nvSpPr>
        <p:spPr>
          <a:xfrm>
            <a:off x="520701" y="744791"/>
            <a:ext cx="11277600" cy="5234794"/>
          </a:xfrm>
        </p:spPr>
        <p:txBody>
          <a:bodyPr>
            <a:normAutofit fontScale="92500" lnSpcReduction="20000"/>
          </a:bodyPr>
          <a:lstStyle/>
          <a:p>
            <a:pPr lvl="0">
              <a:lnSpc>
                <a:spcPct val="150000"/>
              </a:lnSpc>
            </a:pPr>
            <a:r>
              <a:rPr lang="en-US" dirty="0">
                <a:solidFill>
                  <a:schemeClr val="tx2"/>
                </a:solidFill>
              </a:rPr>
              <a:t>Decision making is the process of identifying problems and opportunities and then resolving them.</a:t>
            </a:r>
            <a:endParaRPr lang="en-GB" dirty="0">
              <a:solidFill>
                <a:schemeClr val="tx2"/>
              </a:solidFill>
            </a:endParaRPr>
          </a:p>
          <a:p>
            <a:pPr lvl="0">
              <a:lnSpc>
                <a:spcPct val="150000"/>
              </a:lnSpc>
            </a:pPr>
            <a:r>
              <a:rPr lang="en-US" dirty="0">
                <a:solidFill>
                  <a:schemeClr val="tx2"/>
                </a:solidFill>
              </a:rPr>
              <a:t>A programmed decision is one made in response to a situation that has occurred often enough to enable managers to develop decision rules that can be applied in the future.</a:t>
            </a:r>
            <a:endParaRPr lang="en-GB" dirty="0">
              <a:solidFill>
                <a:schemeClr val="tx2"/>
              </a:solidFill>
            </a:endParaRPr>
          </a:p>
          <a:p>
            <a:pPr lvl="0">
              <a:lnSpc>
                <a:spcPct val="150000"/>
              </a:lnSpc>
            </a:pPr>
            <a:r>
              <a:rPr lang="en-US" dirty="0">
                <a:solidFill>
                  <a:schemeClr val="tx2"/>
                </a:solidFill>
              </a:rPr>
              <a:t>A non-programmed decision is one made in response to a situation that is unique, poorly defined and largely unstructured, and has important consequences for the </a:t>
            </a:r>
            <a:r>
              <a:rPr lang="en-US" dirty="0" err="1">
                <a:solidFill>
                  <a:schemeClr val="tx2"/>
                </a:solidFill>
              </a:rPr>
              <a:t>organisation</a:t>
            </a:r>
            <a:r>
              <a:rPr lang="en-US" dirty="0">
                <a:solidFill>
                  <a:schemeClr val="tx2"/>
                </a:solidFill>
              </a:rPr>
              <a:t>.</a:t>
            </a:r>
            <a:endParaRPr lang="en-GB" dirty="0">
              <a:solidFill>
                <a:schemeClr val="tx2"/>
              </a:solidFill>
            </a:endParaRPr>
          </a:p>
          <a:p>
            <a:pPr lvl="0">
              <a:lnSpc>
                <a:spcPct val="150000"/>
              </a:lnSpc>
            </a:pPr>
            <a:r>
              <a:rPr lang="en-US" dirty="0">
                <a:solidFill>
                  <a:schemeClr val="tx2"/>
                </a:solidFill>
              </a:rPr>
              <a:t>Good decision making is a vital part of good management, but decision making is not easy. Decisions differ according to the amount of certainty, risk, uncertainty or ambiguity in the situation.</a:t>
            </a:r>
            <a:endParaRPr lang="en-GB" dirty="0">
              <a:solidFill>
                <a:schemeClr val="tx2"/>
              </a:solidFill>
            </a:endParaRPr>
          </a:p>
          <a:p>
            <a:pPr lvl="0">
              <a:lnSpc>
                <a:spcPct val="150000"/>
              </a:lnSpc>
            </a:pPr>
            <a:r>
              <a:rPr lang="en-US" dirty="0">
                <a:solidFill>
                  <a:schemeClr val="tx2"/>
                </a:solidFill>
              </a:rPr>
              <a:t>The ideal, rational approach to decision making, called the classical model, is based on the assumption that managers should make logical decisions that are economically sensible and in the </a:t>
            </a:r>
            <a:r>
              <a:rPr lang="en-US" dirty="0" err="1">
                <a:solidFill>
                  <a:schemeClr val="tx2"/>
                </a:solidFill>
              </a:rPr>
              <a:t>organisation’s</a:t>
            </a:r>
            <a:r>
              <a:rPr lang="en-US" dirty="0">
                <a:solidFill>
                  <a:schemeClr val="tx2"/>
                </a:solidFill>
              </a:rPr>
              <a:t> best economic interest.</a:t>
            </a:r>
            <a:endParaRPr lang="en-AU" dirty="0">
              <a:solidFill>
                <a:schemeClr val="tx2"/>
              </a:solidFill>
            </a:endParaRPr>
          </a:p>
          <a:p>
            <a:pPr lvl="0">
              <a:lnSpc>
                <a:spcPct val="150000"/>
              </a:lnSpc>
            </a:pPr>
            <a:r>
              <a:rPr lang="en-US" dirty="0">
                <a:solidFill>
                  <a:schemeClr val="tx2"/>
                </a:solidFill>
              </a:rPr>
              <a:t>The political model takes into consideration that many decisions require debate, discussion and coalition building.</a:t>
            </a:r>
            <a:endParaRPr lang="en-AU" dirty="0">
              <a:solidFill>
                <a:schemeClr val="tx2"/>
              </a:solidFill>
            </a:endParaRPr>
          </a:p>
          <a:p>
            <a:pPr>
              <a:lnSpc>
                <a:spcPct val="150000"/>
              </a:lnSpc>
            </a:pPr>
            <a:endParaRPr lang="en-US" dirty="0">
              <a:solidFill>
                <a:schemeClr val="tx2"/>
              </a:solidFill>
            </a:endParaRPr>
          </a:p>
        </p:txBody>
      </p:sp>
      <p:sp>
        <p:nvSpPr>
          <p:cNvPr id="4" name="Slide Number Placeholder 3">
            <a:extLst>
              <a:ext uri="{FF2B5EF4-FFF2-40B4-BE49-F238E27FC236}">
                <a16:creationId xmlns:a16="http://schemas.microsoft.com/office/drawing/2014/main" id="{D1FD6163-1FDD-EB91-8B3B-3C51D3C5465A}"/>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08475154-F9FC-49E4-922F-0B8F90CE7C70}" type="slidenum">
              <a:rPr kumimoji="0" lang="en-AU" sz="900" b="0" i="0" u="none" strike="noStrike" kern="1200" cap="none" spc="0" normalizeH="0" baseline="0" noProof="0" smtClean="0">
                <a:ln>
                  <a:noFill/>
                </a:ln>
                <a:solidFill>
                  <a:prstClr val="black">
                    <a:tint val="75000"/>
                  </a:prstClr>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16</a:t>
            </a:fld>
            <a:endParaRPr kumimoji="0" lang="en-AU" sz="9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153897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2BE57-B161-5340-D79A-AB2A885A0F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FA6FE-8EA8-BA92-9D28-AB45F53E3E33}"/>
              </a:ext>
            </a:extLst>
          </p:cNvPr>
          <p:cNvSpPr>
            <a:spLocks noGrp="1"/>
          </p:cNvSpPr>
          <p:nvPr>
            <p:ph type="title"/>
          </p:nvPr>
        </p:nvSpPr>
        <p:spPr>
          <a:xfrm>
            <a:off x="710381" y="136524"/>
            <a:ext cx="10515600" cy="440438"/>
          </a:xfrm>
        </p:spPr>
        <p:txBody>
          <a:bodyPr>
            <a:normAutofit fontScale="90000"/>
          </a:bodyPr>
          <a:lstStyle/>
          <a:p>
            <a:r>
              <a:rPr lang="en-AU" dirty="0">
                <a:solidFill>
                  <a:srgbClr val="00649A"/>
                </a:solidFill>
              </a:rPr>
              <a:t>Summary</a:t>
            </a:r>
            <a:endParaRPr lang="en-US" dirty="0"/>
          </a:p>
        </p:txBody>
      </p:sp>
      <p:sp>
        <p:nvSpPr>
          <p:cNvPr id="3" name="Content Placeholder 2">
            <a:extLst>
              <a:ext uri="{FF2B5EF4-FFF2-40B4-BE49-F238E27FC236}">
                <a16:creationId xmlns:a16="http://schemas.microsoft.com/office/drawing/2014/main" id="{3F5B7320-95FC-0F80-1E64-825910F0192F}"/>
              </a:ext>
            </a:extLst>
          </p:cNvPr>
          <p:cNvSpPr>
            <a:spLocks noGrp="1"/>
          </p:cNvSpPr>
          <p:nvPr>
            <p:ph idx="1"/>
          </p:nvPr>
        </p:nvSpPr>
        <p:spPr>
          <a:xfrm>
            <a:off x="444501" y="658625"/>
            <a:ext cx="11201400" cy="5402622"/>
          </a:xfrm>
        </p:spPr>
        <p:txBody>
          <a:bodyPr>
            <a:normAutofit fontScale="85000" lnSpcReduction="20000"/>
          </a:bodyPr>
          <a:lstStyle/>
          <a:p>
            <a:pPr lvl="0">
              <a:lnSpc>
                <a:spcPct val="150000"/>
              </a:lnSpc>
            </a:pPr>
            <a:r>
              <a:rPr lang="en-US" dirty="0">
                <a:solidFill>
                  <a:schemeClr val="tx2"/>
                </a:solidFill>
              </a:rPr>
              <a:t>The decision-making process typically involves six steps: </a:t>
            </a:r>
            <a:r>
              <a:rPr lang="en-US" dirty="0" err="1">
                <a:solidFill>
                  <a:schemeClr val="tx2"/>
                </a:solidFill>
              </a:rPr>
              <a:t>recognising</a:t>
            </a:r>
            <a:r>
              <a:rPr lang="en-US" dirty="0">
                <a:solidFill>
                  <a:schemeClr val="tx2"/>
                </a:solidFill>
              </a:rPr>
              <a:t> the need, diagnosing causes, developing alternatives, selecting an alternative, implementing the alternative and evaluating decision effectiveness.</a:t>
            </a:r>
            <a:endParaRPr lang="en-AU" dirty="0">
              <a:solidFill>
                <a:schemeClr val="tx2"/>
              </a:solidFill>
            </a:endParaRPr>
          </a:p>
          <a:p>
            <a:pPr lvl="0">
              <a:lnSpc>
                <a:spcPct val="150000"/>
              </a:lnSpc>
            </a:pPr>
            <a:r>
              <a:rPr lang="en-US" dirty="0">
                <a:solidFill>
                  <a:schemeClr val="tx2"/>
                </a:solidFill>
              </a:rPr>
              <a:t>A manager’s personal decision style influences how they make decisions. Four major decision styles are directive, analytical, conceptual and </a:t>
            </a:r>
            <a:r>
              <a:rPr lang="en-US" dirty="0" err="1">
                <a:solidFill>
                  <a:schemeClr val="tx2"/>
                </a:solidFill>
              </a:rPr>
              <a:t>behavioural</a:t>
            </a:r>
            <a:r>
              <a:rPr lang="en-US" dirty="0">
                <a:solidFill>
                  <a:schemeClr val="tx2"/>
                </a:solidFill>
              </a:rPr>
              <a:t>.</a:t>
            </a:r>
            <a:endParaRPr lang="en-AU" dirty="0">
              <a:solidFill>
                <a:schemeClr val="tx2"/>
              </a:solidFill>
            </a:endParaRPr>
          </a:p>
          <a:p>
            <a:pPr lvl="0">
              <a:lnSpc>
                <a:spcPct val="150000"/>
              </a:lnSpc>
            </a:pPr>
            <a:r>
              <a:rPr lang="en-US" dirty="0">
                <a:solidFill>
                  <a:schemeClr val="tx2"/>
                </a:solidFill>
              </a:rPr>
              <a:t>Most experienced managers use a variety of decision styles depending on the decision situation.</a:t>
            </a:r>
            <a:endParaRPr lang="en-AU" dirty="0">
              <a:solidFill>
                <a:schemeClr val="tx2"/>
              </a:solidFill>
            </a:endParaRPr>
          </a:p>
          <a:p>
            <a:pPr lvl="0">
              <a:lnSpc>
                <a:spcPct val="150000"/>
              </a:lnSpc>
            </a:pPr>
            <a:r>
              <a:rPr lang="en-US" dirty="0">
                <a:solidFill>
                  <a:schemeClr val="tx2"/>
                </a:solidFill>
              </a:rPr>
              <a:t>Innovative techniques for decision making include brainstorming, evidence-based decision making, assigning a devil’s advocate and performing after-action reviews.</a:t>
            </a:r>
            <a:endParaRPr lang="en-AU" dirty="0">
              <a:solidFill>
                <a:schemeClr val="tx2"/>
              </a:solidFill>
            </a:endParaRPr>
          </a:p>
          <a:p>
            <a:pPr lvl="0">
              <a:lnSpc>
                <a:spcPct val="150000"/>
              </a:lnSpc>
            </a:pPr>
            <a:r>
              <a:rPr lang="en-US" dirty="0">
                <a:solidFill>
                  <a:schemeClr val="tx2"/>
                </a:solidFill>
              </a:rPr>
              <a:t>Most decisions within </a:t>
            </a:r>
            <a:r>
              <a:rPr lang="en-US" dirty="0" err="1">
                <a:solidFill>
                  <a:schemeClr val="tx2"/>
                </a:solidFill>
              </a:rPr>
              <a:t>organisations</a:t>
            </a:r>
            <a:r>
              <a:rPr lang="en-US" dirty="0">
                <a:solidFill>
                  <a:schemeClr val="tx2"/>
                </a:solidFill>
              </a:rPr>
              <a:t> are made as part of a group, and while managers can’t always see their own biases, they can build in mechanisms and draw upon evidence to prevent bias from influencing major decisions at the </a:t>
            </a:r>
            <a:r>
              <a:rPr lang="en-US" dirty="0" err="1">
                <a:solidFill>
                  <a:schemeClr val="tx2"/>
                </a:solidFill>
              </a:rPr>
              <a:t>organisational</a:t>
            </a:r>
            <a:r>
              <a:rPr lang="en-US" dirty="0">
                <a:solidFill>
                  <a:schemeClr val="tx2"/>
                </a:solidFill>
              </a:rPr>
              <a:t> level.</a:t>
            </a:r>
            <a:endParaRPr lang="en-AU" dirty="0">
              <a:solidFill>
                <a:schemeClr val="tx2"/>
              </a:solidFill>
            </a:endParaRPr>
          </a:p>
          <a:p>
            <a:pPr lvl="0">
              <a:lnSpc>
                <a:spcPct val="150000"/>
              </a:lnSpc>
            </a:pPr>
            <a:r>
              <a:rPr lang="en-US" dirty="0">
                <a:solidFill>
                  <a:schemeClr val="tx2"/>
                </a:solidFill>
              </a:rPr>
              <a:t>Biases to watch out for include being influenced by initial impressions, loss aversion, seeing only what you want to see, perpetuating the status quo, being influenced by emotions and being overconfident.</a:t>
            </a:r>
            <a:endParaRPr lang="en-AU" dirty="0">
              <a:solidFill>
                <a:schemeClr val="tx2"/>
              </a:solidFill>
            </a:endParaRPr>
          </a:p>
          <a:p>
            <a:pPr>
              <a:lnSpc>
                <a:spcPct val="150000"/>
              </a:lnSpc>
            </a:pPr>
            <a:endParaRPr lang="en-US" dirty="0">
              <a:solidFill>
                <a:schemeClr val="tx2"/>
              </a:solidFill>
            </a:endParaRPr>
          </a:p>
        </p:txBody>
      </p:sp>
      <p:sp>
        <p:nvSpPr>
          <p:cNvPr id="4" name="Slide Number Placeholder 3">
            <a:extLst>
              <a:ext uri="{FF2B5EF4-FFF2-40B4-BE49-F238E27FC236}">
                <a16:creationId xmlns:a16="http://schemas.microsoft.com/office/drawing/2014/main" id="{771E28F2-51ED-CDBA-C706-E76AE97B26E1}"/>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08475154-F9FC-49E4-922F-0B8F90CE7C70}" type="slidenum">
              <a:rPr kumimoji="0" lang="en-AU" sz="900" b="0" i="0" u="none" strike="noStrike" kern="1200" cap="none" spc="0" normalizeH="0" baseline="0" noProof="0" smtClean="0">
                <a:ln>
                  <a:noFill/>
                </a:ln>
                <a:solidFill>
                  <a:prstClr val="black">
                    <a:tint val="75000"/>
                  </a:prstClr>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17</a:t>
            </a:fld>
            <a:endParaRPr kumimoji="0" lang="en-AU" sz="9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862677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A63B21-30A8-5F7B-F180-0AE0F4B86BD3}"/>
              </a:ext>
            </a:extLst>
          </p:cNvPr>
          <p:cNvSpPr>
            <a:spLocks noGrp="1"/>
          </p:cNvSpPr>
          <p:nvPr>
            <p:ph idx="1"/>
          </p:nvPr>
        </p:nvSpPr>
        <p:spPr>
          <a:xfrm>
            <a:off x="482600" y="990601"/>
            <a:ext cx="11226800" cy="4988984"/>
          </a:xfrm>
        </p:spPr>
        <p:txBody>
          <a:bodyPr>
            <a:normAutofit fontScale="92500" lnSpcReduction="20000"/>
          </a:bodyPr>
          <a:lstStyle/>
          <a:p>
            <a:pPr>
              <a:lnSpc>
                <a:spcPct val="150000"/>
              </a:lnSpc>
            </a:pPr>
            <a:r>
              <a:rPr lang="en-US" sz="2400" noProof="0" dirty="0">
                <a:solidFill>
                  <a:schemeClr val="tx2"/>
                </a:solidFill>
                <a:latin typeface="+mn-lt"/>
                <a:cs typeface="Arial" panose="020B0604020202020204" pitchFamily="34" charset="0"/>
              </a:rPr>
              <a:t>Explain why decision making is an important component of good management, discussing the difference between </a:t>
            </a:r>
            <a:r>
              <a:rPr lang="en-US" sz="2400" noProof="0" dirty="0">
                <a:solidFill>
                  <a:srgbClr val="C00000"/>
                </a:solidFill>
                <a:latin typeface="+mn-lt"/>
                <a:cs typeface="Arial" panose="020B0604020202020204" pitchFamily="34" charset="0"/>
              </a:rPr>
              <a:t>programmed and non-programmed decisions</a:t>
            </a:r>
            <a:r>
              <a:rPr lang="en-US" sz="2400" noProof="0" dirty="0">
                <a:solidFill>
                  <a:schemeClr val="tx2"/>
                </a:solidFill>
                <a:latin typeface="+mn-lt"/>
                <a:cs typeface="Arial" panose="020B0604020202020204" pitchFamily="34" charset="0"/>
              </a:rPr>
              <a:t>, including how they relate to the presence of certainty, uncertainty and ambiguity.</a:t>
            </a:r>
            <a:endParaRPr lang="en-US" sz="2400" dirty="0">
              <a:solidFill>
                <a:schemeClr val="tx2"/>
              </a:solidFill>
            </a:endParaRPr>
          </a:p>
          <a:p>
            <a:pPr>
              <a:lnSpc>
                <a:spcPct val="150000"/>
              </a:lnSpc>
            </a:pPr>
            <a:r>
              <a:rPr lang="en-US" sz="2400" noProof="0" dirty="0">
                <a:solidFill>
                  <a:schemeClr val="tx2"/>
                </a:solidFill>
                <a:latin typeface="+mn-lt"/>
                <a:cs typeface="Arial" panose="020B0604020202020204" pitchFamily="34" charset="0"/>
              </a:rPr>
              <a:t>Compare the ideal, </a:t>
            </a:r>
            <a:r>
              <a:rPr lang="en-US" sz="2400" noProof="0" dirty="0">
                <a:solidFill>
                  <a:srgbClr val="C00000"/>
                </a:solidFill>
                <a:latin typeface="+mn-lt"/>
                <a:cs typeface="Arial" panose="020B0604020202020204" pitchFamily="34" charset="0"/>
              </a:rPr>
              <a:t>rational model </a:t>
            </a:r>
            <a:r>
              <a:rPr lang="en-US" sz="2400" noProof="0" dirty="0">
                <a:solidFill>
                  <a:schemeClr val="tx2"/>
                </a:solidFill>
                <a:latin typeface="+mn-lt"/>
                <a:cs typeface="Arial" panose="020B0604020202020204" pitchFamily="34" charset="0"/>
              </a:rPr>
              <a:t>of decision making to the </a:t>
            </a:r>
            <a:r>
              <a:rPr lang="en-US" sz="2400" noProof="0" dirty="0">
                <a:solidFill>
                  <a:srgbClr val="C00000"/>
                </a:solidFill>
                <a:latin typeface="+mn-lt"/>
                <a:cs typeface="Arial" panose="020B0604020202020204" pitchFamily="34" charset="0"/>
              </a:rPr>
              <a:t>political model </a:t>
            </a:r>
            <a:r>
              <a:rPr lang="en-US" sz="2400" noProof="0" dirty="0">
                <a:solidFill>
                  <a:schemeClr val="tx2"/>
                </a:solidFill>
                <a:latin typeface="+mn-lt"/>
                <a:cs typeface="Arial" panose="020B0604020202020204" pitchFamily="34" charset="0"/>
              </a:rPr>
              <a:t>of decision making.</a:t>
            </a:r>
            <a:endParaRPr lang="en-AU" sz="1800" noProof="0" dirty="0">
              <a:solidFill>
                <a:schemeClr val="tx2"/>
              </a:solidFill>
              <a:latin typeface="+mn-lt"/>
              <a:cs typeface="Arial" panose="020B0604020202020204" pitchFamily="34" charset="0"/>
            </a:endParaRPr>
          </a:p>
          <a:p>
            <a:pPr>
              <a:lnSpc>
                <a:spcPct val="150000"/>
              </a:lnSpc>
            </a:pPr>
            <a:r>
              <a:rPr lang="en-US" sz="2400" noProof="0" dirty="0">
                <a:solidFill>
                  <a:schemeClr val="tx2"/>
                </a:solidFill>
                <a:latin typeface="+mn-lt"/>
                <a:cs typeface="Arial" panose="020B0604020202020204" pitchFamily="34" charset="0"/>
              </a:rPr>
              <a:t>Explain the </a:t>
            </a:r>
            <a:r>
              <a:rPr lang="en-US" sz="2400" noProof="0" dirty="0">
                <a:solidFill>
                  <a:srgbClr val="C00000"/>
                </a:solidFill>
                <a:latin typeface="+mn-lt"/>
                <a:cs typeface="Arial" panose="020B0604020202020204" pitchFamily="34" charset="0"/>
              </a:rPr>
              <a:t>process by which managers actually make decisions </a:t>
            </a:r>
            <a:r>
              <a:rPr lang="en-US" sz="2400" noProof="0" dirty="0">
                <a:solidFill>
                  <a:schemeClr val="tx2"/>
                </a:solidFill>
                <a:latin typeface="+mn-lt"/>
                <a:cs typeface="Arial" panose="020B0604020202020204" pitchFamily="34" charset="0"/>
              </a:rPr>
              <a:t>in the real world, identifying and </a:t>
            </a:r>
            <a:r>
              <a:rPr lang="en-US" sz="2400" noProof="0" dirty="0" err="1">
                <a:solidFill>
                  <a:schemeClr val="tx2"/>
                </a:solidFill>
                <a:latin typeface="+mn-lt"/>
                <a:cs typeface="Arial" panose="020B0604020202020204" pitchFamily="34" charset="0"/>
              </a:rPr>
              <a:t>summarising</a:t>
            </a:r>
            <a:r>
              <a:rPr lang="en-US" sz="2400" noProof="0" dirty="0">
                <a:solidFill>
                  <a:schemeClr val="tx2"/>
                </a:solidFill>
                <a:latin typeface="+mn-lt"/>
                <a:cs typeface="Arial" panose="020B0604020202020204" pitchFamily="34" charset="0"/>
              </a:rPr>
              <a:t> the six steps used in managerial decision making and the </a:t>
            </a:r>
            <a:r>
              <a:rPr lang="en-US" sz="2400" noProof="0" dirty="0">
                <a:solidFill>
                  <a:srgbClr val="C00000"/>
                </a:solidFill>
                <a:latin typeface="+mn-lt"/>
                <a:cs typeface="Arial" panose="020B0604020202020204" pitchFamily="34" charset="0"/>
              </a:rPr>
              <a:t>four personal decision styles </a:t>
            </a:r>
            <a:r>
              <a:rPr lang="en-US" sz="2400" noProof="0" dirty="0">
                <a:solidFill>
                  <a:schemeClr val="tx2"/>
                </a:solidFill>
                <a:latin typeface="+mn-lt"/>
                <a:cs typeface="Arial" panose="020B0604020202020204" pitchFamily="34" charset="0"/>
              </a:rPr>
              <a:t>used by managers.</a:t>
            </a:r>
            <a:endParaRPr lang="en-US" sz="2400" dirty="0">
              <a:solidFill>
                <a:schemeClr val="tx2"/>
              </a:solidFill>
            </a:endParaRPr>
          </a:p>
          <a:p>
            <a:pPr>
              <a:lnSpc>
                <a:spcPct val="150000"/>
              </a:lnSpc>
            </a:pPr>
            <a:r>
              <a:rPr lang="en-US" sz="2400" noProof="0" dirty="0">
                <a:solidFill>
                  <a:schemeClr val="tx2"/>
                </a:solidFill>
                <a:latin typeface="+mn-lt"/>
                <a:cs typeface="Arial" panose="020B0604020202020204" pitchFamily="34" charset="0"/>
              </a:rPr>
              <a:t>Identify and explain </a:t>
            </a:r>
            <a:r>
              <a:rPr lang="en-US" sz="2400" noProof="0" dirty="0">
                <a:solidFill>
                  <a:srgbClr val="C00000"/>
                </a:solidFill>
                <a:latin typeface="+mn-lt"/>
                <a:cs typeface="Arial" panose="020B0604020202020204" pitchFamily="34" charset="0"/>
              </a:rPr>
              <a:t>innovative techniques </a:t>
            </a:r>
            <a:r>
              <a:rPr lang="en-US" sz="2400" noProof="0" dirty="0">
                <a:solidFill>
                  <a:schemeClr val="tx2"/>
                </a:solidFill>
                <a:latin typeface="+mn-lt"/>
                <a:cs typeface="Arial" panose="020B0604020202020204" pitchFamily="34" charset="0"/>
              </a:rPr>
              <a:t>for decision making, including </a:t>
            </a:r>
            <a:r>
              <a:rPr lang="en-US" sz="2400" noProof="0" dirty="0">
                <a:solidFill>
                  <a:srgbClr val="C00000"/>
                </a:solidFill>
                <a:latin typeface="+mn-lt"/>
                <a:cs typeface="Arial" panose="020B0604020202020204" pitchFamily="34" charset="0"/>
              </a:rPr>
              <a:t>brainstorming</a:t>
            </a:r>
            <a:r>
              <a:rPr lang="en-US" sz="2400" noProof="0" dirty="0">
                <a:solidFill>
                  <a:schemeClr val="tx2"/>
                </a:solidFill>
                <a:latin typeface="+mn-lt"/>
                <a:cs typeface="Arial" panose="020B0604020202020204" pitchFamily="34" charset="0"/>
              </a:rPr>
              <a:t>, </a:t>
            </a:r>
            <a:r>
              <a:rPr lang="en-US" sz="2400" noProof="0" dirty="0">
                <a:solidFill>
                  <a:srgbClr val="C00000"/>
                </a:solidFill>
                <a:latin typeface="+mn-lt"/>
                <a:cs typeface="Arial" panose="020B0604020202020204" pitchFamily="34" charset="0"/>
              </a:rPr>
              <a:t>evidence-based management and after-action reviews,</a:t>
            </a:r>
            <a:r>
              <a:rPr lang="en-US" sz="2400" noProof="0" dirty="0">
                <a:solidFill>
                  <a:schemeClr val="tx2"/>
                </a:solidFill>
                <a:latin typeface="+mn-lt"/>
                <a:cs typeface="Arial" panose="020B0604020202020204" pitchFamily="34" charset="0"/>
              </a:rPr>
              <a:t> and </a:t>
            </a:r>
            <a:r>
              <a:rPr lang="en-US" sz="2400" noProof="0" dirty="0">
                <a:solidFill>
                  <a:srgbClr val="C00000"/>
                </a:solidFill>
                <a:latin typeface="+mn-lt"/>
                <a:cs typeface="Arial" panose="020B0604020202020204" pitchFamily="34" charset="0"/>
              </a:rPr>
              <a:t>identify the biases </a:t>
            </a:r>
            <a:r>
              <a:rPr lang="en-US" sz="2400" noProof="0" dirty="0">
                <a:solidFill>
                  <a:schemeClr val="tx2"/>
                </a:solidFill>
                <a:latin typeface="+mn-lt"/>
                <a:cs typeface="Arial" panose="020B0604020202020204" pitchFamily="34" charset="0"/>
              </a:rPr>
              <a:t>that frequently result in poor judgement when managers make decisions.</a:t>
            </a:r>
            <a:endParaRPr lang="en-US" sz="2400" dirty="0">
              <a:solidFill>
                <a:schemeClr val="tx2"/>
              </a:solidFill>
            </a:endParaRPr>
          </a:p>
          <a:p>
            <a:endParaRPr lang="en-US" dirty="0"/>
          </a:p>
        </p:txBody>
      </p:sp>
      <p:sp>
        <p:nvSpPr>
          <p:cNvPr id="4" name="Slide Number Placeholder 3">
            <a:extLst>
              <a:ext uri="{FF2B5EF4-FFF2-40B4-BE49-F238E27FC236}">
                <a16:creationId xmlns:a16="http://schemas.microsoft.com/office/drawing/2014/main" id="{D1FD6163-1FDD-EB91-8B3B-3C51D3C5465A}"/>
              </a:ext>
            </a:extLst>
          </p:cNvPr>
          <p:cNvSpPr>
            <a:spLocks noGrp="1"/>
          </p:cNvSpPr>
          <p:nvPr>
            <p:ph type="sldNum" sz="quarter" idx="12"/>
          </p:nvPr>
        </p:nvSpPr>
        <p:spPr/>
        <p:txBody>
          <a:bodyPr/>
          <a:lstStyle/>
          <a:p>
            <a:fld id="{08475154-F9FC-49E4-922F-0B8F90CE7C70}" type="slidenum">
              <a:rPr lang="en-AU" smtClean="0"/>
              <a:t>2</a:t>
            </a:fld>
            <a:endParaRPr lang="en-AU"/>
          </a:p>
        </p:txBody>
      </p:sp>
      <p:sp>
        <p:nvSpPr>
          <p:cNvPr id="5" name="Title 4">
            <a:extLst>
              <a:ext uri="{FF2B5EF4-FFF2-40B4-BE49-F238E27FC236}">
                <a16:creationId xmlns:a16="http://schemas.microsoft.com/office/drawing/2014/main" id="{8BCAE650-CFD2-D0BD-2B95-DD05CB4BADEC}"/>
              </a:ext>
            </a:extLst>
          </p:cNvPr>
          <p:cNvSpPr>
            <a:spLocks noGrp="1"/>
          </p:cNvSpPr>
          <p:nvPr>
            <p:ph type="title"/>
          </p:nvPr>
        </p:nvSpPr>
        <p:spPr>
          <a:xfrm>
            <a:off x="685800" y="133350"/>
            <a:ext cx="10515600" cy="701675"/>
          </a:xfrm>
        </p:spPr>
        <p:txBody>
          <a:bodyPr>
            <a:normAutofit/>
          </a:bodyPr>
          <a:lstStyle/>
          <a:p>
            <a:r>
              <a:rPr lang="en-US" sz="4400" dirty="0">
                <a:solidFill>
                  <a:srgbClr val="00649A"/>
                </a:solidFill>
              </a:rPr>
              <a:t>Learning objectives</a:t>
            </a:r>
            <a:endParaRPr lang="en-AU" sz="4400" dirty="0">
              <a:solidFill>
                <a:srgbClr val="00649A"/>
              </a:solidFill>
            </a:endParaRPr>
          </a:p>
        </p:txBody>
      </p:sp>
    </p:spTree>
    <p:extLst>
      <p:ext uri="{BB962C8B-B14F-4D97-AF65-F5344CB8AC3E}">
        <p14:creationId xmlns:p14="http://schemas.microsoft.com/office/powerpoint/2010/main" val="2623495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B3FF7-22CF-7D4F-5A88-D9F2207DAB9D}"/>
              </a:ext>
            </a:extLst>
          </p:cNvPr>
          <p:cNvSpPr>
            <a:spLocks noGrp="1"/>
          </p:cNvSpPr>
          <p:nvPr>
            <p:ph type="title"/>
          </p:nvPr>
        </p:nvSpPr>
        <p:spPr>
          <a:xfrm>
            <a:off x="1244990" y="203929"/>
            <a:ext cx="9969110" cy="727075"/>
          </a:xfrm>
        </p:spPr>
        <p:txBody>
          <a:bodyPr/>
          <a:lstStyle/>
          <a:p>
            <a:r>
              <a:rPr lang="en-AU" dirty="0">
                <a:solidFill>
                  <a:srgbClr val="00649A"/>
                </a:solidFill>
              </a:rPr>
              <a:t>How do you make decisions?</a:t>
            </a:r>
          </a:p>
        </p:txBody>
      </p:sp>
      <p:pic>
        <p:nvPicPr>
          <p:cNvPr id="6" name="Picture 5">
            <a:extLst>
              <a:ext uri="{FF2B5EF4-FFF2-40B4-BE49-F238E27FC236}">
                <a16:creationId xmlns:a16="http://schemas.microsoft.com/office/drawing/2014/main" id="{C96CF29C-A72E-75C9-FE7F-8EEBC94FCE82}"/>
              </a:ext>
            </a:extLst>
          </p:cNvPr>
          <p:cNvPicPr>
            <a:picLocks noChangeAspect="1"/>
          </p:cNvPicPr>
          <p:nvPr/>
        </p:nvPicPr>
        <p:blipFill>
          <a:blip r:embed="rId3"/>
          <a:stretch>
            <a:fillRect/>
          </a:stretch>
        </p:blipFill>
        <p:spPr>
          <a:xfrm>
            <a:off x="901700" y="1041400"/>
            <a:ext cx="10541000" cy="3093434"/>
          </a:xfrm>
          <a:prstGeom prst="rect">
            <a:avLst/>
          </a:prstGeom>
        </p:spPr>
      </p:pic>
      <p:pic>
        <p:nvPicPr>
          <p:cNvPr id="8" name="Picture 7">
            <a:extLst>
              <a:ext uri="{FF2B5EF4-FFF2-40B4-BE49-F238E27FC236}">
                <a16:creationId xmlns:a16="http://schemas.microsoft.com/office/drawing/2014/main" id="{E7B510B6-67BD-5649-5801-513CCB38D538}"/>
              </a:ext>
            </a:extLst>
          </p:cNvPr>
          <p:cNvPicPr>
            <a:picLocks noChangeAspect="1"/>
          </p:cNvPicPr>
          <p:nvPr/>
        </p:nvPicPr>
        <p:blipFill rotWithShape="1">
          <a:blip r:embed="rId4"/>
          <a:srcRect t="19695"/>
          <a:stretch/>
        </p:blipFill>
        <p:spPr>
          <a:xfrm>
            <a:off x="965200" y="4074694"/>
            <a:ext cx="10388600" cy="2046706"/>
          </a:xfrm>
          <a:prstGeom prst="rect">
            <a:avLst/>
          </a:prstGeom>
        </p:spPr>
      </p:pic>
      <p:pic>
        <p:nvPicPr>
          <p:cNvPr id="4" name="Picture 3">
            <a:extLst>
              <a:ext uri="{FF2B5EF4-FFF2-40B4-BE49-F238E27FC236}">
                <a16:creationId xmlns:a16="http://schemas.microsoft.com/office/drawing/2014/main" id="{CBEA13EF-21E6-CDF3-2964-9B23708DF5D8}"/>
              </a:ext>
            </a:extLst>
          </p:cNvPr>
          <p:cNvPicPr>
            <a:picLocks noChangeAspect="1"/>
          </p:cNvPicPr>
          <p:nvPr/>
        </p:nvPicPr>
        <p:blipFill>
          <a:blip r:embed="rId5"/>
          <a:stretch>
            <a:fillRect/>
          </a:stretch>
        </p:blipFill>
        <p:spPr>
          <a:xfrm>
            <a:off x="3435069" y="6334853"/>
            <a:ext cx="5868351" cy="316043"/>
          </a:xfrm>
          <a:prstGeom prst="rect">
            <a:avLst/>
          </a:prstGeom>
        </p:spPr>
      </p:pic>
    </p:spTree>
    <p:extLst>
      <p:ext uri="{BB962C8B-B14F-4D97-AF65-F5344CB8AC3E}">
        <p14:creationId xmlns:p14="http://schemas.microsoft.com/office/powerpoint/2010/main" val="62127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BD9921-52E4-E402-1E4D-9F90CC7B94A0}"/>
              </a:ext>
            </a:extLst>
          </p:cNvPr>
          <p:cNvSpPr>
            <a:spLocks noGrp="1"/>
          </p:cNvSpPr>
          <p:nvPr>
            <p:ph type="title"/>
          </p:nvPr>
        </p:nvSpPr>
        <p:spPr>
          <a:xfrm>
            <a:off x="546490" y="34925"/>
            <a:ext cx="9970698" cy="650875"/>
          </a:xfrm>
        </p:spPr>
        <p:txBody>
          <a:bodyPr/>
          <a:lstStyle/>
          <a:p>
            <a:r>
              <a:rPr lang="en-US" b="1" dirty="0">
                <a:solidFill>
                  <a:srgbClr val="00649A"/>
                </a:solidFill>
              </a:rPr>
              <a:t>1. Types of decisions and problems</a:t>
            </a:r>
            <a:endParaRPr lang="en-AU" b="1" dirty="0"/>
          </a:p>
        </p:txBody>
      </p:sp>
      <p:sp>
        <p:nvSpPr>
          <p:cNvPr id="7" name="Content Placeholder 6">
            <a:extLst>
              <a:ext uri="{FF2B5EF4-FFF2-40B4-BE49-F238E27FC236}">
                <a16:creationId xmlns:a16="http://schemas.microsoft.com/office/drawing/2014/main" id="{8C5CD5F9-1D8E-553D-430C-21AE15F75446}"/>
              </a:ext>
            </a:extLst>
          </p:cNvPr>
          <p:cNvSpPr>
            <a:spLocks noGrp="1"/>
          </p:cNvSpPr>
          <p:nvPr>
            <p:ph sz="half" idx="2"/>
          </p:nvPr>
        </p:nvSpPr>
        <p:spPr>
          <a:xfrm>
            <a:off x="368300" y="927100"/>
            <a:ext cx="11366500" cy="1308100"/>
          </a:xfrm>
        </p:spPr>
        <p:txBody>
          <a:bodyPr/>
          <a:lstStyle/>
          <a:p>
            <a:r>
              <a:rPr lang="en-AU" noProof="0" dirty="0">
                <a:solidFill>
                  <a:schemeClr val="tx2"/>
                </a:solidFill>
                <a:latin typeface="+mn-lt"/>
                <a:cs typeface="Arial" panose="020B0604020202020204" pitchFamily="34" charset="0"/>
              </a:rPr>
              <a:t>A </a:t>
            </a:r>
            <a:r>
              <a:rPr lang="en-AU" b="1" noProof="0" dirty="0">
                <a:solidFill>
                  <a:schemeClr val="tx2"/>
                </a:solidFill>
                <a:latin typeface="+mn-lt"/>
                <a:cs typeface="Arial" panose="020B0604020202020204" pitchFamily="34" charset="0"/>
              </a:rPr>
              <a:t>decision</a:t>
            </a:r>
            <a:r>
              <a:rPr lang="en-AU" noProof="0" dirty="0">
                <a:solidFill>
                  <a:schemeClr val="tx2"/>
                </a:solidFill>
                <a:latin typeface="+mn-lt"/>
                <a:cs typeface="Arial" panose="020B0604020202020204" pitchFamily="34" charset="0"/>
              </a:rPr>
              <a:t> is a choice made from available alternatives.</a:t>
            </a:r>
          </a:p>
          <a:p>
            <a:r>
              <a:rPr lang="en-AU" b="1" dirty="0">
                <a:solidFill>
                  <a:schemeClr val="tx2"/>
                </a:solidFill>
                <a:cs typeface="Arial" panose="020B0604020202020204" pitchFamily="34" charset="0"/>
              </a:rPr>
              <a:t>Decision</a:t>
            </a:r>
            <a:r>
              <a:rPr lang="en-AU" dirty="0">
                <a:solidFill>
                  <a:schemeClr val="tx2"/>
                </a:solidFill>
                <a:cs typeface="Arial" panose="020B0604020202020204" pitchFamily="34" charset="0"/>
              </a:rPr>
              <a:t> </a:t>
            </a:r>
            <a:r>
              <a:rPr lang="en-AU" b="1" dirty="0">
                <a:solidFill>
                  <a:schemeClr val="tx2"/>
                </a:solidFill>
                <a:cs typeface="Arial" panose="020B0604020202020204" pitchFamily="34" charset="0"/>
              </a:rPr>
              <a:t>making</a:t>
            </a:r>
            <a:r>
              <a:rPr lang="en-AU" dirty="0">
                <a:solidFill>
                  <a:schemeClr val="tx2"/>
                </a:solidFill>
                <a:cs typeface="Arial" panose="020B0604020202020204" pitchFamily="34" charset="0"/>
              </a:rPr>
              <a:t> is the process of identifying problems and opportunities and then resolving them. It involves effort both before and after the actual choice.</a:t>
            </a:r>
            <a:endParaRPr lang="en-AU" dirty="0">
              <a:solidFill>
                <a:schemeClr val="tx2"/>
              </a:solidFill>
            </a:endParaRPr>
          </a:p>
        </p:txBody>
      </p:sp>
      <p:graphicFrame>
        <p:nvGraphicFramePr>
          <p:cNvPr id="4" name="Content Placeholder 11">
            <a:extLst>
              <a:ext uri="{FF2B5EF4-FFF2-40B4-BE49-F238E27FC236}">
                <a16:creationId xmlns:a16="http://schemas.microsoft.com/office/drawing/2014/main" id="{C97B97F4-F74F-B0A6-30DA-26F18DA83575}"/>
              </a:ext>
            </a:extLst>
          </p:cNvPr>
          <p:cNvGraphicFramePr>
            <a:graphicFrameLocks/>
          </p:cNvGraphicFramePr>
          <p:nvPr>
            <p:extLst>
              <p:ext uri="{D42A27DB-BD31-4B8C-83A1-F6EECF244321}">
                <p14:modId xmlns:p14="http://schemas.microsoft.com/office/powerpoint/2010/main" val="3657382836"/>
              </p:ext>
            </p:extLst>
          </p:nvPr>
        </p:nvGraphicFramePr>
        <p:xfrm>
          <a:off x="843922" y="2374900"/>
          <a:ext cx="9925678" cy="47276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9534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421AD88-0C19-4784-9555-5002E365514B}"/>
              </a:ext>
            </a:extLst>
          </p:cNvPr>
          <p:cNvSpPr txBox="1">
            <a:spLocks/>
          </p:cNvSpPr>
          <p:nvPr/>
        </p:nvSpPr>
        <p:spPr>
          <a:xfrm>
            <a:off x="469900" y="736600"/>
            <a:ext cx="11341099" cy="5384800"/>
          </a:xfrm>
          <a:prstGeom prst="rect">
            <a:avLst/>
          </a:prstGeom>
        </p:spPr>
        <p:txBody>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buNone/>
            </a:pPr>
            <a:r>
              <a:rPr lang="en-US" sz="2400" b="1" i="0" u="none" strike="noStrike" baseline="0" dirty="0">
                <a:solidFill>
                  <a:schemeClr val="accent1"/>
                </a:solidFill>
                <a:latin typeface="Cordale-Regular"/>
              </a:rPr>
              <a:t>Programmed and non-programmed decisions</a:t>
            </a:r>
          </a:p>
          <a:p>
            <a:pPr lvl="1">
              <a:lnSpc>
                <a:spcPct val="150000"/>
              </a:lnSpc>
              <a:buFont typeface="Wingdings" panose="05000000000000000000" pitchFamily="2" charset="2"/>
              <a:buChar char="Ø"/>
            </a:pPr>
            <a:r>
              <a:rPr lang="en-US" b="0" i="0" u="none" strike="noStrike" baseline="0" dirty="0">
                <a:solidFill>
                  <a:schemeClr val="tx2"/>
                </a:solidFill>
                <a:latin typeface="Cordale-Regular"/>
              </a:rPr>
              <a:t>A primary difference between programmed and non-programmed decisions relates to the </a:t>
            </a:r>
            <a:r>
              <a:rPr lang="en-US" b="0" i="0" u="none" strike="noStrike" baseline="0" dirty="0">
                <a:solidFill>
                  <a:srgbClr val="C00000"/>
                </a:solidFill>
                <a:latin typeface="Cordale-Regular"/>
              </a:rPr>
              <a:t>degree of uncertainty, risk or ambiguity </a:t>
            </a:r>
            <a:r>
              <a:rPr lang="en-US" b="0" i="0" u="none" strike="noStrike" baseline="0" dirty="0">
                <a:solidFill>
                  <a:schemeClr val="tx2"/>
                </a:solidFill>
                <a:latin typeface="Cordale-Regular"/>
              </a:rPr>
              <a:t>that managers deal with in making the decision.</a:t>
            </a:r>
          </a:p>
          <a:p>
            <a:pPr lvl="1">
              <a:lnSpc>
                <a:spcPct val="150000"/>
              </a:lnSpc>
              <a:buFont typeface="Wingdings" panose="05000000000000000000" pitchFamily="2" charset="2"/>
              <a:buChar char="Ø"/>
            </a:pPr>
            <a:r>
              <a:rPr lang="en-US" b="0" i="0" u="none" strike="noStrike" baseline="0" dirty="0">
                <a:solidFill>
                  <a:schemeClr val="tx2"/>
                </a:solidFill>
                <a:latin typeface="Cordale-Regular"/>
              </a:rPr>
              <a:t>Managers try to obtain </a:t>
            </a:r>
            <a:r>
              <a:rPr lang="en-US" b="0" i="0" u="none" strike="noStrike" baseline="0" dirty="0">
                <a:solidFill>
                  <a:srgbClr val="C00000"/>
                </a:solidFill>
                <a:latin typeface="Cordale-Regular"/>
              </a:rPr>
              <a:t>information</a:t>
            </a:r>
            <a:r>
              <a:rPr lang="en-US" b="0" i="0" u="none" strike="noStrike" baseline="0" dirty="0">
                <a:solidFill>
                  <a:schemeClr val="tx2"/>
                </a:solidFill>
                <a:latin typeface="Cordale-Regular"/>
              </a:rPr>
              <a:t> about decision alternatives that will </a:t>
            </a:r>
            <a:r>
              <a:rPr lang="en-US" b="0" i="0" u="none" strike="noStrike" baseline="0" dirty="0">
                <a:solidFill>
                  <a:srgbClr val="C00000"/>
                </a:solidFill>
                <a:latin typeface="Cordale-Regular"/>
              </a:rPr>
              <a:t>reduce uncertainty.</a:t>
            </a:r>
          </a:p>
          <a:p>
            <a:pPr lvl="1">
              <a:lnSpc>
                <a:spcPct val="150000"/>
              </a:lnSpc>
              <a:buFont typeface="Wingdings" panose="05000000000000000000" pitchFamily="2" charset="2"/>
              <a:buChar char="Ø"/>
            </a:pPr>
            <a:r>
              <a:rPr lang="en-US" b="0" i="0" u="none" strike="noStrike" baseline="0" dirty="0">
                <a:solidFill>
                  <a:schemeClr val="tx2"/>
                </a:solidFill>
                <a:latin typeface="Cordale-Regular"/>
              </a:rPr>
              <a:t>Every decision situation can be </a:t>
            </a:r>
            <a:r>
              <a:rPr lang="en-US" b="0" i="0" u="none" strike="noStrike" baseline="0" dirty="0" err="1">
                <a:solidFill>
                  <a:schemeClr val="tx2"/>
                </a:solidFill>
                <a:latin typeface="Cordale-Regular"/>
              </a:rPr>
              <a:t>organised</a:t>
            </a:r>
            <a:r>
              <a:rPr lang="en-US" b="0" i="0" u="none" strike="noStrike" baseline="0" dirty="0">
                <a:solidFill>
                  <a:schemeClr val="tx2"/>
                </a:solidFill>
                <a:latin typeface="Cordale-Regular"/>
              </a:rPr>
              <a:t> on a scale according to the availability of information and the possibility of failure.</a:t>
            </a:r>
            <a:endParaRPr lang="en-AU" dirty="0">
              <a:solidFill>
                <a:schemeClr val="tx2"/>
              </a:solidFill>
            </a:endParaRPr>
          </a:p>
        </p:txBody>
      </p:sp>
      <p:sp>
        <p:nvSpPr>
          <p:cNvPr id="3" name="Title 4">
            <a:extLst>
              <a:ext uri="{FF2B5EF4-FFF2-40B4-BE49-F238E27FC236}">
                <a16:creationId xmlns:a16="http://schemas.microsoft.com/office/drawing/2014/main" id="{C00EA653-41D7-9604-8627-525A1C39682E}"/>
              </a:ext>
            </a:extLst>
          </p:cNvPr>
          <p:cNvSpPr>
            <a:spLocks noGrp="1"/>
          </p:cNvSpPr>
          <p:nvPr>
            <p:ph type="title"/>
          </p:nvPr>
        </p:nvSpPr>
        <p:spPr>
          <a:xfrm>
            <a:off x="317500" y="123825"/>
            <a:ext cx="9969500" cy="612775"/>
          </a:xfrm>
        </p:spPr>
        <p:txBody>
          <a:bodyPr/>
          <a:lstStyle/>
          <a:p>
            <a:r>
              <a:rPr lang="en-US" dirty="0">
                <a:solidFill>
                  <a:srgbClr val="00649A"/>
                </a:solidFill>
              </a:rPr>
              <a:t>1. Types of decisions and problems (cont.)</a:t>
            </a:r>
            <a:endParaRPr lang="en-AU" dirty="0"/>
          </a:p>
        </p:txBody>
      </p:sp>
    </p:spTree>
    <p:extLst>
      <p:ext uri="{BB962C8B-B14F-4D97-AF65-F5344CB8AC3E}">
        <p14:creationId xmlns:p14="http://schemas.microsoft.com/office/powerpoint/2010/main" val="473072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B4336-8CB3-BA50-D6EB-7032FD0F704A}"/>
              </a:ext>
            </a:extLst>
          </p:cNvPr>
          <p:cNvSpPr>
            <a:spLocks noGrp="1"/>
          </p:cNvSpPr>
          <p:nvPr>
            <p:ph type="title"/>
          </p:nvPr>
        </p:nvSpPr>
        <p:spPr>
          <a:xfrm>
            <a:off x="1384300" y="889609"/>
            <a:ext cx="9969110" cy="612775"/>
          </a:xfrm>
        </p:spPr>
        <p:txBody>
          <a:bodyPr/>
          <a:lstStyle/>
          <a:p>
            <a:r>
              <a:rPr lang="en-AU" sz="2400" b="1" dirty="0">
                <a:latin typeface="+mn-lt"/>
                <a:ea typeface="+mn-ea"/>
                <a:cs typeface="+mn-cs"/>
              </a:rPr>
              <a:t>Conditions that affect the possibility of decision failure</a:t>
            </a:r>
          </a:p>
        </p:txBody>
      </p:sp>
      <p:pic>
        <p:nvPicPr>
          <p:cNvPr id="4" name="Picture 3">
            <a:extLst>
              <a:ext uri="{FF2B5EF4-FFF2-40B4-BE49-F238E27FC236}">
                <a16:creationId xmlns:a16="http://schemas.microsoft.com/office/drawing/2014/main" id="{1B37051C-3C48-D7E2-DC79-83C8858D6BB6}"/>
              </a:ext>
            </a:extLst>
          </p:cNvPr>
          <p:cNvPicPr>
            <a:picLocks noChangeAspect="1"/>
          </p:cNvPicPr>
          <p:nvPr/>
        </p:nvPicPr>
        <p:blipFill>
          <a:blip r:embed="rId2"/>
          <a:stretch>
            <a:fillRect/>
          </a:stretch>
        </p:blipFill>
        <p:spPr>
          <a:xfrm>
            <a:off x="876300" y="1547932"/>
            <a:ext cx="10159999" cy="5310068"/>
          </a:xfrm>
          <a:prstGeom prst="rect">
            <a:avLst/>
          </a:prstGeom>
        </p:spPr>
      </p:pic>
      <p:sp>
        <p:nvSpPr>
          <p:cNvPr id="3" name="Title 4">
            <a:extLst>
              <a:ext uri="{FF2B5EF4-FFF2-40B4-BE49-F238E27FC236}">
                <a16:creationId xmlns:a16="http://schemas.microsoft.com/office/drawing/2014/main" id="{1D1673E7-0D27-9DE4-4226-0C3B581886DB}"/>
              </a:ext>
            </a:extLst>
          </p:cNvPr>
          <p:cNvSpPr txBox="1">
            <a:spLocks/>
          </p:cNvSpPr>
          <p:nvPr/>
        </p:nvSpPr>
        <p:spPr>
          <a:xfrm>
            <a:off x="317500" y="231286"/>
            <a:ext cx="9969500" cy="612775"/>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b="1" dirty="0">
                <a:solidFill>
                  <a:srgbClr val="00649A"/>
                </a:solidFill>
              </a:rPr>
              <a:t>1. Types of decisions and problems (cont.)</a:t>
            </a:r>
            <a:endParaRPr lang="en-AU" b="1" dirty="0"/>
          </a:p>
        </p:txBody>
      </p:sp>
    </p:spTree>
    <p:extLst>
      <p:ext uri="{BB962C8B-B14F-4D97-AF65-F5344CB8AC3E}">
        <p14:creationId xmlns:p14="http://schemas.microsoft.com/office/powerpoint/2010/main" val="1746152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3B4578B-97DE-22B2-A3B4-E3FFF5A1DE81}"/>
              </a:ext>
            </a:extLst>
          </p:cNvPr>
          <p:cNvSpPr txBox="1">
            <a:spLocks/>
          </p:cNvSpPr>
          <p:nvPr/>
        </p:nvSpPr>
        <p:spPr bwMode="auto">
          <a:xfrm>
            <a:off x="1009845" y="1238452"/>
            <a:ext cx="9969110" cy="600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pPr algn="ctr" defTabSz="914400"/>
            <a:r>
              <a:rPr lang="en-AU" sz="2400" b="1" dirty="0">
                <a:solidFill>
                  <a:schemeClr val="tx2"/>
                </a:solidFill>
                <a:latin typeface="+mn-lt"/>
                <a:ea typeface="+mn-ea"/>
                <a:cs typeface="+mn-cs"/>
              </a:rPr>
              <a:t>Facing uncertainty and ambiguity</a:t>
            </a:r>
          </a:p>
        </p:txBody>
      </p:sp>
      <p:graphicFrame>
        <p:nvGraphicFramePr>
          <p:cNvPr id="16" name="Content Placeholder 10">
            <a:extLst>
              <a:ext uri="{FF2B5EF4-FFF2-40B4-BE49-F238E27FC236}">
                <a16:creationId xmlns:a16="http://schemas.microsoft.com/office/drawing/2014/main" id="{D3CF4A91-ECEC-B74B-6141-48DE74D766C0}"/>
              </a:ext>
            </a:extLst>
          </p:cNvPr>
          <p:cNvGraphicFramePr>
            <a:graphicFrameLocks/>
          </p:cNvGraphicFramePr>
          <p:nvPr>
            <p:extLst>
              <p:ext uri="{D42A27DB-BD31-4B8C-83A1-F6EECF244321}">
                <p14:modId xmlns:p14="http://schemas.microsoft.com/office/powerpoint/2010/main" val="3415388657"/>
              </p:ext>
            </p:extLst>
          </p:nvPr>
        </p:nvGraphicFramePr>
        <p:xfrm>
          <a:off x="1233000" y="2037371"/>
          <a:ext cx="10247799" cy="47063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4">
            <a:extLst>
              <a:ext uri="{FF2B5EF4-FFF2-40B4-BE49-F238E27FC236}">
                <a16:creationId xmlns:a16="http://schemas.microsoft.com/office/drawing/2014/main" id="{311B8E2A-2A82-2129-4D7B-4A7712E097A5}"/>
              </a:ext>
            </a:extLst>
          </p:cNvPr>
          <p:cNvSpPr txBox="1">
            <a:spLocks/>
          </p:cNvSpPr>
          <p:nvPr/>
        </p:nvSpPr>
        <p:spPr>
          <a:xfrm>
            <a:off x="317500" y="332886"/>
            <a:ext cx="9969500" cy="612775"/>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b="1" dirty="0">
                <a:solidFill>
                  <a:srgbClr val="00649A"/>
                </a:solidFill>
              </a:rPr>
              <a:t>1. Types of decisions and problems (cont.)</a:t>
            </a:r>
            <a:endParaRPr lang="en-AU" b="1" dirty="0"/>
          </a:p>
        </p:txBody>
      </p:sp>
    </p:spTree>
    <p:extLst>
      <p:ext uri="{BB962C8B-B14F-4D97-AF65-F5344CB8AC3E}">
        <p14:creationId xmlns:p14="http://schemas.microsoft.com/office/powerpoint/2010/main" val="211580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304800" y="0"/>
            <a:ext cx="9970698" cy="552554"/>
          </a:xfrm>
        </p:spPr>
        <p:txBody>
          <a:bodyPr/>
          <a:lstStyle/>
          <a:p>
            <a:r>
              <a:rPr lang="en-US" b="1" dirty="0">
                <a:solidFill>
                  <a:srgbClr val="00649A"/>
                </a:solidFill>
              </a:rPr>
              <a:t>2. Decision-making models </a:t>
            </a:r>
            <a:endParaRPr lang="en-AU" b="1" dirty="0">
              <a:latin typeface="+mn-lt"/>
              <a:ea typeface="+mn-ea"/>
              <a:cs typeface="+mn-cs"/>
            </a:endParaRPr>
          </a:p>
        </p:txBody>
      </p:sp>
      <p:sp>
        <p:nvSpPr>
          <p:cNvPr id="4" name="Content Placeholder 5">
            <a:extLst>
              <a:ext uri="{FF2B5EF4-FFF2-40B4-BE49-F238E27FC236}">
                <a16:creationId xmlns:a16="http://schemas.microsoft.com/office/drawing/2014/main" id="{D24774C9-31CD-B3E3-C9CD-1E07BC1836AF}"/>
              </a:ext>
            </a:extLst>
          </p:cNvPr>
          <p:cNvSpPr txBox="1">
            <a:spLocks/>
          </p:cNvSpPr>
          <p:nvPr/>
        </p:nvSpPr>
        <p:spPr>
          <a:xfrm>
            <a:off x="180473" y="552554"/>
            <a:ext cx="11899231" cy="5448300"/>
          </a:xfrm>
          <a:prstGeom prst="rect">
            <a:avLst/>
          </a:prstGeom>
        </p:spPr>
        <p:txBody>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AU" sz="2000" b="1" dirty="0">
                <a:solidFill>
                  <a:srgbClr val="C00000"/>
                </a:solidFill>
              </a:rPr>
              <a:t>The classical model</a:t>
            </a:r>
          </a:p>
          <a:p>
            <a:pPr lvl="1">
              <a:lnSpc>
                <a:spcPct val="100000"/>
              </a:lnSpc>
            </a:pPr>
            <a:r>
              <a:rPr lang="en-US" sz="2000" dirty="0">
                <a:solidFill>
                  <a:schemeClr val="tx2"/>
                </a:solidFill>
              </a:rPr>
              <a:t>A decision-making model based on the assumption that managers should make logical decisions that will be in the </a:t>
            </a:r>
            <a:r>
              <a:rPr lang="en-US" sz="2000" dirty="0" err="1">
                <a:solidFill>
                  <a:schemeClr val="tx2"/>
                </a:solidFill>
              </a:rPr>
              <a:t>organisation’s</a:t>
            </a:r>
            <a:r>
              <a:rPr lang="en-US" sz="2000" dirty="0">
                <a:solidFill>
                  <a:schemeClr val="tx2"/>
                </a:solidFill>
              </a:rPr>
              <a:t> best economic interests.</a:t>
            </a:r>
          </a:p>
          <a:p>
            <a:pPr lvl="1">
              <a:lnSpc>
                <a:spcPct val="100000"/>
              </a:lnSpc>
            </a:pPr>
            <a:r>
              <a:rPr lang="en-US" sz="2000" dirty="0">
                <a:solidFill>
                  <a:schemeClr val="tx2"/>
                </a:solidFill>
              </a:rPr>
              <a:t>It is </a:t>
            </a:r>
            <a:r>
              <a:rPr lang="en-US" sz="2000" b="1" dirty="0">
                <a:solidFill>
                  <a:schemeClr val="tx2"/>
                </a:solidFill>
              </a:rPr>
              <a:t>normative</a:t>
            </a:r>
            <a:r>
              <a:rPr lang="en-US" sz="2000" dirty="0">
                <a:solidFill>
                  <a:schemeClr val="tx2"/>
                </a:solidFill>
              </a:rPr>
              <a:t>, which means it defines how a decision maker should make decisions and provides guidelines for reaching an ideal outcome for the </a:t>
            </a:r>
            <a:r>
              <a:rPr lang="en-US" sz="2000" dirty="0" err="1">
                <a:solidFill>
                  <a:schemeClr val="tx2"/>
                </a:solidFill>
              </a:rPr>
              <a:t>organisation</a:t>
            </a:r>
            <a:r>
              <a:rPr lang="en-US" sz="2000" dirty="0">
                <a:solidFill>
                  <a:schemeClr val="tx2"/>
                </a:solidFill>
              </a:rPr>
              <a:t>.</a:t>
            </a:r>
          </a:p>
          <a:p>
            <a:pPr marL="0" indent="0">
              <a:lnSpc>
                <a:spcPct val="100000"/>
              </a:lnSpc>
              <a:buNone/>
            </a:pPr>
            <a:r>
              <a:rPr lang="en-AU" sz="2000" b="1" dirty="0">
                <a:solidFill>
                  <a:srgbClr val="C00000"/>
                </a:solidFill>
              </a:rPr>
              <a:t>The administrative model</a:t>
            </a:r>
          </a:p>
          <a:p>
            <a:pPr lvl="1">
              <a:lnSpc>
                <a:spcPct val="100000"/>
              </a:lnSpc>
            </a:pPr>
            <a:r>
              <a:rPr lang="en-US" sz="2000" dirty="0">
                <a:solidFill>
                  <a:schemeClr val="tx2"/>
                </a:solidFill>
              </a:rPr>
              <a:t>A decision-making model that describes how managers actually make decisions in situations </a:t>
            </a:r>
            <a:r>
              <a:rPr lang="en-US" sz="2000" dirty="0" err="1">
                <a:solidFill>
                  <a:schemeClr val="tx2"/>
                </a:solidFill>
              </a:rPr>
              <a:t>characterised</a:t>
            </a:r>
            <a:r>
              <a:rPr lang="en-US" sz="2000" dirty="0">
                <a:solidFill>
                  <a:schemeClr val="tx2"/>
                </a:solidFill>
              </a:rPr>
              <a:t> by non-programmed decisions, uncertainty and ambiguity.</a:t>
            </a:r>
          </a:p>
          <a:p>
            <a:pPr lvl="1">
              <a:lnSpc>
                <a:spcPct val="100000"/>
              </a:lnSpc>
            </a:pPr>
            <a:r>
              <a:rPr lang="en-US" sz="2000" dirty="0">
                <a:solidFill>
                  <a:schemeClr val="tx2"/>
                </a:solidFill>
              </a:rPr>
              <a:t>It is </a:t>
            </a:r>
            <a:r>
              <a:rPr lang="en-US" sz="2000" b="1" dirty="0">
                <a:solidFill>
                  <a:schemeClr val="tx2"/>
                </a:solidFill>
              </a:rPr>
              <a:t>descriptive</a:t>
            </a:r>
            <a:r>
              <a:rPr lang="en-US" sz="2000" dirty="0">
                <a:solidFill>
                  <a:schemeClr val="tx2"/>
                </a:solidFill>
              </a:rPr>
              <a:t>, which means it defines how managers actually make decisions rather than how they should.</a:t>
            </a:r>
            <a:endParaRPr lang="en-AU" sz="2000" dirty="0">
              <a:solidFill>
                <a:schemeClr val="tx2"/>
              </a:solidFill>
            </a:endParaRPr>
          </a:p>
          <a:p>
            <a:pPr marL="0" indent="0">
              <a:lnSpc>
                <a:spcPct val="100000"/>
              </a:lnSpc>
              <a:buNone/>
            </a:pPr>
            <a:r>
              <a:rPr lang="en-AU" sz="2000" b="1" dirty="0">
                <a:solidFill>
                  <a:srgbClr val="C00000"/>
                </a:solidFill>
              </a:rPr>
              <a:t>The political model</a:t>
            </a:r>
          </a:p>
          <a:p>
            <a:pPr lvl="1">
              <a:lnSpc>
                <a:spcPct val="100000"/>
              </a:lnSpc>
            </a:pPr>
            <a:r>
              <a:rPr lang="en-US" sz="2000" dirty="0">
                <a:solidFill>
                  <a:schemeClr val="tx2"/>
                </a:solidFill>
              </a:rPr>
              <a:t>A decision-making model that is useful for making non-programmed decisions when conditions are uncertain, information is limited and there is disagreement among managers.</a:t>
            </a:r>
          </a:p>
          <a:p>
            <a:pPr lvl="1">
              <a:lnSpc>
                <a:spcPct val="100000"/>
              </a:lnSpc>
            </a:pPr>
            <a:r>
              <a:rPr lang="en-US" sz="2000" dirty="0">
                <a:solidFill>
                  <a:schemeClr val="tx2"/>
                </a:solidFill>
              </a:rPr>
              <a:t>Managers often engage in coalition building when making complex </a:t>
            </a:r>
            <a:r>
              <a:rPr lang="en-US" sz="2000" dirty="0" err="1">
                <a:solidFill>
                  <a:schemeClr val="tx2"/>
                </a:solidFill>
              </a:rPr>
              <a:t>organisational</a:t>
            </a:r>
            <a:r>
              <a:rPr lang="en-US" sz="2000" dirty="0">
                <a:solidFill>
                  <a:schemeClr val="tx2"/>
                </a:solidFill>
              </a:rPr>
              <a:t> decisions. A coalition is an informal alliance among managers who support a specific goal. </a:t>
            </a:r>
            <a:endParaRPr lang="en-AU" sz="2000" dirty="0">
              <a:solidFill>
                <a:schemeClr val="tx2"/>
              </a:solidFill>
            </a:endParaRPr>
          </a:p>
          <a:p>
            <a:pPr marL="0" indent="0">
              <a:lnSpc>
                <a:spcPct val="150000"/>
              </a:lnSpc>
              <a:buNone/>
            </a:pPr>
            <a:endParaRPr lang="en-AU" sz="2000" dirty="0">
              <a:solidFill>
                <a:schemeClr val="tx2"/>
              </a:solidFill>
            </a:endParaRPr>
          </a:p>
          <a:p>
            <a:pPr>
              <a:lnSpc>
                <a:spcPct val="150000"/>
              </a:lnSpc>
            </a:pPr>
            <a:endParaRPr lang="en-AU" sz="2000" dirty="0">
              <a:solidFill>
                <a:schemeClr val="tx2"/>
              </a:solidFill>
            </a:endParaRPr>
          </a:p>
        </p:txBody>
      </p:sp>
    </p:spTree>
    <p:extLst>
      <p:ext uri="{BB962C8B-B14F-4D97-AF65-F5344CB8AC3E}">
        <p14:creationId xmlns:p14="http://schemas.microsoft.com/office/powerpoint/2010/main" val="3794816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844745" y="1131868"/>
            <a:ext cx="10502510" cy="552554"/>
          </a:xfrm>
        </p:spPr>
        <p:txBody>
          <a:bodyPr/>
          <a:lstStyle/>
          <a:p>
            <a:r>
              <a:rPr lang="en-US" sz="2400" b="1" dirty="0">
                <a:solidFill>
                  <a:schemeClr val="accent1"/>
                </a:solidFill>
                <a:latin typeface="+mn-lt"/>
                <a:ea typeface="+mn-ea"/>
                <a:cs typeface="+mn-cs"/>
              </a:rPr>
              <a:t>Characteristics of classical, administrative and political decision-making models</a:t>
            </a:r>
            <a:endParaRPr lang="en-AU" sz="2400" b="1" dirty="0">
              <a:solidFill>
                <a:schemeClr val="accent1"/>
              </a:solidFill>
              <a:latin typeface="+mn-lt"/>
              <a:ea typeface="+mn-ea"/>
              <a:cs typeface="+mn-cs"/>
            </a:endParaRPr>
          </a:p>
        </p:txBody>
      </p:sp>
      <p:pic>
        <p:nvPicPr>
          <p:cNvPr id="6" name="Picture 5">
            <a:extLst>
              <a:ext uri="{FF2B5EF4-FFF2-40B4-BE49-F238E27FC236}">
                <a16:creationId xmlns:a16="http://schemas.microsoft.com/office/drawing/2014/main" id="{D0858DDD-7C90-267B-1DBE-40467CDDBA5D}"/>
              </a:ext>
            </a:extLst>
          </p:cNvPr>
          <p:cNvPicPr>
            <a:picLocks noChangeAspect="1"/>
          </p:cNvPicPr>
          <p:nvPr/>
        </p:nvPicPr>
        <p:blipFill>
          <a:blip r:embed="rId2"/>
          <a:stretch>
            <a:fillRect/>
          </a:stretch>
        </p:blipFill>
        <p:spPr>
          <a:xfrm>
            <a:off x="675599" y="1684422"/>
            <a:ext cx="10840802" cy="5065732"/>
          </a:xfrm>
          <a:prstGeom prst="rect">
            <a:avLst/>
          </a:prstGeom>
        </p:spPr>
      </p:pic>
      <p:sp>
        <p:nvSpPr>
          <p:cNvPr id="3" name="Title 1">
            <a:extLst>
              <a:ext uri="{FF2B5EF4-FFF2-40B4-BE49-F238E27FC236}">
                <a16:creationId xmlns:a16="http://schemas.microsoft.com/office/drawing/2014/main" id="{4FF99589-035F-0001-1414-42840966F75A}"/>
              </a:ext>
            </a:extLst>
          </p:cNvPr>
          <p:cNvSpPr txBox="1">
            <a:spLocks/>
          </p:cNvSpPr>
          <p:nvPr/>
        </p:nvSpPr>
        <p:spPr>
          <a:xfrm>
            <a:off x="513083" y="95378"/>
            <a:ext cx="9970698" cy="55255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b="1" dirty="0">
                <a:solidFill>
                  <a:srgbClr val="00649A"/>
                </a:solidFill>
              </a:rPr>
              <a:t>2. Decision-making models (cont.) </a:t>
            </a:r>
            <a:endParaRPr lang="en-AU" b="1" dirty="0">
              <a:latin typeface="+mn-lt"/>
              <a:ea typeface="+mn-ea"/>
              <a:cs typeface="+mn-cs"/>
            </a:endParaRPr>
          </a:p>
        </p:txBody>
      </p:sp>
    </p:spTree>
    <p:extLst>
      <p:ext uri="{BB962C8B-B14F-4D97-AF65-F5344CB8AC3E}">
        <p14:creationId xmlns:p14="http://schemas.microsoft.com/office/powerpoint/2010/main" val="411401755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eridan Business PPT Template_2024" id="{D9BB25F3-86A8-47AA-9E88-2D7EF30AB927}" vid="{B920712B-1E59-4050-8030-58EEFDAE58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105CED8A-AF0E-4AD8-9238-2F7FF36232F4">Content Developer</Audience>
    <Department xmlns="105CED8A-AF0E-4AD8-9238-2F7FF36232F4">GPM Training</Department>
    <Category xmlns="105ced8a-af0e-4ad8-9238-2f7ff36232f4">Accessibility</Category>
    <Document_x0020_Type xmlns="105CED8A-AF0E-4AD8-9238-2F7FF36232F4">Template</Document_x0020_Typ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532E4C7BBAF8442AC48CBC7D09A7580" ma:contentTypeVersion="22" ma:contentTypeDescription="Create a new document." ma:contentTypeScope="" ma:versionID="eeca2c9470d15452f23e025664c92696">
  <xsd:schema xmlns:xsd="http://www.w3.org/2001/XMLSchema" xmlns:xs="http://www.w3.org/2001/XMLSchema" xmlns:p="http://schemas.microsoft.com/office/2006/metadata/properties" xmlns:ns2="105CED8A-AF0E-4AD8-9238-2F7FF36232F4" xmlns:ns3="105ced8a-af0e-4ad8-9238-2f7ff36232f4" xmlns:ns4="d5280b9f-0d25-4ffb-96bc-3c5ae659ff52" targetNamespace="http://schemas.microsoft.com/office/2006/metadata/properties" ma:root="true" ma:fieldsID="bf2be7170006aa9e8b1ef03ea7452762" ns2:_="" ns3:_="" ns4:_="">
    <xsd:import namespace="105CED8A-AF0E-4AD8-9238-2F7FF36232F4"/>
    <xsd:import namespace="105ced8a-af0e-4ad8-9238-2f7ff36232f4"/>
    <xsd:import namespace="d5280b9f-0d25-4ffb-96bc-3c5ae659ff52"/>
    <xsd:element name="properties">
      <xsd:complexType>
        <xsd:sequence>
          <xsd:element name="documentManagement">
            <xsd:complexType>
              <xsd:all>
                <xsd:element ref="ns2:Document_x0020_Type" minOccurs="0"/>
                <xsd:element ref="ns2:Department" minOccurs="0"/>
                <xsd:element ref="ns2:Audience" minOccurs="0"/>
                <xsd:element ref="ns3:Category" minOccurs="0"/>
                <xsd:element ref="ns4:SharedWithUsers" minOccurs="0"/>
                <xsd:element ref="ns4:SharedWithDetails" minOccurs="0"/>
                <xsd:element ref="ns4:LastSharedByUser" minOccurs="0"/>
                <xsd:element ref="ns4:LastSharedByTime" minOccurs="0"/>
                <xsd:element ref="ns3:MediaServiceMetadata" minOccurs="0"/>
                <xsd:element ref="ns3:MediaServiceFastMetadata"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CED8A-AF0E-4AD8-9238-2F7FF36232F4" elementFormDefault="qualified">
    <xsd:import namespace="http://schemas.microsoft.com/office/2006/documentManagement/types"/>
    <xsd:import namespace="http://schemas.microsoft.com/office/infopath/2007/PartnerControls"/>
    <xsd:element name="Document_x0020_Type" ma:index="2" nillable="true" ma:displayName="Document Type" ma:default="Process Document" ma:format="Dropdown" ma:internalName="Document_x0020_Type" ma:readOnly="false">
      <xsd:simpleType>
        <xsd:union memberTypes="dms:Text">
          <xsd:simpleType>
            <xsd:restriction base="dms:Choice">
              <xsd:enumeration value="Process Document"/>
              <xsd:enumeration value="Job Aid"/>
              <xsd:enumeration value="1-pager"/>
              <xsd:enumeration value="Quick Start Guide"/>
              <xsd:enumeration value="Training PPTs"/>
              <xsd:enumeration value="Training video"/>
              <xsd:enumeration value="Workflow"/>
              <xsd:enumeration value="Example"/>
              <xsd:enumeration value="Miscellaneous"/>
              <xsd:enumeration value="Template"/>
              <xsd:enumeration value="Authoring Guidelines"/>
              <xsd:enumeration value="Image"/>
              <xsd:enumeration value="Archive only"/>
            </xsd:restriction>
          </xsd:simpleType>
        </xsd:union>
      </xsd:simpleType>
    </xsd:element>
    <xsd:element name="Department" ma:index="3" nillable="true" ma:displayName="Owner" ma:default="GPM Training" ma:format="Dropdown" ma:internalName="Department" ma:readOnly="false">
      <xsd:simpleType>
        <xsd:restriction base="dms:Choice">
          <xsd:enumeration value="GPM Training"/>
          <xsd:enumeration value="GPM Operations"/>
          <xsd:enumeration value="CTQA"/>
          <xsd:enumeration value="Content Digitization"/>
          <xsd:enumeration value="Legal"/>
          <xsd:enumeration value="UX"/>
          <xsd:enumeration value="Global Production"/>
          <xsd:enumeration value="Other"/>
        </xsd:restriction>
      </xsd:simpleType>
    </xsd:element>
    <xsd:element name="Audience" ma:index="4" nillable="true" ma:displayName="Audience" ma:default="Content Developer" ma:format="Dropdown" ma:internalName="Audience" ma:readOnly="false">
      <xsd:simpleType>
        <xsd:restriction base="dms:Choice">
          <xsd:enumeration value="Internal"/>
          <xsd:enumeration value="Product Management"/>
          <xsd:enumeration value="Content Developer"/>
          <xsd:enumeration value="Product Manager"/>
          <xsd:enumeration value="Product Assistant"/>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105ced8a-af0e-4ad8-9238-2f7ff36232f4" elementFormDefault="qualified">
    <xsd:import namespace="http://schemas.microsoft.com/office/2006/documentManagement/types"/>
    <xsd:import namespace="http://schemas.microsoft.com/office/infopath/2007/PartnerControls"/>
    <xsd:element name="Category" ma:index="5" nillable="true" ma:displayName="Category" ma:internalName="Category" ma:readOnly="false">
      <xsd:simpleType>
        <xsd:restriction base="dms:Text"/>
      </xsd:simpleType>
    </xsd:element>
    <xsd:element name="MediaServiceMetadata" ma:index="16" nillable="true" ma:displayName="MediaServiceMetadata" ma:description="" ma:hidden="true" ma:internalName="MediaServiceMetadata" ma:readOnly="true">
      <xsd:simpleType>
        <xsd:restriction base="dms:Note"/>
      </xsd:simpleType>
    </xsd:element>
    <xsd:element name="MediaServiceFastMetadata" ma:index="17" nillable="true" ma:displayName="MediaServiceFastMetadata" ma:description="" ma:hidden="true" ma:internalName="MediaServiceFastMetadata" ma:readOnly="true">
      <xsd:simpleType>
        <xsd:restriction base="dms:Note"/>
      </xsd:simpleType>
    </xsd:element>
    <xsd:element name="MediaServiceDateTaken" ma:index="18" nillable="true" ma:displayName="MediaServiceDateTaken" ma:descriptio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5280b9f-0d25-4ffb-96bc-3c5ae659ff52" elementFormDefault="qualified">
    <xsd:import namespace="http://schemas.microsoft.com/office/2006/documentManagement/types"/>
    <xsd:import namespace="http://schemas.microsoft.com/office/infopath/2007/PartnerControls"/>
    <xsd:element name="SharedWithUsers" ma:index="6"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7" nillable="true" ma:displayName="Shared With Details" ma:description="" ma:internalName="SharedWithDetails" ma:readOnly="true">
      <xsd:simpleType>
        <xsd:restriction base="dms:Note">
          <xsd:maxLength value="255"/>
        </xsd:restriction>
      </xsd:simpleType>
    </xsd:element>
    <xsd:element name="LastSharedByUser" ma:index="14" nillable="true" ma:displayName="Last Shared By User" ma:description="" ma:internalName="LastSharedByUser" ma:readOnly="true">
      <xsd:simpleType>
        <xsd:restriction base="dms:Note">
          <xsd:maxLength value="255"/>
        </xsd:restriction>
      </xsd:simpleType>
    </xsd:element>
    <xsd:element name="LastSharedByTime" ma:index="15"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9BA192-EF86-48DF-982C-2C526A268392}">
  <ds:schemaRefs>
    <ds:schemaRef ds:uri="http://purl.org/dc/terms/"/>
    <ds:schemaRef ds:uri="http://schemas.openxmlformats.org/package/2006/metadata/core-properties"/>
    <ds:schemaRef ds:uri="d5280b9f-0d25-4ffb-96bc-3c5ae659ff52"/>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105ced8a-af0e-4ad8-9238-2f7ff36232f4"/>
    <ds:schemaRef ds:uri="105CED8A-AF0E-4AD8-9238-2F7FF36232F4"/>
    <ds:schemaRef ds:uri="http://www.w3.org/XML/1998/namespace"/>
  </ds:schemaRefs>
</ds:datastoreItem>
</file>

<file path=customXml/itemProps2.xml><?xml version="1.0" encoding="utf-8"?>
<ds:datastoreItem xmlns:ds="http://schemas.openxmlformats.org/officeDocument/2006/customXml" ds:itemID="{81267DBD-43FE-4A53-9169-32D4D6521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5CED8A-AF0E-4AD8-9238-2F7FF36232F4"/>
    <ds:schemaRef ds:uri="105ced8a-af0e-4ad8-9238-2f7ff36232f4"/>
    <ds:schemaRef ds:uri="d5280b9f-0d25-4ffb-96bc-3c5ae659ff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32CFAA7-E308-4DCB-89CD-C84C20E902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1144</TotalTime>
  <Words>1832</Words>
  <Application>Microsoft Office PowerPoint</Application>
  <PresentationFormat>Widescreen</PresentationFormat>
  <Paragraphs>125</Paragraphs>
  <Slides>17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Cordale-Regular</vt:lpstr>
      <vt:lpstr>Arial</vt:lpstr>
      <vt:lpstr>Calibri</vt:lpstr>
      <vt:lpstr>Georgia Pro</vt:lpstr>
      <vt:lpstr>Wingdings</vt:lpstr>
      <vt:lpstr>1_Office Theme</vt:lpstr>
      <vt:lpstr>PowerPoint Presentation</vt:lpstr>
      <vt:lpstr>Learning objectives</vt:lpstr>
      <vt:lpstr>How do you make decisions?</vt:lpstr>
      <vt:lpstr>1. Types of decisions and problems</vt:lpstr>
      <vt:lpstr>1. Types of decisions and problems (cont.)</vt:lpstr>
      <vt:lpstr>Conditions that affect the possibility of decision failure</vt:lpstr>
      <vt:lpstr>PowerPoint Presentation</vt:lpstr>
      <vt:lpstr>2. Decision-making models </vt:lpstr>
      <vt:lpstr>Characteristics of classical, administrative and political decision-making models</vt:lpstr>
      <vt:lpstr>3. Decision-making steps</vt:lpstr>
      <vt:lpstr>PowerPoint Presentation</vt:lpstr>
      <vt:lpstr>PowerPoint Presentation</vt:lpstr>
      <vt:lpstr>4. Innovative decision making</vt:lpstr>
      <vt:lpstr>4. Innovative decision making (cont.)</vt:lpstr>
      <vt:lpstr>4. Innovative decision making (cont.)</vt:lpstr>
      <vt:lpstr>Summary</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Davidson, Linda</dc:creator>
  <cp:lastModifiedBy>Belaynesh Teklay Gebremariam</cp:lastModifiedBy>
  <cp:revision>45</cp:revision>
  <cp:lastPrinted>2016-10-03T15:29:39Z</cp:lastPrinted>
  <dcterms:created xsi:type="dcterms:W3CDTF">2021-06-29T02:49:08Z</dcterms:created>
  <dcterms:modified xsi:type="dcterms:W3CDTF">2025-03-26T07:55:56Z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0x0101003532E4C7BBAF8442AC48CBC7D09A7580</vt:lpwstr>
  </property>
</Properties>
</file>