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2" r:id="rId4"/>
  </p:sldMasterIdLst>
  <p:notesMasterIdLst>
    <p:notesMasterId r:id="rId50"/>
  </p:notesMasterIdLst>
  <p:handoutMasterIdLst>
    <p:handoutMasterId r:id="rId51"/>
  </p:handoutMasterIdLst>
  <p:sldIdLst>
    <p:sldId id="256" r:id="rId5"/>
    <p:sldId id="393" r:id="rId6"/>
    <p:sldId id="415" r:id="rId7"/>
    <p:sldId id="351" r:id="rId8"/>
    <p:sldId id="352" r:id="rId9"/>
    <p:sldId id="394" r:id="rId10"/>
    <p:sldId id="395" r:id="rId11"/>
    <p:sldId id="396" r:id="rId12"/>
    <p:sldId id="398" r:id="rId13"/>
    <p:sldId id="355" r:id="rId14"/>
    <p:sldId id="400" r:id="rId15"/>
    <p:sldId id="401" r:id="rId16"/>
    <p:sldId id="359" r:id="rId17"/>
    <p:sldId id="403" r:id="rId18"/>
    <p:sldId id="404" r:id="rId19"/>
    <p:sldId id="405" r:id="rId20"/>
    <p:sldId id="406" r:id="rId21"/>
    <p:sldId id="407" r:id="rId22"/>
    <p:sldId id="363" r:id="rId23"/>
    <p:sldId id="410" r:id="rId24"/>
    <p:sldId id="413" r:id="rId25"/>
    <p:sldId id="264" r:id="rId26"/>
    <p:sldId id="416" r:id="rId27"/>
    <p:sldId id="304" r:id="rId28"/>
    <p:sldId id="366" r:id="rId29"/>
    <p:sldId id="417" r:id="rId30"/>
    <p:sldId id="345" r:id="rId31"/>
    <p:sldId id="353" r:id="rId32"/>
    <p:sldId id="369" r:id="rId33"/>
    <p:sldId id="354" r:id="rId34"/>
    <p:sldId id="370" r:id="rId35"/>
    <p:sldId id="371" r:id="rId36"/>
    <p:sldId id="357" r:id="rId37"/>
    <p:sldId id="360" r:id="rId38"/>
    <p:sldId id="385" r:id="rId39"/>
    <p:sldId id="315" r:id="rId40"/>
    <p:sldId id="372" r:id="rId41"/>
    <p:sldId id="339" r:id="rId42"/>
    <p:sldId id="342" r:id="rId43"/>
    <p:sldId id="373" r:id="rId44"/>
    <p:sldId id="374" r:id="rId45"/>
    <p:sldId id="388" r:id="rId46"/>
    <p:sldId id="376" r:id="rId47"/>
    <p:sldId id="418" r:id="rId48"/>
    <p:sldId id="419" r:id="rId49"/>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085"/>
    <a:srgbClr val="A93E62"/>
    <a:srgbClr val="00669E"/>
    <a:srgbClr val="007B82"/>
    <a:srgbClr val="008162"/>
    <a:srgbClr val="006296"/>
    <a:srgbClr val="D4D9EC"/>
    <a:srgbClr val="0070C0"/>
    <a:srgbClr val="00679D"/>
    <a:srgbClr val="0064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5" autoAdjust="0"/>
    <p:restoredTop sz="95020" autoAdjust="0"/>
  </p:normalViewPr>
  <p:slideViewPr>
    <p:cSldViewPr snapToGrid="0" snapToObjects="1">
      <p:cViewPr varScale="1">
        <p:scale>
          <a:sx n="102" d="100"/>
          <a:sy n="102" d="100"/>
        </p:scale>
        <p:origin x="684" y="31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3DD34-EC54-8742-933D-DEF91AA9C8C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C9A51234-8981-3B41-8CBD-28EC91771EDD}">
      <dgm:prSet/>
      <dgm:spPr>
        <a:solidFill>
          <a:srgbClr val="00669E"/>
        </a:solidFill>
        <a:ln>
          <a:noFill/>
        </a:ln>
      </dgm:spPr>
      <dgm:t>
        <a:bodyPr/>
        <a:lstStyle/>
        <a:p>
          <a:r>
            <a:rPr lang="en-AU"/>
            <a:t>Legitimacy</a:t>
          </a:r>
        </a:p>
      </dgm:t>
    </dgm:pt>
    <dgm:pt modelId="{82506431-314B-A642-873E-854708890634}" type="parTrans" cxnId="{5FB52FC8-309E-B844-9D32-AC1364B5EEF3}">
      <dgm:prSet/>
      <dgm:spPr/>
      <dgm:t>
        <a:bodyPr/>
        <a:lstStyle/>
        <a:p>
          <a:endParaRPr lang="en-GB"/>
        </a:p>
      </dgm:t>
    </dgm:pt>
    <dgm:pt modelId="{3E91DD13-78D0-664F-8CDF-73839F544A21}" type="sibTrans" cxnId="{5FB52FC8-309E-B844-9D32-AC1364B5EEF3}">
      <dgm:prSet/>
      <dgm:spPr/>
      <dgm:t>
        <a:bodyPr/>
        <a:lstStyle/>
        <a:p>
          <a:endParaRPr lang="en-GB"/>
        </a:p>
      </dgm:t>
    </dgm:pt>
    <dgm:pt modelId="{EB0854A5-2574-544E-92F1-3F838645F137}">
      <dgm:prSet/>
      <dgm:spPr/>
      <dgm:t>
        <a:bodyPr/>
        <a:lstStyle/>
        <a:p>
          <a:r>
            <a:rPr lang="en-AU" dirty="0"/>
            <a:t>An organisation’s mission describes what the organisation stands for and its reason for existence. </a:t>
          </a:r>
        </a:p>
      </dgm:t>
    </dgm:pt>
    <dgm:pt modelId="{2D7F918B-9B70-FC49-8117-4F01AF041E08}" type="parTrans" cxnId="{C92511F2-C721-724F-87EF-F56FF5C55640}">
      <dgm:prSet/>
      <dgm:spPr/>
      <dgm:t>
        <a:bodyPr/>
        <a:lstStyle/>
        <a:p>
          <a:endParaRPr lang="en-GB"/>
        </a:p>
      </dgm:t>
    </dgm:pt>
    <dgm:pt modelId="{929DEF62-49D8-BA4C-ABF0-2F5A0AA4311F}" type="sibTrans" cxnId="{C92511F2-C721-724F-87EF-F56FF5C55640}">
      <dgm:prSet/>
      <dgm:spPr/>
      <dgm:t>
        <a:bodyPr/>
        <a:lstStyle/>
        <a:p>
          <a:endParaRPr lang="en-GB"/>
        </a:p>
      </dgm:t>
    </dgm:pt>
    <dgm:pt modelId="{22ED36E1-4CFA-DC4F-8220-B435DD2678E0}">
      <dgm:prSet/>
      <dgm:spPr/>
      <dgm:t>
        <a:bodyPr/>
        <a:lstStyle/>
        <a:p>
          <a:r>
            <a:rPr lang="en-AU" dirty="0"/>
            <a:t>To external audiences such as investors, customers and suppliers, it helps to establish legitimacy. </a:t>
          </a:r>
        </a:p>
      </dgm:t>
    </dgm:pt>
    <dgm:pt modelId="{2717FF00-6F67-DB4A-89BB-5049DBC1EAC9}" type="parTrans" cxnId="{CD629DFE-AB33-524A-A665-097649F285AD}">
      <dgm:prSet/>
      <dgm:spPr/>
      <dgm:t>
        <a:bodyPr/>
        <a:lstStyle/>
        <a:p>
          <a:endParaRPr lang="en-GB"/>
        </a:p>
      </dgm:t>
    </dgm:pt>
    <dgm:pt modelId="{49E0622A-840C-5E48-A125-1BAB10FD5FF9}" type="sibTrans" cxnId="{CD629DFE-AB33-524A-A665-097649F285AD}">
      <dgm:prSet/>
      <dgm:spPr/>
      <dgm:t>
        <a:bodyPr/>
        <a:lstStyle/>
        <a:p>
          <a:endParaRPr lang="en-GB"/>
        </a:p>
      </dgm:t>
    </dgm:pt>
    <dgm:pt modelId="{6D26AED9-18C8-2C46-B603-C8CB85E1122D}">
      <dgm:prSet/>
      <dgm:spPr/>
      <dgm:t>
        <a:bodyPr/>
        <a:lstStyle/>
        <a:p>
          <a:r>
            <a:rPr lang="en-AU" dirty="0"/>
            <a:t>The mission gives external stakeholders an opportunity to look on the organisation in a favourable light and thus accept its existence without prior direct contact. </a:t>
          </a:r>
        </a:p>
      </dgm:t>
    </dgm:pt>
    <dgm:pt modelId="{F2013457-3E92-EF4E-BB99-1E55C1EE18DE}" type="parTrans" cxnId="{8581F04A-93F5-5042-8B98-9CF2FA683BC5}">
      <dgm:prSet/>
      <dgm:spPr/>
      <dgm:t>
        <a:bodyPr/>
        <a:lstStyle/>
        <a:p>
          <a:endParaRPr lang="en-GB"/>
        </a:p>
      </dgm:t>
    </dgm:pt>
    <dgm:pt modelId="{1BC596BA-CF46-194F-9017-4B1086455CBB}" type="sibTrans" cxnId="{8581F04A-93F5-5042-8B98-9CF2FA683BC5}">
      <dgm:prSet/>
      <dgm:spPr/>
      <dgm:t>
        <a:bodyPr/>
        <a:lstStyle/>
        <a:p>
          <a:endParaRPr lang="en-GB"/>
        </a:p>
      </dgm:t>
    </dgm:pt>
    <dgm:pt modelId="{25AF7C85-F234-CA4C-99FB-C622FC7D6243}">
      <dgm:prSet/>
      <dgm:spPr/>
      <dgm:t>
        <a:bodyPr/>
        <a:lstStyle/>
        <a:p>
          <a:r>
            <a:rPr lang="en-AU"/>
            <a:t>A strong mission also has an impact on employees, enabling them to become committed to the organisation because they can identify with its general purpose and reason for existence.</a:t>
          </a:r>
        </a:p>
      </dgm:t>
    </dgm:pt>
    <dgm:pt modelId="{9ED4F868-BD7F-EA4C-A48E-B2A6EB1E868F}" type="parTrans" cxnId="{7235BDDD-FC73-5349-8392-EDF11F20638E}">
      <dgm:prSet/>
      <dgm:spPr/>
      <dgm:t>
        <a:bodyPr/>
        <a:lstStyle/>
        <a:p>
          <a:endParaRPr lang="en-GB"/>
        </a:p>
      </dgm:t>
    </dgm:pt>
    <dgm:pt modelId="{67EE715E-E78E-1943-9D3E-E3BBF3504E50}" type="sibTrans" cxnId="{7235BDDD-FC73-5349-8392-EDF11F20638E}">
      <dgm:prSet/>
      <dgm:spPr/>
      <dgm:t>
        <a:bodyPr/>
        <a:lstStyle/>
        <a:p>
          <a:endParaRPr lang="en-GB"/>
        </a:p>
      </dgm:t>
    </dgm:pt>
    <dgm:pt modelId="{FBF88E52-D172-1247-82DD-A7C4FFA49568}">
      <dgm:prSet/>
      <dgm:spPr>
        <a:solidFill>
          <a:srgbClr val="A93E62"/>
        </a:solidFill>
        <a:ln>
          <a:noFill/>
        </a:ln>
      </dgm:spPr>
      <dgm:t>
        <a:bodyPr/>
        <a:lstStyle/>
        <a:p>
          <a:r>
            <a:rPr lang="en-AU" dirty="0"/>
            <a:t>Source of motivation and commitment</a:t>
          </a:r>
        </a:p>
      </dgm:t>
    </dgm:pt>
    <dgm:pt modelId="{5144499E-3FD0-7545-BC71-1A3A158D2092}" type="parTrans" cxnId="{8A6C9F61-10AE-5D4E-BBCB-AF277B7F1BD8}">
      <dgm:prSet/>
      <dgm:spPr/>
      <dgm:t>
        <a:bodyPr/>
        <a:lstStyle/>
        <a:p>
          <a:endParaRPr lang="en-GB"/>
        </a:p>
      </dgm:t>
    </dgm:pt>
    <dgm:pt modelId="{41914A83-1B52-4948-A312-8D05C67A6FBE}" type="sibTrans" cxnId="{8A6C9F61-10AE-5D4E-BBCB-AF277B7F1BD8}">
      <dgm:prSet/>
      <dgm:spPr/>
      <dgm:t>
        <a:bodyPr/>
        <a:lstStyle/>
        <a:p>
          <a:endParaRPr lang="en-GB"/>
        </a:p>
      </dgm:t>
    </dgm:pt>
    <dgm:pt modelId="{8B611AF3-B493-4548-8E05-EBC32AED73FC}">
      <dgm:prSet/>
      <dgm:spPr/>
      <dgm:t>
        <a:bodyPr/>
        <a:lstStyle/>
        <a:p>
          <a:r>
            <a:rPr lang="en-AU"/>
            <a:t>Goals and plans facilitate employees’ identification with the organisation and help to motivate them by reducing uncertainty and clarifying what they should accomplish. </a:t>
          </a:r>
        </a:p>
      </dgm:t>
    </dgm:pt>
    <dgm:pt modelId="{860FCD19-D3E4-D34F-8933-78F140F00A5A}" type="parTrans" cxnId="{9411B93C-D316-7642-9B84-03619672ECEA}">
      <dgm:prSet/>
      <dgm:spPr/>
      <dgm:t>
        <a:bodyPr/>
        <a:lstStyle/>
        <a:p>
          <a:endParaRPr lang="en-GB"/>
        </a:p>
      </dgm:t>
    </dgm:pt>
    <dgm:pt modelId="{F709DAB4-21C6-8942-B97F-179C37A5BBF5}" type="sibTrans" cxnId="{9411B93C-D316-7642-9B84-03619672ECEA}">
      <dgm:prSet/>
      <dgm:spPr/>
      <dgm:t>
        <a:bodyPr/>
        <a:lstStyle/>
        <a:p>
          <a:endParaRPr lang="en-GB"/>
        </a:p>
      </dgm:t>
    </dgm:pt>
    <dgm:pt modelId="{13126901-B9E9-8F4F-919D-A70AE1DC87C7}">
      <dgm:prSet/>
      <dgm:spPr/>
      <dgm:t>
        <a:bodyPr/>
        <a:lstStyle/>
        <a:p>
          <a:r>
            <a:rPr lang="en-AU"/>
            <a:t>The lack of a clear goal can damage employee motivation and commitment. </a:t>
          </a:r>
        </a:p>
      </dgm:t>
    </dgm:pt>
    <dgm:pt modelId="{5C6B2110-061F-B444-BE2A-4B90AD6FD816}" type="parTrans" cxnId="{58D71C93-EC4F-134F-815C-E8355BFB5EF9}">
      <dgm:prSet/>
      <dgm:spPr/>
      <dgm:t>
        <a:bodyPr/>
        <a:lstStyle/>
        <a:p>
          <a:endParaRPr lang="en-GB"/>
        </a:p>
      </dgm:t>
    </dgm:pt>
    <dgm:pt modelId="{B9AACC58-EF01-134F-A56E-69A64BA58EB7}" type="sibTrans" cxnId="{58D71C93-EC4F-134F-815C-E8355BFB5EF9}">
      <dgm:prSet/>
      <dgm:spPr/>
      <dgm:t>
        <a:bodyPr/>
        <a:lstStyle/>
        <a:p>
          <a:endParaRPr lang="en-GB"/>
        </a:p>
      </dgm:t>
    </dgm:pt>
    <dgm:pt modelId="{6FA74236-03EA-B647-B70E-C29E1C09697D}">
      <dgm:prSet/>
      <dgm:spPr/>
      <dgm:t>
        <a:bodyPr/>
        <a:lstStyle/>
        <a:p>
          <a:r>
            <a:rPr lang="en-AU"/>
            <a:t>A goal provides the ‘why’ of an organisation or subunit’s existence, while a plan tells the ‘how’.</a:t>
          </a:r>
        </a:p>
      </dgm:t>
    </dgm:pt>
    <dgm:pt modelId="{32990912-5244-504E-BDDD-6092611F442B}" type="parTrans" cxnId="{4FC63948-08FB-BC43-964B-F08B8F78CC93}">
      <dgm:prSet/>
      <dgm:spPr/>
      <dgm:t>
        <a:bodyPr/>
        <a:lstStyle/>
        <a:p>
          <a:endParaRPr lang="en-GB"/>
        </a:p>
      </dgm:t>
    </dgm:pt>
    <dgm:pt modelId="{441D5134-1F52-7144-8453-D071BBC1E5BB}" type="sibTrans" cxnId="{4FC63948-08FB-BC43-964B-F08B8F78CC93}">
      <dgm:prSet/>
      <dgm:spPr/>
      <dgm:t>
        <a:bodyPr/>
        <a:lstStyle/>
        <a:p>
          <a:endParaRPr lang="en-GB"/>
        </a:p>
      </dgm:t>
    </dgm:pt>
    <dgm:pt modelId="{33D41DE4-403D-E742-B5DD-44F531735E42}">
      <dgm:prSet/>
      <dgm:spPr>
        <a:solidFill>
          <a:srgbClr val="4B5085"/>
        </a:solidFill>
        <a:ln>
          <a:noFill/>
        </a:ln>
      </dgm:spPr>
      <dgm:t>
        <a:bodyPr/>
        <a:lstStyle/>
        <a:p>
          <a:r>
            <a:rPr lang="en-AU"/>
            <a:t>Resource allocation</a:t>
          </a:r>
        </a:p>
      </dgm:t>
    </dgm:pt>
    <dgm:pt modelId="{899D2D73-183A-0E4A-B4AF-7AE83A027CEE}" type="parTrans" cxnId="{C4A29C32-6480-B84D-B0B1-A5E44C0E74C5}">
      <dgm:prSet/>
      <dgm:spPr/>
      <dgm:t>
        <a:bodyPr/>
        <a:lstStyle/>
        <a:p>
          <a:endParaRPr lang="en-GB"/>
        </a:p>
      </dgm:t>
    </dgm:pt>
    <dgm:pt modelId="{D8289F3C-E3B5-BC42-BEBA-16882A7A90F9}" type="sibTrans" cxnId="{C4A29C32-6480-B84D-B0B1-A5E44C0E74C5}">
      <dgm:prSet/>
      <dgm:spPr/>
      <dgm:t>
        <a:bodyPr/>
        <a:lstStyle/>
        <a:p>
          <a:endParaRPr lang="en-GB"/>
        </a:p>
      </dgm:t>
    </dgm:pt>
    <dgm:pt modelId="{AA7F1846-A97D-2649-AAFD-1F73B22AE1FC}">
      <dgm:prSet/>
      <dgm:spPr/>
      <dgm:t>
        <a:bodyPr/>
        <a:lstStyle/>
        <a:p>
          <a:r>
            <a:rPr lang="en-AU"/>
            <a:t>Goals help managers decide where they need to prioritise the allocation of resources, such as employees, money and equipment. </a:t>
          </a:r>
        </a:p>
      </dgm:t>
    </dgm:pt>
    <dgm:pt modelId="{9B45F738-836E-B84C-902F-BD3D0F7E075B}" type="parTrans" cxnId="{5CE8B251-B24C-854D-AE4B-2E2C64007EC5}">
      <dgm:prSet/>
      <dgm:spPr/>
      <dgm:t>
        <a:bodyPr/>
        <a:lstStyle/>
        <a:p>
          <a:endParaRPr lang="en-GB"/>
        </a:p>
      </dgm:t>
    </dgm:pt>
    <dgm:pt modelId="{DD3B0C65-C385-F744-AE06-5C822BF0F2F2}" type="sibTrans" cxnId="{5CE8B251-B24C-854D-AE4B-2E2C64007EC5}">
      <dgm:prSet/>
      <dgm:spPr/>
      <dgm:t>
        <a:bodyPr/>
        <a:lstStyle/>
        <a:p>
          <a:endParaRPr lang="en-GB"/>
        </a:p>
      </dgm:t>
    </dgm:pt>
    <dgm:pt modelId="{55632A3A-1F62-734C-AA30-AAF8D63F1450}">
      <dgm:prSet/>
      <dgm:spPr/>
      <dgm:t>
        <a:bodyPr/>
        <a:lstStyle/>
        <a:p>
          <a:r>
            <a:rPr lang="en-AU"/>
            <a:t>An essential component of strategic planning includes consideration of the capabilities and capacities of the people, technologies and assets held by an organisation. </a:t>
          </a:r>
        </a:p>
      </dgm:t>
    </dgm:pt>
    <dgm:pt modelId="{8A61630C-8956-FC48-94AF-EDACAB5DCAE5}" type="parTrans" cxnId="{FED85293-D42D-A94D-BF71-5201292C3EC5}">
      <dgm:prSet/>
      <dgm:spPr/>
      <dgm:t>
        <a:bodyPr/>
        <a:lstStyle/>
        <a:p>
          <a:endParaRPr lang="en-GB"/>
        </a:p>
      </dgm:t>
    </dgm:pt>
    <dgm:pt modelId="{5B9149B2-11A6-5B49-A284-AC8AE603ED06}" type="sibTrans" cxnId="{FED85293-D42D-A94D-BF71-5201292C3EC5}">
      <dgm:prSet/>
      <dgm:spPr/>
      <dgm:t>
        <a:bodyPr/>
        <a:lstStyle/>
        <a:p>
          <a:endParaRPr lang="en-GB"/>
        </a:p>
      </dgm:t>
    </dgm:pt>
    <dgm:pt modelId="{ED3B12D3-ACA3-3C43-9916-E8E360448A01}">
      <dgm:prSet/>
      <dgm:spPr/>
      <dgm:t>
        <a:bodyPr/>
        <a:lstStyle/>
        <a:p>
          <a:r>
            <a:rPr lang="en-AU" dirty="0"/>
            <a:t>When a shortfall in capacity and/or capability exists, it can create a roadblock that must be navigated by the organisation in order to achieve its goal. </a:t>
          </a:r>
        </a:p>
      </dgm:t>
    </dgm:pt>
    <dgm:pt modelId="{DFEA00A6-C226-1C46-AC58-02765D3E1D64}" type="parTrans" cxnId="{C638D155-BB2C-7A49-9A05-27E01BFCB25D}">
      <dgm:prSet/>
      <dgm:spPr/>
      <dgm:t>
        <a:bodyPr/>
        <a:lstStyle/>
        <a:p>
          <a:endParaRPr lang="en-GB"/>
        </a:p>
      </dgm:t>
    </dgm:pt>
    <dgm:pt modelId="{8A614FE7-428D-F84F-8749-083D73F3ACCC}" type="sibTrans" cxnId="{C638D155-BB2C-7A49-9A05-27E01BFCB25D}">
      <dgm:prSet/>
      <dgm:spPr/>
      <dgm:t>
        <a:bodyPr/>
        <a:lstStyle/>
        <a:p>
          <a:endParaRPr lang="en-GB"/>
        </a:p>
      </dgm:t>
    </dgm:pt>
    <dgm:pt modelId="{F1A2DEBB-7F62-6641-8D19-D1E15273359E}">
      <dgm:prSet/>
      <dgm:spPr/>
      <dgm:t>
        <a:bodyPr/>
        <a:lstStyle/>
        <a:p>
          <a:r>
            <a:rPr lang="en-AU" dirty="0"/>
            <a:t>Common remedies to resource shortfalls include hiring and/or upskilling staff, upgrading equipment and leasing new office space.</a:t>
          </a:r>
        </a:p>
      </dgm:t>
    </dgm:pt>
    <dgm:pt modelId="{C7E4C606-A805-1642-8F2C-DE23210EA55B}" type="parTrans" cxnId="{FC3132A0-0E3A-6748-90F4-380DFD65E66D}">
      <dgm:prSet/>
      <dgm:spPr/>
      <dgm:t>
        <a:bodyPr/>
        <a:lstStyle/>
        <a:p>
          <a:endParaRPr lang="en-GB"/>
        </a:p>
      </dgm:t>
    </dgm:pt>
    <dgm:pt modelId="{D9CA70BE-F1C6-5246-988A-E7CB6C6B072E}" type="sibTrans" cxnId="{FC3132A0-0E3A-6748-90F4-380DFD65E66D}">
      <dgm:prSet/>
      <dgm:spPr/>
      <dgm:t>
        <a:bodyPr/>
        <a:lstStyle/>
        <a:p>
          <a:endParaRPr lang="en-GB"/>
        </a:p>
      </dgm:t>
    </dgm:pt>
    <dgm:pt modelId="{50A2E60C-7846-D244-8B74-E8998A9A148D}">
      <dgm:prSet/>
      <dgm:spPr>
        <a:solidFill>
          <a:srgbClr val="007B82"/>
        </a:solidFill>
        <a:ln>
          <a:noFill/>
        </a:ln>
      </dgm:spPr>
      <dgm:t>
        <a:bodyPr/>
        <a:lstStyle/>
        <a:p>
          <a:r>
            <a:rPr lang="en-AU"/>
            <a:t>Guides to action</a:t>
          </a:r>
        </a:p>
      </dgm:t>
    </dgm:pt>
    <dgm:pt modelId="{B5F2B069-5056-3E43-8351-EE2A4F738408}" type="parTrans" cxnId="{DEBD7917-3908-004E-B188-E2703454A163}">
      <dgm:prSet/>
      <dgm:spPr/>
      <dgm:t>
        <a:bodyPr/>
        <a:lstStyle/>
        <a:p>
          <a:endParaRPr lang="en-GB"/>
        </a:p>
      </dgm:t>
    </dgm:pt>
    <dgm:pt modelId="{2D4F69DB-B3D9-5741-8150-55D74B2C8126}" type="sibTrans" cxnId="{DEBD7917-3908-004E-B188-E2703454A163}">
      <dgm:prSet/>
      <dgm:spPr/>
      <dgm:t>
        <a:bodyPr/>
        <a:lstStyle/>
        <a:p>
          <a:endParaRPr lang="en-GB"/>
        </a:p>
      </dgm:t>
    </dgm:pt>
    <dgm:pt modelId="{4646007C-6875-224A-A4BD-B484B9A9D20E}">
      <dgm:prSet/>
      <dgm:spPr/>
      <dgm:t>
        <a:bodyPr/>
        <a:lstStyle/>
        <a:p>
          <a:r>
            <a:rPr lang="en-AU"/>
            <a:t>Goals and plans provide a sense of direction. </a:t>
          </a:r>
        </a:p>
      </dgm:t>
    </dgm:pt>
    <dgm:pt modelId="{256FBFB4-0C4C-6C40-94F0-E049A593ECD0}" type="parTrans" cxnId="{2DF1FA20-0792-EA45-8093-C48F94599BC5}">
      <dgm:prSet/>
      <dgm:spPr/>
      <dgm:t>
        <a:bodyPr/>
        <a:lstStyle/>
        <a:p>
          <a:endParaRPr lang="en-GB"/>
        </a:p>
      </dgm:t>
    </dgm:pt>
    <dgm:pt modelId="{4F85089C-530C-7D4A-8AA8-C8A3A434267A}" type="sibTrans" cxnId="{2DF1FA20-0792-EA45-8093-C48F94599BC5}">
      <dgm:prSet/>
      <dgm:spPr/>
      <dgm:t>
        <a:bodyPr/>
        <a:lstStyle/>
        <a:p>
          <a:endParaRPr lang="en-GB"/>
        </a:p>
      </dgm:t>
    </dgm:pt>
    <dgm:pt modelId="{D0CC1353-D551-B447-B952-3D4E45F1B0CE}">
      <dgm:prSet/>
      <dgm:spPr/>
      <dgm:t>
        <a:bodyPr/>
        <a:lstStyle/>
        <a:p>
          <a:r>
            <a:rPr lang="en-AU" dirty="0"/>
            <a:t>They focus attention on specific targets and direct employees’ efforts towards important outcomes, as well as giving shorter-term plans a sense of place within a broader set of long-term goals.</a:t>
          </a:r>
        </a:p>
      </dgm:t>
    </dgm:pt>
    <dgm:pt modelId="{86B2ECCF-E35E-9F48-968C-A2BA67D9F7D9}" type="parTrans" cxnId="{8E19D520-AB83-C94C-A8C8-01A89A1C1929}">
      <dgm:prSet/>
      <dgm:spPr/>
      <dgm:t>
        <a:bodyPr/>
        <a:lstStyle/>
        <a:p>
          <a:endParaRPr lang="en-GB"/>
        </a:p>
      </dgm:t>
    </dgm:pt>
    <dgm:pt modelId="{9D2DCB22-F9E5-FF4F-90B6-1ADBAE4F4B62}" type="sibTrans" cxnId="{8E19D520-AB83-C94C-A8C8-01A89A1C1929}">
      <dgm:prSet/>
      <dgm:spPr/>
      <dgm:t>
        <a:bodyPr/>
        <a:lstStyle/>
        <a:p>
          <a:endParaRPr lang="en-GB"/>
        </a:p>
      </dgm:t>
    </dgm:pt>
    <dgm:pt modelId="{0FB1068F-3FB7-2345-AA0B-4E7C093BEC0B}">
      <dgm:prSet/>
      <dgm:spPr>
        <a:solidFill>
          <a:srgbClr val="008162"/>
        </a:solidFill>
        <a:ln>
          <a:noFill/>
        </a:ln>
      </dgm:spPr>
      <dgm:t>
        <a:bodyPr/>
        <a:lstStyle/>
        <a:p>
          <a:r>
            <a:rPr lang="en-AU" dirty="0"/>
            <a:t>Rationale for decisions</a:t>
          </a:r>
        </a:p>
      </dgm:t>
    </dgm:pt>
    <dgm:pt modelId="{9E30987F-A433-E845-99D4-9A34161AE079}" type="parTrans" cxnId="{68D81BEF-1BE3-9840-9D3D-AA98AB443514}">
      <dgm:prSet/>
      <dgm:spPr/>
      <dgm:t>
        <a:bodyPr/>
        <a:lstStyle/>
        <a:p>
          <a:endParaRPr lang="en-GB"/>
        </a:p>
      </dgm:t>
    </dgm:pt>
    <dgm:pt modelId="{1C741659-D980-6E41-9595-152BFFDB0313}" type="sibTrans" cxnId="{68D81BEF-1BE3-9840-9D3D-AA98AB443514}">
      <dgm:prSet/>
      <dgm:spPr/>
      <dgm:t>
        <a:bodyPr/>
        <a:lstStyle/>
        <a:p>
          <a:endParaRPr lang="en-GB"/>
        </a:p>
      </dgm:t>
    </dgm:pt>
    <dgm:pt modelId="{F29CB250-594F-8D41-918D-9189F72DDAB3}">
      <dgm:prSet/>
      <dgm:spPr/>
      <dgm:t>
        <a:bodyPr/>
        <a:lstStyle/>
        <a:p>
          <a:r>
            <a:rPr lang="en-AU"/>
            <a:t>Through goal setting and planning, managers learn what the organisation is trying to accomplish. </a:t>
          </a:r>
        </a:p>
      </dgm:t>
    </dgm:pt>
    <dgm:pt modelId="{6E09995D-F4E5-6542-B170-C81DEDB1FEC8}" type="parTrans" cxnId="{F6EC8F9D-527D-7D46-86BB-3F6FB7829F07}">
      <dgm:prSet/>
      <dgm:spPr/>
      <dgm:t>
        <a:bodyPr/>
        <a:lstStyle/>
        <a:p>
          <a:endParaRPr lang="en-GB"/>
        </a:p>
      </dgm:t>
    </dgm:pt>
    <dgm:pt modelId="{D8287DCC-ED4E-F14E-897B-5A0C62662691}" type="sibTrans" cxnId="{F6EC8F9D-527D-7D46-86BB-3F6FB7829F07}">
      <dgm:prSet/>
      <dgm:spPr/>
      <dgm:t>
        <a:bodyPr/>
        <a:lstStyle/>
        <a:p>
          <a:endParaRPr lang="en-GB"/>
        </a:p>
      </dgm:t>
    </dgm:pt>
    <dgm:pt modelId="{44592111-5184-DD47-BD76-F6B54235C1B8}">
      <dgm:prSet/>
      <dgm:spPr/>
      <dgm:t>
        <a:bodyPr/>
        <a:lstStyle/>
        <a:p>
          <a:r>
            <a:rPr lang="en-AU"/>
            <a:t>They can make decisions to ensure that internal policies, roles, performance, structure, products and expenditures will be made in accordance with desired outcomes. </a:t>
          </a:r>
        </a:p>
      </dgm:t>
    </dgm:pt>
    <dgm:pt modelId="{8727B81B-3DBE-4146-8747-9F5CAE65E761}" type="parTrans" cxnId="{88D6BFDE-0DB3-2A40-9125-6CDA21092334}">
      <dgm:prSet/>
      <dgm:spPr/>
      <dgm:t>
        <a:bodyPr/>
        <a:lstStyle/>
        <a:p>
          <a:endParaRPr lang="en-GB"/>
        </a:p>
      </dgm:t>
    </dgm:pt>
    <dgm:pt modelId="{67F20F1B-0AB5-F641-9263-DB765749EC40}" type="sibTrans" cxnId="{88D6BFDE-0DB3-2A40-9125-6CDA21092334}">
      <dgm:prSet/>
      <dgm:spPr/>
      <dgm:t>
        <a:bodyPr/>
        <a:lstStyle/>
        <a:p>
          <a:endParaRPr lang="en-GB"/>
        </a:p>
      </dgm:t>
    </dgm:pt>
    <dgm:pt modelId="{62114ADA-655A-3548-B312-CB4171CB2CE8}">
      <dgm:prSet/>
      <dgm:spPr/>
      <dgm:t>
        <a:bodyPr/>
        <a:lstStyle/>
        <a:p>
          <a:r>
            <a:rPr lang="en-AU"/>
            <a:t>Decisions throughout the organisation will be in alignment with the plan.</a:t>
          </a:r>
        </a:p>
      </dgm:t>
    </dgm:pt>
    <dgm:pt modelId="{ACA81294-B1C5-8E48-868C-E5F60C8A436A}" type="parTrans" cxnId="{E3381AA5-4BD0-8C45-8537-DA4683D94A8B}">
      <dgm:prSet/>
      <dgm:spPr/>
      <dgm:t>
        <a:bodyPr/>
        <a:lstStyle/>
        <a:p>
          <a:endParaRPr lang="en-GB"/>
        </a:p>
      </dgm:t>
    </dgm:pt>
    <dgm:pt modelId="{C00AAA56-E037-8842-8775-6390CA798FCD}" type="sibTrans" cxnId="{E3381AA5-4BD0-8C45-8537-DA4683D94A8B}">
      <dgm:prSet/>
      <dgm:spPr/>
      <dgm:t>
        <a:bodyPr/>
        <a:lstStyle/>
        <a:p>
          <a:endParaRPr lang="en-GB"/>
        </a:p>
      </dgm:t>
    </dgm:pt>
    <dgm:pt modelId="{C8ACAC59-C21D-DC44-B482-EADD5F019B62}">
      <dgm:prSet/>
      <dgm:spPr>
        <a:solidFill>
          <a:srgbClr val="006296"/>
        </a:solidFill>
        <a:ln>
          <a:noFill/>
        </a:ln>
      </dgm:spPr>
      <dgm:t>
        <a:bodyPr/>
        <a:lstStyle/>
        <a:p>
          <a:r>
            <a:rPr lang="en-AU" dirty="0"/>
            <a:t>Standard of performance</a:t>
          </a:r>
        </a:p>
      </dgm:t>
    </dgm:pt>
    <dgm:pt modelId="{2A319026-1523-9B46-A622-56B9F640325F}" type="parTrans" cxnId="{3BC1B238-79B6-AF42-B3C9-9809E56E904E}">
      <dgm:prSet/>
      <dgm:spPr/>
      <dgm:t>
        <a:bodyPr/>
        <a:lstStyle/>
        <a:p>
          <a:endParaRPr lang="en-GB"/>
        </a:p>
      </dgm:t>
    </dgm:pt>
    <dgm:pt modelId="{B470B3E9-4511-CE4E-89E7-0AA29F647BDF}" type="sibTrans" cxnId="{3BC1B238-79B6-AF42-B3C9-9809E56E904E}">
      <dgm:prSet/>
      <dgm:spPr/>
      <dgm:t>
        <a:bodyPr/>
        <a:lstStyle/>
        <a:p>
          <a:endParaRPr lang="en-GB"/>
        </a:p>
      </dgm:t>
    </dgm:pt>
    <dgm:pt modelId="{72D22F69-C5C2-A04B-8B79-C1C627B2EC16}">
      <dgm:prSet/>
      <dgm:spPr/>
      <dgm:t>
        <a:bodyPr/>
        <a:lstStyle/>
        <a:p>
          <a:r>
            <a:rPr lang="en-AU"/>
            <a:t>Because goals define desired outcomes for the organisation, they also serve as performance criteria. They provide a standard of assessment. </a:t>
          </a:r>
        </a:p>
      </dgm:t>
    </dgm:pt>
    <dgm:pt modelId="{F858FD09-3A8D-7F43-B350-7D47BD692DC9}" type="parTrans" cxnId="{DE0BCFFE-8467-2F48-9B26-163608998E40}">
      <dgm:prSet/>
      <dgm:spPr/>
      <dgm:t>
        <a:bodyPr/>
        <a:lstStyle/>
        <a:p>
          <a:endParaRPr lang="en-GB"/>
        </a:p>
      </dgm:t>
    </dgm:pt>
    <dgm:pt modelId="{5845996A-28A5-DA4D-8162-0261623FA730}" type="sibTrans" cxnId="{DE0BCFFE-8467-2F48-9B26-163608998E40}">
      <dgm:prSet/>
      <dgm:spPr/>
      <dgm:t>
        <a:bodyPr/>
        <a:lstStyle/>
        <a:p>
          <a:endParaRPr lang="en-GB"/>
        </a:p>
      </dgm:t>
    </dgm:pt>
    <dgm:pt modelId="{BF322B04-FB89-FB42-8024-E2925381949C}">
      <dgm:prSet/>
      <dgm:spPr/>
      <dgm:t>
        <a:bodyPr/>
        <a:lstStyle/>
        <a:p>
          <a:r>
            <a:rPr lang="en-AU"/>
            <a:t>The overall planning process prevents managers from thinking merely in terms of day-to-day activities. </a:t>
          </a:r>
        </a:p>
      </dgm:t>
    </dgm:pt>
    <dgm:pt modelId="{12AE4BC9-B3F3-F649-B935-D2B632AC1E30}" type="parTrans" cxnId="{44719ACA-59F0-E04C-927D-D359AF9DB446}">
      <dgm:prSet/>
      <dgm:spPr/>
      <dgm:t>
        <a:bodyPr/>
        <a:lstStyle/>
        <a:p>
          <a:endParaRPr lang="en-GB"/>
        </a:p>
      </dgm:t>
    </dgm:pt>
    <dgm:pt modelId="{A6EA2254-DC6D-8A43-B95B-916C5868766D}" type="sibTrans" cxnId="{44719ACA-59F0-E04C-927D-D359AF9DB446}">
      <dgm:prSet/>
      <dgm:spPr/>
      <dgm:t>
        <a:bodyPr/>
        <a:lstStyle/>
        <a:p>
          <a:endParaRPr lang="en-GB"/>
        </a:p>
      </dgm:t>
    </dgm:pt>
    <dgm:pt modelId="{9FA65C49-65EE-364E-B99F-B62F0240785A}">
      <dgm:prSet/>
      <dgm:spPr/>
      <dgm:t>
        <a:bodyPr/>
        <a:lstStyle/>
        <a:p>
          <a:r>
            <a:rPr lang="en-AU"/>
            <a:t>When organisations drift away from goals and plans, they typically get into trouble.</a:t>
          </a:r>
        </a:p>
      </dgm:t>
    </dgm:pt>
    <dgm:pt modelId="{653F9B32-1A2A-6048-A4BB-12B071983B79}" type="parTrans" cxnId="{536B5BB4-E403-B843-B707-F47893587F20}">
      <dgm:prSet/>
      <dgm:spPr/>
      <dgm:t>
        <a:bodyPr/>
        <a:lstStyle/>
        <a:p>
          <a:endParaRPr lang="en-GB"/>
        </a:p>
      </dgm:t>
    </dgm:pt>
    <dgm:pt modelId="{61410D12-5292-8940-B6CB-6B1421C733F2}" type="sibTrans" cxnId="{536B5BB4-E403-B843-B707-F47893587F20}">
      <dgm:prSet/>
      <dgm:spPr/>
      <dgm:t>
        <a:bodyPr/>
        <a:lstStyle/>
        <a:p>
          <a:endParaRPr lang="en-GB"/>
        </a:p>
      </dgm:t>
    </dgm:pt>
    <dgm:pt modelId="{C6789E82-DCF4-9F46-AA7A-6791A6868ADD}" type="pres">
      <dgm:prSet presAssocID="{8843DD34-EC54-8742-933D-DEF91AA9C8C3}" presName="Name0" presStyleCnt="0">
        <dgm:presLayoutVars>
          <dgm:dir/>
          <dgm:animLvl val="lvl"/>
          <dgm:resizeHandles val="exact"/>
        </dgm:presLayoutVars>
      </dgm:prSet>
      <dgm:spPr/>
    </dgm:pt>
    <dgm:pt modelId="{6B5018BF-78BA-7346-B395-71B1E9951C77}" type="pres">
      <dgm:prSet presAssocID="{C9A51234-8981-3B41-8CBD-28EC91771EDD}" presName="composite" presStyleCnt="0"/>
      <dgm:spPr/>
    </dgm:pt>
    <dgm:pt modelId="{C793EE50-A72A-F94A-BB61-7D5DF65B2BC6}" type="pres">
      <dgm:prSet presAssocID="{C9A51234-8981-3B41-8CBD-28EC91771EDD}" presName="parTx" presStyleLbl="alignNode1" presStyleIdx="0" presStyleCnt="6">
        <dgm:presLayoutVars>
          <dgm:chMax val="0"/>
          <dgm:chPref val="0"/>
          <dgm:bulletEnabled val="1"/>
        </dgm:presLayoutVars>
      </dgm:prSet>
      <dgm:spPr/>
    </dgm:pt>
    <dgm:pt modelId="{3FB8E7A2-5F08-AA48-9727-B48261FC993D}" type="pres">
      <dgm:prSet presAssocID="{C9A51234-8981-3B41-8CBD-28EC91771EDD}" presName="desTx" presStyleLbl="alignAccFollowNode1" presStyleIdx="0" presStyleCnt="6">
        <dgm:presLayoutVars>
          <dgm:bulletEnabled val="1"/>
        </dgm:presLayoutVars>
      </dgm:prSet>
      <dgm:spPr/>
    </dgm:pt>
    <dgm:pt modelId="{C04020E5-FD8B-5647-ACBA-F8235128216C}" type="pres">
      <dgm:prSet presAssocID="{3E91DD13-78D0-664F-8CDF-73839F544A21}" presName="space" presStyleCnt="0"/>
      <dgm:spPr/>
    </dgm:pt>
    <dgm:pt modelId="{0F83118C-2A7A-FA4D-91A9-250F516674C0}" type="pres">
      <dgm:prSet presAssocID="{FBF88E52-D172-1247-82DD-A7C4FFA49568}" presName="composite" presStyleCnt="0"/>
      <dgm:spPr/>
    </dgm:pt>
    <dgm:pt modelId="{6701EA45-5FFF-DC4D-97C0-16F17456DC10}" type="pres">
      <dgm:prSet presAssocID="{FBF88E52-D172-1247-82DD-A7C4FFA49568}" presName="parTx" presStyleLbl="alignNode1" presStyleIdx="1" presStyleCnt="6">
        <dgm:presLayoutVars>
          <dgm:chMax val="0"/>
          <dgm:chPref val="0"/>
          <dgm:bulletEnabled val="1"/>
        </dgm:presLayoutVars>
      </dgm:prSet>
      <dgm:spPr/>
    </dgm:pt>
    <dgm:pt modelId="{58CA5CBE-A042-3B46-AF4D-425A1B460BD0}" type="pres">
      <dgm:prSet presAssocID="{FBF88E52-D172-1247-82DD-A7C4FFA49568}" presName="desTx" presStyleLbl="alignAccFollowNode1" presStyleIdx="1" presStyleCnt="6">
        <dgm:presLayoutVars>
          <dgm:bulletEnabled val="1"/>
        </dgm:presLayoutVars>
      </dgm:prSet>
      <dgm:spPr/>
    </dgm:pt>
    <dgm:pt modelId="{A7E69F24-551A-5446-9BB8-7006694104E1}" type="pres">
      <dgm:prSet presAssocID="{41914A83-1B52-4948-A312-8D05C67A6FBE}" presName="space" presStyleCnt="0"/>
      <dgm:spPr/>
    </dgm:pt>
    <dgm:pt modelId="{198216AD-F215-314C-8675-5D9183D64CE7}" type="pres">
      <dgm:prSet presAssocID="{33D41DE4-403D-E742-B5DD-44F531735E42}" presName="composite" presStyleCnt="0"/>
      <dgm:spPr/>
    </dgm:pt>
    <dgm:pt modelId="{BE1DF466-29D9-544F-98B1-F4A167680DDF}" type="pres">
      <dgm:prSet presAssocID="{33D41DE4-403D-E742-B5DD-44F531735E42}" presName="parTx" presStyleLbl="alignNode1" presStyleIdx="2" presStyleCnt="6">
        <dgm:presLayoutVars>
          <dgm:chMax val="0"/>
          <dgm:chPref val="0"/>
          <dgm:bulletEnabled val="1"/>
        </dgm:presLayoutVars>
      </dgm:prSet>
      <dgm:spPr/>
    </dgm:pt>
    <dgm:pt modelId="{54FE242C-8DC7-2A47-B84C-3CA9EB13C883}" type="pres">
      <dgm:prSet presAssocID="{33D41DE4-403D-E742-B5DD-44F531735E42}" presName="desTx" presStyleLbl="alignAccFollowNode1" presStyleIdx="2" presStyleCnt="6">
        <dgm:presLayoutVars>
          <dgm:bulletEnabled val="1"/>
        </dgm:presLayoutVars>
      </dgm:prSet>
      <dgm:spPr/>
    </dgm:pt>
    <dgm:pt modelId="{68B16FDC-6A91-0948-876C-0F8E94069DD1}" type="pres">
      <dgm:prSet presAssocID="{D8289F3C-E3B5-BC42-BEBA-16882A7A90F9}" presName="space" presStyleCnt="0"/>
      <dgm:spPr/>
    </dgm:pt>
    <dgm:pt modelId="{FE912D66-E987-9344-BD49-D8713B9C46F5}" type="pres">
      <dgm:prSet presAssocID="{50A2E60C-7846-D244-8B74-E8998A9A148D}" presName="composite" presStyleCnt="0"/>
      <dgm:spPr/>
    </dgm:pt>
    <dgm:pt modelId="{F62B8CBB-5B7D-DE48-8FCB-D9C31FEA8B7C}" type="pres">
      <dgm:prSet presAssocID="{50A2E60C-7846-D244-8B74-E8998A9A148D}" presName="parTx" presStyleLbl="alignNode1" presStyleIdx="3" presStyleCnt="6">
        <dgm:presLayoutVars>
          <dgm:chMax val="0"/>
          <dgm:chPref val="0"/>
          <dgm:bulletEnabled val="1"/>
        </dgm:presLayoutVars>
      </dgm:prSet>
      <dgm:spPr/>
    </dgm:pt>
    <dgm:pt modelId="{EBE1F872-36C2-8C46-8F0E-B13B30E81C0D}" type="pres">
      <dgm:prSet presAssocID="{50A2E60C-7846-D244-8B74-E8998A9A148D}" presName="desTx" presStyleLbl="alignAccFollowNode1" presStyleIdx="3" presStyleCnt="6">
        <dgm:presLayoutVars>
          <dgm:bulletEnabled val="1"/>
        </dgm:presLayoutVars>
      </dgm:prSet>
      <dgm:spPr/>
    </dgm:pt>
    <dgm:pt modelId="{E6B9C1A8-DD7C-B44C-9C01-9F06FC916B7B}" type="pres">
      <dgm:prSet presAssocID="{2D4F69DB-B3D9-5741-8150-55D74B2C8126}" presName="space" presStyleCnt="0"/>
      <dgm:spPr/>
    </dgm:pt>
    <dgm:pt modelId="{AC3C371C-0AE4-8946-B415-0AB556A502EA}" type="pres">
      <dgm:prSet presAssocID="{0FB1068F-3FB7-2345-AA0B-4E7C093BEC0B}" presName="composite" presStyleCnt="0"/>
      <dgm:spPr/>
    </dgm:pt>
    <dgm:pt modelId="{A42A7EEB-CA26-F742-BAB9-50B86C5B4786}" type="pres">
      <dgm:prSet presAssocID="{0FB1068F-3FB7-2345-AA0B-4E7C093BEC0B}" presName="parTx" presStyleLbl="alignNode1" presStyleIdx="4" presStyleCnt="6">
        <dgm:presLayoutVars>
          <dgm:chMax val="0"/>
          <dgm:chPref val="0"/>
          <dgm:bulletEnabled val="1"/>
        </dgm:presLayoutVars>
      </dgm:prSet>
      <dgm:spPr/>
    </dgm:pt>
    <dgm:pt modelId="{58A4B41F-267D-D944-BF29-5EE10AE134B1}" type="pres">
      <dgm:prSet presAssocID="{0FB1068F-3FB7-2345-AA0B-4E7C093BEC0B}" presName="desTx" presStyleLbl="alignAccFollowNode1" presStyleIdx="4" presStyleCnt="6">
        <dgm:presLayoutVars>
          <dgm:bulletEnabled val="1"/>
        </dgm:presLayoutVars>
      </dgm:prSet>
      <dgm:spPr/>
    </dgm:pt>
    <dgm:pt modelId="{0C2C772E-75C6-C34C-9D4A-22828DC32F73}" type="pres">
      <dgm:prSet presAssocID="{1C741659-D980-6E41-9595-152BFFDB0313}" presName="space" presStyleCnt="0"/>
      <dgm:spPr/>
    </dgm:pt>
    <dgm:pt modelId="{2506ADD9-D483-2147-A34E-02D204CD0415}" type="pres">
      <dgm:prSet presAssocID="{C8ACAC59-C21D-DC44-B482-EADD5F019B62}" presName="composite" presStyleCnt="0"/>
      <dgm:spPr/>
    </dgm:pt>
    <dgm:pt modelId="{71AD1331-BEED-9846-9BC6-10E66A812F94}" type="pres">
      <dgm:prSet presAssocID="{C8ACAC59-C21D-DC44-B482-EADD5F019B62}" presName="parTx" presStyleLbl="alignNode1" presStyleIdx="5" presStyleCnt="6">
        <dgm:presLayoutVars>
          <dgm:chMax val="0"/>
          <dgm:chPref val="0"/>
          <dgm:bulletEnabled val="1"/>
        </dgm:presLayoutVars>
      </dgm:prSet>
      <dgm:spPr/>
    </dgm:pt>
    <dgm:pt modelId="{870D37AF-AC81-0241-A60F-C7F9C49F196D}" type="pres">
      <dgm:prSet presAssocID="{C8ACAC59-C21D-DC44-B482-EADD5F019B62}" presName="desTx" presStyleLbl="alignAccFollowNode1" presStyleIdx="5" presStyleCnt="6">
        <dgm:presLayoutVars>
          <dgm:bulletEnabled val="1"/>
        </dgm:presLayoutVars>
      </dgm:prSet>
      <dgm:spPr/>
    </dgm:pt>
  </dgm:ptLst>
  <dgm:cxnLst>
    <dgm:cxn modelId="{AA392E17-8157-7047-B19D-C84BE527A2FE}" type="presOf" srcId="{6D26AED9-18C8-2C46-B603-C8CB85E1122D}" destId="{3FB8E7A2-5F08-AA48-9727-B48261FC993D}" srcOrd="0" destOrd="2" presId="urn:microsoft.com/office/officeart/2005/8/layout/hList1"/>
    <dgm:cxn modelId="{DEBD7917-3908-004E-B188-E2703454A163}" srcId="{8843DD34-EC54-8742-933D-DEF91AA9C8C3}" destId="{50A2E60C-7846-D244-8B74-E8998A9A148D}" srcOrd="3" destOrd="0" parTransId="{B5F2B069-5056-3E43-8351-EE2A4F738408}" sibTransId="{2D4F69DB-B3D9-5741-8150-55D74B2C8126}"/>
    <dgm:cxn modelId="{AA3D9E17-7327-4843-B04A-888AA573E8F1}" type="presOf" srcId="{BF322B04-FB89-FB42-8024-E2925381949C}" destId="{870D37AF-AC81-0241-A60F-C7F9C49F196D}" srcOrd="0" destOrd="1" presId="urn:microsoft.com/office/officeart/2005/8/layout/hList1"/>
    <dgm:cxn modelId="{9B7EC71F-0965-9D47-9619-1A9781BB9780}" type="presOf" srcId="{AA7F1846-A97D-2649-AAFD-1F73B22AE1FC}" destId="{54FE242C-8DC7-2A47-B84C-3CA9EB13C883}" srcOrd="0" destOrd="0" presId="urn:microsoft.com/office/officeart/2005/8/layout/hList1"/>
    <dgm:cxn modelId="{8E19D520-AB83-C94C-A8C8-01A89A1C1929}" srcId="{50A2E60C-7846-D244-8B74-E8998A9A148D}" destId="{D0CC1353-D551-B447-B952-3D4E45F1B0CE}" srcOrd="1" destOrd="0" parTransId="{86B2ECCF-E35E-9F48-968C-A2BA67D9F7D9}" sibTransId="{9D2DCB22-F9E5-FF4F-90B6-1ADBAE4F4B62}"/>
    <dgm:cxn modelId="{2DF1FA20-0792-EA45-8093-C48F94599BC5}" srcId="{50A2E60C-7846-D244-8B74-E8998A9A148D}" destId="{4646007C-6875-224A-A4BD-B484B9A9D20E}" srcOrd="0" destOrd="0" parTransId="{256FBFB4-0C4C-6C40-94F0-E049A593ECD0}" sibTransId="{4F85089C-530C-7D4A-8AA8-C8A3A434267A}"/>
    <dgm:cxn modelId="{23F66128-DE08-6640-A5F0-642D4406651A}" type="presOf" srcId="{D0CC1353-D551-B447-B952-3D4E45F1B0CE}" destId="{EBE1F872-36C2-8C46-8F0E-B13B30E81C0D}" srcOrd="0" destOrd="1" presId="urn:microsoft.com/office/officeart/2005/8/layout/hList1"/>
    <dgm:cxn modelId="{C4A29C32-6480-B84D-B0B1-A5E44C0E74C5}" srcId="{8843DD34-EC54-8742-933D-DEF91AA9C8C3}" destId="{33D41DE4-403D-E742-B5DD-44F531735E42}" srcOrd="2" destOrd="0" parTransId="{899D2D73-183A-0E4A-B4AF-7AE83A027CEE}" sibTransId="{D8289F3C-E3B5-BC42-BEBA-16882A7A90F9}"/>
    <dgm:cxn modelId="{B4E68134-FF1C-264F-92D7-077B4F352DB7}" type="presOf" srcId="{33D41DE4-403D-E742-B5DD-44F531735E42}" destId="{BE1DF466-29D9-544F-98B1-F4A167680DDF}" srcOrd="0" destOrd="0" presId="urn:microsoft.com/office/officeart/2005/8/layout/hList1"/>
    <dgm:cxn modelId="{6ED7F936-40A1-7447-BD55-17387CBAD98E}" type="presOf" srcId="{55632A3A-1F62-734C-AA30-AAF8D63F1450}" destId="{54FE242C-8DC7-2A47-B84C-3CA9EB13C883}" srcOrd="0" destOrd="1" presId="urn:microsoft.com/office/officeart/2005/8/layout/hList1"/>
    <dgm:cxn modelId="{3BC1B238-79B6-AF42-B3C9-9809E56E904E}" srcId="{8843DD34-EC54-8742-933D-DEF91AA9C8C3}" destId="{C8ACAC59-C21D-DC44-B482-EADD5F019B62}" srcOrd="5" destOrd="0" parTransId="{2A319026-1523-9B46-A622-56B9F640325F}" sibTransId="{B470B3E9-4511-CE4E-89E7-0AA29F647BDF}"/>
    <dgm:cxn modelId="{9411B93C-D316-7642-9B84-03619672ECEA}" srcId="{FBF88E52-D172-1247-82DD-A7C4FFA49568}" destId="{8B611AF3-B493-4548-8E05-EBC32AED73FC}" srcOrd="0" destOrd="0" parTransId="{860FCD19-D3E4-D34F-8933-78F140F00A5A}" sibTransId="{F709DAB4-21C6-8942-B97F-179C37A5BBF5}"/>
    <dgm:cxn modelId="{C5F8075D-9FD6-2B44-BB74-B2AD12CA72E6}" type="presOf" srcId="{C8ACAC59-C21D-DC44-B482-EADD5F019B62}" destId="{71AD1331-BEED-9846-9BC6-10E66A812F94}" srcOrd="0" destOrd="0" presId="urn:microsoft.com/office/officeart/2005/8/layout/hList1"/>
    <dgm:cxn modelId="{8A6C9F61-10AE-5D4E-BBCB-AF277B7F1BD8}" srcId="{8843DD34-EC54-8742-933D-DEF91AA9C8C3}" destId="{FBF88E52-D172-1247-82DD-A7C4FFA49568}" srcOrd="1" destOrd="0" parTransId="{5144499E-3FD0-7545-BC71-1A3A158D2092}" sibTransId="{41914A83-1B52-4948-A312-8D05C67A6FBE}"/>
    <dgm:cxn modelId="{0FC82866-2FE2-6F4B-B23A-3EAF146FB52D}" type="presOf" srcId="{25AF7C85-F234-CA4C-99FB-C622FC7D6243}" destId="{3FB8E7A2-5F08-AA48-9727-B48261FC993D}" srcOrd="0" destOrd="3" presId="urn:microsoft.com/office/officeart/2005/8/layout/hList1"/>
    <dgm:cxn modelId="{4FC63948-08FB-BC43-964B-F08B8F78CC93}" srcId="{FBF88E52-D172-1247-82DD-A7C4FFA49568}" destId="{6FA74236-03EA-B647-B70E-C29E1C09697D}" srcOrd="2" destOrd="0" parTransId="{32990912-5244-504E-BDDD-6092611F442B}" sibTransId="{441D5134-1F52-7144-8453-D071BBC1E5BB}"/>
    <dgm:cxn modelId="{8581F04A-93F5-5042-8B98-9CF2FA683BC5}" srcId="{C9A51234-8981-3B41-8CBD-28EC91771EDD}" destId="{6D26AED9-18C8-2C46-B603-C8CB85E1122D}" srcOrd="2" destOrd="0" parTransId="{F2013457-3E92-EF4E-BB99-1E55C1EE18DE}" sibTransId="{1BC596BA-CF46-194F-9017-4B1086455CBB}"/>
    <dgm:cxn modelId="{3007004E-D330-6A47-8C03-63A5F72ED489}" type="presOf" srcId="{50A2E60C-7846-D244-8B74-E8998A9A148D}" destId="{F62B8CBB-5B7D-DE48-8FCB-D9C31FEA8B7C}" srcOrd="0" destOrd="0" presId="urn:microsoft.com/office/officeart/2005/8/layout/hList1"/>
    <dgm:cxn modelId="{5BF4C64E-523A-8F43-B3CC-57A0FE4185E7}" type="presOf" srcId="{9FA65C49-65EE-364E-B99F-B62F0240785A}" destId="{870D37AF-AC81-0241-A60F-C7F9C49F196D}" srcOrd="0" destOrd="2" presId="urn:microsoft.com/office/officeart/2005/8/layout/hList1"/>
    <dgm:cxn modelId="{5CE8B251-B24C-854D-AE4B-2E2C64007EC5}" srcId="{33D41DE4-403D-E742-B5DD-44F531735E42}" destId="{AA7F1846-A97D-2649-AAFD-1F73B22AE1FC}" srcOrd="0" destOrd="0" parTransId="{9B45F738-836E-B84C-902F-BD3D0F7E075B}" sibTransId="{DD3B0C65-C385-F744-AE06-5C822BF0F2F2}"/>
    <dgm:cxn modelId="{56EDCB75-351E-A54F-94E5-50D8B6F23FDB}" type="presOf" srcId="{EB0854A5-2574-544E-92F1-3F838645F137}" destId="{3FB8E7A2-5F08-AA48-9727-B48261FC993D}" srcOrd="0" destOrd="0" presId="urn:microsoft.com/office/officeart/2005/8/layout/hList1"/>
    <dgm:cxn modelId="{C638D155-BB2C-7A49-9A05-27E01BFCB25D}" srcId="{33D41DE4-403D-E742-B5DD-44F531735E42}" destId="{ED3B12D3-ACA3-3C43-9916-E8E360448A01}" srcOrd="2" destOrd="0" parTransId="{DFEA00A6-C226-1C46-AC58-02765D3E1D64}" sibTransId="{8A614FE7-428D-F84F-8749-083D73F3ACCC}"/>
    <dgm:cxn modelId="{7A7C4787-D099-B946-A0AE-5DD9B15A8D61}" type="presOf" srcId="{8B611AF3-B493-4548-8E05-EBC32AED73FC}" destId="{58CA5CBE-A042-3B46-AF4D-425A1B460BD0}" srcOrd="0" destOrd="0" presId="urn:microsoft.com/office/officeart/2005/8/layout/hList1"/>
    <dgm:cxn modelId="{58D71C93-EC4F-134F-815C-E8355BFB5EF9}" srcId="{FBF88E52-D172-1247-82DD-A7C4FFA49568}" destId="{13126901-B9E9-8F4F-919D-A70AE1DC87C7}" srcOrd="1" destOrd="0" parTransId="{5C6B2110-061F-B444-BE2A-4B90AD6FD816}" sibTransId="{B9AACC58-EF01-134F-A56E-69A64BA58EB7}"/>
    <dgm:cxn modelId="{FED85293-D42D-A94D-BF71-5201292C3EC5}" srcId="{33D41DE4-403D-E742-B5DD-44F531735E42}" destId="{55632A3A-1F62-734C-AA30-AAF8D63F1450}" srcOrd="1" destOrd="0" parTransId="{8A61630C-8956-FC48-94AF-EDACAB5DCAE5}" sibTransId="{5B9149B2-11A6-5B49-A284-AC8AE603ED06}"/>
    <dgm:cxn modelId="{8489DF93-94FE-4C4C-A234-F82C6CD3C3E3}" type="presOf" srcId="{0FB1068F-3FB7-2345-AA0B-4E7C093BEC0B}" destId="{A42A7EEB-CA26-F742-BAB9-50B86C5B4786}" srcOrd="0" destOrd="0" presId="urn:microsoft.com/office/officeart/2005/8/layout/hList1"/>
    <dgm:cxn modelId="{8AE0D898-1120-E44E-9AE2-F405F859F9BE}" type="presOf" srcId="{ED3B12D3-ACA3-3C43-9916-E8E360448A01}" destId="{54FE242C-8DC7-2A47-B84C-3CA9EB13C883}" srcOrd="0" destOrd="2" presId="urn:microsoft.com/office/officeart/2005/8/layout/hList1"/>
    <dgm:cxn modelId="{F6EC8F9D-527D-7D46-86BB-3F6FB7829F07}" srcId="{0FB1068F-3FB7-2345-AA0B-4E7C093BEC0B}" destId="{F29CB250-594F-8D41-918D-9189F72DDAB3}" srcOrd="0" destOrd="0" parTransId="{6E09995D-F4E5-6542-B170-C81DEDB1FEC8}" sibTransId="{D8287DCC-ED4E-F14E-897B-5A0C62662691}"/>
    <dgm:cxn modelId="{FC3132A0-0E3A-6748-90F4-380DFD65E66D}" srcId="{33D41DE4-403D-E742-B5DD-44F531735E42}" destId="{F1A2DEBB-7F62-6641-8D19-D1E15273359E}" srcOrd="3" destOrd="0" parTransId="{C7E4C606-A805-1642-8F2C-DE23210EA55B}" sibTransId="{D9CA70BE-F1C6-5246-988A-E7CB6C6B072E}"/>
    <dgm:cxn modelId="{E3381AA5-4BD0-8C45-8537-DA4683D94A8B}" srcId="{0FB1068F-3FB7-2345-AA0B-4E7C093BEC0B}" destId="{62114ADA-655A-3548-B312-CB4171CB2CE8}" srcOrd="2" destOrd="0" parTransId="{ACA81294-B1C5-8E48-868C-E5F60C8A436A}" sibTransId="{C00AAA56-E037-8842-8775-6390CA798FCD}"/>
    <dgm:cxn modelId="{D613E9AC-90DF-814F-9B7C-5F9810D80A4B}" type="presOf" srcId="{F29CB250-594F-8D41-918D-9189F72DDAB3}" destId="{58A4B41F-267D-D944-BF29-5EE10AE134B1}" srcOrd="0" destOrd="0" presId="urn:microsoft.com/office/officeart/2005/8/layout/hList1"/>
    <dgm:cxn modelId="{536B5BB4-E403-B843-B707-F47893587F20}" srcId="{C8ACAC59-C21D-DC44-B482-EADD5F019B62}" destId="{9FA65C49-65EE-364E-B99F-B62F0240785A}" srcOrd="2" destOrd="0" parTransId="{653F9B32-1A2A-6048-A4BB-12B071983B79}" sibTransId="{61410D12-5292-8940-B6CB-6B1421C733F2}"/>
    <dgm:cxn modelId="{63B0ADB7-46E2-6E4A-83E5-D50E75C6FBA3}" type="presOf" srcId="{22ED36E1-4CFA-DC4F-8220-B435DD2678E0}" destId="{3FB8E7A2-5F08-AA48-9727-B48261FC993D}" srcOrd="0" destOrd="1" presId="urn:microsoft.com/office/officeart/2005/8/layout/hList1"/>
    <dgm:cxn modelId="{5FB52FC8-309E-B844-9D32-AC1364B5EEF3}" srcId="{8843DD34-EC54-8742-933D-DEF91AA9C8C3}" destId="{C9A51234-8981-3B41-8CBD-28EC91771EDD}" srcOrd="0" destOrd="0" parTransId="{82506431-314B-A642-873E-854708890634}" sibTransId="{3E91DD13-78D0-664F-8CDF-73839F544A21}"/>
    <dgm:cxn modelId="{C09147C8-0177-8A4E-940F-BA34BD166F62}" type="presOf" srcId="{FBF88E52-D172-1247-82DD-A7C4FFA49568}" destId="{6701EA45-5FFF-DC4D-97C0-16F17456DC10}" srcOrd="0" destOrd="0" presId="urn:microsoft.com/office/officeart/2005/8/layout/hList1"/>
    <dgm:cxn modelId="{44719ACA-59F0-E04C-927D-D359AF9DB446}" srcId="{C8ACAC59-C21D-DC44-B482-EADD5F019B62}" destId="{BF322B04-FB89-FB42-8024-E2925381949C}" srcOrd="1" destOrd="0" parTransId="{12AE4BC9-B3F3-F649-B935-D2B632AC1E30}" sibTransId="{A6EA2254-DC6D-8A43-B95B-916C5868766D}"/>
    <dgm:cxn modelId="{CD262CCC-7384-FA4D-8925-700D5B139041}" type="presOf" srcId="{F1A2DEBB-7F62-6641-8D19-D1E15273359E}" destId="{54FE242C-8DC7-2A47-B84C-3CA9EB13C883}" srcOrd="0" destOrd="3" presId="urn:microsoft.com/office/officeart/2005/8/layout/hList1"/>
    <dgm:cxn modelId="{346C8DCD-D07C-EC4F-9AD3-0FF2DFD0E555}" type="presOf" srcId="{4646007C-6875-224A-A4BD-B484B9A9D20E}" destId="{EBE1F872-36C2-8C46-8F0E-B13B30E81C0D}" srcOrd="0" destOrd="0" presId="urn:microsoft.com/office/officeart/2005/8/layout/hList1"/>
    <dgm:cxn modelId="{5F9E0FD6-32EA-B24B-B19C-DD5B94774FE8}" type="presOf" srcId="{6FA74236-03EA-B647-B70E-C29E1C09697D}" destId="{58CA5CBE-A042-3B46-AF4D-425A1B460BD0}" srcOrd="0" destOrd="2" presId="urn:microsoft.com/office/officeart/2005/8/layout/hList1"/>
    <dgm:cxn modelId="{933ACEDC-82A6-E342-AEF3-D8A548C6C5E2}" type="presOf" srcId="{72D22F69-C5C2-A04B-8B79-C1C627B2EC16}" destId="{870D37AF-AC81-0241-A60F-C7F9C49F196D}" srcOrd="0" destOrd="0" presId="urn:microsoft.com/office/officeart/2005/8/layout/hList1"/>
    <dgm:cxn modelId="{7235BDDD-FC73-5349-8392-EDF11F20638E}" srcId="{C9A51234-8981-3B41-8CBD-28EC91771EDD}" destId="{25AF7C85-F234-CA4C-99FB-C622FC7D6243}" srcOrd="3" destOrd="0" parTransId="{9ED4F868-BD7F-EA4C-A48E-B2A6EB1E868F}" sibTransId="{67EE715E-E78E-1943-9D3E-E3BBF3504E50}"/>
    <dgm:cxn modelId="{88D6BFDE-0DB3-2A40-9125-6CDA21092334}" srcId="{0FB1068F-3FB7-2345-AA0B-4E7C093BEC0B}" destId="{44592111-5184-DD47-BD76-F6B54235C1B8}" srcOrd="1" destOrd="0" parTransId="{8727B81B-3DBE-4146-8747-9F5CAE65E761}" sibTransId="{67F20F1B-0AB5-F641-9263-DB765749EC40}"/>
    <dgm:cxn modelId="{5928D7E1-80AF-7444-BAF5-49D87B40AF43}" type="presOf" srcId="{13126901-B9E9-8F4F-919D-A70AE1DC87C7}" destId="{58CA5CBE-A042-3B46-AF4D-425A1B460BD0}" srcOrd="0" destOrd="1" presId="urn:microsoft.com/office/officeart/2005/8/layout/hList1"/>
    <dgm:cxn modelId="{9425ACE6-0A10-CD4F-9E7A-908E76F4594D}" type="presOf" srcId="{44592111-5184-DD47-BD76-F6B54235C1B8}" destId="{58A4B41F-267D-D944-BF29-5EE10AE134B1}" srcOrd="0" destOrd="1" presId="urn:microsoft.com/office/officeart/2005/8/layout/hList1"/>
    <dgm:cxn modelId="{842A7FEE-8EE1-3146-A167-B8679AED485F}" type="presOf" srcId="{8843DD34-EC54-8742-933D-DEF91AA9C8C3}" destId="{C6789E82-DCF4-9F46-AA7A-6791A6868ADD}" srcOrd="0" destOrd="0" presId="urn:microsoft.com/office/officeart/2005/8/layout/hList1"/>
    <dgm:cxn modelId="{68D81BEF-1BE3-9840-9D3D-AA98AB443514}" srcId="{8843DD34-EC54-8742-933D-DEF91AA9C8C3}" destId="{0FB1068F-3FB7-2345-AA0B-4E7C093BEC0B}" srcOrd="4" destOrd="0" parTransId="{9E30987F-A433-E845-99D4-9A34161AE079}" sibTransId="{1C741659-D980-6E41-9595-152BFFDB0313}"/>
    <dgm:cxn modelId="{C92511F2-C721-724F-87EF-F56FF5C55640}" srcId="{C9A51234-8981-3B41-8CBD-28EC91771EDD}" destId="{EB0854A5-2574-544E-92F1-3F838645F137}" srcOrd="0" destOrd="0" parTransId="{2D7F918B-9B70-FC49-8117-4F01AF041E08}" sibTransId="{929DEF62-49D8-BA4C-ABF0-2F5A0AA4311F}"/>
    <dgm:cxn modelId="{D99E1EF9-5C86-F14E-A8FC-09301D2BF100}" type="presOf" srcId="{62114ADA-655A-3548-B312-CB4171CB2CE8}" destId="{58A4B41F-267D-D944-BF29-5EE10AE134B1}" srcOrd="0" destOrd="2" presId="urn:microsoft.com/office/officeart/2005/8/layout/hList1"/>
    <dgm:cxn modelId="{8CA68FFB-C3E5-9448-9B17-05A37A502DE4}" type="presOf" srcId="{C9A51234-8981-3B41-8CBD-28EC91771EDD}" destId="{C793EE50-A72A-F94A-BB61-7D5DF65B2BC6}" srcOrd="0" destOrd="0" presId="urn:microsoft.com/office/officeart/2005/8/layout/hList1"/>
    <dgm:cxn modelId="{CD629DFE-AB33-524A-A665-097649F285AD}" srcId="{C9A51234-8981-3B41-8CBD-28EC91771EDD}" destId="{22ED36E1-4CFA-DC4F-8220-B435DD2678E0}" srcOrd="1" destOrd="0" parTransId="{2717FF00-6F67-DB4A-89BB-5049DBC1EAC9}" sibTransId="{49E0622A-840C-5E48-A125-1BAB10FD5FF9}"/>
    <dgm:cxn modelId="{DE0BCFFE-8467-2F48-9B26-163608998E40}" srcId="{C8ACAC59-C21D-DC44-B482-EADD5F019B62}" destId="{72D22F69-C5C2-A04B-8B79-C1C627B2EC16}" srcOrd="0" destOrd="0" parTransId="{F858FD09-3A8D-7F43-B350-7D47BD692DC9}" sibTransId="{5845996A-28A5-DA4D-8162-0261623FA730}"/>
    <dgm:cxn modelId="{8657065A-49AA-0A49-9E1A-C14F82AEB4BA}" type="presParOf" srcId="{C6789E82-DCF4-9F46-AA7A-6791A6868ADD}" destId="{6B5018BF-78BA-7346-B395-71B1E9951C77}" srcOrd="0" destOrd="0" presId="urn:microsoft.com/office/officeart/2005/8/layout/hList1"/>
    <dgm:cxn modelId="{2090B872-B3ED-F34F-B639-B25A7C691F2D}" type="presParOf" srcId="{6B5018BF-78BA-7346-B395-71B1E9951C77}" destId="{C793EE50-A72A-F94A-BB61-7D5DF65B2BC6}" srcOrd="0" destOrd="0" presId="urn:microsoft.com/office/officeart/2005/8/layout/hList1"/>
    <dgm:cxn modelId="{E83902EE-BA1A-5941-85CE-BF938486E5A8}" type="presParOf" srcId="{6B5018BF-78BA-7346-B395-71B1E9951C77}" destId="{3FB8E7A2-5F08-AA48-9727-B48261FC993D}" srcOrd="1" destOrd="0" presId="urn:microsoft.com/office/officeart/2005/8/layout/hList1"/>
    <dgm:cxn modelId="{44F8EC88-7DA6-3C40-B418-27BB73B1ABAA}" type="presParOf" srcId="{C6789E82-DCF4-9F46-AA7A-6791A6868ADD}" destId="{C04020E5-FD8B-5647-ACBA-F8235128216C}" srcOrd="1" destOrd="0" presId="urn:microsoft.com/office/officeart/2005/8/layout/hList1"/>
    <dgm:cxn modelId="{0B225AF9-D376-D540-A2B7-0BA5FBC732C3}" type="presParOf" srcId="{C6789E82-DCF4-9F46-AA7A-6791A6868ADD}" destId="{0F83118C-2A7A-FA4D-91A9-250F516674C0}" srcOrd="2" destOrd="0" presId="urn:microsoft.com/office/officeart/2005/8/layout/hList1"/>
    <dgm:cxn modelId="{C9934144-35AC-1B4E-8E5A-073FE4327ACA}" type="presParOf" srcId="{0F83118C-2A7A-FA4D-91A9-250F516674C0}" destId="{6701EA45-5FFF-DC4D-97C0-16F17456DC10}" srcOrd="0" destOrd="0" presId="urn:microsoft.com/office/officeart/2005/8/layout/hList1"/>
    <dgm:cxn modelId="{5BE58CB3-16B0-F749-A7C4-A3EC0AFCD202}" type="presParOf" srcId="{0F83118C-2A7A-FA4D-91A9-250F516674C0}" destId="{58CA5CBE-A042-3B46-AF4D-425A1B460BD0}" srcOrd="1" destOrd="0" presId="urn:microsoft.com/office/officeart/2005/8/layout/hList1"/>
    <dgm:cxn modelId="{4A6220D4-5D1B-E146-9246-4081124845E6}" type="presParOf" srcId="{C6789E82-DCF4-9F46-AA7A-6791A6868ADD}" destId="{A7E69F24-551A-5446-9BB8-7006694104E1}" srcOrd="3" destOrd="0" presId="urn:microsoft.com/office/officeart/2005/8/layout/hList1"/>
    <dgm:cxn modelId="{9D35B96B-B544-A84E-9798-71115EF8D538}" type="presParOf" srcId="{C6789E82-DCF4-9F46-AA7A-6791A6868ADD}" destId="{198216AD-F215-314C-8675-5D9183D64CE7}" srcOrd="4" destOrd="0" presId="urn:microsoft.com/office/officeart/2005/8/layout/hList1"/>
    <dgm:cxn modelId="{4BCE68F1-E297-A444-89C4-0CAC2E154ED7}" type="presParOf" srcId="{198216AD-F215-314C-8675-5D9183D64CE7}" destId="{BE1DF466-29D9-544F-98B1-F4A167680DDF}" srcOrd="0" destOrd="0" presId="urn:microsoft.com/office/officeart/2005/8/layout/hList1"/>
    <dgm:cxn modelId="{6511A5F8-76BE-3A48-B411-5C8256519722}" type="presParOf" srcId="{198216AD-F215-314C-8675-5D9183D64CE7}" destId="{54FE242C-8DC7-2A47-B84C-3CA9EB13C883}" srcOrd="1" destOrd="0" presId="urn:microsoft.com/office/officeart/2005/8/layout/hList1"/>
    <dgm:cxn modelId="{C349CDDE-3FD3-9646-941B-787BE761AB59}" type="presParOf" srcId="{C6789E82-DCF4-9F46-AA7A-6791A6868ADD}" destId="{68B16FDC-6A91-0948-876C-0F8E94069DD1}" srcOrd="5" destOrd="0" presId="urn:microsoft.com/office/officeart/2005/8/layout/hList1"/>
    <dgm:cxn modelId="{79283EF8-A8BF-DC46-B0D8-295BA70E7CF2}" type="presParOf" srcId="{C6789E82-DCF4-9F46-AA7A-6791A6868ADD}" destId="{FE912D66-E987-9344-BD49-D8713B9C46F5}" srcOrd="6" destOrd="0" presId="urn:microsoft.com/office/officeart/2005/8/layout/hList1"/>
    <dgm:cxn modelId="{59ECC267-F16E-6F48-91F1-BC609C40398D}" type="presParOf" srcId="{FE912D66-E987-9344-BD49-D8713B9C46F5}" destId="{F62B8CBB-5B7D-DE48-8FCB-D9C31FEA8B7C}" srcOrd="0" destOrd="0" presId="urn:microsoft.com/office/officeart/2005/8/layout/hList1"/>
    <dgm:cxn modelId="{AE6A5854-54AF-274A-8651-187A4CD9696B}" type="presParOf" srcId="{FE912D66-E987-9344-BD49-D8713B9C46F5}" destId="{EBE1F872-36C2-8C46-8F0E-B13B30E81C0D}" srcOrd="1" destOrd="0" presId="urn:microsoft.com/office/officeart/2005/8/layout/hList1"/>
    <dgm:cxn modelId="{B380237A-B040-3945-9343-1B5C2675FDCB}" type="presParOf" srcId="{C6789E82-DCF4-9F46-AA7A-6791A6868ADD}" destId="{E6B9C1A8-DD7C-B44C-9C01-9F06FC916B7B}" srcOrd="7" destOrd="0" presId="urn:microsoft.com/office/officeart/2005/8/layout/hList1"/>
    <dgm:cxn modelId="{38CACF7F-A91E-D648-8D4C-D69075120CD4}" type="presParOf" srcId="{C6789E82-DCF4-9F46-AA7A-6791A6868ADD}" destId="{AC3C371C-0AE4-8946-B415-0AB556A502EA}" srcOrd="8" destOrd="0" presId="urn:microsoft.com/office/officeart/2005/8/layout/hList1"/>
    <dgm:cxn modelId="{08CCFB0B-F800-EB41-AA69-B8033AFBC3B6}" type="presParOf" srcId="{AC3C371C-0AE4-8946-B415-0AB556A502EA}" destId="{A42A7EEB-CA26-F742-BAB9-50B86C5B4786}" srcOrd="0" destOrd="0" presId="urn:microsoft.com/office/officeart/2005/8/layout/hList1"/>
    <dgm:cxn modelId="{54FB266D-E291-7E41-8F09-0C135DC66334}" type="presParOf" srcId="{AC3C371C-0AE4-8946-B415-0AB556A502EA}" destId="{58A4B41F-267D-D944-BF29-5EE10AE134B1}" srcOrd="1" destOrd="0" presId="urn:microsoft.com/office/officeart/2005/8/layout/hList1"/>
    <dgm:cxn modelId="{DC7C30CB-70E9-6C43-8FF0-D8957F8868FD}" type="presParOf" srcId="{C6789E82-DCF4-9F46-AA7A-6791A6868ADD}" destId="{0C2C772E-75C6-C34C-9D4A-22828DC32F73}" srcOrd="9" destOrd="0" presId="urn:microsoft.com/office/officeart/2005/8/layout/hList1"/>
    <dgm:cxn modelId="{F85CFF3A-DA75-2646-942C-7B3B5F29D8A7}" type="presParOf" srcId="{C6789E82-DCF4-9F46-AA7A-6791A6868ADD}" destId="{2506ADD9-D483-2147-A34E-02D204CD0415}" srcOrd="10" destOrd="0" presId="urn:microsoft.com/office/officeart/2005/8/layout/hList1"/>
    <dgm:cxn modelId="{BDF73433-4763-F54E-A938-F3412D5A3A74}" type="presParOf" srcId="{2506ADD9-D483-2147-A34E-02D204CD0415}" destId="{71AD1331-BEED-9846-9BC6-10E66A812F94}" srcOrd="0" destOrd="0" presId="urn:microsoft.com/office/officeart/2005/8/layout/hList1"/>
    <dgm:cxn modelId="{603DE842-D0D9-5745-BB61-663AB28AF702}" type="presParOf" srcId="{2506ADD9-D483-2147-A34E-02D204CD0415}" destId="{870D37AF-AC81-0241-A60F-C7F9C49F196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A5C5C2-92E7-BC4A-A95A-A2268D5CC2F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14EAEF30-DED1-0542-83B9-573C6001F7EA}">
      <dgm:prSet/>
      <dgm:spPr>
        <a:solidFill>
          <a:srgbClr val="00669E"/>
        </a:solidFill>
        <a:ln>
          <a:noFill/>
        </a:ln>
      </dgm:spPr>
      <dgm:t>
        <a:bodyPr/>
        <a:lstStyle/>
        <a:p>
          <a:r>
            <a:rPr lang="en-AU"/>
            <a:t>Stars</a:t>
          </a:r>
        </a:p>
      </dgm:t>
    </dgm:pt>
    <dgm:pt modelId="{161C3D2F-3D02-594C-AED8-31CD01D436F1}" type="parTrans" cxnId="{4FD2F9FF-8207-324D-AD99-61E9A26B5426}">
      <dgm:prSet/>
      <dgm:spPr/>
      <dgm:t>
        <a:bodyPr/>
        <a:lstStyle/>
        <a:p>
          <a:endParaRPr lang="en-GB"/>
        </a:p>
      </dgm:t>
    </dgm:pt>
    <dgm:pt modelId="{F1FF05AE-00D1-B44A-9F42-63E6925AF4E3}" type="sibTrans" cxnId="{4FD2F9FF-8207-324D-AD99-61E9A26B5426}">
      <dgm:prSet/>
      <dgm:spPr/>
      <dgm:t>
        <a:bodyPr/>
        <a:lstStyle/>
        <a:p>
          <a:endParaRPr lang="en-GB"/>
        </a:p>
      </dgm:t>
    </dgm:pt>
    <dgm:pt modelId="{FCA290FA-DA63-8647-9659-D55422BA4B90}">
      <dgm:prSet/>
      <dgm:spPr/>
      <dgm:t>
        <a:bodyPr/>
        <a:lstStyle/>
        <a:p>
          <a:r>
            <a:rPr lang="en-AU" dirty="0"/>
            <a:t>The star has a large market share in a rapidly growing industry. </a:t>
          </a:r>
        </a:p>
      </dgm:t>
    </dgm:pt>
    <dgm:pt modelId="{3A9E672A-B502-3C4F-9B67-670546FC9DEE}" type="parTrans" cxnId="{05DBA19F-9ABC-1B49-8023-AFFCCCDD782F}">
      <dgm:prSet/>
      <dgm:spPr/>
      <dgm:t>
        <a:bodyPr/>
        <a:lstStyle/>
        <a:p>
          <a:endParaRPr lang="en-GB"/>
        </a:p>
      </dgm:t>
    </dgm:pt>
    <dgm:pt modelId="{561D821B-862C-0847-9EB9-C648D4863E5A}" type="sibTrans" cxnId="{05DBA19F-9ABC-1B49-8023-AFFCCCDD782F}">
      <dgm:prSet/>
      <dgm:spPr/>
      <dgm:t>
        <a:bodyPr/>
        <a:lstStyle/>
        <a:p>
          <a:endParaRPr lang="en-GB"/>
        </a:p>
      </dgm:t>
    </dgm:pt>
    <dgm:pt modelId="{9B841C1D-5F10-784C-98C6-161F3DC40BDD}">
      <dgm:prSet/>
      <dgm:spPr/>
      <dgm:t>
        <a:bodyPr/>
        <a:lstStyle/>
        <a:p>
          <a:r>
            <a:rPr lang="en-AU" dirty="0"/>
            <a:t>The star is important because it has additional growth potential, and profits should be ploughed into this business as investment for future growth and profits.</a:t>
          </a:r>
        </a:p>
      </dgm:t>
    </dgm:pt>
    <dgm:pt modelId="{6C8115BD-D317-304D-818E-C524B0C3EC77}" type="parTrans" cxnId="{2EFF8095-C6B7-9F4A-91CC-E8873AAACC3A}">
      <dgm:prSet/>
      <dgm:spPr/>
      <dgm:t>
        <a:bodyPr/>
        <a:lstStyle/>
        <a:p>
          <a:endParaRPr lang="en-GB"/>
        </a:p>
      </dgm:t>
    </dgm:pt>
    <dgm:pt modelId="{9F8F3FCF-5B9B-6240-8F81-259389EA8748}" type="sibTrans" cxnId="{2EFF8095-C6B7-9F4A-91CC-E8873AAACC3A}">
      <dgm:prSet/>
      <dgm:spPr/>
      <dgm:t>
        <a:bodyPr/>
        <a:lstStyle/>
        <a:p>
          <a:endParaRPr lang="en-GB"/>
        </a:p>
      </dgm:t>
    </dgm:pt>
    <dgm:pt modelId="{650226D7-A6B9-1646-9623-F411C253C518}">
      <dgm:prSet/>
      <dgm:spPr/>
      <dgm:t>
        <a:bodyPr/>
        <a:lstStyle/>
        <a:p>
          <a:r>
            <a:rPr lang="en-AU"/>
            <a:t>The star is visible and attractive, and it will generate profits and a positive cash flow even as the industry matures and market growth slows.</a:t>
          </a:r>
        </a:p>
      </dgm:t>
    </dgm:pt>
    <dgm:pt modelId="{ECACECA3-8391-8A46-9DC5-B32D371B7C04}" type="parTrans" cxnId="{8696590B-9004-8244-9345-7E24C12D214B}">
      <dgm:prSet/>
      <dgm:spPr/>
      <dgm:t>
        <a:bodyPr/>
        <a:lstStyle/>
        <a:p>
          <a:endParaRPr lang="en-GB"/>
        </a:p>
      </dgm:t>
    </dgm:pt>
    <dgm:pt modelId="{1FFA653C-0D1D-184F-8BA7-C82D8C3DCBDC}" type="sibTrans" cxnId="{8696590B-9004-8244-9345-7E24C12D214B}">
      <dgm:prSet/>
      <dgm:spPr/>
      <dgm:t>
        <a:bodyPr/>
        <a:lstStyle/>
        <a:p>
          <a:endParaRPr lang="en-GB"/>
        </a:p>
      </dgm:t>
    </dgm:pt>
    <dgm:pt modelId="{27CEF8AD-6DB3-B54A-BD74-F0B663A26FEE}">
      <dgm:prSet/>
      <dgm:spPr>
        <a:solidFill>
          <a:srgbClr val="A93E62"/>
        </a:solidFill>
        <a:ln>
          <a:noFill/>
        </a:ln>
      </dgm:spPr>
      <dgm:t>
        <a:bodyPr/>
        <a:lstStyle/>
        <a:p>
          <a:r>
            <a:rPr lang="en-AU"/>
            <a:t>Cash cows</a:t>
          </a:r>
        </a:p>
      </dgm:t>
    </dgm:pt>
    <dgm:pt modelId="{ABD25399-85A5-F24B-8EB3-EF455664E27B}" type="parTrans" cxnId="{1E8F7AC0-DB10-3946-BA38-A76A69E60DE8}">
      <dgm:prSet/>
      <dgm:spPr/>
      <dgm:t>
        <a:bodyPr/>
        <a:lstStyle/>
        <a:p>
          <a:endParaRPr lang="en-GB"/>
        </a:p>
      </dgm:t>
    </dgm:pt>
    <dgm:pt modelId="{27F1C1F9-5A69-2B4A-ADD6-7DA9CA2E1BEA}" type="sibTrans" cxnId="{1E8F7AC0-DB10-3946-BA38-A76A69E60DE8}">
      <dgm:prSet/>
      <dgm:spPr/>
      <dgm:t>
        <a:bodyPr/>
        <a:lstStyle/>
        <a:p>
          <a:endParaRPr lang="en-GB"/>
        </a:p>
      </dgm:t>
    </dgm:pt>
    <dgm:pt modelId="{D342C88D-B324-144A-87D9-0CCC2A703FBE}">
      <dgm:prSet/>
      <dgm:spPr/>
      <dgm:t>
        <a:bodyPr/>
        <a:lstStyle/>
        <a:p>
          <a:r>
            <a:rPr lang="en-AU" dirty="0"/>
            <a:t>The cash cow exists in a mature, slow-growth industry but is a dominant business in the industry with a large market share. </a:t>
          </a:r>
        </a:p>
      </dgm:t>
    </dgm:pt>
    <dgm:pt modelId="{25C46130-A48E-284B-B279-ED7C0401643F}" type="parTrans" cxnId="{C4935EA2-55F6-0144-9070-CBB189C94B6E}">
      <dgm:prSet/>
      <dgm:spPr/>
      <dgm:t>
        <a:bodyPr/>
        <a:lstStyle/>
        <a:p>
          <a:endParaRPr lang="en-GB"/>
        </a:p>
      </dgm:t>
    </dgm:pt>
    <dgm:pt modelId="{40753357-26E3-DC48-9394-F192CB0D87BE}" type="sibTrans" cxnId="{C4935EA2-55F6-0144-9070-CBB189C94B6E}">
      <dgm:prSet/>
      <dgm:spPr/>
      <dgm:t>
        <a:bodyPr/>
        <a:lstStyle/>
        <a:p>
          <a:endParaRPr lang="en-GB"/>
        </a:p>
      </dgm:t>
    </dgm:pt>
    <dgm:pt modelId="{942899DC-919E-7949-8C0F-1B2D4C7D9F66}">
      <dgm:prSet/>
      <dgm:spPr/>
      <dgm:t>
        <a:bodyPr/>
        <a:lstStyle/>
        <a:p>
          <a:r>
            <a:rPr lang="en-AU"/>
            <a:t>Because heavy investments in advertising and plant expansion are no longer required, the company earns a positive cash flow. It can milk the cash cow to invest in other, riskier businesses.</a:t>
          </a:r>
        </a:p>
      </dgm:t>
    </dgm:pt>
    <dgm:pt modelId="{B5F576F9-C2B1-EA45-863F-319D29C3F612}" type="parTrans" cxnId="{7DB0530B-02C6-AE46-BAFC-3F7043E4BA94}">
      <dgm:prSet/>
      <dgm:spPr/>
      <dgm:t>
        <a:bodyPr/>
        <a:lstStyle/>
        <a:p>
          <a:endParaRPr lang="en-GB"/>
        </a:p>
      </dgm:t>
    </dgm:pt>
    <dgm:pt modelId="{9C7D024B-8A7B-594E-9452-1DA38912DC98}" type="sibTrans" cxnId="{7DB0530B-02C6-AE46-BAFC-3F7043E4BA94}">
      <dgm:prSet/>
      <dgm:spPr/>
      <dgm:t>
        <a:bodyPr/>
        <a:lstStyle/>
        <a:p>
          <a:endParaRPr lang="en-GB"/>
        </a:p>
      </dgm:t>
    </dgm:pt>
    <dgm:pt modelId="{9B1B1552-DE40-A348-9C5D-261B936D8C63}">
      <dgm:prSet/>
      <dgm:spPr>
        <a:solidFill>
          <a:srgbClr val="4B5085"/>
        </a:solidFill>
        <a:ln>
          <a:noFill/>
        </a:ln>
      </dgm:spPr>
      <dgm:t>
        <a:bodyPr/>
        <a:lstStyle/>
        <a:p>
          <a:r>
            <a:rPr lang="en-AU"/>
            <a:t>Question marks</a:t>
          </a:r>
        </a:p>
      </dgm:t>
    </dgm:pt>
    <dgm:pt modelId="{D5B8578A-2683-394D-83A9-1A61ED9A94C1}" type="parTrans" cxnId="{C6900804-5F70-454E-9443-8EF8879558A9}">
      <dgm:prSet/>
      <dgm:spPr/>
      <dgm:t>
        <a:bodyPr/>
        <a:lstStyle/>
        <a:p>
          <a:endParaRPr lang="en-GB"/>
        </a:p>
      </dgm:t>
    </dgm:pt>
    <dgm:pt modelId="{730ECF62-BDED-DE43-AF14-0B5FCD2820FA}" type="sibTrans" cxnId="{C6900804-5F70-454E-9443-8EF8879558A9}">
      <dgm:prSet/>
      <dgm:spPr/>
      <dgm:t>
        <a:bodyPr/>
        <a:lstStyle/>
        <a:p>
          <a:endParaRPr lang="en-GB"/>
        </a:p>
      </dgm:t>
    </dgm:pt>
    <dgm:pt modelId="{2997DF29-CD86-1E44-9483-7901732E8507}">
      <dgm:prSet/>
      <dgm:spPr/>
      <dgm:t>
        <a:bodyPr/>
        <a:lstStyle/>
        <a:p>
          <a:r>
            <a:rPr lang="en-AU" dirty="0"/>
            <a:t>The question mark exists in a new, rapidly growing industry with only a small market share. </a:t>
          </a:r>
        </a:p>
      </dgm:t>
    </dgm:pt>
    <dgm:pt modelId="{213B6347-FDE7-2348-96D0-7FDEEC69BF2A}" type="parTrans" cxnId="{B972BE45-1012-C443-BD9E-BEFEEF22DF72}">
      <dgm:prSet/>
      <dgm:spPr/>
      <dgm:t>
        <a:bodyPr/>
        <a:lstStyle/>
        <a:p>
          <a:endParaRPr lang="en-GB"/>
        </a:p>
      </dgm:t>
    </dgm:pt>
    <dgm:pt modelId="{D409FCD8-9DE1-BB4A-A8EC-E11268701C3F}" type="sibTrans" cxnId="{B972BE45-1012-C443-BD9E-BEFEEF22DF72}">
      <dgm:prSet/>
      <dgm:spPr/>
      <dgm:t>
        <a:bodyPr/>
        <a:lstStyle/>
        <a:p>
          <a:endParaRPr lang="en-GB"/>
        </a:p>
      </dgm:t>
    </dgm:pt>
    <dgm:pt modelId="{E230CF94-2214-B74A-9DE9-D91ADF0E3FE8}">
      <dgm:prSet/>
      <dgm:spPr/>
      <dgm:t>
        <a:bodyPr/>
        <a:lstStyle/>
        <a:p>
          <a:r>
            <a:rPr lang="en-AU"/>
            <a:t>The question mark business is risky. It could become a star, or it could fail. The company can invest the cash earned from cash cows in question marks with the goal of nurturing them into future stars.</a:t>
          </a:r>
        </a:p>
      </dgm:t>
    </dgm:pt>
    <dgm:pt modelId="{DCCC6E3E-0021-5647-999C-84C5203496C3}" type="parTrans" cxnId="{8E5C9E5B-0F9A-ED4D-AEE8-7CC0708132B2}">
      <dgm:prSet/>
      <dgm:spPr/>
      <dgm:t>
        <a:bodyPr/>
        <a:lstStyle/>
        <a:p>
          <a:endParaRPr lang="en-GB"/>
        </a:p>
      </dgm:t>
    </dgm:pt>
    <dgm:pt modelId="{45D61F78-8DDD-CE40-9E27-EAB63C91117E}" type="sibTrans" cxnId="{8E5C9E5B-0F9A-ED4D-AEE8-7CC0708132B2}">
      <dgm:prSet/>
      <dgm:spPr/>
      <dgm:t>
        <a:bodyPr/>
        <a:lstStyle/>
        <a:p>
          <a:endParaRPr lang="en-GB"/>
        </a:p>
      </dgm:t>
    </dgm:pt>
    <dgm:pt modelId="{EC59D9A6-D768-AB4D-9AB5-94B980B3564A}">
      <dgm:prSet/>
      <dgm:spPr>
        <a:solidFill>
          <a:srgbClr val="007B82"/>
        </a:solidFill>
        <a:ln>
          <a:noFill/>
        </a:ln>
      </dgm:spPr>
      <dgm:t>
        <a:bodyPr/>
        <a:lstStyle/>
        <a:p>
          <a:r>
            <a:rPr lang="en-AU"/>
            <a:t>Dogs</a:t>
          </a:r>
        </a:p>
      </dgm:t>
    </dgm:pt>
    <dgm:pt modelId="{25403ABF-851D-DA4C-BC5A-031A528557B4}" type="parTrans" cxnId="{667FA25C-83AC-3E47-8F0C-C7400427A339}">
      <dgm:prSet/>
      <dgm:spPr/>
      <dgm:t>
        <a:bodyPr/>
        <a:lstStyle/>
        <a:p>
          <a:endParaRPr lang="en-GB"/>
        </a:p>
      </dgm:t>
    </dgm:pt>
    <dgm:pt modelId="{34710981-BA65-3E48-BBB4-62C178E8A007}" type="sibTrans" cxnId="{667FA25C-83AC-3E47-8F0C-C7400427A339}">
      <dgm:prSet/>
      <dgm:spPr/>
      <dgm:t>
        <a:bodyPr/>
        <a:lstStyle/>
        <a:p>
          <a:endParaRPr lang="en-GB"/>
        </a:p>
      </dgm:t>
    </dgm:pt>
    <dgm:pt modelId="{EAFCA146-FFBB-0140-9AFB-07E09D1F0398}">
      <dgm:prSet/>
      <dgm:spPr/>
      <dgm:t>
        <a:bodyPr/>
        <a:lstStyle/>
        <a:p>
          <a:r>
            <a:rPr lang="en-AU"/>
            <a:t>The dog is a poor performer. </a:t>
          </a:r>
        </a:p>
      </dgm:t>
    </dgm:pt>
    <dgm:pt modelId="{B8BA6A5F-78A9-6B4C-8317-B8D3D0C88420}" type="parTrans" cxnId="{DE70BCA2-F809-9C46-810A-E17121B3B2C8}">
      <dgm:prSet/>
      <dgm:spPr/>
      <dgm:t>
        <a:bodyPr/>
        <a:lstStyle/>
        <a:p>
          <a:endParaRPr lang="en-GB"/>
        </a:p>
      </dgm:t>
    </dgm:pt>
    <dgm:pt modelId="{961AA176-03A5-FC47-AD0F-29C435C41870}" type="sibTrans" cxnId="{DE70BCA2-F809-9C46-810A-E17121B3B2C8}">
      <dgm:prSet/>
      <dgm:spPr/>
      <dgm:t>
        <a:bodyPr/>
        <a:lstStyle/>
        <a:p>
          <a:endParaRPr lang="en-GB"/>
        </a:p>
      </dgm:t>
    </dgm:pt>
    <dgm:pt modelId="{B334C912-98A2-DD4C-8F07-222CA52FCD02}">
      <dgm:prSet/>
      <dgm:spPr/>
      <dgm:t>
        <a:bodyPr/>
        <a:lstStyle/>
        <a:p>
          <a:r>
            <a:rPr lang="en-AU"/>
            <a:t>It has only a small share of a slow-growth market. </a:t>
          </a:r>
        </a:p>
      </dgm:t>
    </dgm:pt>
    <dgm:pt modelId="{3F6025AD-57D4-D048-AE34-31FB3D2DB7DF}" type="parTrans" cxnId="{80990D47-5690-074F-A111-B285B020CF79}">
      <dgm:prSet/>
      <dgm:spPr/>
      <dgm:t>
        <a:bodyPr/>
        <a:lstStyle/>
        <a:p>
          <a:endParaRPr lang="en-GB"/>
        </a:p>
      </dgm:t>
    </dgm:pt>
    <dgm:pt modelId="{9846FC55-130B-E248-B01F-D4EAFFFEFDC7}" type="sibTrans" cxnId="{80990D47-5690-074F-A111-B285B020CF79}">
      <dgm:prSet/>
      <dgm:spPr/>
      <dgm:t>
        <a:bodyPr/>
        <a:lstStyle/>
        <a:p>
          <a:endParaRPr lang="en-GB"/>
        </a:p>
      </dgm:t>
    </dgm:pt>
    <dgm:pt modelId="{FE5EF0A9-361F-4F4A-BC06-C547CDC9FF86}">
      <dgm:prSet/>
      <dgm:spPr/>
      <dgm:t>
        <a:bodyPr/>
        <a:lstStyle/>
        <a:p>
          <a:r>
            <a:rPr lang="en-AU" dirty="0"/>
            <a:t>The dog provides little profit for the company and may be targeted for divestment or liquidation if turnaround is not possible.</a:t>
          </a:r>
        </a:p>
      </dgm:t>
    </dgm:pt>
    <dgm:pt modelId="{B7846009-2707-C041-915C-69B470DCDA4D}" type="parTrans" cxnId="{CC68CC05-A41D-1449-9BD9-7A0ED4D7A6C3}">
      <dgm:prSet/>
      <dgm:spPr/>
      <dgm:t>
        <a:bodyPr/>
        <a:lstStyle/>
        <a:p>
          <a:endParaRPr lang="en-GB"/>
        </a:p>
      </dgm:t>
    </dgm:pt>
    <dgm:pt modelId="{E5494EE8-E66B-CA44-85E1-CA019B39B97C}" type="sibTrans" cxnId="{CC68CC05-A41D-1449-9BD9-7A0ED4D7A6C3}">
      <dgm:prSet/>
      <dgm:spPr/>
      <dgm:t>
        <a:bodyPr/>
        <a:lstStyle/>
        <a:p>
          <a:endParaRPr lang="en-GB"/>
        </a:p>
      </dgm:t>
    </dgm:pt>
    <dgm:pt modelId="{37D4866B-A049-6640-9423-1143E93298CB}" type="pres">
      <dgm:prSet presAssocID="{19A5C5C2-92E7-BC4A-A95A-A2268D5CC2FC}" presName="Name0" presStyleCnt="0">
        <dgm:presLayoutVars>
          <dgm:dir/>
          <dgm:animLvl val="lvl"/>
          <dgm:resizeHandles val="exact"/>
        </dgm:presLayoutVars>
      </dgm:prSet>
      <dgm:spPr/>
    </dgm:pt>
    <dgm:pt modelId="{0A453DE6-C2D8-CA41-8C03-7C9F3676BEB3}" type="pres">
      <dgm:prSet presAssocID="{14EAEF30-DED1-0542-83B9-573C6001F7EA}" presName="composite" presStyleCnt="0"/>
      <dgm:spPr/>
    </dgm:pt>
    <dgm:pt modelId="{3546BD10-8E3F-CD43-BA9A-9BD225083C34}" type="pres">
      <dgm:prSet presAssocID="{14EAEF30-DED1-0542-83B9-573C6001F7EA}" presName="parTx" presStyleLbl="alignNode1" presStyleIdx="0" presStyleCnt="4">
        <dgm:presLayoutVars>
          <dgm:chMax val="0"/>
          <dgm:chPref val="0"/>
          <dgm:bulletEnabled val="1"/>
        </dgm:presLayoutVars>
      </dgm:prSet>
      <dgm:spPr/>
    </dgm:pt>
    <dgm:pt modelId="{08CEE5E3-F9CF-8341-AB34-99E7B87DC1C8}" type="pres">
      <dgm:prSet presAssocID="{14EAEF30-DED1-0542-83B9-573C6001F7EA}" presName="desTx" presStyleLbl="alignAccFollowNode1" presStyleIdx="0" presStyleCnt="4">
        <dgm:presLayoutVars>
          <dgm:bulletEnabled val="1"/>
        </dgm:presLayoutVars>
      </dgm:prSet>
      <dgm:spPr/>
    </dgm:pt>
    <dgm:pt modelId="{1CB13EA6-577D-E742-9A7D-73324CC5CCC0}" type="pres">
      <dgm:prSet presAssocID="{F1FF05AE-00D1-B44A-9F42-63E6925AF4E3}" presName="space" presStyleCnt="0"/>
      <dgm:spPr/>
    </dgm:pt>
    <dgm:pt modelId="{0D0E380A-B279-3B4A-9A95-F6D8FFA91DEF}" type="pres">
      <dgm:prSet presAssocID="{27CEF8AD-6DB3-B54A-BD74-F0B663A26FEE}" presName="composite" presStyleCnt="0"/>
      <dgm:spPr/>
    </dgm:pt>
    <dgm:pt modelId="{BCDBC06D-5768-5546-9E0A-571F57DF4A2B}" type="pres">
      <dgm:prSet presAssocID="{27CEF8AD-6DB3-B54A-BD74-F0B663A26FEE}" presName="parTx" presStyleLbl="alignNode1" presStyleIdx="1" presStyleCnt="4">
        <dgm:presLayoutVars>
          <dgm:chMax val="0"/>
          <dgm:chPref val="0"/>
          <dgm:bulletEnabled val="1"/>
        </dgm:presLayoutVars>
      </dgm:prSet>
      <dgm:spPr/>
    </dgm:pt>
    <dgm:pt modelId="{B3007E09-FEEB-9648-B194-090379DCD8F3}" type="pres">
      <dgm:prSet presAssocID="{27CEF8AD-6DB3-B54A-BD74-F0B663A26FEE}" presName="desTx" presStyleLbl="alignAccFollowNode1" presStyleIdx="1" presStyleCnt="4">
        <dgm:presLayoutVars>
          <dgm:bulletEnabled val="1"/>
        </dgm:presLayoutVars>
      </dgm:prSet>
      <dgm:spPr/>
    </dgm:pt>
    <dgm:pt modelId="{20AE0851-B55C-DC43-8198-8E671ED5466D}" type="pres">
      <dgm:prSet presAssocID="{27F1C1F9-5A69-2B4A-ADD6-7DA9CA2E1BEA}" presName="space" presStyleCnt="0"/>
      <dgm:spPr/>
    </dgm:pt>
    <dgm:pt modelId="{3B056B13-547A-B54C-AB5E-2418709A9F09}" type="pres">
      <dgm:prSet presAssocID="{9B1B1552-DE40-A348-9C5D-261B936D8C63}" presName="composite" presStyleCnt="0"/>
      <dgm:spPr/>
    </dgm:pt>
    <dgm:pt modelId="{FE5940B7-DA2A-204D-BD8C-9DBF103C9762}" type="pres">
      <dgm:prSet presAssocID="{9B1B1552-DE40-A348-9C5D-261B936D8C63}" presName="parTx" presStyleLbl="alignNode1" presStyleIdx="2" presStyleCnt="4">
        <dgm:presLayoutVars>
          <dgm:chMax val="0"/>
          <dgm:chPref val="0"/>
          <dgm:bulletEnabled val="1"/>
        </dgm:presLayoutVars>
      </dgm:prSet>
      <dgm:spPr/>
    </dgm:pt>
    <dgm:pt modelId="{0835F1B3-054C-6440-91FB-9D3B82CFD557}" type="pres">
      <dgm:prSet presAssocID="{9B1B1552-DE40-A348-9C5D-261B936D8C63}" presName="desTx" presStyleLbl="alignAccFollowNode1" presStyleIdx="2" presStyleCnt="4">
        <dgm:presLayoutVars>
          <dgm:bulletEnabled val="1"/>
        </dgm:presLayoutVars>
      </dgm:prSet>
      <dgm:spPr/>
    </dgm:pt>
    <dgm:pt modelId="{B30016D5-D891-FD4C-A3B0-BBCDCB4EE473}" type="pres">
      <dgm:prSet presAssocID="{730ECF62-BDED-DE43-AF14-0B5FCD2820FA}" presName="space" presStyleCnt="0"/>
      <dgm:spPr/>
    </dgm:pt>
    <dgm:pt modelId="{3E320748-C2A8-314D-8207-26B03348FC53}" type="pres">
      <dgm:prSet presAssocID="{EC59D9A6-D768-AB4D-9AB5-94B980B3564A}" presName="composite" presStyleCnt="0"/>
      <dgm:spPr/>
    </dgm:pt>
    <dgm:pt modelId="{A4C67204-B1A3-EF4A-B02E-E4C16B5B8E75}" type="pres">
      <dgm:prSet presAssocID="{EC59D9A6-D768-AB4D-9AB5-94B980B3564A}" presName="parTx" presStyleLbl="alignNode1" presStyleIdx="3" presStyleCnt="4">
        <dgm:presLayoutVars>
          <dgm:chMax val="0"/>
          <dgm:chPref val="0"/>
          <dgm:bulletEnabled val="1"/>
        </dgm:presLayoutVars>
      </dgm:prSet>
      <dgm:spPr/>
    </dgm:pt>
    <dgm:pt modelId="{9851DB3B-B16F-C847-8216-3A9A6422B043}" type="pres">
      <dgm:prSet presAssocID="{EC59D9A6-D768-AB4D-9AB5-94B980B3564A}" presName="desTx" presStyleLbl="alignAccFollowNode1" presStyleIdx="3" presStyleCnt="4">
        <dgm:presLayoutVars>
          <dgm:bulletEnabled val="1"/>
        </dgm:presLayoutVars>
      </dgm:prSet>
      <dgm:spPr/>
    </dgm:pt>
  </dgm:ptLst>
  <dgm:cxnLst>
    <dgm:cxn modelId="{C6900804-5F70-454E-9443-8EF8879558A9}" srcId="{19A5C5C2-92E7-BC4A-A95A-A2268D5CC2FC}" destId="{9B1B1552-DE40-A348-9C5D-261B936D8C63}" srcOrd="2" destOrd="0" parTransId="{D5B8578A-2683-394D-83A9-1A61ED9A94C1}" sibTransId="{730ECF62-BDED-DE43-AF14-0B5FCD2820FA}"/>
    <dgm:cxn modelId="{CC68CC05-A41D-1449-9BD9-7A0ED4D7A6C3}" srcId="{EC59D9A6-D768-AB4D-9AB5-94B980B3564A}" destId="{FE5EF0A9-361F-4F4A-BC06-C547CDC9FF86}" srcOrd="2" destOrd="0" parTransId="{B7846009-2707-C041-915C-69B470DCDA4D}" sibTransId="{E5494EE8-E66B-CA44-85E1-CA019B39B97C}"/>
    <dgm:cxn modelId="{7DB0530B-02C6-AE46-BAFC-3F7043E4BA94}" srcId="{27CEF8AD-6DB3-B54A-BD74-F0B663A26FEE}" destId="{942899DC-919E-7949-8C0F-1B2D4C7D9F66}" srcOrd="1" destOrd="0" parTransId="{B5F576F9-C2B1-EA45-863F-319D29C3F612}" sibTransId="{9C7D024B-8A7B-594E-9452-1DA38912DC98}"/>
    <dgm:cxn modelId="{8696590B-9004-8244-9345-7E24C12D214B}" srcId="{14EAEF30-DED1-0542-83B9-573C6001F7EA}" destId="{650226D7-A6B9-1646-9623-F411C253C518}" srcOrd="2" destOrd="0" parTransId="{ECACECA3-8391-8A46-9DC5-B32D371B7C04}" sibTransId="{1FFA653C-0D1D-184F-8BA7-C82D8C3DCBDC}"/>
    <dgm:cxn modelId="{D3215E13-A240-D144-A208-3B119B155657}" type="presOf" srcId="{FCA290FA-DA63-8647-9659-D55422BA4B90}" destId="{08CEE5E3-F9CF-8341-AB34-99E7B87DC1C8}" srcOrd="0" destOrd="0" presId="urn:microsoft.com/office/officeart/2005/8/layout/hList1"/>
    <dgm:cxn modelId="{1DA28429-B68F-5348-8370-36BF13C5F9F5}" type="presOf" srcId="{FE5EF0A9-361F-4F4A-BC06-C547CDC9FF86}" destId="{9851DB3B-B16F-C847-8216-3A9A6422B043}" srcOrd="0" destOrd="2" presId="urn:microsoft.com/office/officeart/2005/8/layout/hList1"/>
    <dgm:cxn modelId="{19FF1333-3FD8-4A45-A5EF-2384AC513580}" type="presOf" srcId="{E230CF94-2214-B74A-9DE9-D91ADF0E3FE8}" destId="{0835F1B3-054C-6440-91FB-9D3B82CFD557}" srcOrd="0" destOrd="1" presId="urn:microsoft.com/office/officeart/2005/8/layout/hList1"/>
    <dgm:cxn modelId="{35F7C73F-B9CF-7547-B890-A32B1882F5F6}" type="presOf" srcId="{942899DC-919E-7949-8C0F-1B2D4C7D9F66}" destId="{B3007E09-FEEB-9648-B194-090379DCD8F3}" srcOrd="0" destOrd="1" presId="urn:microsoft.com/office/officeart/2005/8/layout/hList1"/>
    <dgm:cxn modelId="{8E5C9E5B-0F9A-ED4D-AEE8-7CC0708132B2}" srcId="{9B1B1552-DE40-A348-9C5D-261B936D8C63}" destId="{E230CF94-2214-B74A-9DE9-D91ADF0E3FE8}" srcOrd="1" destOrd="0" parTransId="{DCCC6E3E-0021-5647-999C-84C5203496C3}" sibTransId="{45D61F78-8DDD-CE40-9E27-EAB63C91117E}"/>
    <dgm:cxn modelId="{667FA25C-83AC-3E47-8F0C-C7400427A339}" srcId="{19A5C5C2-92E7-BC4A-A95A-A2268D5CC2FC}" destId="{EC59D9A6-D768-AB4D-9AB5-94B980B3564A}" srcOrd="3" destOrd="0" parTransId="{25403ABF-851D-DA4C-BC5A-031A528557B4}" sibTransId="{34710981-BA65-3E48-BBB4-62C178E8A007}"/>
    <dgm:cxn modelId="{B972BE45-1012-C443-BD9E-BEFEEF22DF72}" srcId="{9B1B1552-DE40-A348-9C5D-261B936D8C63}" destId="{2997DF29-CD86-1E44-9483-7901732E8507}" srcOrd="0" destOrd="0" parTransId="{213B6347-FDE7-2348-96D0-7FDEEC69BF2A}" sibTransId="{D409FCD8-9DE1-BB4A-A8EC-E11268701C3F}"/>
    <dgm:cxn modelId="{80990D47-5690-074F-A111-B285B020CF79}" srcId="{EC59D9A6-D768-AB4D-9AB5-94B980B3564A}" destId="{B334C912-98A2-DD4C-8F07-222CA52FCD02}" srcOrd="1" destOrd="0" parTransId="{3F6025AD-57D4-D048-AE34-31FB3D2DB7DF}" sibTransId="{9846FC55-130B-E248-B01F-D4EAFFFEFDC7}"/>
    <dgm:cxn modelId="{0B298C4F-D362-0A42-ABEF-D627A2CC2040}" type="presOf" srcId="{27CEF8AD-6DB3-B54A-BD74-F0B663A26FEE}" destId="{BCDBC06D-5768-5546-9E0A-571F57DF4A2B}" srcOrd="0" destOrd="0" presId="urn:microsoft.com/office/officeart/2005/8/layout/hList1"/>
    <dgm:cxn modelId="{33FC6E8E-0FBB-FF40-9349-EEE38BEA696C}" type="presOf" srcId="{D342C88D-B324-144A-87D9-0CCC2A703FBE}" destId="{B3007E09-FEEB-9648-B194-090379DCD8F3}" srcOrd="0" destOrd="0" presId="urn:microsoft.com/office/officeart/2005/8/layout/hList1"/>
    <dgm:cxn modelId="{79A2FF92-6B6B-104D-A5FC-921D7FB719C3}" type="presOf" srcId="{650226D7-A6B9-1646-9623-F411C253C518}" destId="{08CEE5E3-F9CF-8341-AB34-99E7B87DC1C8}" srcOrd="0" destOrd="2" presId="urn:microsoft.com/office/officeart/2005/8/layout/hList1"/>
    <dgm:cxn modelId="{2EFF8095-C6B7-9F4A-91CC-E8873AAACC3A}" srcId="{14EAEF30-DED1-0542-83B9-573C6001F7EA}" destId="{9B841C1D-5F10-784C-98C6-161F3DC40BDD}" srcOrd="1" destOrd="0" parTransId="{6C8115BD-D317-304D-818E-C524B0C3EC77}" sibTransId="{9F8F3FCF-5B9B-6240-8F81-259389EA8748}"/>
    <dgm:cxn modelId="{D0795499-5FC4-7741-AB16-C45D1FDAC5F9}" type="presOf" srcId="{9B841C1D-5F10-784C-98C6-161F3DC40BDD}" destId="{08CEE5E3-F9CF-8341-AB34-99E7B87DC1C8}" srcOrd="0" destOrd="1" presId="urn:microsoft.com/office/officeart/2005/8/layout/hList1"/>
    <dgm:cxn modelId="{05DBA19F-9ABC-1B49-8023-AFFCCCDD782F}" srcId="{14EAEF30-DED1-0542-83B9-573C6001F7EA}" destId="{FCA290FA-DA63-8647-9659-D55422BA4B90}" srcOrd="0" destOrd="0" parTransId="{3A9E672A-B502-3C4F-9B67-670546FC9DEE}" sibTransId="{561D821B-862C-0847-9EB9-C648D4863E5A}"/>
    <dgm:cxn modelId="{7CED18A1-5ABA-9444-B022-36565C669EA2}" type="presOf" srcId="{2997DF29-CD86-1E44-9483-7901732E8507}" destId="{0835F1B3-054C-6440-91FB-9D3B82CFD557}" srcOrd="0" destOrd="0" presId="urn:microsoft.com/office/officeart/2005/8/layout/hList1"/>
    <dgm:cxn modelId="{C4935EA2-55F6-0144-9070-CBB189C94B6E}" srcId="{27CEF8AD-6DB3-B54A-BD74-F0B663A26FEE}" destId="{D342C88D-B324-144A-87D9-0CCC2A703FBE}" srcOrd="0" destOrd="0" parTransId="{25C46130-A48E-284B-B279-ED7C0401643F}" sibTransId="{40753357-26E3-DC48-9394-F192CB0D87BE}"/>
    <dgm:cxn modelId="{DE70BCA2-F809-9C46-810A-E17121B3B2C8}" srcId="{EC59D9A6-D768-AB4D-9AB5-94B980B3564A}" destId="{EAFCA146-FFBB-0140-9AFB-07E09D1F0398}" srcOrd="0" destOrd="0" parTransId="{B8BA6A5F-78A9-6B4C-8317-B8D3D0C88420}" sibTransId="{961AA176-03A5-FC47-AD0F-29C435C41870}"/>
    <dgm:cxn modelId="{1E8F7AC0-DB10-3946-BA38-A76A69E60DE8}" srcId="{19A5C5C2-92E7-BC4A-A95A-A2268D5CC2FC}" destId="{27CEF8AD-6DB3-B54A-BD74-F0B663A26FEE}" srcOrd="1" destOrd="0" parTransId="{ABD25399-85A5-F24B-8EB3-EF455664E27B}" sibTransId="{27F1C1F9-5A69-2B4A-ADD6-7DA9CA2E1BEA}"/>
    <dgm:cxn modelId="{D5835EC6-689E-BD4A-A144-A1792BFC0300}" type="presOf" srcId="{9B1B1552-DE40-A348-9C5D-261B936D8C63}" destId="{FE5940B7-DA2A-204D-BD8C-9DBF103C9762}" srcOrd="0" destOrd="0" presId="urn:microsoft.com/office/officeart/2005/8/layout/hList1"/>
    <dgm:cxn modelId="{B9EDD1CC-F9DD-6C4C-8477-B4FCA39F325F}" type="presOf" srcId="{B334C912-98A2-DD4C-8F07-222CA52FCD02}" destId="{9851DB3B-B16F-C847-8216-3A9A6422B043}" srcOrd="0" destOrd="1" presId="urn:microsoft.com/office/officeart/2005/8/layout/hList1"/>
    <dgm:cxn modelId="{611D1BE4-6D76-FC4E-9858-DA813F7E559B}" type="presOf" srcId="{14EAEF30-DED1-0542-83B9-573C6001F7EA}" destId="{3546BD10-8E3F-CD43-BA9A-9BD225083C34}" srcOrd="0" destOrd="0" presId="urn:microsoft.com/office/officeart/2005/8/layout/hList1"/>
    <dgm:cxn modelId="{35EAEBE4-D0D1-9E4B-8B30-89FCF9AB7994}" type="presOf" srcId="{EAFCA146-FFBB-0140-9AFB-07E09D1F0398}" destId="{9851DB3B-B16F-C847-8216-3A9A6422B043}" srcOrd="0" destOrd="0" presId="urn:microsoft.com/office/officeart/2005/8/layout/hList1"/>
    <dgm:cxn modelId="{9391E4EF-0211-A144-8DF9-6ECA477AB81F}" type="presOf" srcId="{EC59D9A6-D768-AB4D-9AB5-94B980B3564A}" destId="{A4C67204-B1A3-EF4A-B02E-E4C16B5B8E75}" srcOrd="0" destOrd="0" presId="urn:microsoft.com/office/officeart/2005/8/layout/hList1"/>
    <dgm:cxn modelId="{84E73DF5-012B-A648-BA98-29E005687E94}" type="presOf" srcId="{19A5C5C2-92E7-BC4A-A95A-A2268D5CC2FC}" destId="{37D4866B-A049-6640-9423-1143E93298CB}" srcOrd="0" destOrd="0" presId="urn:microsoft.com/office/officeart/2005/8/layout/hList1"/>
    <dgm:cxn modelId="{4FD2F9FF-8207-324D-AD99-61E9A26B5426}" srcId="{19A5C5C2-92E7-BC4A-A95A-A2268D5CC2FC}" destId="{14EAEF30-DED1-0542-83B9-573C6001F7EA}" srcOrd="0" destOrd="0" parTransId="{161C3D2F-3D02-594C-AED8-31CD01D436F1}" sibTransId="{F1FF05AE-00D1-B44A-9F42-63E6925AF4E3}"/>
    <dgm:cxn modelId="{DC5AEADD-BA67-0C4B-B68C-B7B9BDF99062}" type="presParOf" srcId="{37D4866B-A049-6640-9423-1143E93298CB}" destId="{0A453DE6-C2D8-CA41-8C03-7C9F3676BEB3}" srcOrd="0" destOrd="0" presId="urn:microsoft.com/office/officeart/2005/8/layout/hList1"/>
    <dgm:cxn modelId="{3289788C-7185-3C4E-9EE8-9D9657D9751B}" type="presParOf" srcId="{0A453DE6-C2D8-CA41-8C03-7C9F3676BEB3}" destId="{3546BD10-8E3F-CD43-BA9A-9BD225083C34}" srcOrd="0" destOrd="0" presId="urn:microsoft.com/office/officeart/2005/8/layout/hList1"/>
    <dgm:cxn modelId="{63C04FCA-E23C-CF44-AE25-0BF35FB783BF}" type="presParOf" srcId="{0A453DE6-C2D8-CA41-8C03-7C9F3676BEB3}" destId="{08CEE5E3-F9CF-8341-AB34-99E7B87DC1C8}" srcOrd="1" destOrd="0" presId="urn:microsoft.com/office/officeart/2005/8/layout/hList1"/>
    <dgm:cxn modelId="{3493515E-0B70-9445-8437-0590BB07B772}" type="presParOf" srcId="{37D4866B-A049-6640-9423-1143E93298CB}" destId="{1CB13EA6-577D-E742-9A7D-73324CC5CCC0}" srcOrd="1" destOrd="0" presId="urn:microsoft.com/office/officeart/2005/8/layout/hList1"/>
    <dgm:cxn modelId="{FEF2177D-CAD4-6D41-8F28-B3E3C770ED61}" type="presParOf" srcId="{37D4866B-A049-6640-9423-1143E93298CB}" destId="{0D0E380A-B279-3B4A-9A95-F6D8FFA91DEF}" srcOrd="2" destOrd="0" presId="urn:microsoft.com/office/officeart/2005/8/layout/hList1"/>
    <dgm:cxn modelId="{FF397F6A-25FA-354B-B6D3-0348F87ACA7E}" type="presParOf" srcId="{0D0E380A-B279-3B4A-9A95-F6D8FFA91DEF}" destId="{BCDBC06D-5768-5546-9E0A-571F57DF4A2B}" srcOrd="0" destOrd="0" presId="urn:microsoft.com/office/officeart/2005/8/layout/hList1"/>
    <dgm:cxn modelId="{4FD7E895-444B-B541-BEAC-D8975B328ACD}" type="presParOf" srcId="{0D0E380A-B279-3B4A-9A95-F6D8FFA91DEF}" destId="{B3007E09-FEEB-9648-B194-090379DCD8F3}" srcOrd="1" destOrd="0" presId="urn:microsoft.com/office/officeart/2005/8/layout/hList1"/>
    <dgm:cxn modelId="{169022A6-E0A2-2A48-BC3A-FAB4334F4607}" type="presParOf" srcId="{37D4866B-A049-6640-9423-1143E93298CB}" destId="{20AE0851-B55C-DC43-8198-8E671ED5466D}" srcOrd="3" destOrd="0" presId="urn:microsoft.com/office/officeart/2005/8/layout/hList1"/>
    <dgm:cxn modelId="{E158293E-9CED-E242-853B-6C9A42541C06}" type="presParOf" srcId="{37D4866B-A049-6640-9423-1143E93298CB}" destId="{3B056B13-547A-B54C-AB5E-2418709A9F09}" srcOrd="4" destOrd="0" presId="urn:microsoft.com/office/officeart/2005/8/layout/hList1"/>
    <dgm:cxn modelId="{7C423EF2-D30F-994E-B38C-A6922679C148}" type="presParOf" srcId="{3B056B13-547A-B54C-AB5E-2418709A9F09}" destId="{FE5940B7-DA2A-204D-BD8C-9DBF103C9762}" srcOrd="0" destOrd="0" presId="urn:microsoft.com/office/officeart/2005/8/layout/hList1"/>
    <dgm:cxn modelId="{3EE5F9FF-AA63-0F46-953E-34534366E015}" type="presParOf" srcId="{3B056B13-547A-B54C-AB5E-2418709A9F09}" destId="{0835F1B3-054C-6440-91FB-9D3B82CFD557}" srcOrd="1" destOrd="0" presId="urn:microsoft.com/office/officeart/2005/8/layout/hList1"/>
    <dgm:cxn modelId="{8B180D9E-BCAC-D042-92C8-0C9A39AC5CDD}" type="presParOf" srcId="{37D4866B-A049-6640-9423-1143E93298CB}" destId="{B30016D5-D891-FD4C-A3B0-BBCDCB4EE473}" srcOrd="5" destOrd="0" presId="urn:microsoft.com/office/officeart/2005/8/layout/hList1"/>
    <dgm:cxn modelId="{83AD2ACA-35DB-8445-B7BF-CF395E38D949}" type="presParOf" srcId="{37D4866B-A049-6640-9423-1143E93298CB}" destId="{3E320748-C2A8-314D-8207-26B03348FC53}" srcOrd="6" destOrd="0" presId="urn:microsoft.com/office/officeart/2005/8/layout/hList1"/>
    <dgm:cxn modelId="{9DCC9D06-EBEA-0541-BF2C-417E6AB60169}" type="presParOf" srcId="{3E320748-C2A8-314D-8207-26B03348FC53}" destId="{A4C67204-B1A3-EF4A-B02E-E4C16B5B8E75}" srcOrd="0" destOrd="0" presId="urn:microsoft.com/office/officeart/2005/8/layout/hList1"/>
    <dgm:cxn modelId="{258BAE5C-9500-7542-B5CD-7B1D27928451}" type="presParOf" srcId="{3E320748-C2A8-314D-8207-26B03348FC53}" destId="{9851DB3B-B16F-C847-8216-3A9A6422B04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1D434C-BB4B-3747-ACE7-446D1D1A487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9337043C-3D4E-704B-ABBE-3DF1E57D91E2}">
      <dgm:prSet/>
      <dgm:spPr>
        <a:solidFill>
          <a:srgbClr val="006296"/>
        </a:solidFill>
        <a:ln>
          <a:noFill/>
        </a:ln>
      </dgm:spPr>
      <dgm:t>
        <a:bodyPr/>
        <a:lstStyle/>
        <a:p>
          <a:r>
            <a:rPr lang="en-AU" dirty="0"/>
            <a:t>Threat of new entrants</a:t>
          </a:r>
        </a:p>
      </dgm:t>
    </dgm:pt>
    <dgm:pt modelId="{19439983-3A83-CF4B-9E75-F84FCB0B48FB}" type="parTrans" cxnId="{3B1BBF9E-A1CA-4E43-BBF8-76861B2D57EA}">
      <dgm:prSet/>
      <dgm:spPr/>
      <dgm:t>
        <a:bodyPr/>
        <a:lstStyle/>
        <a:p>
          <a:endParaRPr lang="en-GB"/>
        </a:p>
      </dgm:t>
    </dgm:pt>
    <dgm:pt modelId="{8ED3B583-22B6-A548-B698-58B152EC606E}" type="sibTrans" cxnId="{3B1BBF9E-A1CA-4E43-BBF8-76861B2D57EA}">
      <dgm:prSet/>
      <dgm:spPr/>
      <dgm:t>
        <a:bodyPr/>
        <a:lstStyle/>
        <a:p>
          <a:endParaRPr lang="en-GB"/>
        </a:p>
      </dgm:t>
    </dgm:pt>
    <dgm:pt modelId="{6B9D0231-C011-2645-8573-033D83C5DE85}">
      <dgm:prSet/>
      <dgm:spPr/>
      <dgm:t>
        <a:bodyPr/>
        <a:lstStyle/>
        <a:p>
          <a:r>
            <a:rPr lang="en-AU"/>
            <a:t>Capital requirements and economies of scale are examples of two potential barriers to entry that can keep out new competitors.</a:t>
          </a:r>
        </a:p>
      </dgm:t>
    </dgm:pt>
    <dgm:pt modelId="{CCA6ED61-D2D2-B545-AA7E-F8B8864459CB}" type="parTrans" cxnId="{A77B8F0F-AEB7-1D4B-89D3-18A36838A921}">
      <dgm:prSet/>
      <dgm:spPr/>
      <dgm:t>
        <a:bodyPr/>
        <a:lstStyle/>
        <a:p>
          <a:endParaRPr lang="en-GB"/>
        </a:p>
      </dgm:t>
    </dgm:pt>
    <dgm:pt modelId="{28D70D18-AFFE-D64E-8FA7-619F38ED2C39}" type="sibTrans" cxnId="{A77B8F0F-AEB7-1D4B-89D3-18A36838A921}">
      <dgm:prSet/>
      <dgm:spPr/>
      <dgm:t>
        <a:bodyPr/>
        <a:lstStyle/>
        <a:p>
          <a:endParaRPr lang="en-GB"/>
        </a:p>
      </dgm:t>
    </dgm:pt>
    <dgm:pt modelId="{0E293AE5-DE53-A342-AC01-EBDE7C99F521}">
      <dgm:prSet/>
      <dgm:spPr/>
      <dgm:t>
        <a:bodyPr/>
        <a:lstStyle/>
        <a:p>
          <a:r>
            <a:rPr lang="en-AU"/>
            <a:t>In general, internet technology has made it much easier for new companies to enter an industry by curtailing the need for such organisational elements as an established sales force, physical assets such as buildings and machinery, or access to existing supplier and sales channels.</a:t>
          </a:r>
        </a:p>
      </dgm:t>
    </dgm:pt>
    <dgm:pt modelId="{00C0B7E6-DC51-7B4A-ADAD-849653CB447A}" type="parTrans" cxnId="{0CBC3712-06C3-1F4F-ADE4-DB1DB4F036FC}">
      <dgm:prSet/>
      <dgm:spPr/>
      <dgm:t>
        <a:bodyPr/>
        <a:lstStyle/>
        <a:p>
          <a:endParaRPr lang="en-GB"/>
        </a:p>
      </dgm:t>
    </dgm:pt>
    <dgm:pt modelId="{9355DBE6-E7A9-F042-9F08-2C5874FDF7EC}" type="sibTrans" cxnId="{0CBC3712-06C3-1F4F-ADE4-DB1DB4F036FC}">
      <dgm:prSet/>
      <dgm:spPr/>
      <dgm:t>
        <a:bodyPr/>
        <a:lstStyle/>
        <a:p>
          <a:endParaRPr lang="en-GB"/>
        </a:p>
      </dgm:t>
    </dgm:pt>
    <dgm:pt modelId="{1083F1CF-F099-BE41-B7B2-07D48E355756}">
      <dgm:prSet/>
      <dgm:spPr/>
      <dgm:t>
        <a:bodyPr/>
        <a:lstStyle/>
        <a:p>
          <a:r>
            <a:rPr lang="en-AU"/>
            <a:t>Informed customers become empowered customers.</a:t>
          </a:r>
        </a:p>
      </dgm:t>
    </dgm:pt>
    <dgm:pt modelId="{ADC63ACE-35E2-BA4E-A4E1-51BBAE593942}" type="parTrans" cxnId="{C2AC23AD-E224-E04C-8C63-F4CD5D21CBD8}">
      <dgm:prSet/>
      <dgm:spPr/>
      <dgm:t>
        <a:bodyPr/>
        <a:lstStyle/>
        <a:p>
          <a:endParaRPr lang="en-GB"/>
        </a:p>
      </dgm:t>
    </dgm:pt>
    <dgm:pt modelId="{B518EA0B-04F6-9848-BF38-4C2BC6E18E2D}" type="sibTrans" cxnId="{C2AC23AD-E224-E04C-8C63-F4CD5D21CBD8}">
      <dgm:prSet/>
      <dgm:spPr/>
      <dgm:t>
        <a:bodyPr/>
        <a:lstStyle/>
        <a:p>
          <a:endParaRPr lang="en-GB"/>
        </a:p>
      </dgm:t>
    </dgm:pt>
    <dgm:pt modelId="{8319CA25-C7F8-DD45-B681-5378BE6527D3}">
      <dgm:prSet/>
      <dgm:spPr/>
      <dgm:t>
        <a:bodyPr/>
        <a:lstStyle/>
        <a:p>
          <a:r>
            <a:rPr lang="en-AU"/>
            <a:t>The internet provides easy access to a wide range of information about products, services and competitors, thereby greatly increasing the bargaining power of consumers.</a:t>
          </a:r>
        </a:p>
      </dgm:t>
    </dgm:pt>
    <dgm:pt modelId="{BC9B1408-22FA-5F42-A9B0-B021368A0575}" type="parTrans" cxnId="{3816DF40-5074-2A40-9278-3876B237606F}">
      <dgm:prSet/>
      <dgm:spPr/>
      <dgm:t>
        <a:bodyPr/>
        <a:lstStyle/>
        <a:p>
          <a:endParaRPr lang="en-GB"/>
        </a:p>
      </dgm:t>
    </dgm:pt>
    <dgm:pt modelId="{1D9506E4-1CB0-A94D-A6BD-C571D1D6F194}" type="sibTrans" cxnId="{3816DF40-5074-2A40-9278-3876B237606F}">
      <dgm:prSet/>
      <dgm:spPr/>
      <dgm:t>
        <a:bodyPr/>
        <a:lstStyle/>
        <a:p>
          <a:endParaRPr lang="en-GB"/>
        </a:p>
      </dgm:t>
    </dgm:pt>
    <dgm:pt modelId="{EDCC3E17-EA7B-D749-AC2D-D681FCFD8886}">
      <dgm:prSet/>
      <dgm:spPr>
        <a:solidFill>
          <a:srgbClr val="4B5085"/>
        </a:solidFill>
        <a:ln>
          <a:noFill/>
        </a:ln>
      </dgm:spPr>
      <dgm:t>
        <a:bodyPr/>
        <a:lstStyle/>
        <a:p>
          <a:r>
            <a:rPr lang="en-AU" dirty="0"/>
            <a:t>Bargaining power of suppliers</a:t>
          </a:r>
        </a:p>
      </dgm:t>
    </dgm:pt>
    <dgm:pt modelId="{B09A35BF-2C2A-4644-ABFC-43B41DA0A7E8}" type="parTrans" cxnId="{0B5A37AD-28F7-6B44-8FF7-4C3EBBE1E137}">
      <dgm:prSet/>
      <dgm:spPr/>
      <dgm:t>
        <a:bodyPr/>
        <a:lstStyle/>
        <a:p>
          <a:endParaRPr lang="en-GB"/>
        </a:p>
      </dgm:t>
    </dgm:pt>
    <dgm:pt modelId="{10962204-896A-9C49-8E5D-86B29025C1E6}" type="sibTrans" cxnId="{0B5A37AD-28F7-6B44-8FF7-4C3EBBE1E137}">
      <dgm:prSet/>
      <dgm:spPr/>
      <dgm:t>
        <a:bodyPr/>
        <a:lstStyle/>
        <a:p>
          <a:endParaRPr lang="en-GB"/>
        </a:p>
      </dgm:t>
    </dgm:pt>
    <dgm:pt modelId="{7C8019E7-C811-844B-BFC3-DA1349D4C7EB}">
      <dgm:prSet/>
      <dgm:spPr/>
      <dgm:t>
        <a:bodyPr/>
        <a:lstStyle/>
        <a:p>
          <a:r>
            <a:rPr lang="en-AU"/>
            <a:t>The concentration of suppliers and the availability of substitute suppliers are significant factors in determining supplier power. </a:t>
          </a:r>
        </a:p>
      </dgm:t>
    </dgm:pt>
    <dgm:pt modelId="{27176D37-4C57-024B-A22B-01EA92046C5B}" type="parTrans" cxnId="{E74FA290-28B0-0848-8FFF-4A7A6C63D605}">
      <dgm:prSet/>
      <dgm:spPr/>
      <dgm:t>
        <a:bodyPr/>
        <a:lstStyle/>
        <a:p>
          <a:endParaRPr lang="en-GB"/>
        </a:p>
      </dgm:t>
    </dgm:pt>
    <dgm:pt modelId="{80C01CEE-F6AE-D84E-A394-F354395F72B0}" type="sibTrans" cxnId="{E74FA290-28B0-0848-8FFF-4A7A6C63D605}">
      <dgm:prSet/>
      <dgm:spPr/>
      <dgm:t>
        <a:bodyPr/>
        <a:lstStyle/>
        <a:p>
          <a:endParaRPr lang="en-GB"/>
        </a:p>
      </dgm:t>
    </dgm:pt>
    <dgm:pt modelId="{EA12BFD1-3552-0041-B717-2ED8A1AFDEC2}">
      <dgm:prSet/>
      <dgm:spPr/>
      <dgm:t>
        <a:bodyPr/>
        <a:lstStyle/>
        <a:p>
          <a:r>
            <a:rPr lang="en-AU" dirty="0"/>
            <a:t>The impact of the internet in this area can be both positive and negative. </a:t>
          </a:r>
        </a:p>
      </dgm:t>
    </dgm:pt>
    <dgm:pt modelId="{CC6A8B3C-39F2-784A-AE37-DF6C81921B15}" type="parTrans" cxnId="{959E9DF8-FE85-EB47-878F-8BFA5C39126C}">
      <dgm:prSet/>
      <dgm:spPr/>
      <dgm:t>
        <a:bodyPr/>
        <a:lstStyle/>
        <a:p>
          <a:endParaRPr lang="en-GB"/>
        </a:p>
      </dgm:t>
    </dgm:pt>
    <dgm:pt modelId="{682CC497-98EB-9941-A746-4E8A95637133}" type="sibTrans" cxnId="{959E9DF8-FE85-EB47-878F-8BFA5C39126C}">
      <dgm:prSet/>
      <dgm:spPr/>
      <dgm:t>
        <a:bodyPr/>
        <a:lstStyle/>
        <a:p>
          <a:endParaRPr lang="en-GB"/>
        </a:p>
      </dgm:t>
    </dgm:pt>
    <dgm:pt modelId="{C3AC9294-05CB-C541-B92B-E6F2AB7DC7F8}">
      <dgm:prSet/>
      <dgm:spPr/>
      <dgm:t>
        <a:bodyPr/>
        <a:lstStyle/>
        <a:p>
          <a:r>
            <a:rPr lang="en-AU"/>
            <a:t>That is, procurement over the web tends to give a company greater power over suppliers, but the web also gives suppliers access to a greater number of customers, as well as the ability to reach end users. </a:t>
          </a:r>
        </a:p>
      </dgm:t>
    </dgm:pt>
    <dgm:pt modelId="{FF380ED4-2A0B-C34D-9164-EE9EE6100378}" type="parTrans" cxnId="{5A1FBBFC-50EE-4F47-B971-EC7A6462005A}">
      <dgm:prSet/>
      <dgm:spPr/>
      <dgm:t>
        <a:bodyPr/>
        <a:lstStyle/>
        <a:p>
          <a:endParaRPr lang="en-GB"/>
        </a:p>
      </dgm:t>
    </dgm:pt>
    <dgm:pt modelId="{8F72B093-F493-E348-8E73-91953C07725B}" type="sibTrans" cxnId="{5A1FBBFC-50EE-4F47-B971-EC7A6462005A}">
      <dgm:prSet/>
      <dgm:spPr/>
      <dgm:t>
        <a:bodyPr/>
        <a:lstStyle/>
        <a:p>
          <a:endParaRPr lang="en-GB"/>
        </a:p>
      </dgm:t>
    </dgm:pt>
    <dgm:pt modelId="{EE9A65A2-2D4F-3348-9663-49CAABA16672}">
      <dgm:prSet/>
      <dgm:spPr/>
      <dgm:t>
        <a:bodyPr/>
        <a:lstStyle/>
        <a:p>
          <a:r>
            <a:rPr lang="en-AU"/>
            <a:t>Overall, the internet tends to raise the bargaining power of suppliers.</a:t>
          </a:r>
        </a:p>
      </dgm:t>
    </dgm:pt>
    <dgm:pt modelId="{59914C23-ECF1-654C-8695-8ECE47D6C376}" type="parTrans" cxnId="{676173BB-B53F-9D4D-A9DF-78AAD3166A64}">
      <dgm:prSet/>
      <dgm:spPr/>
      <dgm:t>
        <a:bodyPr/>
        <a:lstStyle/>
        <a:p>
          <a:endParaRPr lang="en-GB"/>
        </a:p>
      </dgm:t>
    </dgm:pt>
    <dgm:pt modelId="{B401389C-A32A-4644-827E-5B4BD75A6A47}" type="sibTrans" cxnId="{676173BB-B53F-9D4D-A9DF-78AAD3166A64}">
      <dgm:prSet/>
      <dgm:spPr/>
      <dgm:t>
        <a:bodyPr/>
        <a:lstStyle/>
        <a:p>
          <a:endParaRPr lang="en-GB"/>
        </a:p>
      </dgm:t>
    </dgm:pt>
    <dgm:pt modelId="{2C00E667-C6E3-6C45-909D-90CF90074F55}">
      <dgm:prSet/>
      <dgm:spPr>
        <a:solidFill>
          <a:srgbClr val="008162"/>
        </a:solidFill>
        <a:ln>
          <a:noFill/>
        </a:ln>
      </dgm:spPr>
      <dgm:t>
        <a:bodyPr/>
        <a:lstStyle/>
        <a:p>
          <a:r>
            <a:rPr lang="en-AU" dirty="0"/>
            <a:t>Threat of substitute products</a:t>
          </a:r>
        </a:p>
      </dgm:t>
    </dgm:pt>
    <dgm:pt modelId="{2D96F423-C7BC-6847-8AB8-7ECF2CECFECD}" type="parTrans" cxnId="{4806252A-2585-264D-A346-78E66389E8DE}">
      <dgm:prSet/>
      <dgm:spPr/>
      <dgm:t>
        <a:bodyPr/>
        <a:lstStyle/>
        <a:p>
          <a:endParaRPr lang="en-GB"/>
        </a:p>
      </dgm:t>
    </dgm:pt>
    <dgm:pt modelId="{C761C329-44CB-CA43-B0CD-D241B647E5FA}" type="sibTrans" cxnId="{4806252A-2585-264D-A346-78E66389E8DE}">
      <dgm:prSet/>
      <dgm:spPr/>
      <dgm:t>
        <a:bodyPr/>
        <a:lstStyle/>
        <a:p>
          <a:endParaRPr lang="en-GB"/>
        </a:p>
      </dgm:t>
    </dgm:pt>
    <dgm:pt modelId="{6355929C-A4EB-8242-932D-933DC64556D3}">
      <dgm:prSet/>
      <dgm:spPr/>
      <dgm:t>
        <a:bodyPr/>
        <a:lstStyle/>
        <a:p>
          <a:r>
            <a:rPr lang="en-AU"/>
            <a:t>The power of alternatives and substitutes for an organisation’s product may be affected by cost changes or trends such as increased health consciousness that will deflect buyer loyalty. </a:t>
          </a:r>
        </a:p>
      </dgm:t>
    </dgm:pt>
    <dgm:pt modelId="{53F80E0C-4A95-174F-AFD1-1A3E390D6DF1}" type="parTrans" cxnId="{2A82C466-CD71-A946-8BF5-D7B4A27A9F7A}">
      <dgm:prSet/>
      <dgm:spPr/>
      <dgm:t>
        <a:bodyPr/>
        <a:lstStyle/>
        <a:p>
          <a:endParaRPr lang="en-GB"/>
        </a:p>
      </dgm:t>
    </dgm:pt>
    <dgm:pt modelId="{1C6B3C85-E56D-0E46-BC14-D874D8A290E3}" type="sibTrans" cxnId="{2A82C466-CD71-A946-8BF5-D7B4A27A9F7A}">
      <dgm:prSet/>
      <dgm:spPr/>
      <dgm:t>
        <a:bodyPr/>
        <a:lstStyle/>
        <a:p>
          <a:endParaRPr lang="en-GB"/>
        </a:p>
      </dgm:t>
    </dgm:pt>
    <dgm:pt modelId="{694DF63E-2C35-D841-89A0-1F717A173AF1}">
      <dgm:prSet/>
      <dgm:spPr/>
      <dgm:t>
        <a:bodyPr/>
        <a:lstStyle/>
        <a:p>
          <a:r>
            <a:rPr lang="en-AU"/>
            <a:t>The internet created a greater threat of new substitutes by enabling new approaches to meeting customer needs.</a:t>
          </a:r>
        </a:p>
      </dgm:t>
    </dgm:pt>
    <dgm:pt modelId="{081C4051-363F-974A-8FF6-260250680314}" type="parTrans" cxnId="{9254E70D-6155-4D4E-8A96-EE09ADD86B61}">
      <dgm:prSet/>
      <dgm:spPr/>
      <dgm:t>
        <a:bodyPr/>
        <a:lstStyle/>
        <a:p>
          <a:endParaRPr lang="en-GB"/>
        </a:p>
      </dgm:t>
    </dgm:pt>
    <dgm:pt modelId="{ED2998FD-25BE-9F46-BCDD-1A0423D722CE}" type="sibTrans" cxnId="{9254E70D-6155-4D4E-8A96-EE09ADD86B61}">
      <dgm:prSet/>
      <dgm:spPr/>
      <dgm:t>
        <a:bodyPr/>
        <a:lstStyle/>
        <a:p>
          <a:endParaRPr lang="en-GB"/>
        </a:p>
      </dgm:t>
    </dgm:pt>
    <dgm:pt modelId="{9F9E958A-FB02-8348-B4ED-FC554AA45DA9}">
      <dgm:prSet/>
      <dgm:spPr>
        <a:solidFill>
          <a:srgbClr val="007B82"/>
        </a:solidFill>
        <a:ln>
          <a:noFill/>
        </a:ln>
      </dgm:spPr>
      <dgm:t>
        <a:bodyPr/>
        <a:lstStyle/>
        <a:p>
          <a:r>
            <a:rPr lang="en-AU"/>
            <a:t>Rivalry among competitors</a:t>
          </a:r>
        </a:p>
      </dgm:t>
    </dgm:pt>
    <dgm:pt modelId="{BCECEB18-60CD-A746-A516-DA9A2E13BF1B}" type="parTrans" cxnId="{437DF5A6-C992-564C-8D12-5A0197802850}">
      <dgm:prSet/>
      <dgm:spPr/>
      <dgm:t>
        <a:bodyPr/>
        <a:lstStyle/>
        <a:p>
          <a:endParaRPr lang="en-GB"/>
        </a:p>
      </dgm:t>
    </dgm:pt>
    <dgm:pt modelId="{4D2F7500-54E4-6844-8E14-B23EF81D846E}" type="sibTrans" cxnId="{437DF5A6-C992-564C-8D12-5A0197802850}">
      <dgm:prSet/>
      <dgm:spPr/>
      <dgm:t>
        <a:bodyPr/>
        <a:lstStyle/>
        <a:p>
          <a:endParaRPr lang="en-GB"/>
        </a:p>
      </dgm:t>
    </dgm:pt>
    <dgm:pt modelId="{44BF28A6-56EB-7543-BC35-E7C6452B2D7E}">
      <dgm:prSet/>
      <dgm:spPr/>
      <dgm:t>
        <a:bodyPr/>
        <a:lstStyle/>
        <a:p>
          <a:r>
            <a:rPr lang="en-AU" dirty="0"/>
            <a:t>This is influenced by the preceding four forces as well as by cost and product differentiation. </a:t>
          </a:r>
        </a:p>
      </dgm:t>
    </dgm:pt>
    <dgm:pt modelId="{ABD4FBEF-35C4-B940-B40A-5E20F30BB344}" type="parTrans" cxnId="{C3E8971D-F6CF-C348-A6C4-720B11BDB670}">
      <dgm:prSet/>
      <dgm:spPr/>
      <dgm:t>
        <a:bodyPr/>
        <a:lstStyle/>
        <a:p>
          <a:endParaRPr lang="en-GB"/>
        </a:p>
      </dgm:t>
    </dgm:pt>
    <dgm:pt modelId="{60627CFF-B8C8-1541-9577-6F01E0A28647}" type="sibTrans" cxnId="{C3E8971D-F6CF-C348-A6C4-720B11BDB670}">
      <dgm:prSet/>
      <dgm:spPr/>
      <dgm:t>
        <a:bodyPr/>
        <a:lstStyle/>
        <a:p>
          <a:endParaRPr lang="en-GB"/>
        </a:p>
      </dgm:t>
    </dgm:pt>
    <dgm:pt modelId="{EE7ABB1D-E380-D74E-87CD-9B30067A71FC}">
      <dgm:prSet/>
      <dgm:spPr/>
      <dgm:t>
        <a:bodyPr/>
        <a:lstStyle/>
        <a:p>
          <a:r>
            <a:rPr lang="en-AU"/>
            <a:t>With the levelling force of the internet and information technology, it has become more difficult for many organisations to find ways to distinguish themselves from their competitors, which intensifies rivalry. </a:t>
          </a:r>
        </a:p>
      </dgm:t>
    </dgm:pt>
    <dgm:pt modelId="{EE1211C7-8642-1F45-BF22-2E4AE892B712}" type="parTrans" cxnId="{1AD23433-63E5-BA4F-B482-76E1D63FAD3F}">
      <dgm:prSet/>
      <dgm:spPr/>
      <dgm:t>
        <a:bodyPr/>
        <a:lstStyle/>
        <a:p>
          <a:endParaRPr lang="en-GB"/>
        </a:p>
      </dgm:t>
    </dgm:pt>
    <dgm:pt modelId="{87ADA000-3CA8-2645-BB34-B901563D2FB9}" type="sibTrans" cxnId="{1AD23433-63E5-BA4F-B482-76E1D63FAD3F}">
      <dgm:prSet/>
      <dgm:spPr/>
      <dgm:t>
        <a:bodyPr/>
        <a:lstStyle/>
        <a:p>
          <a:endParaRPr lang="en-GB"/>
        </a:p>
      </dgm:t>
    </dgm:pt>
    <dgm:pt modelId="{CAAAF099-B3D1-1842-97C7-6B0B8FEBF770}">
      <dgm:prSet/>
      <dgm:spPr>
        <a:solidFill>
          <a:srgbClr val="A93E62"/>
        </a:solidFill>
        <a:ln>
          <a:noFill/>
        </a:ln>
      </dgm:spPr>
      <dgm:t>
        <a:bodyPr/>
        <a:lstStyle/>
        <a:p>
          <a:r>
            <a:rPr lang="en-AU" dirty="0"/>
            <a:t>Bargaining power of buyers</a:t>
          </a:r>
        </a:p>
      </dgm:t>
    </dgm:pt>
    <dgm:pt modelId="{D8CEB129-4815-4D46-BDB4-C10273E9ABBD}" type="sibTrans" cxnId="{FC065106-AC43-F24C-A767-FF2D7ED47831}">
      <dgm:prSet/>
      <dgm:spPr/>
      <dgm:t>
        <a:bodyPr/>
        <a:lstStyle/>
        <a:p>
          <a:endParaRPr lang="en-GB"/>
        </a:p>
      </dgm:t>
    </dgm:pt>
    <dgm:pt modelId="{F8109273-8717-054D-9898-4B44A8D724AC}" type="parTrans" cxnId="{FC065106-AC43-F24C-A767-FF2D7ED47831}">
      <dgm:prSet/>
      <dgm:spPr/>
      <dgm:t>
        <a:bodyPr/>
        <a:lstStyle/>
        <a:p>
          <a:endParaRPr lang="en-GB"/>
        </a:p>
      </dgm:t>
    </dgm:pt>
    <dgm:pt modelId="{1D2ECE9F-331A-C248-8025-373866F2D4C7}" type="pres">
      <dgm:prSet presAssocID="{CB1D434C-BB4B-3747-ACE7-446D1D1A487B}" presName="Name0" presStyleCnt="0">
        <dgm:presLayoutVars>
          <dgm:dir/>
          <dgm:animLvl val="lvl"/>
          <dgm:resizeHandles val="exact"/>
        </dgm:presLayoutVars>
      </dgm:prSet>
      <dgm:spPr/>
    </dgm:pt>
    <dgm:pt modelId="{72CC57ED-2A61-0745-9F89-98C414856C20}" type="pres">
      <dgm:prSet presAssocID="{9337043C-3D4E-704B-ABBE-3DF1E57D91E2}" presName="composite" presStyleCnt="0"/>
      <dgm:spPr/>
    </dgm:pt>
    <dgm:pt modelId="{D174AE6F-F5FF-8643-9C5B-851E7C35C910}" type="pres">
      <dgm:prSet presAssocID="{9337043C-3D4E-704B-ABBE-3DF1E57D91E2}" presName="parTx" presStyleLbl="alignNode1" presStyleIdx="0" presStyleCnt="5">
        <dgm:presLayoutVars>
          <dgm:chMax val="0"/>
          <dgm:chPref val="0"/>
          <dgm:bulletEnabled val="1"/>
        </dgm:presLayoutVars>
      </dgm:prSet>
      <dgm:spPr/>
    </dgm:pt>
    <dgm:pt modelId="{85842655-EDA5-E846-8B07-99BDFF950329}" type="pres">
      <dgm:prSet presAssocID="{9337043C-3D4E-704B-ABBE-3DF1E57D91E2}" presName="desTx" presStyleLbl="alignAccFollowNode1" presStyleIdx="0" presStyleCnt="5" custLinFactNeighborX="-16135" custLinFactNeighborY="377">
        <dgm:presLayoutVars>
          <dgm:bulletEnabled val="1"/>
        </dgm:presLayoutVars>
      </dgm:prSet>
      <dgm:spPr/>
    </dgm:pt>
    <dgm:pt modelId="{0DBBB293-7973-6E4F-9919-0DC60FBCE2A0}" type="pres">
      <dgm:prSet presAssocID="{8ED3B583-22B6-A548-B698-58B152EC606E}" presName="space" presStyleCnt="0"/>
      <dgm:spPr/>
    </dgm:pt>
    <dgm:pt modelId="{870151EC-E11A-C24F-9418-FDA0E6312DE7}" type="pres">
      <dgm:prSet presAssocID="{CAAAF099-B3D1-1842-97C7-6B0B8FEBF770}" presName="composite" presStyleCnt="0"/>
      <dgm:spPr/>
    </dgm:pt>
    <dgm:pt modelId="{AC719B29-AD6B-E14E-8199-C9BF7C782AE8}" type="pres">
      <dgm:prSet presAssocID="{CAAAF099-B3D1-1842-97C7-6B0B8FEBF770}" presName="parTx" presStyleLbl="alignNode1" presStyleIdx="1" presStyleCnt="5">
        <dgm:presLayoutVars>
          <dgm:chMax val="0"/>
          <dgm:chPref val="0"/>
          <dgm:bulletEnabled val="1"/>
        </dgm:presLayoutVars>
      </dgm:prSet>
      <dgm:spPr/>
    </dgm:pt>
    <dgm:pt modelId="{A4739725-FCA3-1A45-B5BF-7EFF72D36F53}" type="pres">
      <dgm:prSet presAssocID="{CAAAF099-B3D1-1842-97C7-6B0B8FEBF770}" presName="desTx" presStyleLbl="alignAccFollowNode1" presStyleIdx="1" presStyleCnt="5">
        <dgm:presLayoutVars>
          <dgm:bulletEnabled val="1"/>
        </dgm:presLayoutVars>
      </dgm:prSet>
      <dgm:spPr/>
    </dgm:pt>
    <dgm:pt modelId="{63E9B363-0708-A149-AB17-2305E9573D4C}" type="pres">
      <dgm:prSet presAssocID="{D8CEB129-4815-4D46-BDB4-C10273E9ABBD}" presName="space" presStyleCnt="0"/>
      <dgm:spPr/>
    </dgm:pt>
    <dgm:pt modelId="{45BE91F7-950D-AC4E-B04C-D4B732788A34}" type="pres">
      <dgm:prSet presAssocID="{EDCC3E17-EA7B-D749-AC2D-D681FCFD8886}" presName="composite" presStyleCnt="0"/>
      <dgm:spPr/>
    </dgm:pt>
    <dgm:pt modelId="{06AD45C3-8376-9E42-BB72-029CFFD4F293}" type="pres">
      <dgm:prSet presAssocID="{EDCC3E17-EA7B-D749-AC2D-D681FCFD8886}" presName="parTx" presStyleLbl="alignNode1" presStyleIdx="2" presStyleCnt="5">
        <dgm:presLayoutVars>
          <dgm:chMax val="0"/>
          <dgm:chPref val="0"/>
          <dgm:bulletEnabled val="1"/>
        </dgm:presLayoutVars>
      </dgm:prSet>
      <dgm:spPr/>
    </dgm:pt>
    <dgm:pt modelId="{6B04AE91-35F4-3E46-BD8F-EF36BC5B4FD0}" type="pres">
      <dgm:prSet presAssocID="{EDCC3E17-EA7B-D749-AC2D-D681FCFD8886}" presName="desTx" presStyleLbl="alignAccFollowNode1" presStyleIdx="2" presStyleCnt="5">
        <dgm:presLayoutVars>
          <dgm:bulletEnabled val="1"/>
        </dgm:presLayoutVars>
      </dgm:prSet>
      <dgm:spPr/>
    </dgm:pt>
    <dgm:pt modelId="{3FB5CCD2-D1D5-BF42-B195-61F51BEC4E42}" type="pres">
      <dgm:prSet presAssocID="{10962204-896A-9C49-8E5D-86B29025C1E6}" presName="space" presStyleCnt="0"/>
      <dgm:spPr/>
    </dgm:pt>
    <dgm:pt modelId="{ABDA9D17-8B66-424F-BB42-28A6E66D9D57}" type="pres">
      <dgm:prSet presAssocID="{2C00E667-C6E3-6C45-909D-90CF90074F55}" presName="composite" presStyleCnt="0"/>
      <dgm:spPr/>
    </dgm:pt>
    <dgm:pt modelId="{31EB16FC-94D6-9A40-8AC9-66285D0093AD}" type="pres">
      <dgm:prSet presAssocID="{2C00E667-C6E3-6C45-909D-90CF90074F55}" presName="parTx" presStyleLbl="alignNode1" presStyleIdx="3" presStyleCnt="5">
        <dgm:presLayoutVars>
          <dgm:chMax val="0"/>
          <dgm:chPref val="0"/>
          <dgm:bulletEnabled val="1"/>
        </dgm:presLayoutVars>
      </dgm:prSet>
      <dgm:spPr/>
    </dgm:pt>
    <dgm:pt modelId="{BD2E2EED-2F5D-8E49-9B2C-B63CD2B776A8}" type="pres">
      <dgm:prSet presAssocID="{2C00E667-C6E3-6C45-909D-90CF90074F55}" presName="desTx" presStyleLbl="alignAccFollowNode1" presStyleIdx="3" presStyleCnt="5">
        <dgm:presLayoutVars>
          <dgm:bulletEnabled val="1"/>
        </dgm:presLayoutVars>
      </dgm:prSet>
      <dgm:spPr/>
    </dgm:pt>
    <dgm:pt modelId="{B8F4F122-AAA6-1245-91CD-251F3A10A454}" type="pres">
      <dgm:prSet presAssocID="{C761C329-44CB-CA43-B0CD-D241B647E5FA}" presName="space" presStyleCnt="0"/>
      <dgm:spPr/>
    </dgm:pt>
    <dgm:pt modelId="{1FF893EF-5BCF-034C-9A1A-18732A8D33A9}" type="pres">
      <dgm:prSet presAssocID="{9F9E958A-FB02-8348-B4ED-FC554AA45DA9}" presName="composite" presStyleCnt="0"/>
      <dgm:spPr/>
    </dgm:pt>
    <dgm:pt modelId="{B9393F86-7D28-F94B-BE05-ECAE7D01CAC6}" type="pres">
      <dgm:prSet presAssocID="{9F9E958A-FB02-8348-B4ED-FC554AA45DA9}" presName="parTx" presStyleLbl="alignNode1" presStyleIdx="4" presStyleCnt="5">
        <dgm:presLayoutVars>
          <dgm:chMax val="0"/>
          <dgm:chPref val="0"/>
          <dgm:bulletEnabled val="1"/>
        </dgm:presLayoutVars>
      </dgm:prSet>
      <dgm:spPr/>
    </dgm:pt>
    <dgm:pt modelId="{626AE359-40AC-AD42-90A3-229E648B5E2C}" type="pres">
      <dgm:prSet presAssocID="{9F9E958A-FB02-8348-B4ED-FC554AA45DA9}" presName="desTx" presStyleLbl="alignAccFollowNode1" presStyleIdx="4" presStyleCnt="5">
        <dgm:presLayoutVars>
          <dgm:bulletEnabled val="1"/>
        </dgm:presLayoutVars>
      </dgm:prSet>
      <dgm:spPr/>
    </dgm:pt>
  </dgm:ptLst>
  <dgm:cxnLst>
    <dgm:cxn modelId="{FC065106-AC43-F24C-A767-FF2D7ED47831}" srcId="{CB1D434C-BB4B-3747-ACE7-446D1D1A487B}" destId="{CAAAF099-B3D1-1842-97C7-6B0B8FEBF770}" srcOrd="1" destOrd="0" parTransId="{F8109273-8717-054D-9898-4B44A8D724AC}" sibTransId="{D8CEB129-4815-4D46-BDB4-C10273E9ABBD}"/>
    <dgm:cxn modelId="{9254E70D-6155-4D4E-8A96-EE09ADD86B61}" srcId="{2C00E667-C6E3-6C45-909D-90CF90074F55}" destId="{694DF63E-2C35-D841-89A0-1F717A173AF1}" srcOrd="1" destOrd="0" parTransId="{081C4051-363F-974A-8FF6-260250680314}" sibTransId="{ED2998FD-25BE-9F46-BCDD-1A0423D722CE}"/>
    <dgm:cxn modelId="{A77B8F0F-AEB7-1D4B-89D3-18A36838A921}" srcId="{9337043C-3D4E-704B-ABBE-3DF1E57D91E2}" destId="{6B9D0231-C011-2645-8573-033D83C5DE85}" srcOrd="0" destOrd="0" parTransId="{CCA6ED61-D2D2-B545-AA7E-F8B8864459CB}" sibTransId="{28D70D18-AFFE-D64E-8FA7-619F38ED2C39}"/>
    <dgm:cxn modelId="{0CBC3712-06C3-1F4F-ADE4-DB1DB4F036FC}" srcId="{9337043C-3D4E-704B-ABBE-3DF1E57D91E2}" destId="{0E293AE5-DE53-A342-AC01-EBDE7C99F521}" srcOrd="1" destOrd="0" parTransId="{00C0B7E6-DC51-7B4A-ADAD-849653CB447A}" sibTransId="{9355DBE6-E7A9-F042-9F08-2C5874FDF7EC}"/>
    <dgm:cxn modelId="{C3E8971D-F6CF-C348-A6C4-720B11BDB670}" srcId="{9F9E958A-FB02-8348-B4ED-FC554AA45DA9}" destId="{44BF28A6-56EB-7543-BC35-E7C6452B2D7E}" srcOrd="0" destOrd="0" parTransId="{ABD4FBEF-35C4-B940-B40A-5E20F30BB344}" sibTransId="{60627CFF-B8C8-1541-9577-6F01E0A28647}"/>
    <dgm:cxn modelId="{4806252A-2585-264D-A346-78E66389E8DE}" srcId="{CB1D434C-BB4B-3747-ACE7-446D1D1A487B}" destId="{2C00E667-C6E3-6C45-909D-90CF90074F55}" srcOrd="3" destOrd="0" parTransId="{2D96F423-C7BC-6847-8AB8-7ECF2CECFECD}" sibTransId="{C761C329-44CB-CA43-B0CD-D241B647E5FA}"/>
    <dgm:cxn modelId="{1AD23433-63E5-BA4F-B482-76E1D63FAD3F}" srcId="{9F9E958A-FB02-8348-B4ED-FC554AA45DA9}" destId="{EE7ABB1D-E380-D74E-87CD-9B30067A71FC}" srcOrd="1" destOrd="0" parTransId="{EE1211C7-8642-1F45-BF22-2E4AE892B712}" sibTransId="{87ADA000-3CA8-2645-BB34-B901563D2FB9}"/>
    <dgm:cxn modelId="{FEAFD137-4C4D-0340-9B9A-99B4E19AE50D}" type="presOf" srcId="{2C00E667-C6E3-6C45-909D-90CF90074F55}" destId="{31EB16FC-94D6-9A40-8AC9-66285D0093AD}" srcOrd="0" destOrd="0" presId="urn:microsoft.com/office/officeart/2005/8/layout/hList1"/>
    <dgm:cxn modelId="{977DC438-7FD0-4E41-9F29-C724A19601AE}" type="presOf" srcId="{0E293AE5-DE53-A342-AC01-EBDE7C99F521}" destId="{85842655-EDA5-E846-8B07-99BDFF950329}" srcOrd="0" destOrd="1" presId="urn:microsoft.com/office/officeart/2005/8/layout/hList1"/>
    <dgm:cxn modelId="{AD0B463D-D1C9-6944-9B25-D8EB99095F70}" type="presOf" srcId="{C3AC9294-05CB-C541-B92B-E6F2AB7DC7F8}" destId="{6B04AE91-35F4-3E46-BD8F-EF36BC5B4FD0}" srcOrd="0" destOrd="2" presId="urn:microsoft.com/office/officeart/2005/8/layout/hList1"/>
    <dgm:cxn modelId="{3FBAEE3F-58FA-DB44-B5B0-06F305A3B7FC}" type="presOf" srcId="{EE7ABB1D-E380-D74E-87CD-9B30067A71FC}" destId="{626AE359-40AC-AD42-90A3-229E648B5E2C}" srcOrd="0" destOrd="1" presId="urn:microsoft.com/office/officeart/2005/8/layout/hList1"/>
    <dgm:cxn modelId="{3816DF40-5074-2A40-9278-3876B237606F}" srcId="{CAAAF099-B3D1-1842-97C7-6B0B8FEBF770}" destId="{8319CA25-C7F8-DD45-B681-5378BE6527D3}" srcOrd="1" destOrd="0" parTransId="{BC9B1408-22FA-5F42-A9B0-B021368A0575}" sibTransId="{1D9506E4-1CB0-A94D-A6BD-C571D1D6F194}"/>
    <dgm:cxn modelId="{C720ED60-3636-7C49-B68F-6E65AAE0E789}" type="presOf" srcId="{EDCC3E17-EA7B-D749-AC2D-D681FCFD8886}" destId="{06AD45C3-8376-9E42-BB72-029CFFD4F293}" srcOrd="0" destOrd="0" presId="urn:microsoft.com/office/officeart/2005/8/layout/hList1"/>
    <dgm:cxn modelId="{2A82C466-CD71-A946-8BF5-D7B4A27A9F7A}" srcId="{2C00E667-C6E3-6C45-909D-90CF90074F55}" destId="{6355929C-A4EB-8242-932D-933DC64556D3}" srcOrd="0" destOrd="0" parTransId="{53F80E0C-4A95-174F-AFD1-1A3E390D6DF1}" sibTransId="{1C6B3C85-E56D-0E46-BC14-D874D8A290E3}"/>
    <dgm:cxn modelId="{4CFC3F49-F8A2-8649-B5F9-44BB8E15B8FC}" type="presOf" srcId="{CB1D434C-BB4B-3747-ACE7-446D1D1A487B}" destId="{1D2ECE9F-331A-C248-8025-373866F2D4C7}" srcOrd="0" destOrd="0" presId="urn:microsoft.com/office/officeart/2005/8/layout/hList1"/>
    <dgm:cxn modelId="{749C0F51-1AE1-6447-83F3-90E62660EF0E}" type="presOf" srcId="{9F9E958A-FB02-8348-B4ED-FC554AA45DA9}" destId="{B9393F86-7D28-F94B-BE05-ECAE7D01CAC6}" srcOrd="0" destOrd="0" presId="urn:microsoft.com/office/officeart/2005/8/layout/hList1"/>
    <dgm:cxn modelId="{E74FA290-28B0-0848-8FFF-4A7A6C63D605}" srcId="{EDCC3E17-EA7B-D749-AC2D-D681FCFD8886}" destId="{7C8019E7-C811-844B-BFC3-DA1349D4C7EB}" srcOrd="0" destOrd="0" parTransId="{27176D37-4C57-024B-A22B-01EA92046C5B}" sibTransId="{80C01CEE-F6AE-D84E-A394-F354395F72B0}"/>
    <dgm:cxn modelId="{6BE52097-AD3F-BF40-BDF1-B5962B02436E}" type="presOf" srcId="{8319CA25-C7F8-DD45-B681-5378BE6527D3}" destId="{A4739725-FCA3-1A45-B5BF-7EFF72D36F53}" srcOrd="0" destOrd="1" presId="urn:microsoft.com/office/officeart/2005/8/layout/hList1"/>
    <dgm:cxn modelId="{3B1BBF9E-A1CA-4E43-BBF8-76861B2D57EA}" srcId="{CB1D434C-BB4B-3747-ACE7-446D1D1A487B}" destId="{9337043C-3D4E-704B-ABBE-3DF1E57D91E2}" srcOrd="0" destOrd="0" parTransId="{19439983-3A83-CF4B-9E75-F84FCB0B48FB}" sibTransId="{8ED3B583-22B6-A548-B698-58B152EC606E}"/>
    <dgm:cxn modelId="{437DF5A6-C992-564C-8D12-5A0197802850}" srcId="{CB1D434C-BB4B-3747-ACE7-446D1D1A487B}" destId="{9F9E958A-FB02-8348-B4ED-FC554AA45DA9}" srcOrd="4" destOrd="0" parTransId="{BCECEB18-60CD-A746-A516-DA9A2E13BF1B}" sibTransId="{4D2F7500-54E4-6844-8E14-B23EF81D846E}"/>
    <dgm:cxn modelId="{7B7FC4A9-B941-0043-BE88-975082AF056A}" type="presOf" srcId="{694DF63E-2C35-D841-89A0-1F717A173AF1}" destId="{BD2E2EED-2F5D-8E49-9B2C-B63CD2B776A8}" srcOrd="0" destOrd="1" presId="urn:microsoft.com/office/officeart/2005/8/layout/hList1"/>
    <dgm:cxn modelId="{C2AC23AD-E224-E04C-8C63-F4CD5D21CBD8}" srcId="{CAAAF099-B3D1-1842-97C7-6B0B8FEBF770}" destId="{1083F1CF-F099-BE41-B7B2-07D48E355756}" srcOrd="0" destOrd="0" parTransId="{ADC63ACE-35E2-BA4E-A4E1-51BBAE593942}" sibTransId="{B518EA0B-04F6-9848-BF38-4C2BC6E18E2D}"/>
    <dgm:cxn modelId="{0B5A37AD-28F7-6B44-8FF7-4C3EBBE1E137}" srcId="{CB1D434C-BB4B-3747-ACE7-446D1D1A487B}" destId="{EDCC3E17-EA7B-D749-AC2D-D681FCFD8886}" srcOrd="2" destOrd="0" parTransId="{B09A35BF-2C2A-4644-ABFC-43B41DA0A7E8}" sibTransId="{10962204-896A-9C49-8E5D-86B29025C1E6}"/>
    <dgm:cxn modelId="{088663AD-5251-F74D-9475-6E75314DED32}" type="presOf" srcId="{6B9D0231-C011-2645-8573-033D83C5DE85}" destId="{85842655-EDA5-E846-8B07-99BDFF950329}" srcOrd="0" destOrd="0" presId="urn:microsoft.com/office/officeart/2005/8/layout/hList1"/>
    <dgm:cxn modelId="{676173BB-B53F-9D4D-A9DF-78AAD3166A64}" srcId="{EDCC3E17-EA7B-D749-AC2D-D681FCFD8886}" destId="{EE9A65A2-2D4F-3348-9663-49CAABA16672}" srcOrd="3" destOrd="0" parTransId="{59914C23-ECF1-654C-8695-8ECE47D6C376}" sibTransId="{B401389C-A32A-4644-827E-5B4BD75A6A47}"/>
    <dgm:cxn modelId="{5139F8C7-2AEB-E846-83A2-5737F679ABB9}" type="presOf" srcId="{7C8019E7-C811-844B-BFC3-DA1349D4C7EB}" destId="{6B04AE91-35F4-3E46-BD8F-EF36BC5B4FD0}" srcOrd="0" destOrd="0" presId="urn:microsoft.com/office/officeart/2005/8/layout/hList1"/>
    <dgm:cxn modelId="{8146E0C9-FDAE-CA44-87E1-008AC4101055}" type="presOf" srcId="{6355929C-A4EB-8242-932D-933DC64556D3}" destId="{BD2E2EED-2F5D-8E49-9B2C-B63CD2B776A8}" srcOrd="0" destOrd="0" presId="urn:microsoft.com/office/officeart/2005/8/layout/hList1"/>
    <dgm:cxn modelId="{D070EBCA-C34F-694B-8476-075E164B731B}" type="presOf" srcId="{EE9A65A2-2D4F-3348-9663-49CAABA16672}" destId="{6B04AE91-35F4-3E46-BD8F-EF36BC5B4FD0}" srcOrd="0" destOrd="3" presId="urn:microsoft.com/office/officeart/2005/8/layout/hList1"/>
    <dgm:cxn modelId="{78EFACCB-16A9-194D-ADB5-47278CC82D43}" type="presOf" srcId="{CAAAF099-B3D1-1842-97C7-6B0B8FEBF770}" destId="{AC719B29-AD6B-E14E-8199-C9BF7C782AE8}" srcOrd="0" destOrd="0" presId="urn:microsoft.com/office/officeart/2005/8/layout/hList1"/>
    <dgm:cxn modelId="{C2F62AD4-CDAE-6C4D-8CAE-3B5040B8CFE1}" type="presOf" srcId="{EA12BFD1-3552-0041-B717-2ED8A1AFDEC2}" destId="{6B04AE91-35F4-3E46-BD8F-EF36BC5B4FD0}" srcOrd="0" destOrd="1" presId="urn:microsoft.com/office/officeart/2005/8/layout/hList1"/>
    <dgm:cxn modelId="{784CFCD7-3ACC-3F46-B5A7-8522443592B2}" type="presOf" srcId="{9337043C-3D4E-704B-ABBE-3DF1E57D91E2}" destId="{D174AE6F-F5FF-8643-9C5B-851E7C35C910}" srcOrd="0" destOrd="0" presId="urn:microsoft.com/office/officeart/2005/8/layout/hList1"/>
    <dgm:cxn modelId="{B722B7DD-DDD1-4B46-9351-837AFEC014E0}" type="presOf" srcId="{1083F1CF-F099-BE41-B7B2-07D48E355756}" destId="{A4739725-FCA3-1A45-B5BF-7EFF72D36F53}" srcOrd="0" destOrd="0" presId="urn:microsoft.com/office/officeart/2005/8/layout/hList1"/>
    <dgm:cxn modelId="{1238D5E7-8868-F048-89FA-4BD92ECEE825}" type="presOf" srcId="{44BF28A6-56EB-7543-BC35-E7C6452B2D7E}" destId="{626AE359-40AC-AD42-90A3-229E648B5E2C}" srcOrd="0" destOrd="0" presId="urn:microsoft.com/office/officeart/2005/8/layout/hList1"/>
    <dgm:cxn modelId="{959E9DF8-FE85-EB47-878F-8BFA5C39126C}" srcId="{EDCC3E17-EA7B-D749-AC2D-D681FCFD8886}" destId="{EA12BFD1-3552-0041-B717-2ED8A1AFDEC2}" srcOrd="1" destOrd="0" parTransId="{CC6A8B3C-39F2-784A-AE37-DF6C81921B15}" sibTransId="{682CC497-98EB-9941-A746-4E8A95637133}"/>
    <dgm:cxn modelId="{5A1FBBFC-50EE-4F47-B971-EC7A6462005A}" srcId="{EDCC3E17-EA7B-D749-AC2D-D681FCFD8886}" destId="{C3AC9294-05CB-C541-B92B-E6F2AB7DC7F8}" srcOrd="2" destOrd="0" parTransId="{FF380ED4-2A0B-C34D-9164-EE9EE6100378}" sibTransId="{8F72B093-F493-E348-8E73-91953C07725B}"/>
    <dgm:cxn modelId="{60F4B2EF-AA99-254C-B47D-DE522E5DB463}" type="presParOf" srcId="{1D2ECE9F-331A-C248-8025-373866F2D4C7}" destId="{72CC57ED-2A61-0745-9F89-98C414856C20}" srcOrd="0" destOrd="0" presId="urn:microsoft.com/office/officeart/2005/8/layout/hList1"/>
    <dgm:cxn modelId="{C25F04A4-7286-0445-AA78-142C1C72D755}" type="presParOf" srcId="{72CC57ED-2A61-0745-9F89-98C414856C20}" destId="{D174AE6F-F5FF-8643-9C5B-851E7C35C910}" srcOrd="0" destOrd="0" presId="urn:microsoft.com/office/officeart/2005/8/layout/hList1"/>
    <dgm:cxn modelId="{761950BE-B734-1349-8577-F0503BB11BA3}" type="presParOf" srcId="{72CC57ED-2A61-0745-9F89-98C414856C20}" destId="{85842655-EDA5-E846-8B07-99BDFF950329}" srcOrd="1" destOrd="0" presId="urn:microsoft.com/office/officeart/2005/8/layout/hList1"/>
    <dgm:cxn modelId="{3873B096-DD88-1F4F-A380-67360B12FD21}" type="presParOf" srcId="{1D2ECE9F-331A-C248-8025-373866F2D4C7}" destId="{0DBBB293-7973-6E4F-9919-0DC60FBCE2A0}" srcOrd="1" destOrd="0" presId="urn:microsoft.com/office/officeart/2005/8/layout/hList1"/>
    <dgm:cxn modelId="{1C3EBCDC-74E2-7E4A-B28C-601FEE51DFD2}" type="presParOf" srcId="{1D2ECE9F-331A-C248-8025-373866F2D4C7}" destId="{870151EC-E11A-C24F-9418-FDA0E6312DE7}" srcOrd="2" destOrd="0" presId="urn:microsoft.com/office/officeart/2005/8/layout/hList1"/>
    <dgm:cxn modelId="{EC1F570E-0BF1-D54B-A9CF-06AEE1F258DD}" type="presParOf" srcId="{870151EC-E11A-C24F-9418-FDA0E6312DE7}" destId="{AC719B29-AD6B-E14E-8199-C9BF7C782AE8}" srcOrd="0" destOrd="0" presId="urn:microsoft.com/office/officeart/2005/8/layout/hList1"/>
    <dgm:cxn modelId="{FCB1E15A-0DCB-3544-9EEE-689834B427F6}" type="presParOf" srcId="{870151EC-E11A-C24F-9418-FDA0E6312DE7}" destId="{A4739725-FCA3-1A45-B5BF-7EFF72D36F53}" srcOrd="1" destOrd="0" presId="urn:microsoft.com/office/officeart/2005/8/layout/hList1"/>
    <dgm:cxn modelId="{C60003A2-5906-C845-8A25-39D7984A1486}" type="presParOf" srcId="{1D2ECE9F-331A-C248-8025-373866F2D4C7}" destId="{63E9B363-0708-A149-AB17-2305E9573D4C}" srcOrd="3" destOrd="0" presId="urn:microsoft.com/office/officeart/2005/8/layout/hList1"/>
    <dgm:cxn modelId="{34B5176C-5C65-1B4F-ABCE-C97FE3CFD34F}" type="presParOf" srcId="{1D2ECE9F-331A-C248-8025-373866F2D4C7}" destId="{45BE91F7-950D-AC4E-B04C-D4B732788A34}" srcOrd="4" destOrd="0" presId="urn:microsoft.com/office/officeart/2005/8/layout/hList1"/>
    <dgm:cxn modelId="{22FF9DB7-4473-6C4C-B972-852A19CE9894}" type="presParOf" srcId="{45BE91F7-950D-AC4E-B04C-D4B732788A34}" destId="{06AD45C3-8376-9E42-BB72-029CFFD4F293}" srcOrd="0" destOrd="0" presId="urn:microsoft.com/office/officeart/2005/8/layout/hList1"/>
    <dgm:cxn modelId="{5574F8CD-63C9-9041-97C8-0FD29AFC4F0B}" type="presParOf" srcId="{45BE91F7-950D-AC4E-B04C-D4B732788A34}" destId="{6B04AE91-35F4-3E46-BD8F-EF36BC5B4FD0}" srcOrd="1" destOrd="0" presId="urn:microsoft.com/office/officeart/2005/8/layout/hList1"/>
    <dgm:cxn modelId="{5C89BE24-16A6-5F46-9343-C8CE3A923C94}" type="presParOf" srcId="{1D2ECE9F-331A-C248-8025-373866F2D4C7}" destId="{3FB5CCD2-D1D5-BF42-B195-61F51BEC4E42}" srcOrd="5" destOrd="0" presId="urn:microsoft.com/office/officeart/2005/8/layout/hList1"/>
    <dgm:cxn modelId="{8290E534-4020-8A46-A6EB-08164DB9AA4C}" type="presParOf" srcId="{1D2ECE9F-331A-C248-8025-373866F2D4C7}" destId="{ABDA9D17-8B66-424F-BB42-28A6E66D9D57}" srcOrd="6" destOrd="0" presId="urn:microsoft.com/office/officeart/2005/8/layout/hList1"/>
    <dgm:cxn modelId="{DDA1451B-5CE8-2942-A65F-E719E88F87F2}" type="presParOf" srcId="{ABDA9D17-8B66-424F-BB42-28A6E66D9D57}" destId="{31EB16FC-94D6-9A40-8AC9-66285D0093AD}" srcOrd="0" destOrd="0" presId="urn:microsoft.com/office/officeart/2005/8/layout/hList1"/>
    <dgm:cxn modelId="{760B6130-5538-134F-BEBF-C80EBC2ED93A}" type="presParOf" srcId="{ABDA9D17-8B66-424F-BB42-28A6E66D9D57}" destId="{BD2E2EED-2F5D-8E49-9B2C-B63CD2B776A8}" srcOrd="1" destOrd="0" presId="urn:microsoft.com/office/officeart/2005/8/layout/hList1"/>
    <dgm:cxn modelId="{BA0315CB-53D5-A348-9190-665E14A6E762}" type="presParOf" srcId="{1D2ECE9F-331A-C248-8025-373866F2D4C7}" destId="{B8F4F122-AAA6-1245-91CD-251F3A10A454}" srcOrd="7" destOrd="0" presId="urn:microsoft.com/office/officeart/2005/8/layout/hList1"/>
    <dgm:cxn modelId="{4BD6AB07-B24D-E848-90AE-C62EF2BFE70E}" type="presParOf" srcId="{1D2ECE9F-331A-C248-8025-373866F2D4C7}" destId="{1FF893EF-5BCF-034C-9A1A-18732A8D33A9}" srcOrd="8" destOrd="0" presId="urn:microsoft.com/office/officeart/2005/8/layout/hList1"/>
    <dgm:cxn modelId="{73EDE390-BCB8-8845-A7A5-560283739E99}" type="presParOf" srcId="{1FF893EF-5BCF-034C-9A1A-18732A8D33A9}" destId="{B9393F86-7D28-F94B-BE05-ECAE7D01CAC6}" srcOrd="0" destOrd="0" presId="urn:microsoft.com/office/officeart/2005/8/layout/hList1"/>
    <dgm:cxn modelId="{9F255A6E-3676-1740-A86A-66BCCF383B3E}" type="presParOf" srcId="{1FF893EF-5BCF-034C-9A1A-18732A8D33A9}" destId="{626AE359-40AC-AD42-90A3-229E648B5E2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1A66FA3-F8E9-7D41-9D70-C7B3F16441B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ACCDC5A6-E3E6-A141-9A2D-26606F0AA811}">
      <dgm:prSet/>
      <dgm:spPr>
        <a:solidFill>
          <a:srgbClr val="006296"/>
        </a:solidFill>
        <a:ln>
          <a:noFill/>
        </a:ln>
      </dgm:spPr>
      <dgm:t>
        <a:bodyPr/>
        <a:lstStyle/>
        <a:p>
          <a:r>
            <a:rPr lang="en-AU"/>
            <a:t>Differentiation</a:t>
          </a:r>
        </a:p>
      </dgm:t>
    </dgm:pt>
    <dgm:pt modelId="{DA62CAE0-8288-B246-A946-EB1C9CCDD49A}" type="parTrans" cxnId="{04D0FBEA-1B1F-E143-B5EA-3A1CA1C7BDF8}">
      <dgm:prSet/>
      <dgm:spPr/>
      <dgm:t>
        <a:bodyPr/>
        <a:lstStyle/>
        <a:p>
          <a:endParaRPr lang="en-GB"/>
        </a:p>
      </dgm:t>
    </dgm:pt>
    <dgm:pt modelId="{1681D73E-0BC3-824D-AF41-11832E72C46E}" type="sibTrans" cxnId="{04D0FBEA-1B1F-E143-B5EA-3A1CA1C7BDF8}">
      <dgm:prSet/>
      <dgm:spPr/>
      <dgm:t>
        <a:bodyPr/>
        <a:lstStyle/>
        <a:p>
          <a:endParaRPr lang="en-GB"/>
        </a:p>
      </dgm:t>
    </dgm:pt>
    <dgm:pt modelId="{1C32E0C4-A633-DF45-8DFB-745B6A1C7D3E}">
      <dgm:prSet/>
      <dgm:spPr/>
      <dgm:t>
        <a:bodyPr/>
        <a:lstStyle/>
        <a:p>
          <a:r>
            <a:rPr lang="en-AU" dirty="0"/>
            <a:t>This involves an attempt to distinguish the firm’s products or services from others in the industry. </a:t>
          </a:r>
        </a:p>
      </dgm:t>
    </dgm:pt>
    <dgm:pt modelId="{9B7EAA9B-B8A2-C94E-99EC-DE51ED80C761}" type="parTrans" cxnId="{4D97D762-C089-8848-AD58-395D72827960}">
      <dgm:prSet/>
      <dgm:spPr/>
      <dgm:t>
        <a:bodyPr/>
        <a:lstStyle/>
        <a:p>
          <a:endParaRPr lang="en-GB"/>
        </a:p>
      </dgm:t>
    </dgm:pt>
    <dgm:pt modelId="{08F894F9-9424-A948-9D5B-5A932209A4E0}" type="sibTrans" cxnId="{4D97D762-C089-8848-AD58-395D72827960}">
      <dgm:prSet/>
      <dgm:spPr/>
      <dgm:t>
        <a:bodyPr/>
        <a:lstStyle/>
        <a:p>
          <a:endParaRPr lang="en-GB"/>
        </a:p>
      </dgm:t>
    </dgm:pt>
    <dgm:pt modelId="{13E20876-269C-E942-B412-4AFE4D55068A}">
      <dgm:prSet/>
      <dgm:spPr/>
      <dgm:t>
        <a:bodyPr/>
        <a:lstStyle/>
        <a:p>
          <a:r>
            <a:rPr lang="en-AU" dirty="0"/>
            <a:t>The organisation may use advertising, distinctive product features, exceptional service or new technology to achieve a product perceived as unique. </a:t>
          </a:r>
        </a:p>
      </dgm:t>
    </dgm:pt>
    <dgm:pt modelId="{2AC318D5-C45A-7947-98C9-6B1240FB9EAA}" type="parTrans" cxnId="{5A912832-2CBA-064C-B142-5A7699C02040}">
      <dgm:prSet/>
      <dgm:spPr/>
      <dgm:t>
        <a:bodyPr/>
        <a:lstStyle/>
        <a:p>
          <a:endParaRPr lang="en-GB"/>
        </a:p>
      </dgm:t>
    </dgm:pt>
    <dgm:pt modelId="{134DA30E-9F23-D04D-BEEB-EFA2C745F6E8}" type="sibTrans" cxnId="{5A912832-2CBA-064C-B142-5A7699C02040}">
      <dgm:prSet/>
      <dgm:spPr/>
      <dgm:t>
        <a:bodyPr/>
        <a:lstStyle/>
        <a:p>
          <a:endParaRPr lang="en-GB"/>
        </a:p>
      </dgm:t>
    </dgm:pt>
    <dgm:pt modelId="{7E3DF879-B657-954D-84B1-949CF9D71BE1}">
      <dgm:prSet/>
      <dgm:spPr/>
      <dgm:t>
        <a:bodyPr/>
        <a:lstStyle/>
        <a:p>
          <a:r>
            <a:rPr lang="en-AU" dirty="0"/>
            <a:t>Differentiation can reduce rivalry with competitors and fight off the threat of substitute products because customers are loyal to the company’s brand. </a:t>
          </a:r>
        </a:p>
      </dgm:t>
    </dgm:pt>
    <dgm:pt modelId="{25258992-4B76-3C49-ADCB-10968B1ED699}" type="parTrans" cxnId="{D36738AA-5D90-9845-A45B-157E1C18B033}">
      <dgm:prSet/>
      <dgm:spPr/>
      <dgm:t>
        <a:bodyPr/>
        <a:lstStyle/>
        <a:p>
          <a:endParaRPr lang="en-GB"/>
        </a:p>
      </dgm:t>
    </dgm:pt>
    <dgm:pt modelId="{1BCE145D-3C76-404A-9681-27E8F07E02A3}" type="sibTrans" cxnId="{D36738AA-5D90-9845-A45B-157E1C18B033}">
      <dgm:prSet/>
      <dgm:spPr/>
      <dgm:t>
        <a:bodyPr/>
        <a:lstStyle/>
        <a:p>
          <a:endParaRPr lang="en-GB"/>
        </a:p>
      </dgm:t>
    </dgm:pt>
    <dgm:pt modelId="{5E07BD65-2EB0-2745-B82E-1FA43A8D68F2}">
      <dgm:prSet/>
      <dgm:spPr/>
      <dgm:t>
        <a:bodyPr/>
        <a:lstStyle/>
        <a:p>
          <a:r>
            <a:rPr lang="en-AU" dirty="0"/>
            <a:t>It requires a number of costly activities, such as product research and design and extensive advertising. </a:t>
          </a:r>
        </a:p>
      </dgm:t>
    </dgm:pt>
    <dgm:pt modelId="{42C59217-D724-FF46-9CA2-10B8BD4A76FE}" type="parTrans" cxnId="{AD5E20D7-A410-0748-9228-7DFF179E2162}">
      <dgm:prSet/>
      <dgm:spPr/>
      <dgm:t>
        <a:bodyPr/>
        <a:lstStyle/>
        <a:p>
          <a:endParaRPr lang="en-GB"/>
        </a:p>
      </dgm:t>
    </dgm:pt>
    <dgm:pt modelId="{32FC3EA6-F3B8-404B-A068-44C7D9BC3C12}" type="sibTrans" cxnId="{AD5E20D7-A410-0748-9228-7DFF179E2162}">
      <dgm:prSet/>
      <dgm:spPr/>
      <dgm:t>
        <a:bodyPr/>
        <a:lstStyle/>
        <a:p>
          <a:endParaRPr lang="en-GB"/>
        </a:p>
      </dgm:t>
    </dgm:pt>
    <dgm:pt modelId="{C3B0410A-EF38-4847-BD62-BFDEF9158B9F}">
      <dgm:prSet/>
      <dgm:spPr/>
      <dgm:t>
        <a:bodyPr/>
        <a:lstStyle/>
        <a:p>
          <a:r>
            <a:rPr lang="en-AU"/>
            <a:t>Companies need a robust marketing department and creative employees who are given the time and resources to seek innovation.</a:t>
          </a:r>
        </a:p>
      </dgm:t>
    </dgm:pt>
    <dgm:pt modelId="{0793F1F3-7F2B-9F43-BD42-FBFBC351C8E3}" type="parTrans" cxnId="{1DB137DC-E9AF-9648-BEBA-05BCA859BF19}">
      <dgm:prSet/>
      <dgm:spPr/>
      <dgm:t>
        <a:bodyPr/>
        <a:lstStyle/>
        <a:p>
          <a:endParaRPr lang="en-GB"/>
        </a:p>
      </dgm:t>
    </dgm:pt>
    <dgm:pt modelId="{B982282E-43EC-B742-AF47-104A9670E438}" type="sibTrans" cxnId="{1DB137DC-E9AF-9648-BEBA-05BCA859BF19}">
      <dgm:prSet/>
      <dgm:spPr/>
      <dgm:t>
        <a:bodyPr/>
        <a:lstStyle/>
        <a:p>
          <a:endParaRPr lang="en-GB"/>
        </a:p>
      </dgm:t>
    </dgm:pt>
    <dgm:pt modelId="{010700AC-6387-4749-BC1A-BFF684F0724D}">
      <dgm:prSet/>
      <dgm:spPr>
        <a:solidFill>
          <a:srgbClr val="A93E62"/>
        </a:solidFill>
        <a:ln>
          <a:noFill/>
        </a:ln>
      </dgm:spPr>
      <dgm:t>
        <a:bodyPr/>
        <a:lstStyle/>
        <a:p>
          <a:r>
            <a:rPr lang="en-AU"/>
            <a:t>Cost leadership</a:t>
          </a:r>
        </a:p>
      </dgm:t>
    </dgm:pt>
    <dgm:pt modelId="{2B444F88-FADD-1640-889B-87509671CF06}" type="parTrans" cxnId="{0A3B635D-7A82-C14E-A81B-11E9DF388C7C}">
      <dgm:prSet/>
      <dgm:spPr/>
      <dgm:t>
        <a:bodyPr/>
        <a:lstStyle/>
        <a:p>
          <a:endParaRPr lang="en-GB"/>
        </a:p>
      </dgm:t>
    </dgm:pt>
    <dgm:pt modelId="{231905ED-7017-5742-BE9A-A0F0F65F9913}" type="sibTrans" cxnId="{0A3B635D-7A82-C14E-A81B-11E9DF388C7C}">
      <dgm:prSet/>
      <dgm:spPr/>
      <dgm:t>
        <a:bodyPr/>
        <a:lstStyle/>
        <a:p>
          <a:endParaRPr lang="en-GB"/>
        </a:p>
      </dgm:t>
    </dgm:pt>
    <dgm:pt modelId="{B8A456C9-7D24-2B46-8AB5-B9C0DFE716D2}">
      <dgm:prSet/>
      <dgm:spPr/>
      <dgm:t>
        <a:bodyPr/>
        <a:lstStyle/>
        <a:p>
          <a:r>
            <a:rPr lang="en-AU" dirty="0"/>
            <a:t>The organisation aggressively seeks efficient facilities, pursues cost reductions and uses tight cost controls to produce products more efficiently than competitors.</a:t>
          </a:r>
        </a:p>
      </dgm:t>
    </dgm:pt>
    <dgm:pt modelId="{87C59E50-76F9-914A-8089-08E2B72D544D}" type="parTrans" cxnId="{AA8B2561-95B5-5046-AF53-DF8DB4A84373}">
      <dgm:prSet/>
      <dgm:spPr/>
      <dgm:t>
        <a:bodyPr/>
        <a:lstStyle/>
        <a:p>
          <a:endParaRPr lang="en-GB"/>
        </a:p>
      </dgm:t>
    </dgm:pt>
    <dgm:pt modelId="{D6FA8156-09FF-C743-98E6-6409A4EE1196}" type="sibTrans" cxnId="{AA8B2561-95B5-5046-AF53-DF8DB4A84373}">
      <dgm:prSet/>
      <dgm:spPr/>
      <dgm:t>
        <a:bodyPr/>
        <a:lstStyle/>
        <a:p>
          <a:endParaRPr lang="en-GB"/>
        </a:p>
      </dgm:t>
    </dgm:pt>
    <dgm:pt modelId="{0F2A039C-3C92-4A46-AA22-047CAB0F5A03}">
      <dgm:prSet/>
      <dgm:spPr/>
      <dgm:t>
        <a:bodyPr/>
        <a:lstStyle/>
        <a:p>
          <a:r>
            <a:rPr lang="en-AU" dirty="0"/>
            <a:t>The aim is to keep internal costs low so that they can provide products and services to customers at lower prices and still make a profit. </a:t>
          </a:r>
        </a:p>
      </dgm:t>
    </dgm:pt>
    <dgm:pt modelId="{19FA01BF-FECC-884F-9532-1F9EB112B8DF}" type="parTrans" cxnId="{94DE69F9-B4C7-D54B-8EA5-86664C03D882}">
      <dgm:prSet/>
      <dgm:spPr/>
      <dgm:t>
        <a:bodyPr/>
        <a:lstStyle/>
        <a:p>
          <a:endParaRPr lang="en-GB"/>
        </a:p>
      </dgm:t>
    </dgm:pt>
    <dgm:pt modelId="{99ED416C-EE9F-9543-98E3-3ADFEB7665F0}" type="sibTrans" cxnId="{94DE69F9-B4C7-D54B-8EA5-86664C03D882}">
      <dgm:prSet/>
      <dgm:spPr/>
      <dgm:t>
        <a:bodyPr/>
        <a:lstStyle/>
        <a:p>
          <a:endParaRPr lang="en-GB"/>
        </a:p>
      </dgm:t>
    </dgm:pt>
    <dgm:pt modelId="{A5F619F5-7860-F146-ABB6-CDC9B78611D9}">
      <dgm:prSet/>
      <dgm:spPr/>
      <dgm:t>
        <a:bodyPr/>
        <a:lstStyle/>
        <a:p>
          <a:r>
            <a:rPr lang="en-AU"/>
            <a:t>The company can undercut competitors’ prices and still offer comparable quality and earn a reasonable profit. </a:t>
          </a:r>
        </a:p>
      </dgm:t>
    </dgm:pt>
    <dgm:pt modelId="{85FF5CB7-CF98-434D-B33D-469A294715BB}" type="parTrans" cxnId="{E19B3009-7EB9-2642-893C-96775DF3C966}">
      <dgm:prSet/>
      <dgm:spPr/>
      <dgm:t>
        <a:bodyPr/>
        <a:lstStyle/>
        <a:p>
          <a:endParaRPr lang="en-GB"/>
        </a:p>
      </dgm:t>
    </dgm:pt>
    <dgm:pt modelId="{07F8B419-A73F-7647-87C6-AF480C011208}" type="sibTrans" cxnId="{E19B3009-7EB9-2642-893C-96775DF3C966}">
      <dgm:prSet/>
      <dgm:spPr/>
      <dgm:t>
        <a:bodyPr/>
        <a:lstStyle/>
        <a:p>
          <a:endParaRPr lang="en-GB"/>
        </a:p>
      </dgm:t>
    </dgm:pt>
    <dgm:pt modelId="{BBB6A3A9-AFA9-414C-80D6-18435E4C89DD}">
      <dgm:prSet/>
      <dgm:spPr/>
      <dgm:t>
        <a:bodyPr/>
        <a:lstStyle/>
        <a:p>
          <a:r>
            <a:rPr lang="en-AU" dirty="0"/>
            <a:t>This strategy is concerned with maintaining stability rather than pursuing innovation and growth.</a:t>
          </a:r>
        </a:p>
      </dgm:t>
    </dgm:pt>
    <dgm:pt modelId="{26641676-9013-A642-A5F1-97E132BED219}" type="parTrans" cxnId="{A0A2A5AE-6CEB-9349-B3B2-1E88767833FC}">
      <dgm:prSet/>
      <dgm:spPr/>
      <dgm:t>
        <a:bodyPr/>
        <a:lstStyle/>
        <a:p>
          <a:endParaRPr lang="en-GB"/>
        </a:p>
      </dgm:t>
    </dgm:pt>
    <dgm:pt modelId="{16AF3974-BD62-0446-B8B5-A0BBBE5AB640}" type="sibTrans" cxnId="{A0A2A5AE-6CEB-9349-B3B2-1E88767833FC}">
      <dgm:prSet/>
      <dgm:spPr/>
      <dgm:t>
        <a:bodyPr/>
        <a:lstStyle/>
        <a:p>
          <a:endParaRPr lang="en-GB"/>
        </a:p>
      </dgm:t>
    </dgm:pt>
    <dgm:pt modelId="{78940D1A-D875-474D-AAFD-69F945596861}">
      <dgm:prSet/>
      <dgm:spPr>
        <a:solidFill>
          <a:srgbClr val="4B5085"/>
        </a:solidFill>
        <a:ln>
          <a:noFill/>
        </a:ln>
      </dgm:spPr>
      <dgm:t>
        <a:bodyPr/>
        <a:lstStyle/>
        <a:p>
          <a:r>
            <a:rPr lang="en-AU"/>
            <a:t>Focus</a:t>
          </a:r>
        </a:p>
      </dgm:t>
    </dgm:pt>
    <dgm:pt modelId="{0B2EEF09-41D9-7941-B959-296239AF434E}" type="parTrans" cxnId="{ABEE76D2-E0DB-F24F-B642-6C19A8D631E0}">
      <dgm:prSet/>
      <dgm:spPr/>
      <dgm:t>
        <a:bodyPr/>
        <a:lstStyle/>
        <a:p>
          <a:endParaRPr lang="en-GB"/>
        </a:p>
      </dgm:t>
    </dgm:pt>
    <dgm:pt modelId="{1DC82AB9-4C73-D14D-9DB7-F738D4BDD18C}" type="sibTrans" cxnId="{ABEE76D2-E0DB-F24F-B642-6C19A8D631E0}">
      <dgm:prSet/>
      <dgm:spPr/>
      <dgm:t>
        <a:bodyPr/>
        <a:lstStyle/>
        <a:p>
          <a:endParaRPr lang="en-GB"/>
        </a:p>
      </dgm:t>
    </dgm:pt>
    <dgm:pt modelId="{517E13CD-A640-364A-8DE8-6F6835323D4F}">
      <dgm:prSet/>
      <dgm:spPr/>
      <dgm:t>
        <a:bodyPr/>
        <a:lstStyle/>
        <a:p>
          <a:r>
            <a:rPr lang="en-AU" dirty="0"/>
            <a:t>The organisation concentrates on a specific regional market or buyer group. </a:t>
          </a:r>
        </a:p>
      </dgm:t>
    </dgm:pt>
    <dgm:pt modelId="{874BECA0-3AD8-C74D-90AC-6502D1413915}" type="parTrans" cxnId="{EDDE42B8-858A-1449-ABF7-B1963111D041}">
      <dgm:prSet/>
      <dgm:spPr/>
      <dgm:t>
        <a:bodyPr/>
        <a:lstStyle/>
        <a:p>
          <a:endParaRPr lang="en-GB"/>
        </a:p>
      </dgm:t>
    </dgm:pt>
    <dgm:pt modelId="{D4ED2C95-9C64-D24E-9DCD-941A1705A333}" type="sibTrans" cxnId="{EDDE42B8-858A-1449-ABF7-B1963111D041}">
      <dgm:prSet/>
      <dgm:spPr/>
      <dgm:t>
        <a:bodyPr/>
        <a:lstStyle/>
        <a:p>
          <a:endParaRPr lang="en-GB"/>
        </a:p>
      </dgm:t>
    </dgm:pt>
    <dgm:pt modelId="{B05AA04F-D566-1647-94C5-2FAF844C03D7}">
      <dgm:prSet/>
      <dgm:spPr/>
      <dgm:t>
        <a:bodyPr/>
        <a:lstStyle/>
        <a:p>
          <a:r>
            <a:rPr lang="en-AU"/>
            <a:t>The organisation will use either a differentiation or cost leadership approach, but only for a narrow target market.</a:t>
          </a:r>
        </a:p>
      </dgm:t>
    </dgm:pt>
    <dgm:pt modelId="{1259DE11-D36D-C143-B297-255D37A809B8}" type="parTrans" cxnId="{3536F580-CB4A-394F-B654-6107C68534E4}">
      <dgm:prSet/>
      <dgm:spPr/>
      <dgm:t>
        <a:bodyPr/>
        <a:lstStyle/>
        <a:p>
          <a:endParaRPr lang="en-GB"/>
        </a:p>
      </dgm:t>
    </dgm:pt>
    <dgm:pt modelId="{F42E3C12-43F7-B243-A273-48484852CC7D}" type="sibTrans" cxnId="{3536F580-CB4A-394F-B654-6107C68534E4}">
      <dgm:prSet/>
      <dgm:spPr/>
      <dgm:t>
        <a:bodyPr/>
        <a:lstStyle/>
        <a:p>
          <a:endParaRPr lang="en-GB"/>
        </a:p>
      </dgm:t>
    </dgm:pt>
    <dgm:pt modelId="{A2EA131F-8F86-A64F-BE5C-5996DC9B72CC}" type="pres">
      <dgm:prSet presAssocID="{61A66FA3-F8E9-7D41-9D70-C7B3F16441B1}" presName="Name0" presStyleCnt="0">
        <dgm:presLayoutVars>
          <dgm:dir/>
          <dgm:animLvl val="lvl"/>
          <dgm:resizeHandles val="exact"/>
        </dgm:presLayoutVars>
      </dgm:prSet>
      <dgm:spPr/>
    </dgm:pt>
    <dgm:pt modelId="{6915EB8E-FFCC-EF4A-964F-AF5B8F7BA828}" type="pres">
      <dgm:prSet presAssocID="{ACCDC5A6-E3E6-A141-9A2D-26606F0AA811}" presName="composite" presStyleCnt="0"/>
      <dgm:spPr/>
    </dgm:pt>
    <dgm:pt modelId="{70FB8F8B-02B7-1445-A753-B69F7785226B}" type="pres">
      <dgm:prSet presAssocID="{ACCDC5A6-E3E6-A141-9A2D-26606F0AA811}" presName="parTx" presStyleLbl="alignNode1" presStyleIdx="0" presStyleCnt="3">
        <dgm:presLayoutVars>
          <dgm:chMax val="0"/>
          <dgm:chPref val="0"/>
          <dgm:bulletEnabled val="1"/>
        </dgm:presLayoutVars>
      </dgm:prSet>
      <dgm:spPr/>
    </dgm:pt>
    <dgm:pt modelId="{3EC15F52-AEAC-0744-97EF-C0E044664B7B}" type="pres">
      <dgm:prSet presAssocID="{ACCDC5A6-E3E6-A141-9A2D-26606F0AA811}" presName="desTx" presStyleLbl="alignAccFollowNode1" presStyleIdx="0" presStyleCnt="3">
        <dgm:presLayoutVars>
          <dgm:bulletEnabled val="1"/>
        </dgm:presLayoutVars>
      </dgm:prSet>
      <dgm:spPr/>
    </dgm:pt>
    <dgm:pt modelId="{AFA8F51F-32D9-0F45-A9CD-29DB2CF99B57}" type="pres">
      <dgm:prSet presAssocID="{1681D73E-0BC3-824D-AF41-11832E72C46E}" presName="space" presStyleCnt="0"/>
      <dgm:spPr/>
    </dgm:pt>
    <dgm:pt modelId="{0025F99D-F445-B346-AC58-9CDB503F875A}" type="pres">
      <dgm:prSet presAssocID="{010700AC-6387-4749-BC1A-BFF684F0724D}" presName="composite" presStyleCnt="0"/>
      <dgm:spPr/>
    </dgm:pt>
    <dgm:pt modelId="{EC5CEB67-578F-044E-88AA-98A1C72433FE}" type="pres">
      <dgm:prSet presAssocID="{010700AC-6387-4749-BC1A-BFF684F0724D}" presName="parTx" presStyleLbl="alignNode1" presStyleIdx="1" presStyleCnt="3">
        <dgm:presLayoutVars>
          <dgm:chMax val="0"/>
          <dgm:chPref val="0"/>
          <dgm:bulletEnabled val="1"/>
        </dgm:presLayoutVars>
      </dgm:prSet>
      <dgm:spPr/>
    </dgm:pt>
    <dgm:pt modelId="{916A6474-CECF-C44D-AEA6-B9285CCA107F}" type="pres">
      <dgm:prSet presAssocID="{010700AC-6387-4749-BC1A-BFF684F0724D}" presName="desTx" presStyleLbl="alignAccFollowNode1" presStyleIdx="1" presStyleCnt="3">
        <dgm:presLayoutVars>
          <dgm:bulletEnabled val="1"/>
        </dgm:presLayoutVars>
      </dgm:prSet>
      <dgm:spPr/>
    </dgm:pt>
    <dgm:pt modelId="{B1A3FC97-871D-EE4B-B87B-4A328553C32A}" type="pres">
      <dgm:prSet presAssocID="{231905ED-7017-5742-BE9A-A0F0F65F9913}" presName="space" presStyleCnt="0"/>
      <dgm:spPr/>
    </dgm:pt>
    <dgm:pt modelId="{E0EC44EC-779B-7445-9BBF-D9F560040563}" type="pres">
      <dgm:prSet presAssocID="{78940D1A-D875-474D-AAFD-69F945596861}" presName="composite" presStyleCnt="0"/>
      <dgm:spPr/>
    </dgm:pt>
    <dgm:pt modelId="{ED91871E-E931-8345-B744-E3B4511610D1}" type="pres">
      <dgm:prSet presAssocID="{78940D1A-D875-474D-AAFD-69F945596861}" presName="parTx" presStyleLbl="alignNode1" presStyleIdx="2" presStyleCnt="3">
        <dgm:presLayoutVars>
          <dgm:chMax val="0"/>
          <dgm:chPref val="0"/>
          <dgm:bulletEnabled val="1"/>
        </dgm:presLayoutVars>
      </dgm:prSet>
      <dgm:spPr/>
    </dgm:pt>
    <dgm:pt modelId="{E539E572-F1BB-2A46-8678-DECF97AA899E}" type="pres">
      <dgm:prSet presAssocID="{78940D1A-D875-474D-AAFD-69F945596861}" presName="desTx" presStyleLbl="alignAccFollowNode1" presStyleIdx="2" presStyleCnt="3">
        <dgm:presLayoutVars>
          <dgm:bulletEnabled val="1"/>
        </dgm:presLayoutVars>
      </dgm:prSet>
      <dgm:spPr/>
    </dgm:pt>
  </dgm:ptLst>
  <dgm:cxnLst>
    <dgm:cxn modelId="{E19B3009-7EB9-2642-893C-96775DF3C966}" srcId="{010700AC-6387-4749-BC1A-BFF684F0724D}" destId="{A5F619F5-7860-F146-ABB6-CDC9B78611D9}" srcOrd="2" destOrd="0" parTransId="{85FF5CB7-CF98-434D-B33D-469A294715BB}" sibTransId="{07F8B419-A73F-7647-87C6-AF480C011208}"/>
    <dgm:cxn modelId="{BC67571F-ABD4-BB49-8BC6-95531CD04287}" type="presOf" srcId="{1C32E0C4-A633-DF45-8DFB-745B6A1C7D3E}" destId="{3EC15F52-AEAC-0744-97EF-C0E044664B7B}" srcOrd="0" destOrd="0" presId="urn:microsoft.com/office/officeart/2005/8/layout/hList1"/>
    <dgm:cxn modelId="{90196E2F-593C-474A-895F-AC4EFA95AB27}" type="presOf" srcId="{517E13CD-A640-364A-8DE8-6F6835323D4F}" destId="{E539E572-F1BB-2A46-8678-DECF97AA899E}" srcOrd="0" destOrd="0" presId="urn:microsoft.com/office/officeart/2005/8/layout/hList1"/>
    <dgm:cxn modelId="{5A912832-2CBA-064C-B142-5A7699C02040}" srcId="{ACCDC5A6-E3E6-A141-9A2D-26606F0AA811}" destId="{13E20876-269C-E942-B412-4AFE4D55068A}" srcOrd="1" destOrd="0" parTransId="{2AC318D5-C45A-7947-98C9-6B1240FB9EAA}" sibTransId="{134DA30E-9F23-D04D-BEEB-EFA2C745F6E8}"/>
    <dgm:cxn modelId="{40025A32-A858-DA41-B217-DCBF9C3ACCD7}" type="presOf" srcId="{7E3DF879-B657-954D-84B1-949CF9D71BE1}" destId="{3EC15F52-AEAC-0744-97EF-C0E044664B7B}" srcOrd="0" destOrd="2" presId="urn:microsoft.com/office/officeart/2005/8/layout/hList1"/>
    <dgm:cxn modelId="{0A3B635D-7A82-C14E-A81B-11E9DF388C7C}" srcId="{61A66FA3-F8E9-7D41-9D70-C7B3F16441B1}" destId="{010700AC-6387-4749-BC1A-BFF684F0724D}" srcOrd="1" destOrd="0" parTransId="{2B444F88-FADD-1640-889B-87509671CF06}" sibTransId="{231905ED-7017-5742-BE9A-A0F0F65F9913}"/>
    <dgm:cxn modelId="{F91CA75D-B9DF-174F-AB14-FFD81458B834}" type="presOf" srcId="{B05AA04F-D566-1647-94C5-2FAF844C03D7}" destId="{E539E572-F1BB-2A46-8678-DECF97AA899E}" srcOrd="0" destOrd="1" presId="urn:microsoft.com/office/officeart/2005/8/layout/hList1"/>
    <dgm:cxn modelId="{AA8B2561-95B5-5046-AF53-DF8DB4A84373}" srcId="{010700AC-6387-4749-BC1A-BFF684F0724D}" destId="{B8A456C9-7D24-2B46-8AB5-B9C0DFE716D2}" srcOrd="0" destOrd="0" parTransId="{87C59E50-76F9-914A-8089-08E2B72D544D}" sibTransId="{D6FA8156-09FF-C743-98E6-6409A4EE1196}"/>
    <dgm:cxn modelId="{4D97D762-C089-8848-AD58-395D72827960}" srcId="{ACCDC5A6-E3E6-A141-9A2D-26606F0AA811}" destId="{1C32E0C4-A633-DF45-8DFB-745B6A1C7D3E}" srcOrd="0" destOrd="0" parTransId="{9B7EAA9B-B8A2-C94E-99EC-DE51ED80C761}" sibTransId="{08F894F9-9424-A948-9D5B-5A932209A4E0}"/>
    <dgm:cxn modelId="{DD2A7648-541B-824A-95F5-BD8A1A559C4C}" type="presOf" srcId="{C3B0410A-EF38-4847-BD62-BFDEF9158B9F}" destId="{3EC15F52-AEAC-0744-97EF-C0E044664B7B}" srcOrd="0" destOrd="4" presId="urn:microsoft.com/office/officeart/2005/8/layout/hList1"/>
    <dgm:cxn modelId="{6BA15972-2B0B-7D47-9128-F1B4E26D30C1}" type="presOf" srcId="{B8A456C9-7D24-2B46-8AB5-B9C0DFE716D2}" destId="{916A6474-CECF-C44D-AEA6-B9285CCA107F}" srcOrd="0" destOrd="0" presId="urn:microsoft.com/office/officeart/2005/8/layout/hList1"/>
    <dgm:cxn modelId="{3536F580-CB4A-394F-B654-6107C68534E4}" srcId="{78940D1A-D875-474D-AAFD-69F945596861}" destId="{B05AA04F-D566-1647-94C5-2FAF844C03D7}" srcOrd="1" destOrd="0" parTransId="{1259DE11-D36D-C143-B297-255D37A809B8}" sibTransId="{F42E3C12-43F7-B243-A273-48484852CC7D}"/>
    <dgm:cxn modelId="{88E67D89-1719-ED48-8583-3A3427628053}" type="presOf" srcId="{13E20876-269C-E942-B412-4AFE4D55068A}" destId="{3EC15F52-AEAC-0744-97EF-C0E044664B7B}" srcOrd="0" destOrd="1" presId="urn:microsoft.com/office/officeart/2005/8/layout/hList1"/>
    <dgm:cxn modelId="{FA497494-09A0-1444-9564-566845B6DC97}" type="presOf" srcId="{78940D1A-D875-474D-AAFD-69F945596861}" destId="{ED91871E-E931-8345-B744-E3B4511610D1}" srcOrd="0" destOrd="0" presId="urn:microsoft.com/office/officeart/2005/8/layout/hList1"/>
    <dgm:cxn modelId="{5C0B9B99-2E20-C543-951B-17ECEB518E81}" type="presOf" srcId="{010700AC-6387-4749-BC1A-BFF684F0724D}" destId="{EC5CEB67-578F-044E-88AA-98A1C72433FE}" srcOrd="0" destOrd="0" presId="urn:microsoft.com/office/officeart/2005/8/layout/hList1"/>
    <dgm:cxn modelId="{D36738AA-5D90-9845-A45B-157E1C18B033}" srcId="{ACCDC5A6-E3E6-A141-9A2D-26606F0AA811}" destId="{7E3DF879-B657-954D-84B1-949CF9D71BE1}" srcOrd="2" destOrd="0" parTransId="{25258992-4B76-3C49-ADCB-10968B1ED699}" sibTransId="{1BCE145D-3C76-404A-9681-27E8F07E02A3}"/>
    <dgm:cxn modelId="{A0A2A5AE-6CEB-9349-B3B2-1E88767833FC}" srcId="{010700AC-6387-4749-BC1A-BFF684F0724D}" destId="{BBB6A3A9-AFA9-414C-80D6-18435E4C89DD}" srcOrd="3" destOrd="0" parTransId="{26641676-9013-A642-A5F1-97E132BED219}" sibTransId="{16AF3974-BD62-0446-B8B5-A0BBBE5AB640}"/>
    <dgm:cxn modelId="{7FC7B3B7-AE88-3746-AE7E-ED328C4A18C8}" type="presOf" srcId="{0F2A039C-3C92-4A46-AA22-047CAB0F5A03}" destId="{916A6474-CECF-C44D-AEA6-B9285CCA107F}" srcOrd="0" destOrd="1" presId="urn:microsoft.com/office/officeart/2005/8/layout/hList1"/>
    <dgm:cxn modelId="{EDDE42B8-858A-1449-ABF7-B1963111D041}" srcId="{78940D1A-D875-474D-AAFD-69F945596861}" destId="{517E13CD-A640-364A-8DE8-6F6835323D4F}" srcOrd="0" destOrd="0" parTransId="{874BECA0-3AD8-C74D-90AC-6502D1413915}" sibTransId="{D4ED2C95-9C64-D24E-9DCD-941A1705A333}"/>
    <dgm:cxn modelId="{5786BFCE-C69C-8D45-A1DA-CDBEA19416E8}" type="presOf" srcId="{A5F619F5-7860-F146-ABB6-CDC9B78611D9}" destId="{916A6474-CECF-C44D-AEA6-B9285CCA107F}" srcOrd="0" destOrd="2" presId="urn:microsoft.com/office/officeart/2005/8/layout/hList1"/>
    <dgm:cxn modelId="{ABEE76D2-E0DB-F24F-B642-6C19A8D631E0}" srcId="{61A66FA3-F8E9-7D41-9D70-C7B3F16441B1}" destId="{78940D1A-D875-474D-AAFD-69F945596861}" srcOrd="2" destOrd="0" parTransId="{0B2EEF09-41D9-7941-B959-296239AF434E}" sibTransId="{1DC82AB9-4C73-D14D-9DB7-F738D4BDD18C}"/>
    <dgm:cxn modelId="{AD5E20D7-A410-0748-9228-7DFF179E2162}" srcId="{ACCDC5A6-E3E6-A141-9A2D-26606F0AA811}" destId="{5E07BD65-2EB0-2745-B82E-1FA43A8D68F2}" srcOrd="3" destOrd="0" parTransId="{42C59217-D724-FF46-9CA2-10B8BD4A76FE}" sibTransId="{32FC3EA6-F3B8-404B-A068-44C7D9BC3C12}"/>
    <dgm:cxn modelId="{4AA04CD9-72F2-3B49-A044-25BA27832265}" type="presOf" srcId="{61A66FA3-F8E9-7D41-9D70-C7B3F16441B1}" destId="{A2EA131F-8F86-A64F-BE5C-5996DC9B72CC}" srcOrd="0" destOrd="0" presId="urn:microsoft.com/office/officeart/2005/8/layout/hList1"/>
    <dgm:cxn modelId="{1DB137DC-E9AF-9648-BEBA-05BCA859BF19}" srcId="{ACCDC5A6-E3E6-A141-9A2D-26606F0AA811}" destId="{C3B0410A-EF38-4847-BD62-BFDEF9158B9F}" srcOrd="4" destOrd="0" parTransId="{0793F1F3-7F2B-9F43-BD42-FBFBC351C8E3}" sibTransId="{B982282E-43EC-B742-AF47-104A9670E438}"/>
    <dgm:cxn modelId="{F8F6A0DF-D4AB-4643-8910-DECE9DCCC1F3}" type="presOf" srcId="{5E07BD65-2EB0-2745-B82E-1FA43A8D68F2}" destId="{3EC15F52-AEAC-0744-97EF-C0E044664B7B}" srcOrd="0" destOrd="3" presId="urn:microsoft.com/office/officeart/2005/8/layout/hList1"/>
    <dgm:cxn modelId="{04D0FBEA-1B1F-E143-B5EA-3A1CA1C7BDF8}" srcId="{61A66FA3-F8E9-7D41-9D70-C7B3F16441B1}" destId="{ACCDC5A6-E3E6-A141-9A2D-26606F0AA811}" srcOrd="0" destOrd="0" parTransId="{DA62CAE0-8288-B246-A946-EB1C9CCDD49A}" sibTransId="{1681D73E-0BC3-824D-AF41-11832E72C46E}"/>
    <dgm:cxn modelId="{EBF107EE-E298-E14C-95D5-024DB31C4C4E}" type="presOf" srcId="{ACCDC5A6-E3E6-A141-9A2D-26606F0AA811}" destId="{70FB8F8B-02B7-1445-A753-B69F7785226B}" srcOrd="0" destOrd="0" presId="urn:microsoft.com/office/officeart/2005/8/layout/hList1"/>
    <dgm:cxn modelId="{98A31DF6-CA0F-3747-9936-DA4F70EA9CF5}" type="presOf" srcId="{BBB6A3A9-AFA9-414C-80D6-18435E4C89DD}" destId="{916A6474-CECF-C44D-AEA6-B9285CCA107F}" srcOrd="0" destOrd="3" presId="urn:microsoft.com/office/officeart/2005/8/layout/hList1"/>
    <dgm:cxn modelId="{94DE69F9-B4C7-D54B-8EA5-86664C03D882}" srcId="{010700AC-6387-4749-BC1A-BFF684F0724D}" destId="{0F2A039C-3C92-4A46-AA22-047CAB0F5A03}" srcOrd="1" destOrd="0" parTransId="{19FA01BF-FECC-884F-9532-1F9EB112B8DF}" sibTransId="{99ED416C-EE9F-9543-98E3-3ADFEB7665F0}"/>
    <dgm:cxn modelId="{129190CD-9B16-3C43-AA2B-B980463F74EA}" type="presParOf" srcId="{A2EA131F-8F86-A64F-BE5C-5996DC9B72CC}" destId="{6915EB8E-FFCC-EF4A-964F-AF5B8F7BA828}" srcOrd="0" destOrd="0" presId="urn:microsoft.com/office/officeart/2005/8/layout/hList1"/>
    <dgm:cxn modelId="{C38A67C0-9C63-474A-A0EF-D0CC6485919D}" type="presParOf" srcId="{6915EB8E-FFCC-EF4A-964F-AF5B8F7BA828}" destId="{70FB8F8B-02B7-1445-A753-B69F7785226B}" srcOrd="0" destOrd="0" presId="urn:microsoft.com/office/officeart/2005/8/layout/hList1"/>
    <dgm:cxn modelId="{DCDBC697-75F7-6148-8B2D-81C73DFC28E5}" type="presParOf" srcId="{6915EB8E-FFCC-EF4A-964F-AF5B8F7BA828}" destId="{3EC15F52-AEAC-0744-97EF-C0E044664B7B}" srcOrd="1" destOrd="0" presId="urn:microsoft.com/office/officeart/2005/8/layout/hList1"/>
    <dgm:cxn modelId="{7BC52EF2-3983-D445-98BE-86614E0A1CA9}" type="presParOf" srcId="{A2EA131F-8F86-A64F-BE5C-5996DC9B72CC}" destId="{AFA8F51F-32D9-0F45-A9CD-29DB2CF99B57}" srcOrd="1" destOrd="0" presId="urn:microsoft.com/office/officeart/2005/8/layout/hList1"/>
    <dgm:cxn modelId="{B08FEDA4-0F62-2A4B-9160-1504C350A15B}" type="presParOf" srcId="{A2EA131F-8F86-A64F-BE5C-5996DC9B72CC}" destId="{0025F99D-F445-B346-AC58-9CDB503F875A}" srcOrd="2" destOrd="0" presId="urn:microsoft.com/office/officeart/2005/8/layout/hList1"/>
    <dgm:cxn modelId="{4F8F03E6-A365-1947-937A-A19123BD4BDF}" type="presParOf" srcId="{0025F99D-F445-B346-AC58-9CDB503F875A}" destId="{EC5CEB67-578F-044E-88AA-98A1C72433FE}" srcOrd="0" destOrd="0" presId="urn:microsoft.com/office/officeart/2005/8/layout/hList1"/>
    <dgm:cxn modelId="{74344AB0-0F09-AE45-9512-2A6A69720BFE}" type="presParOf" srcId="{0025F99D-F445-B346-AC58-9CDB503F875A}" destId="{916A6474-CECF-C44D-AEA6-B9285CCA107F}" srcOrd="1" destOrd="0" presId="urn:microsoft.com/office/officeart/2005/8/layout/hList1"/>
    <dgm:cxn modelId="{0BDF5523-85A7-D34C-86B8-F90B02A04EC5}" type="presParOf" srcId="{A2EA131F-8F86-A64F-BE5C-5996DC9B72CC}" destId="{B1A3FC97-871D-EE4B-B87B-4A328553C32A}" srcOrd="3" destOrd="0" presId="urn:microsoft.com/office/officeart/2005/8/layout/hList1"/>
    <dgm:cxn modelId="{E7127891-6324-B846-97D5-E7CDA0E4B854}" type="presParOf" srcId="{A2EA131F-8F86-A64F-BE5C-5996DC9B72CC}" destId="{E0EC44EC-779B-7445-9BBF-D9F560040563}" srcOrd="4" destOrd="0" presId="urn:microsoft.com/office/officeart/2005/8/layout/hList1"/>
    <dgm:cxn modelId="{36CAD727-9ECB-094A-8225-1CD8BCD0E202}" type="presParOf" srcId="{E0EC44EC-779B-7445-9BBF-D9F560040563}" destId="{ED91871E-E931-8345-B744-E3B4511610D1}" srcOrd="0" destOrd="0" presId="urn:microsoft.com/office/officeart/2005/8/layout/hList1"/>
    <dgm:cxn modelId="{65E444A8-254C-184E-8A66-62BD447DD5CE}" type="presParOf" srcId="{E0EC44EC-779B-7445-9BBF-D9F560040563}" destId="{E539E572-F1BB-2A46-8678-DECF97AA899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702E280-0741-1C4F-902B-9978044207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14481AC6-DACD-624F-BE4A-DB3D2974EF3B}">
      <dgm:prSet/>
      <dgm:spPr>
        <a:solidFill>
          <a:srgbClr val="006296"/>
        </a:solidFill>
        <a:ln>
          <a:noFill/>
        </a:ln>
      </dgm:spPr>
      <dgm:t>
        <a:bodyPr/>
        <a:lstStyle/>
        <a:p>
          <a:r>
            <a:rPr lang="en-AU"/>
            <a:t>Globalisation strategy</a:t>
          </a:r>
        </a:p>
      </dgm:t>
    </dgm:pt>
    <dgm:pt modelId="{4593588F-F501-164D-8EC3-CDDA04D47D9D}" type="parTrans" cxnId="{B702E20C-AB26-124F-B682-C6D40C0F9490}">
      <dgm:prSet/>
      <dgm:spPr/>
      <dgm:t>
        <a:bodyPr/>
        <a:lstStyle/>
        <a:p>
          <a:endParaRPr lang="en-GB"/>
        </a:p>
      </dgm:t>
    </dgm:pt>
    <dgm:pt modelId="{8141757A-CD2D-4640-ABFB-F3E3A9FBCBD8}" type="sibTrans" cxnId="{B702E20C-AB26-124F-B682-C6D40C0F9490}">
      <dgm:prSet/>
      <dgm:spPr/>
      <dgm:t>
        <a:bodyPr/>
        <a:lstStyle/>
        <a:p>
          <a:endParaRPr lang="en-GB"/>
        </a:p>
      </dgm:t>
    </dgm:pt>
    <dgm:pt modelId="{98BEB9CE-913F-0749-8A35-F25F2176C7BD}">
      <dgm:prSet/>
      <dgm:spPr/>
      <dgm:t>
        <a:bodyPr/>
        <a:lstStyle/>
        <a:p>
          <a:r>
            <a:rPr lang="en-AU" dirty="0"/>
            <a:t>When an organisation chooses a strategy of globalisation, product design and advertising strategies are standardised throughout the world.</a:t>
          </a:r>
        </a:p>
      </dgm:t>
    </dgm:pt>
    <dgm:pt modelId="{6FB0D174-0BEB-F548-83BE-8E8AAF9FEB81}" type="parTrans" cxnId="{7439043E-EB23-9F4D-A0BE-4E061175C73D}">
      <dgm:prSet/>
      <dgm:spPr/>
      <dgm:t>
        <a:bodyPr/>
        <a:lstStyle/>
        <a:p>
          <a:endParaRPr lang="en-GB"/>
        </a:p>
      </dgm:t>
    </dgm:pt>
    <dgm:pt modelId="{4EB31193-C753-E945-9E68-369A45E86866}" type="sibTrans" cxnId="{7439043E-EB23-9F4D-A0BE-4E061175C73D}">
      <dgm:prSet/>
      <dgm:spPr/>
      <dgm:t>
        <a:bodyPr/>
        <a:lstStyle/>
        <a:p>
          <a:endParaRPr lang="en-GB"/>
        </a:p>
      </dgm:t>
    </dgm:pt>
    <dgm:pt modelId="{F267B7B9-5DEC-C542-BFFE-83AAE095195F}">
      <dgm:prSet/>
      <dgm:spPr/>
      <dgm:t>
        <a:bodyPr/>
        <a:lstStyle/>
        <a:p>
          <a:r>
            <a:rPr lang="en-AU" dirty="0"/>
            <a:t>This approach is based on the assumption that a single global market exists for many consumer and industrial products. </a:t>
          </a:r>
        </a:p>
      </dgm:t>
    </dgm:pt>
    <dgm:pt modelId="{F3F29B06-F89A-C44B-998C-547D57D9B729}" type="parTrans" cxnId="{FEBB2AED-3283-4942-820F-8325FA2EAC56}">
      <dgm:prSet/>
      <dgm:spPr/>
      <dgm:t>
        <a:bodyPr/>
        <a:lstStyle/>
        <a:p>
          <a:endParaRPr lang="en-GB"/>
        </a:p>
      </dgm:t>
    </dgm:pt>
    <dgm:pt modelId="{9368D41A-F8AB-6B49-8D7E-9E410C853F6A}" type="sibTrans" cxnId="{FEBB2AED-3283-4942-820F-8325FA2EAC56}">
      <dgm:prSet/>
      <dgm:spPr/>
      <dgm:t>
        <a:bodyPr/>
        <a:lstStyle/>
        <a:p>
          <a:endParaRPr lang="en-GB"/>
        </a:p>
      </dgm:t>
    </dgm:pt>
    <dgm:pt modelId="{DFFE7A05-F0CE-B443-8599-608A935147AB}">
      <dgm:prSet/>
      <dgm:spPr/>
      <dgm:t>
        <a:bodyPr/>
        <a:lstStyle/>
        <a:p>
          <a:r>
            <a:rPr lang="en-AU"/>
            <a:t>The theory is that people everywhere want to buy the same products and live the same way.</a:t>
          </a:r>
        </a:p>
      </dgm:t>
    </dgm:pt>
    <dgm:pt modelId="{C41801D3-5C05-D440-9618-AD5A6C03948D}" type="parTrans" cxnId="{E78F8BF3-4422-0A4A-8EE9-A0B09E83B576}">
      <dgm:prSet/>
      <dgm:spPr/>
      <dgm:t>
        <a:bodyPr/>
        <a:lstStyle/>
        <a:p>
          <a:endParaRPr lang="en-GB"/>
        </a:p>
      </dgm:t>
    </dgm:pt>
    <dgm:pt modelId="{493EA2BF-1787-A146-9E21-EE716BCC9BE3}" type="sibTrans" cxnId="{E78F8BF3-4422-0A4A-8EE9-A0B09E83B576}">
      <dgm:prSet/>
      <dgm:spPr/>
      <dgm:t>
        <a:bodyPr/>
        <a:lstStyle/>
        <a:p>
          <a:endParaRPr lang="en-GB"/>
        </a:p>
      </dgm:t>
    </dgm:pt>
    <dgm:pt modelId="{299C4F54-3AC1-E445-9928-B331BFC5724E}">
      <dgm:prSet/>
      <dgm:spPr/>
      <dgm:t>
        <a:bodyPr/>
        <a:lstStyle/>
        <a:p>
          <a:r>
            <a:rPr lang="en-AU"/>
            <a:t>Globalisation enables marketing departments alone to save millions of dollars.</a:t>
          </a:r>
        </a:p>
      </dgm:t>
    </dgm:pt>
    <dgm:pt modelId="{E2107F08-B16A-3948-8E66-6360A47462E8}" type="parTrans" cxnId="{32CF29CC-1161-9B45-B43D-92B6D2553D6D}">
      <dgm:prSet/>
      <dgm:spPr/>
      <dgm:t>
        <a:bodyPr/>
        <a:lstStyle/>
        <a:p>
          <a:endParaRPr lang="en-GB"/>
        </a:p>
      </dgm:t>
    </dgm:pt>
    <dgm:pt modelId="{6BC38B07-0A53-7B43-B39A-18F915B9F704}" type="sibTrans" cxnId="{32CF29CC-1161-9B45-B43D-92B6D2553D6D}">
      <dgm:prSet/>
      <dgm:spPr/>
      <dgm:t>
        <a:bodyPr/>
        <a:lstStyle/>
        <a:p>
          <a:endParaRPr lang="en-GB"/>
        </a:p>
      </dgm:t>
    </dgm:pt>
    <dgm:pt modelId="{7530CFB1-781F-AF47-9ADB-5CF3A0B2048A}">
      <dgm:prSet/>
      <dgm:spPr>
        <a:solidFill>
          <a:srgbClr val="A93E62"/>
        </a:solidFill>
        <a:ln>
          <a:noFill/>
        </a:ln>
      </dgm:spPr>
      <dgm:t>
        <a:bodyPr/>
        <a:lstStyle/>
        <a:p>
          <a:r>
            <a:rPr lang="en-AU"/>
            <a:t>Multidomestic strategy</a:t>
          </a:r>
        </a:p>
      </dgm:t>
    </dgm:pt>
    <dgm:pt modelId="{AEEF9AFE-036F-9448-9CE2-6EE495B062D6}" type="parTrans" cxnId="{FDE9C1EA-BB1F-B04C-A826-1C1B3E121F86}">
      <dgm:prSet/>
      <dgm:spPr/>
      <dgm:t>
        <a:bodyPr/>
        <a:lstStyle/>
        <a:p>
          <a:endParaRPr lang="en-GB"/>
        </a:p>
      </dgm:t>
    </dgm:pt>
    <dgm:pt modelId="{0BD3DD0B-72BF-F846-A78B-3D900F2DF4B5}" type="sibTrans" cxnId="{FDE9C1EA-BB1F-B04C-A826-1C1B3E121F86}">
      <dgm:prSet/>
      <dgm:spPr/>
      <dgm:t>
        <a:bodyPr/>
        <a:lstStyle/>
        <a:p>
          <a:endParaRPr lang="en-GB"/>
        </a:p>
      </dgm:t>
    </dgm:pt>
    <dgm:pt modelId="{BBF4AA0B-CBC4-6849-A400-CD7A37AB015C}">
      <dgm:prSet/>
      <dgm:spPr/>
      <dgm:t>
        <a:bodyPr/>
        <a:lstStyle/>
        <a:p>
          <a:r>
            <a:rPr lang="en-AU" dirty="0"/>
            <a:t>When an organisation chooses a multidomestic strategy, it means that competition in each country is handled independently of industry competition in other countries.</a:t>
          </a:r>
        </a:p>
      </dgm:t>
    </dgm:pt>
    <dgm:pt modelId="{8053EC5E-4F1D-D54D-A6A9-DA29A1F6C07E}" type="parTrans" cxnId="{16EDDC68-3FDE-6046-B152-A3B4A3FF6E62}">
      <dgm:prSet/>
      <dgm:spPr/>
      <dgm:t>
        <a:bodyPr/>
        <a:lstStyle/>
        <a:p>
          <a:endParaRPr lang="en-GB"/>
        </a:p>
      </dgm:t>
    </dgm:pt>
    <dgm:pt modelId="{D1DB990F-C1A6-0240-8FA0-BB7C0DB7E8F0}" type="sibTrans" cxnId="{16EDDC68-3FDE-6046-B152-A3B4A3FF6E62}">
      <dgm:prSet/>
      <dgm:spPr/>
      <dgm:t>
        <a:bodyPr/>
        <a:lstStyle/>
        <a:p>
          <a:endParaRPr lang="en-GB"/>
        </a:p>
      </dgm:t>
    </dgm:pt>
    <dgm:pt modelId="{37D725B5-4CC3-9E40-AB2E-F26325790FAF}">
      <dgm:prSet/>
      <dgm:spPr/>
      <dgm:t>
        <a:bodyPr/>
        <a:lstStyle/>
        <a:p>
          <a:r>
            <a:rPr lang="en-AU"/>
            <a:t>Thus, a multinational company is present in many countries, but it encourages marketing, advertising and product design to be modified and adapted to the specific needs of each country.</a:t>
          </a:r>
        </a:p>
      </dgm:t>
    </dgm:pt>
    <dgm:pt modelId="{92815D1E-92DC-D846-99C0-78F187B56BB3}" type="parTrans" cxnId="{9DCBF508-0F95-8C48-A6C7-B19BA9E3DB06}">
      <dgm:prSet/>
      <dgm:spPr/>
      <dgm:t>
        <a:bodyPr/>
        <a:lstStyle/>
        <a:p>
          <a:endParaRPr lang="en-GB"/>
        </a:p>
      </dgm:t>
    </dgm:pt>
    <dgm:pt modelId="{1531A23B-35B5-F046-91EC-4DA0A8E53F83}" type="sibTrans" cxnId="{9DCBF508-0F95-8C48-A6C7-B19BA9E3DB06}">
      <dgm:prSet/>
      <dgm:spPr/>
      <dgm:t>
        <a:bodyPr/>
        <a:lstStyle/>
        <a:p>
          <a:endParaRPr lang="en-GB"/>
        </a:p>
      </dgm:t>
    </dgm:pt>
    <dgm:pt modelId="{66F7A963-3286-6B4B-811E-89255CA19F8F}">
      <dgm:prSet/>
      <dgm:spPr/>
      <dgm:t>
        <a:bodyPr/>
        <a:lstStyle/>
        <a:p>
          <a:r>
            <a:rPr lang="en-AU"/>
            <a:t>While working from a standard product design, many companies that want to work internationally have found it necessary to adjust their offerings because of the varying requirements and preferences of consumers around the world.</a:t>
          </a:r>
        </a:p>
      </dgm:t>
    </dgm:pt>
    <dgm:pt modelId="{FF95A516-4976-5A44-A2E6-0609903E47E1}" type="parTrans" cxnId="{BBDC6B84-5187-5247-96A1-FE0499F923CB}">
      <dgm:prSet/>
      <dgm:spPr/>
      <dgm:t>
        <a:bodyPr/>
        <a:lstStyle/>
        <a:p>
          <a:endParaRPr lang="en-GB"/>
        </a:p>
      </dgm:t>
    </dgm:pt>
    <dgm:pt modelId="{7C37D827-D814-294E-8646-40775037BBF6}" type="sibTrans" cxnId="{BBDC6B84-5187-5247-96A1-FE0499F923CB}">
      <dgm:prSet/>
      <dgm:spPr/>
      <dgm:t>
        <a:bodyPr/>
        <a:lstStyle/>
        <a:p>
          <a:endParaRPr lang="en-GB"/>
        </a:p>
      </dgm:t>
    </dgm:pt>
    <dgm:pt modelId="{C86D5A39-AC5B-3943-8008-6B5061A513D9}">
      <dgm:prSet/>
      <dgm:spPr>
        <a:solidFill>
          <a:srgbClr val="4B5085"/>
        </a:solidFill>
        <a:ln>
          <a:noFill/>
        </a:ln>
      </dgm:spPr>
      <dgm:t>
        <a:bodyPr/>
        <a:lstStyle/>
        <a:p>
          <a:r>
            <a:rPr lang="en-AU"/>
            <a:t>Transnational strategy</a:t>
          </a:r>
        </a:p>
      </dgm:t>
    </dgm:pt>
    <dgm:pt modelId="{2CD7DB15-1317-064A-BE0F-D712F3D05AE9}" type="parTrans" cxnId="{F396E33A-2E60-7C4F-B5E9-9FE229CFC36A}">
      <dgm:prSet/>
      <dgm:spPr/>
      <dgm:t>
        <a:bodyPr/>
        <a:lstStyle/>
        <a:p>
          <a:endParaRPr lang="en-GB"/>
        </a:p>
      </dgm:t>
    </dgm:pt>
    <dgm:pt modelId="{20212AA0-F34B-4C4F-9DA7-EFED8D223409}" type="sibTrans" cxnId="{F396E33A-2E60-7C4F-B5E9-9FE229CFC36A}">
      <dgm:prSet/>
      <dgm:spPr/>
      <dgm:t>
        <a:bodyPr/>
        <a:lstStyle/>
        <a:p>
          <a:endParaRPr lang="en-GB"/>
        </a:p>
      </dgm:t>
    </dgm:pt>
    <dgm:pt modelId="{EE350064-E39B-6340-BAB2-C1AB2FF87FFB}">
      <dgm:prSet/>
      <dgm:spPr/>
      <dgm:t>
        <a:bodyPr/>
        <a:lstStyle/>
        <a:p>
          <a:r>
            <a:rPr lang="en-AU"/>
            <a:t>A transnational strategy, sometimes referred to as a ‘glocalisation strategy’ (‘Think global, act local’), seeks to achieve both global integration and national responsiveness.</a:t>
          </a:r>
        </a:p>
      </dgm:t>
    </dgm:pt>
    <dgm:pt modelId="{57619C33-C028-6B4C-8FE7-BF00E7F353BF}" type="parTrans" cxnId="{A94B343A-046C-B642-9816-FB5D63D77151}">
      <dgm:prSet/>
      <dgm:spPr/>
      <dgm:t>
        <a:bodyPr/>
        <a:lstStyle/>
        <a:p>
          <a:endParaRPr lang="en-GB"/>
        </a:p>
      </dgm:t>
    </dgm:pt>
    <dgm:pt modelId="{0CC9F0B2-CB5D-0546-A13A-B024FF7217E7}" type="sibTrans" cxnId="{A94B343A-046C-B642-9816-FB5D63D77151}">
      <dgm:prSet/>
      <dgm:spPr/>
      <dgm:t>
        <a:bodyPr/>
        <a:lstStyle/>
        <a:p>
          <a:endParaRPr lang="en-GB"/>
        </a:p>
      </dgm:t>
    </dgm:pt>
    <dgm:pt modelId="{D5F3E933-1FF0-F94B-8ED0-02580D5F6371}">
      <dgm:prSet/>
      <dgm:spPr/>
      <dgm:t>
        <a:bodyPr/>
        <a:lstStyle/>
        <a:p>
          <a:r>
            <a:rPr lang="en-AU"/>
            <a:t>A true transnational strategy is difficult to achieve, because one goal requires close global coordination while the other goal requires local flexibility. </a:t>
          </a:r>
        </a:p>
      </dgm:t>
    </dgm:pt>
    <dgm:pt modelId="{D114391A-8F70-AE42-97D9-C4A637AF0D6B}" type="parTrans" cxnId="{139EEC51-908F-8149-B07C-1EBF45F74073}">
      <dgm:prSet/>
      <dgm:spPr/>
      <dgm:t>
        <a:bodyPr/>
        <a:lstStyle/>
        <a:p>
          <a:endParaRPr lang="en-GB"/>
        </a:p>
      </dgm:t>
    </dgm:pt>
    <dgm:pt modelId="{0F27B3E7-F798-9447-A0FF-7E14F87C2BDA}" type="sibTrans" cxnId="{139EEC51-908F-8149-B07C-1EBF45F74073}">
      <dgm:prSet/>
      <dgm:spPr/>
      <dgm:t>
        <a:bodyPr/>
        <a:lstStyle/>
        <a:p>
          <a:endParaRPr lang="en-GB"/>
        </a:p>
      </dgm:t>
    </dgm:pt>
    <dgm:pt modelId="{0B321314-A091-294C-A208-1757AB1AB362}">
      <dgm:prSet/>
      <dgm:spPr/>
      <dgm:t>
        <a:bodyPr/>
        <a:lstStyle/>
        <a:p>
          <a:r>
            <a:rPr lang="en-AU"/>
            <a:t>Many industries are finding that, although increased competition means they must achieve global efficiency, growing pressure to meet local needs demands national responsiveness.</a:t>
          </a:r>
        </a:p>
      </dgm:t>
    </dgm:pt>
    <dgm:pt modelId="{4F136F55-B315-EF46-A422-838791096FE9}" type="parTrans" cxnId="{9FC750E7-10F7-414E-B8AC-080DF12F0AA2}">
      <dgm:prSet/>
      <dgm:spPr/>
      <dgm:t>
        <a:bodyPr/>
        <a:lstStyle/>
        <a:p>
          <a:endParaRPr lang="en-GB"/>
        </a:p>
      </dgm:t>
    </dgm:pt>
    <dgm:pt modelId="{AB762A89-531D-EA41-B0FE-94CDC882EFDC}" type="sibTrans" cxnId="{9FC750E7-10F7-414E-B8AC-080DF12F0AA2}">
      <dgm:prSet/>
      <dgm:spPr/>
      <dgm:t>
        <a:bodyPr/>
        <a:lstStyle/>
        <a:p>
          <a:endParaRPr lang="en-GB"/>
        </a:p>
      </dgm:t>
    </dgm:pt>
    <dgm:pt modelId="{E249B5A5-B023-404C-9757-AC7B84550074}">
      <dgm:prSet/>
      <dgm:spPr/>
      <dgm:t>
        <a:bodyPr/>
        <a:lstStyle/>
        <a:p>
          <a:r>
            <a:rPr lang="en-AU"/>
            <a:t>Although most multinational companies want to achieve some degree of global integration to hold costs down, even global products may require some customisation to meet government regulations in various countries or some tailoring to fit consumer preferences. </a:t>
          </a:r>
        </a:p>
      </dgm:t>
    </dgm:pt>
    <dgm:pt modelId="{EA64C425-3E3F-824C-934C-5CFC68E7E667}" type="parTrans" cxnId="{8DD82048-F5FA-4149-9DF8-48EC716ECE19}">
      <dgm:prSet/>
      <dgm:spPr/>
      <dgm:t>
        <a:bodyPr/>
        <a:lstStyle/>
        <a:p>
          <a:endParaRPr lang="en-GB"/>
        </a:p>
      </dgm:t>
    </dgm:pt>
    <dgm:pt modelId="{0818E74E-BD18-D04D-B447-C4AFC5B22A5A}" type="sibTrans" cxnId="{8DD82048-F5FA-4149-9DF8-48EC716ECE19}">
      <dgm:prSet/>
      <dgm:spPr/>
      <dgm:t>
        <a:bodyPr/>
        <a:lstStyle/>
        <a:p>
          <a:endParaRPr lang="en-GB"/>
        </a:p>
      </dgm:t>
    </dgm:pt>
    <dgm:pt modelId="{D2582456-75B6-A443-BCE3-BF5DE573B725}">
      <dgm:prSet/>
      <dgm:spPr/>
      <dgm:t>
        <a:bodyPr/>
        <a:lstStyle/>
        <a:p>
          <a:r>
            <a:rPr lang="en-AU"/>
            <a:t>In addition, increased competition means many organisations need to take advantage of global opportunities as well as respond to the heterogeneity of the international marketplace.</a:t>
          </a:r>
        </a:p>
      </dgm:t>
    </dgm:pt>
    <dgm:pt modelId="{0FDBF4D9-75B6-164C-81F0-D6566014724D}" type="parTrans" cxnId="{00302065-13B4-C049-9719-98295882F520}">
      <dgm:prSet/>
      <dgm:spPr/>
      <dgm:t>
        <a:bodyPr/>
        <a:lstStyle/>
        <a:p>
          <a:endParaRPr lang="en-GB"/>
        </a:p>
      </dgm:t>
    </dgm:pt>
    <dgm:pt modelId="{CC6B9644-35C3-A746-98AE-034FB41E1917}" type="sibTrans" cxnId="{00302065-13B4-C049-9719-98295882F520}">
      <dgm:prSet/>
      <dgm:spPr/>
      <dgm:t>
        <a:bodyPr/>
        <a:lstStyle/>
        <a:p>
          <a:endParaRPr lang="en-GB"/>
        </a:p>
      </dgm:t>
    </dgm:pt>
    <dgm:pt modelId="{CCFC1D8E-5C15-8449-8198-E0F47E3B4FED}" type="pres">
      <dgm:prSet presAssocID="{0702E280-0741-1C4F-902B-99780442075A}" presName="Name0" presStyleCnt="0">
        <dgm:presLayoutVars>
          <dgm:dir/>
          <dgm:animLvl val="lvl"/>
          <dgm:resizeHandles val="exact"/>
        </dgm:presLayoutVars>
      </dgm:prSet>
      <dgm:spPr/>
    </dgm:pt>
    <dgm:pt modelId="{9A2CAEEA-ABDB-8940-8695-0D2EF3F2DBE2}" type="pres">
      <dgm:prSet presAssocID="{14481AC6-DACD-624F-BE4A-DB3D2974EF3B}" presName="composite" presStyleCnt="0"/>
      <dgm:spPr/>
    </dgm:pt>
    <dgm:pt modelId="{5B33F68D-AE5C-AF44-B428-7C9CAE415453}" type="pres">
      <dgm:prSet presAssocID="{14481AC6-DACD-624F-BE4A-DB3D2974EF3B}" presName="parTx" presStyleLbl="alignNode1" presStyleIdx="0" presStyleCnt="3">
        <dgm:presLayoutVars>
          <dgm:chMax val="0"/>
          <dgm:chPref val="0"/>
          <dgm:bulletEnabled val="1"/>
        </dgm:presLayoutVars>
      </dgm:prSet>
      <dgm:spPr/>
    </dgm:pt>
    <dgm:pt modelId="{08C2760D-87C6-FB44-898A-D24969C97F03}" type="pres">
      <dgm:prSet presAssocID="{14481AC6-DACD-624F-BE4A-DB3D2974EF3B}" presName="desTx" presStyleLbl="alignAccFollowNode1" presStyleIdx="0" presStyleCnt="3">
        <dgm:presLayoutVars>
          <dgm:bulletEnabled val="1"/>
        </dgm:presLayoutVars>
      </dgm:prSet>
      <dgm:spPr/>
    </dgm:pt>
    <dgm:pt modelId="{BD1717D9-623B-B143-B88B-C8DBC8C5F967}" type="pres">
      <dgm:prSet presAssocID="{8141757A-CD2D-4640-ABFB-F3E3A9FBCBD8}" presName="space" presStyleCnt="0"/>
      <dgm:spPr/>
    </dgm:pt>
    <dgm:pt modelId="{2604E22F-32CF-D045-9B1D-CA0708D11CF7}" type="pres">
      <dgm:prSet presAssocID="{7530CFB1-781F-AF47-9ADB-5CF3A0B2048A}" presName="composite" presStyleCnt="0"/>
      <dgm:spPr/>
    </dgm:pt>
    <dgm:pt modelId="{63435CA6-FE17-E749-8C1A-19C5421B1C80}" type="pres">
      <dgm:prSet presAssocID="{7530CFB1-781F-AF47-9ADB-5CF3A0B2048A}" presName="parTx" presStyleLbl="alignNode1" presStyleIdx="1" presStyleCnt="3">
        <dgm:presLayoutVars>
          <dgm:chMax val="0"/>
          <dgm:chPref val="0"/>
          <dgm:bulletEnabled val="1"/>
        </dgm:presLayoutVars>
      </dgm:prSet>
      <dgm:spPr/>
    </dgm:pt>
    <dgm:pt modelId="{493F241F-F9BA-B64C-A1EA-B081197186CF}" type="pres">
      <dgm:prSet presAssocID="{7530CFB1-781F-AF47-9ADB-5CF3A0B2048A}" presName="desTx" presStyleLbl="alignAccFollowNode1" presStyleIdx="1" presStyleCnt="3">
        <dgm:presLayoutVars>
          <dgm:bulletEnabled val="1"/>
        </dgm:presLayoutVars>
      </dgm:prSet>
      <dgm:spPr/>
    </dgm:pt>
    <dgm:pt modelId="{9771A8C3-B829-3D44-A920-153DBEB80596}" type="pres">
      <dgm:prSet presAssocID="{0BD3DD0B-72BF-F846-A78B-3D900F2DF4B5}" presName="space" presStyleCnt="0"/>
      <dgm:spPr/>
    </dgm:pt>
    <dgm:pt modelId="{E7F71565-588E-C345-9E99-CE44F069EB72}" type="pres">
      <dgm:prSet presAssocID="{C86D5A39-AC5B-3943-8008-6B5061A513D9}" presName="composite" presStyleCnt="0"/>
      <dgm:spPr/>
    </dgm:pt>
    <dgm:pt modelId="{3C2339C9-FD27-674F-8650-AEBBEFB2CF04}" type="pres">
      <dgm:prSet presAssocID="{C86D5A39-AC5B-3943-8008-6B5061A513D9}" presName="parTx" presStyleLbl="alignNode1" presStyleIdx="2" presStyleCnt="3">
        <dgm:presLayoutVars>
          <dgm:chMax val="0"/>
          <dgm:chPref val="0"/>
          <dgm:bulletEnabled val="1"/>
        </dgm:presLayoutVars>
      </dgm:prSet>
      <dgm:spPr/>
    </dgm:pt>
    <dgm:pt modelId="{0C4D8D92-F55F-B041-9AD2-D24D932684DF}" type="pres">
      <dgm:prSet presAssocID="{C86D5A39-AC5B-3943-8008-6B5061A513D9}" presName="desTx" presStyleLbl="alignAccFollowNode1" presStyleIdx="2" presStyleCnt="3">
        <dgm:presLayoutVars>
          <dgm:bulletEnabled val="1"/>
        </dgm:presLayoutVars>
      </dgm:prSet>
      <dgm:spPr/>
    </dgm:pt>
  </dgm:ptLst>
  <dgm:cxnLst>
    <dgm:cxn modelId="{9DCBF508-0F95-8C48-A6C7-B19BA9E3DB06}" srcId="{7530CFB1-781F-AF47-9ADB-5CF3A0B2048A}" destId="{37D725B5-4CC3-9E40-AB2E-F26325790FAF}" srcOrd="1" destOrd="0" parTransId="{92815D1E-92DC-D846-99C0-78F187B56BB3}" sibTransId="{1531A23B-35B5-F046-91EC-4DA0A8E53F83}"/>
    <dgm:cxn modelId="{B702E20C-AB26-124F-B682-C6D40C0F9490}" srcId="{0702E280-0741-1C4F-902B-99780442075A}" destId="{14481AC6-DACD-624F-BE4A-DB3D2974EF3B}" srcOrd="0" destOrd="0" parTransId="{4593588F-F501-164D-8EC3-CDDA04D47D9D}" sibTransId="{8141757A-CD2D-4640-ABFB-F3E3A9FBCBD8}"/>
    <dgm:cxn modelId="{FA874013-096D-7B40-8C81-0BFD5B84740A}" type="presOf" srcId="{0B321314-A091-294C-A208-1757AB1AB362}" destId="{0C4D8D92-F55F-B041-9AD2-D24D932684DF}" srcOrd="0" destOrd="2" presId="urn:microsoft.com/office/officeart/2005/8/layout/hList1"/>
    <dgm:cxn modelId="{A7C1DA13-5BAD-1D41-87F0-B7ABD8626B97}" type="presOf" srcId="{DFFE7A05-F0CE-B443-8599-608A935147AB}" destId="{08C2760D-87C6-FB44-898A-D24969C97F03}" srcOrd="0" destOrd="2" presId="urn:microsoft.com/office/officeart/2005/8/layout/hList1"/>
    <dgm:cxn modelId="{BA47C418-14FE-6741-A11D-4F96D70A6495}" type="presOf" srcId="{37D725B5-4CC3-9E40-AB2E-F26325790FAF}" destId="{493F241F-F9BA-B64C-A1EA-B081197186CF}" srcOrd="0" destOrd="1" presId="urn:microsoft.com/office/officeart/2005/8/layout/hList1"/>
    <dgm:cxn modelId="{4C0F3F37-1604-C445-824F-57C26DA4ADD2}" type="presOf" srcId="{D5F3E933-1FF0-F94B-8ED0-02580D5F6371}" destId="{0C4D8D92-F55F-B041-9AD2-D24D932684DF}" srcOrd="0" destOrd="1" presId="urn:microsoft.com/office/officeart/2005/8/layout/hList1"/>
    <dgm:cxn modelId="{A94B343A-046C-B642-9816-FB5D63D77151}" srcId="{C86D5A39-AC5B-3943-8008-6B5061A513D9}" destId="{EE350064-E39B-6340-BAB2-C1AB2FF87FFB}" srcOrd="0" destOrd="0" parTransId="{57619C33-C028-6B4C-8FE7-BF00E7F353BF}" sibTransId="{0CC9F0B2-CB5D-0546-A13A-B024FF7217E7}"/>
    <dgm:cxn modelId="{F396E33A-2E60-7C4F-B5E9-9FE229CFC36A}" srcId="{0702E280-0741-1C4F-902B-99780442075A}" destId="{C86D5A39-AC5B-3943-8008-6B5061A513D9}" srcOrd="2" destOrd="0" parTransId="{2CD7DB15-1317-064A-BE0F-D712F3D05AE9}" sibTransId="{20212AA0-F34B-4C4F-9DA7-EFED8D223409}"/>
    <dgm:cxn modelId="{7439043E-EB23-9F4D-A0BE-4E061175C73D}" srcId="{14481AC6-DACD-624F-BE4A-DB3D2974EF3B}" destId="{98BEB9CE-913F-0749-8A35-F25F2176C7BD}" srcOrd="0" destOrd="0" parTransId="{6FB0D174-0BEB-F548-83BE-8E8AAF9FEB81}" sibTransId="{4EB31193-C753-E945-9E68-369A45E86866}"/>
    <dgm:cxn modelId="{9502645E-080B-9A41-A16D-1F47E29045F0}" type="presOf" srcId="{66F7A963-3286-6B4B-811E-89255CA19F8F}" destId="{493F241F-F9BA-B64C-A1EA-B081197186CF}" srcOrd="0" destOrd="2" presId="urn:microsoft.com/office/officeart/2005/8/layout/hList1"/>
    <dgm:cxn modelId="{00302065-13B4-C049-9719-98295882F520}" srcId="{C86D5A39-AC5B-3943-8008-6B5061A513D9}" destId="{D2582456-75B6-A443-BCE3-BF5DE573B725}" srcOrd="4" destOrd="0" parTransId="{0FDBF4D9-75B6-164C-81F0-D6566014724D}" sibTransId="{CC6B9644-35C3-A746-98AE-034FB41E1917}"/>
    <dgm:cxn modelId="{055B2D47-1196-8843-9BD2-21EA9B3210DE}" type="presOf" srcId="{BBF4AA0B-CBC4-6849-A400-CD7A37AB015C}" destId="{493F241F-F9BA-B64C-A1EA-B081197186CF}" srcOrd="0" destOrd="0" presId="urn:microsoft.com/office/officeart/2005/8/layout/hList1"/>
    <dgm:cxn modelId="{8DD82048-F5FA-4149-9DF8-48EC716ECE19}" srcId="{C86D5A39-AC5B-3943-8008-6B5061A513D9}" destId="{E249B5A5-B023-404C-9757-AC7B84550074}" srcOrd="3" destOrd="0" parTransId="{EA64C425-3E3F-824C-934C-5CFC68E7E667}" sibTransId="{0818E74E-BD18-D04D-B447-C4AFC5B22A5A}"/>
    <dgm:cxn modelId="{16EDDC68-3FDE-6046-B152-A3B4A3FF6E62}" srcId="{7530CFB1-781F-AF47-9ADB-5CF3A0B2048A}" destId="{BBF4AA0B-CBC4-6849-A400-CD7A37AB015C}" srcOrd="0" destOrd="0" parTransId="{8053EC5E-4F1D-D54D-A6A9-DA29A1F6C07E}" sibTransId="{D1DB990F-C1A6-0240-8FA0-BB7C0DB7E8F0}"/>
    <dgm:cxn modelId="{AC39676D-0396-4242-B08F-B80F8EEE424B}" type="presOf" srcId="{98BEB9CE-913F-0749-8A35-F25F2176C7BD}" destId="{08C2760D-87C6-FB44-898A-D24969C97F03}" srcOrd="0" destOrd="0" presId="urn:microsoft.com/office/officeart/2005/8/layout/hList1"/>
    <dgm:cxn modelId="{D5C5C44F-3A30-5948-AF06-E26C0ADED0A4}" type="presOf" srcId="{F267B7B9-5DEC-C542-BFFE-83AAE095195F}" destId="{08C2760D-87C6-FB44-898A-D24969C97F03}" srcOrd="0" destOrd="1" presId="urn:microsoft.com/office/officeart/2005/8/layout/hList1"/>
    <dgm:cxn modelId="{9194FF4F-369B-A946-9304-94862F35537C}" type="presOf" srcId="{7530CFB1-781F-AF47-9ADB-5CF3A0B2048A}" destId="{63435CA6-FE17-E749-8C1A-19C5421B1C80}" srcOrd="0" destOrd="0" presId="urn:microsoft.com/office/officeart/2005/8/layout/hList1"/>
    <dgm:cxn modelId="{2525E750-9E0E-E14A-8113-466B9F440CC3}" type="presOf" srcId="{0702E280-0741-1C4F-902B-99780442075A}" destId="{CCFC1D8E-5C15-8449-8198-E0F47E3B4FED}" srcOrd="0" destOrd="0" presId="urn:microsoft.com/office/officeart/2005/8/layout/hList1"/>
    <dgm:cxn modelId="{139EEC51-908F-8149-B07C-1EBF45F74073}" srcId="{C86D5A39-AC5B-3943-8008-6B5061A513D9}" destId="{D5F3E933-1FF0-F94B-8ED0-02580D5F6371}" srcOrd="1" destOrd="0" parTransId="{D114391A-8F70-AE42-97D9-C4A637AF0D6B}" sibTransId="{0F27B3E7-F798-9447-A0FF-7E14F87C2BDA}"/>
    <dgm:cxn modelId="{BBDC6B84-5187-5247-96A1-FE0499F923CB}" srcId="{7530CFB1-781F-AF47-9ADB-5CF3A0B2048A}" destId="{66F7A963-3286-6B4B-811E-89255CA19F8F}" srcOrd="2" destOrd="0" parTransId="{FF95A516-4976-5A44-A2E6-0609903E47E1}" sibTransId="{7C37D827-D814-294E-8646-40775037BBF6}"/>
    <dgm:cxn modelId="{3E31D68C-E364-7F4E-B947-CE1D51D40152}" type="presOf" srcId="{E249B5A5-B023-404C-9757-AC7B84550074}" destId="{0C4D8D92-F55F-B041-9AD2-D24D932684DF}" srcOrd="0" destOrd="3" presId="urn:microsoft.com/office/officeart/2005/8/layout/hList1"/>
    <dgm:cxn modelId="{BAA563B4-31B5-F14B-8C2A-4374CC802005}" type="presOf" srcId="{C86D5A39-AC5B-3943-8008-6B5061A513D9}" destId="{3C2339C9-FD27-674F-8650-AEBBEFB2CF04}" srcOrd="0" destOrd="0" presId="urn:microsoft.com/office/officeart/2005/8/layout/hList1"/>
    <dgm:cxn modelId="{32CF29CC-1161-9B45-B43D-92B6D2553D6D}" srcId="{14481AC6-DACD-624F-BE4A-DB3D2974EF3B}" destId="{299C4F54-3AC1-E445-9928-B331BFC5724E}" srcOrd="3" destOrd="0" parTransId="{E2107F08-B16A-3948-8E66-6360A47462E8}" sibTransId="{6BC38B07-0A53-7B43-B39A-18F915B9F704}"/>
    <dgm:cxn modelId="{340612CD-A452-7645-8578-EEDD31E5506E}" type="presOf" srcId="{EE350064-E39B-6340-BAB2-C1AB2FF87FFB}" destId="{0C4D8D92-F55F-B041-9AD2-D24D932684DF}" srcOrd="0" destOrd="0" presId="urn:microsoft.com/office/officeart/2005/8/layout/hList1"/>
    <dgm:cxn modelId="{88ABEEE0-98F0-AA42-8793-A5F3D7F42292}" type="presOf" srcId="{14481AC6-DACD-624F-BE4A-DB3D2974EF3B}" destId="{5B33F68D-AE5C-AF44-B428-7C9CAE415453}" srcOrd="0" destOrd="0" presId="urn:microsoft.com/office/officeart/2005/8/layout/hList1"/>
    <dgm:cxn modelId="{556134E7-4AD3-174D-A228-3EFEA1930E80}" type="presOf" srcId="{D2582456-75B6-A443-BCE3-BF5DE573B725}" destId="{0C4D8D92-F55F-B041-9AD2-D24D932684DF}" srcOrd="0" destOrd="4" presId="urn:microsoft.com/office/officeart/2005/8/layout/hList1"/>
    <dgm:cxn modelId="{9FC750E7-10F7-414E-B8AC-080DF12F0AA2}" srcId="{C86D5A39-AC5B-3943-8008-6B5061A513D9}" destId="{0B321314-A091-294C-A208-1757AB1AB362}" srcOrd="2" destOrd="0" parTransId="{4F136F55-B315-EF46-A422-838791096FE9}" sibTransId="{AB762A89-531D-EA41-B0FE-94CDC882EFDC}"/>
    <dgm:cxn modelId="{FDE9C1EA-BB1F-B04C-A826-1C1B3E121F86}" srcId="{0702E280-0741-1C4F-902B-99780442075A}" destId="{7530CFB1-781F-AF47-9ADB-5CF3A0B2048A}" srcOrd="1" destOrd="0" parTransId="{AEEF9AFE-036F-9448-9CE2-6EE495B062D6}" sibTransId="{0BD3DD0B-72BF-F846-A78B-3D900F2DF4B5}"/>
    <dgm:cxn modelId="{FEBB2AED-3283-4942-820F-8325FA2EAC56}" srcId="{14481AC6-DACD-624F-BE4A-DB3D2974EF3B}" destId="{F267B7B9-5DEC-C542-BFFE-83AAE095195F}" srcOrd="1" destOrd="0" parTransId="{F3F29B06-F89A-C44B-998C-547D57D9B729}" sibTransId="{9368D41A-F8AB-6B49-8D7E-9E410C853F6A}"/>
    <dgm:cxn modelId="{E78F8BF3-4422-0A4A-8EE9-A0B09E83B576}" srcId="{14481AC6-DACD-624F-BE4A-DB3D2974EF3B}" destId="{DFFE7A05-F0CE-B443-8599-608A935147AB}" srcOrd="2" destOrd="0" parTransId="{C41801D3-5C05-D440-9618-AD5A6C03948D}" sibTransId="{493EA2BF-1787-A146-9E21-EE716BCC9BE3}"/>
    <dgm:cxn modelId="{61384DF4-A0CD-334C-89A2-E1A43DAD6047}" type="presOf" srcId="{299C4F54-3AC1-E445-9928-B331BFC5724E}" destId="{08C2760D-87C6-FB44-898A-D24969C97F03}" srcOrd="0" destOrd="3" presId="urn:microsoft.com/office/officeart/2005/8/layout/hList1"/>
    <dgm:cxn modelId="{A1E25FD1-0A3D-A04C-B2C3-DC090B43A284}" type="presParOf" srcId="{CCFC1D8E-5C15-8449-8198-E0F47E3B4FED}" destId="{9A2CAEEA-ABDB-8940-8695-0D2EF3F2DBE2}" srcOrd="0" destOrd="0" presId="urn:microsoft.com/office/officeart/2005/8/layout/hList1"/>
    <dgm:cxn modelId="{4C1E1ECF-8114-1F46-A1D0-8C71F871F371}" type="presParOf" srcId="{9A2CAEEA-ABDB-8940-8695-0D2EF3F2DBE2}" destId="{5B33F68D-AE5C-AF44-B428-7C9CAE415453}" srcOrd="0" destOrd="0" presId="urn:microsoft.com/office/officeart/2005/8/layout/hList1"/>
    <dgm:cxn modelId="{ABC2D65F-7A88-A148-93FF-9ACB92388D80}" type="presParOf" srcId="{9A2CAEEA-ABDB-8940-8695-0D2EF3F2DBE2}" destId="{08C2760D-87C6-FB44-898A-D24969C97F03}" srcOrd="1" destOrd="0" presId="urn:microsoft.com/office/officeart/2005/8/layout/hList1"/>
    <dgm:cxn modelId="{3A1B087E-B0A1-8D4E-AF6D-C740B003F169}" type="presParOf" srcId="{CCFC1D8E-5C15-8449-8198-E0F47E3B4FED}" destId="{BD1717D9-623B-B143-B88B-C8DBC8C5F967}" srcOrd="1" destOrd="0" presId="urn:microsoft.com/office/officeart/2005/8/layout/hList1"/>
    <dgm:cxn modelId="{898F4ADD-D65C-7C41-8BE0-F7CD8CADA431}" type="presParOf" srcId="{CCFC1D8E-5C15-8449-8198-E0F47E3B4FED}" destId="{2604E22F-32CF-D045-9B1D-CA0708D11CF7}" srcOrd="2" destOrd="0" presId="urn:microsoft.com/office/officeart/2005/8/layout/hList1"/>
    <dgm:cxn modelId="{FE6B1605-1E2A-804B-91D2-12BA81BAAF3A}" type="presParOf" srcId="{2604E22F-32CF-D045-9B1D-CA0708D11CF7}" destId="{63435CA6-FE17-E749-8C1A-19C5421B1C80}" srcOrd="0" destOrd="0" presId="urn:microsoft.com/office/officeart/2005/8/layout/hList1"/>
    <dgm:cxn modelId="{35703389-B28F-3E4E-B05F-945AF55F79B1}" type="presParOf" srcId="{2604E22F-32CF-D045-9B1D-CA0708D11CF7}" destId="{493F241F-F9BA-B64C-A1EA-B081197186CF}" srcOrd="1" destOrd="0" presId="urn:microsoft.com/office/officeart/2005/8/layout/hList1"/>
    <dgm:cxn modelId="{C1CCAB1D-8485-B845-B5B8-FAC37B26AF26}" type="presParOf" srcId="{CCFC1D8E-5C15-8449-8198-E0F47E3B4FED}" destId="{9771A8C3-B829-3D44-A920-153DBEB80596}" srcOrd="3" destOrd="0" presId="urn:microsoft.com/office/officeart/2005/8/layout/hList1"/>
    <dgm:cxn modelId="{F627FE74-BEB9-1643-A3B9-4BD10CC44FF8}" type="presParOf" srcId="{CCFC1D8E-5C15-8449-8198-E0F47E3B4FED}" destId="{E7F71565-588E-C345-9E99-CE44F069EB72}" srcOrd="4" destOrd="0" presId="urn:microsoft.com/office/officeart/2005/8/layout/hList1"/>
    <dgm:cxn modelId="{3CACC460-5DC9-A64F-839D-30C944AC6557}" type="presParOf" srcId="{E7F71565-588E-C345-9E99-CE44F069EB72}" destId="{3C2339C9-FD27-674F-8650-AEBBEFB2CF04}" srcOrd="0" destOrd="0" presId="urn:microsoft.com/office/officeart/2005/8/layout/hList1"/>
    <dgm:cxn modelId="{7652610B-4145-5143-85DE-C4A52220A6DE}" type="presParOf" srcId="{E7F71565-588E-C345-9E99-CE44F069EB72}" destId="{0C4D8D92-F55F-B041-9AD2-D24D932684D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2F57390-10A8-8B4A-9284-88EF24B74CD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BE2E6419-C686-B64A-A69B-1BF85D48906A}">
      <dgm:prSet/>
      <dgm:spPr>
        <a:solidFill>
          <a:srgbClr val="006296"/>
        </a:solidFill>
        <a:ln>
          <a:noFill/>
        </a:ln>
      </dgm:spPr>
      <dgm:t>
        <a:bodyPr/>
        <a:lstStyle/>
        <a:p>
          <a:r>
            <a:rPr lang="en-AU"/>
            <a:t>Visible leadership</a:t>
          </a:r>
        </a:p>
      </dgm:t>
    </dgm:pt>
    <dgm:pt modelId="{3CA24808-9A19-1945-81A9-FF4BFBCA9F35}" type="parTrans" cxnId="{DB2464C3-107B-4349-8717-2AC25AFAD664}">
      <dgm:prSet/>
      <dgm:spPr/>
      <dgm:t>
        <a:bodyPr/>
        <a:lstStyle/>
        <a:p>
          <a:endParaRPr lang="en-GB"/>
        </a:p>
      </dgm:t>
    </dgm:pt>
    <dgm:pt modelId="{81D277F4-AAF5-714C-A03C-A59ABCBD86A4}" type="sibTrans" cxnId="{DB2464C3-107B-4349-8717-2AC25AFAD664}">
      <dgm:prSet/>
      <dgm:spPr/>
      <dgm:t>
        <a:bodyPr/>
        <a:lstStyle/>
        <a:p>
          <a:endParaRPr lang="en-GB"/>
        </a:p>
      </dgm:t>
    </dgm:pt>
    <dgm:pt modelId="{A9F68872-CC03-6342-8722-406A3B489150}">
      <dgm:prSet/>
      <dgm:spPr/>
      <dgm:t>
        <a:bodyPr/>
        <a:lstStyle/>
        <a:p>
          <a:r>
            <a:rPr lang="en-AU"/>
            <a:t>The primary key to successful strategy execution is good leadership. </a:t>
          </a:r>
        </a:p>
      </dgm:t>
    </dgm:pt>
    <dgm:pt modelId="{9BE72AE6-A700-5A44-97A8-9F825925C5ED}" type="parTrans" cxnId="{7211BAE0-AD90-DA4D-A1FB-AD4D597444DB}">
      <dgm:prSet/>
      <dgm:spPr/>
      <dgm:t>
        <a:bodyPr/>
        <a:lstStyle/>
        <a:p>
          <a:endParaRPr lang="en-GB"/>
        </a:p>
      </dgm:t>
    </dgm:pt>
    <dgm:pt modelId="{0CEABF66-C290-2C41-A5AD-78B81A1A5319}" type="sibTrans" cxnId="{7211BAE0-AD90-DA4D-A1FB-AD4D597444DB}">
      <dgm:prSet/>
      <dgm:spPr/>
      <dgm:t>
        <a:bodyPr/>
        <a:lstStyle/>
        <a:p>
          <a:endParaRPr lang="en-GB"/>
        </a:p>
      </dgm:t>
    </dgm:pt>
    <dgm:pt modelId="{F19F6F89-21AA-B946-A5A2-52B7EEABE689}">
      <dgm:prSet/>
      <dgm:spPr/>
      <dgm:t>
        <a:bodyPr/>
        <a:lstStyle/>
        <a:p>
          <a:r>
            <a:rPr lang="en-AU"/>
            <a:t>Leadership is the ability to influence people to adopt the new behaviours needed for putting the strategy into action.</a:t>
          </a:r>
        </a:p>
      </dgm:t>
    </dgm:pt>
    <dgm:pt modelId="{B5C5D69F-53C3-2448-8E5F-24E75BA01C69}" type="parTrans" cxnId="{F93CF370-C3F5-A64E-AEC1-3A7969662625}">
      <dgm:prSet/>
      <dgm:spPr/>
      <dgm:t>
        <a:bodyPr/>
        <a:lstStyle/>
        <a:p>
          <a:endParaRPr lang="en-GB"/>
        </a:p>
      </dgm:t>
    </dgm:pt>
    <dgm:pt modelId="{26E4CA1A-E686-634E-A06C-C5A7B1987285}" type="sibTrans" cxnId="{F93CF370-C3F5-A64E-AEC1-3A7969662625}">
      <dgm:prSet/>
      <dgm:spPr/>
      <dgm:t>
        <a:bodyPr/>
        <a:lstStyle/>
        <a:p>
          <a:endParaRPr lang="en-GB"/>
        </a:p>
      </dgm:t>
    </dgm:pt>
    <dgm:pt modelId="{B824E201-6FB3-FD46-9E2D-CA329AFBAA69}">
      <dgm:prSet/>
      <dgm:spPr/>
      <dgm:t>
        <a:bodyPr/>
        <a:lstStyle/>
        <a:p>
          <a:r>
            <a:rPr lang="en-AU"/>
            <a:t>Leaders actively use persuasion, motivation techniques and cultural values that support the new strategy. </a:t>
          </a:r>
        </a:p>
      </dgm:t>
    </dgm:pt>
    <dgm:pt modelId="{369A2670-3859-EF47-AE89-3BD3845C2553}" type="parTrans" cxnId="{16BD9BE9-F0F2-AC4D-80D1-7620ED3F1E48}">
      <dgm:prSet/>
      <dgm:spPr/>
      <dgm:t>
        <a:bodyPr/>
        <a:lstStyle/>
        <a:p>
          <a:endParaRPr lang="en-GB"/>
        </a:p>
      </dgm:t>
    </dgm:pt>
    <dgm:pt modelId="{35E51528-B418-1949-A72F-680042031B75}" type="sibTrans" cxnId="{16BD9BE9-F0F2-AC4D-80D1-7620ED3F1E48}">
      <dgm:prSet/>
      <dgm:spPr/>
      <dgm:t>
        <a:bodyPr/>
        <a:lstStyle/>
        <a:p>
          <a:endParaRPr lang="en-GB"/>
        </a:p>
      </dgm:t>
    </dgm:pt>
    <dgm:pt modelId="{062E75AC-2BB0-AA46-85FF-82149FB2A1D0}">
      <dgm:prSet/>
      <dgm:spPr/>
      <dgm:t>
        <a:bodyPr/>
        <a:lstStyle/>
        <a:p>
          <a:r>
            <a:rPr lang="en-AU"/>
            <a:t>They might make speeches to employees, build coalitions of people who support the new strategic direction, and persuade middle managers to go along with their vision for the company. </a:t>
          </a:r>
        </a:p>
      </dgm:t>
    </dgm:pt>
    <dgm:pt modelId="{A33D3BDB-BE56-644F-AC11-67B3FB3AEBE5}" type="parTrans" cxnId="{ED84A47A-A58B-D243-81DB-793FAF2B2B98}">
      <dgm:prSet/>
      <dgm:spPr/>
      <dgm:t>
        <a:bodyPr/>
        <a:lstStyle/>
        <a:p>
          <a:endParaRPr lang="en-GB"/>
        </a:p>
      </dgm:t>
    </dgm:pt>
    <dgm:pt modelId="{8F49795B-37A2-D247-8C9B-BC688F152FA2}" type="sibTrans" cxnId="{ED84A47A-A58B-D243-81DB-793FAF2B2B98}">
      <dgm:prSet/>
      <dgm:spPr/>
      <dgm:t>
        <a:bodyPr/>
        <a:lstStyle/>
        <a:p>
          <a:endParaRPr lang="en-GB"/>
        </a:p>
      </dgm:t>
    </dgm:pt>
    <dgm:pt modelId="{9552646E-E8BB-9F45-A43A-DF4CDB85ED6F}">
      <dgm:prSet/>
      <dgm:spPr/>
      <dgm:t>
        <a:bodyPr/>
        <a:lstStyle/>
        <a:p>
          <a:r>
            <a:rPr lang="en-AU" dirty="0"/>
            <a:t>Most importantly, they lead by example.</a:t>
          </a:r>
        </a:p>
      </dgm:t>
    </dgm:pt>
    <dgm:pt modelId="{1BFD1FA2-8BB2-4346-BED8-39B27228CCFA}" type="parTrans" cxnId="{78B03420-87C2-384F-A056-86EDC1321BCC}">
      <dgm:prSet/>
      <dgm:spPr/>
      <dgm:t>
        <a:bodyPr/>
        <a:lstStyle/>
        <a:p>
          <a:endParaRPr lang="en-GB"/>
        </a:p>
      </dgm:t>
    </dgm:pt>
    <dgm:pt modelId="{023B4343-8DD7-904F-83E4-25536923063F}" type="sibTrans" cxnId="{78B03420-87C2-384F-A056-86EDC1321BCC}">
      <dgm:prSet/>
      <dgm:spPr/>
      <dgm:t>
        <a:bodyPr/>
        <a:lstStyle/>
        <a:p>
          <a:endParaRPr lang="en-GB"/>
        </a:p>
      </dgm:t>
    </dgm:pt>
    <dgm:pt modelId="{E9F65187-81E9-B14F-A352-2D011A44A849}">
      <dgm:prSet/>
      <dgm:spPr>
        <a:solidFill>
          <a:srgbClr val="A93E62"/>
        </a:solidFill>
        <a:ln>
          <a:noFill/>
        </a:ln>
      </dgm:spPr>
      <dgm:t>
        <a:bodyPr/>
        <a:lstStyle/>
        <a:p>
          <a:r>
            <a:rPr lang="en-AU"/>
            <a:t>Clear roles and accountability</a:t>
          </a:r>
        </a:p>
      </dgm:t>
    </dgm:pt>
    <dgm:pt modelId="{74D4ED68-71EB-3C44-8961-8E15F2BDC85E}" type="parTrans" cxnId="{48D0E51F-2227-084E-ACA4-C71FE3EAC0A6}">
      <dgm:prSet/>
      <dgm:spPr/>
      <dgm:t>
        <a:bodyPr/>
        <a:lstStyle/>
        <a:p>
          <a:endParaRPr lang="en-GB"/>
        </a:p>
      </dgm:t>
    </dgm:pt>
    <dgm:pt modelId="{94A5652B-96E4-6A4E-B12A-DBB33C377EC6}" type="sibTrans" cxnId="{48D0E51F-2227-084E-ACA4-C71FE3EAC0A6}">
      <dgm:prSet/>
      <dgm:spPr/>
      <dgm:t>
        <a:bodyPr/>
        <a:lstStyle/>
        <a:p>
          <a:endParaRPr lang="en-GB"/>
        </a:p>
      </dgm:t>
    </dgm:pt>
    <dgm:pt modelId="{DC915FD8-F463-A646-9681-9860E352A5D5}">
      <dgm:prSet/>
      <dgm:spPr/>
      <dgm:t>
        <a:bodyPr/>
        <a:lstStyle/>
        <a:p>
          <a:r>
            <a:rPr lang="en-AU"/>
            <a:t>People need to understand how their individual actions can contribute to achieving the strategy. Managers spell out not just what needs doing but the specifics of getting it done.</a:t>
          </a:r>
        </a:p>
      </dgm:t>
    </dgm:pt>
    <dgm:pt modelId="{46B58177-D187-3944-9D92-042F32855A69}" type="parTrans" cxnId="{22D04162-74A0-824A-BB23-F4A0F3FAEB64}">
      <dgm:prSet/>
      <dgm:spPr/>
      <dgm:t>
        <a:bodyPr/>
        <a:lstStyle/>
        <a:p>
          <a:endParaRPr lang="en-GB"/>
        </a:p>
      </dgm:t>
    </dgm:pt>
    <dgm:pt modelId="{00F81E3E-095F-2F49-8C09-2B2801E00004}" type="sibTrans" cxnId="{22D04162-74A0-824A-BB23-F4A0F3FAEB64}">
      <dgm:prSet/>
      <dgm:spPr/>
      <dgm:t>
        <a:bodyPr/>
        <a:lstStyle/>
        <a:p>
          <a:endParaRPr lang="en-GB"/>
        </a:p>
      </dgm:t>
    </dgm:pt>
    <dgm:pt modelId="{25D6A24F-7395-E146-8A4B-876F62C40639}">
      <dgm:prSet/>
      <dgm:spPr/>
      <dgm:t>
        <a:bodyPr/>
        <a:lstStyle/>
        <a:p>
          <a:r>
            <a:rPr lang="en-AU"/>
            <a:t>A technique known as ‘if–then’ planning, in which people have clarity about exactly when, where and how they will accomplish a goal, has been found to significantly improve implementation.</a:t>
          </a:r>
        </a:p>
      </dgm:t>
    </dgm:pt>
    <dgm:pt modelId="{3D59B754-CB47-5243-BA65-E1F47B7471D4}" type="parTrans" cxnId="{7F9B41F8-4880-F14E-A6F2-22CD9811F9E6}">
      <dgm:prSet/>
      <dgm:spPr/>
      <dgm:t>
        <a:bodyPr/>
        <a:lstStyle/>
        <a:p>
          <a:endParaRPr lang="en-GB"/>
        </a:p>
      </dgm:t>
    </dgm:pt>
    <dgm:pt modelId="{0F9AD1ED-F10F-7041-A9F8-792628F45204}" type="sibTrans" cxnId="{7F9B41F8-4880-F14E-A6F2-22CD9811F9E6}">
      <dgm:prSet/>
      <dgm:spPr/>
      <dgm:t>
        <a:bodyPr/>
        <a:lstStyle/>
        <a:p>
          <a:endParaRPr lang="en-GB"/>
        </a:p>
      </dgm:t>
    </dgm:pt>
    <dgm:pt modelId="{195FF605-29E7-1F40-95DB-0EB7E94253C2}">
      <dgm:prSet/>
      <dgm:spPr/>
      <dgm:t>
        <a:bodyPr/>
        <a:lstStyle/>
        <a:p>
          <a:r>
            <a:rPr lang="en-AU"/>
            <a:t>Managers also make sure strategy doesn’t conflict with structural design, particularly in relation to managers’ roles, authority and accountability. </a:t>
          </a:r>
        </a:p>
      </dgm:t>
    </dgm:pt>
    <dgm:pt modelId="{3049940A-0D78-DC47-BC71-DBC70558D1E9}" type="parTrans" cxnId="{EC2BF814-3BCF-7A41-9F95-33A30A7CE2A7}">
      <dgm:prSet/>
      <dgm:spPr/>
      <dgm:t>
        <a:bodyPr/>
        <a:lstStyle/>
        <a:p>
          <a:endParaRPr lang="en-GB"/>
        </a:p>
      </dgm:t>
    </dgm:pt>
    <dgm:pt modelId="{7DDC046A-815F-6A49-B945-56DC7B9CE933}" type="sibTrans" cxnId="{EC2BF814-3BCF-7A41-9F95-33A30A7CE2A7}">
      <dgm:prSet/>
      <dgm:spPr/>
      <dgm:t>
        <a:bodyPr/>
        <a:lstStyle/>
        <a:p>
          <a:endParaRPr lang="en-GB"/>
        </a:p>
      </dgm:t>
    </dgm:pt>
    <dgm:pt modelId="{364ED3A2-395C-2F40-B813-4BF1BC8188EC}">
      <dgm:prSet/>
      <dgm:spPr>
        <a:solidFill>
          <a:srgbClr val="4B5085"/>
        </a:solidFill>
        <a:ln>
          <a:noFill/>
        </a:ln>
      </dgm:spPr>
      <dgm:t>
        <a:bodyPr/>
        <a:lstStyle/>
        <a:p>
          <a:r>
            <a:rPr lang="en-AU"/>
            <a:t>Candid communication</a:t>
          </a:r>
        </a:p>
      </dgm:t>
    </dgm:pt>
    <dgm:pt modelId="{6D59DDB6-E152-5940-A454-AA9C750EF4B2}" type="parTrans" cxnId="{5F506EB7-B2B2-1047-820A-950C7ED24025}">
      <dgm:prSet/>
      <dgm:spPr/>
      <dgm:t>
        <a:bodyPr/>
        <a:lstStyle/>
        <a:p>
          <a:endParaRPr lang="en-GB"/>
        </a:p>
      </dgm:t>
    </dgm:pt>
    <dgm:pt modelId="{0C861DBB-B697-AE4E-8F66-9566BB494BE6}" type="sibTrans" cxnId="{5F506EB7-B2B2-1047-820A-950C7ED24025}">
      <dgm:prSet/>
      <dgm:spPr/>
      <dgm:t>
        <a:bodyPr/>
        <a:lstStyle/>
        <a:p>
          <a:endParaRPr lang="en-GB"/>
        </a:p>
      </dgm:t>
    </dgm:pt>
    <dgm:pt modelId="{5D0B2164-9667-2244-A9ED-E06AC917D900}">
      <dgm:prSet/>
      <dgm:spPr/>
      <dgm:t>
        <a:bodyPr/>
        <a:lstStyle/>
        <a:p>
          <a:r>
            <a:rPr lang="en-AU"/>
            <a:t>Managers openly and avidly promote their strategic ideas, but they also listen to others and encourage disagreement and debate. </a:t>
          </a:r>
        </a:p>
      </dgm:t>
    </dgm:pt>
    <dgm:pt modelId="{C6460D65-F080-F645-B7CD-0D68B789D971}" type="parTrans" cxnId="{1ED2D5AF-3D5C-0846-81EB-40D4114C5CEE}">
      <dgm:prSet/>
      <dgm:spPr/>
      <dgm:t>
        <a:bodyPr/>
        <a:lstStyle/>
        <a:p>
          <a:endParaRPr lang="en-GB"/>
        </a:p>
      </dgm:t>
    </dgm:pt>
    <dgm:pt modelId="{09E3946D-19CF-F743-8A20-49C64E514BE3}" type="sibTrans" cxnId="{1ED2D5AF-3D5C-0846-81EB-40D4114C5CEE}">
      <dgm:prSet/>
      <dgm:spPr/>
      <dgm:t>
        <a:bodyPr/>
        <a:lstStyle/>
        <a:p>
          <a:endParaRPr lang="en-GB"/>
        </a:p>
      </dgm:t>
    </dgm:pt>
    <dgm:pt modelId="{6B806C3B-BB67-5E43-ADEB-D0FBE77687C2}">
      <dgm:prSet/>
      <dgm:spPr/>
      <dgm:t>
        <a:bodyPr/>
        <a:lstStyle/>
        <a:p>
          <a:r>
            <a:rPr lang="en-AU"/>
            <a:t>They create a culture based on openness and honesty, which encourages teamwork and collaboration across hierarchical and departmental boundaries.</a:t>
          </a:r>
        </a:p>
      </dgm:t>
    </dgm:pt>
    <dgm:pt modelId="{255CDD92-274E-C64D-821D-4582216E60CB}" type="parTrans" cxnId="{A6C0FDDF-0FE1-0F43-9FDD-F52724C05C13}">
      <dgm:prSet/>
      <dgm:spPr/>
      <dgm:t>
        <a:bodyPr/>
        <a:lstStyle/>
        <a:p>
          <a:endParaRPr lang="en-GB"/>
        </a:p>
      </dgm:t>
    </dgm:pt>
    <dgm:pt modelId="{357C8C20-409C-444D-A0D3-B857A2BA711D}" type="sibTrans" cxnId="{A6C0FDDF-0FE1-0F43-9FDD-F52724C05C13}">
      <dgm:prSet/>
      <dgm:spPr/>
      <dgm:t>
        <a:bodyPr/>
        <a:lstStyle/>
        <a:p>
          <a:endParaRPr lang="en-GB"/>
        </a:p>
      </dgm:t>
    </dgm:pt>
    <dgm:pt modelId="{0D9852AC-4D50-D84C-8067-0C0E5546D179}">
      <dgm:prSet/>
      <dgm:spPr/>
      <dgm:t>
        <a:bodyPr/>
        <a:lstStyle/>
        <a:p>
          <a:r>
            <a:rPr lang="en-AU"/>
            <a:t>Candid communication supports the cascading of the strategy from the top to the bottom of the organisation. </a:t>
          </a:r>
        </a:p>
      </dgm:t>
    </dgm:pt>
    <dgm:pt modelId="{C6E59489-1624-224A-9220-BBA4F75DDC02}" type="parTrans" cxnId="{E2D0424C-BB28-5745-B37F-14853590534A}">
      <dgm:prSet/>
      <dgm:spPr/>
      <dgm:t>
        <a:bodyPr/>
        <a:lstStyle/>
        <a:p>
          <a:endParaRPr lang="en-GB"/>
        </a:p>
      </dgm:t>
    </dgm:pt>
    <dgm:pt modelId="{7B9A5D02-04EE-CA40-BE13-BC96D4D587F6}" type="sibTrans" cxnId="{E2D0424C-BB28-5745-B37F-14853590534A}">
      <dgm:prSet/>
      <dgm:spPr/>
      <dgm:t>
        <a:bodyPr/>
        <a:lstStyle/>
        <a:p>
          <a:endParaRPr lang="en-GB"/>
        </a:p>
      </dgm:t>
    </dgm:pt>
    <dgm:pt modelId="{D53B5334-308B-2C46-A503-0607AEE331A0}">
      <dgm:prSet/>
      <dgm:spPr/>
      <dgm:t>
        <a:bodyPr/>
        <a:lstStyle/>
        <a:p>
          <a:r>
            <a:rPr lang="en-AU"/>
            <a:t>When everyone feels free to be open and speak frankly, more people get involved in discussing the strategy so that ideas get debated, adapted and acted upon more quickly.</a:t>
          </a:r>
        </a:p>
      </dgm:t>
    </dgm:pt>
    <dgm:pt modelId="{798524FF-4D00-EE4B-85A8-773013C30578}" type="parTrans" cxnId="{565693C5-9DD7-DF43-B6AC-17FC34DAF0A2}">
      <dgm:prSet/>
      <dgm:spPr/>
      <dgm:t>
        <a:bodyPr/>
        <a:lstStyle/>
        <a:p>
          <a:endParaRPr lang="en-GB"/>
        </a:p>
      </dgm:t>
    </dgm:pt>
    <dgm:pt modelId="{119FD998-54AF-984A-9BFF-B121BD282B56}" type="sibTrans" cxnId="{565693C5-9DD7-DF43-B6AC-17FC34DAF0A2}">
      <dgm:prSet/>
      <dgm:spPr/>
      <dgm:t>
        <a:bodyPr/>
        <a:lstStyle/>
        <a:p>
          <a:endParaRPr lang="en-GB"/>
        </a:p>
      </dgm:t>
    </dgm:pt>
    <dgm:pt modelId="{6C843C5A-E2E9-AC49-8260-D4DA4272D399}">
      <dgm:prSet/>
      <dgm:spPr/>
      <dgm:t>
        <a:bodyPr/>
        <a:lstStyle/>
        <a:p>
          <a:r>
            <a:rPr lang="en-AU"/>
            <a:t>Effective strategy implementation also requires candid communication with shareholders, customers and other stakeholders.</a:t>
          </a:r>
        </a:p>
      </dgm:t>
    </dgm:pt>
    <dgm:pt modelId="{7EED5634-E7C7-FD4C-B69D-929FDC984FEF}" type="parTrans" cxnId="{4E03C8F5-EFA4-404D-93D4-A5E0465212AC}">
      <dgm:prSet/>
      <dgm:spPr/>
      <dgm:t>
        <a:bodyPr/>
        <a:lstStyle/>
        <a:p>
          <a:endParaRPr lang="en-GB"/>
        </a:p>
      </dgm:t>
    </dgm:pt>
    <dgm:pt modelId="{5910FE91-77D0-BC44-86FA-2972D857EE80}" type="sibTrans" cxnId="{4E03C8F5-EFA4-404D-93D4-A5E0465212AC}">
      <dgm:prSet/>
      <dgm:spPr/>
      <dgm:t>
        <a:bodyPr/>
        <a:lstStyle/>
        <a:p>
          <a:endParaRPr lang="en-GB"/>
        </a:p>
      </dgm:t>
    </dgm:pt>
    <dgm:pt modelId="{7CAB3C4D-62E0-C543-B870-D177B4B98092}">
      <dgm:prSet/>
      <dgm:spPr>
        <a:solidFill>
          <a:srgbClr val="007B82"/>
        </a:solidFill>
        <a:ln>
          <a:noFill/>
        </a:ln>
      </dgm:spPr>
      <dgm:t>
        <a:bodyPr/>
        <a:lstStyle/>
        <a:p>
          <a:r>
            <a:rPr lang="en-AU" dirty="0"/>
            <a:t>Appropriate human resource practices</a:t>
          </a:r>
        </a:p>
      </dgm:t>
    </dgm:pt>
    <dgm:pt modelId="{60A6683E-B350-BE43-9B99-D8619F396E34}" type="parTrans" cxnId="{C97C08A6-B8D0-4440-A6D9-C0509BB053F9}">
      <dgm:prSet/>
      <dgm:spPr/>
      <dgm:t>
        <a:bodyPr/>
        <a:lstStyle/>
        <a:p>
          <a:endParaRPr lang="en-GB"/>
        </a:p>
      </dgm:t>
    </dgm:pt>
    <dgm:pt modelId="{5BABDFEF-0263-EE4C-A3D6-673CAC460DD7}" type="sibTrans" cxnId="{C97C08A6-B8D0-4440-A6D9-C0509BB053F9}">
      <dgm:prSet/>
      <dgm:spPr/>
      <dgm:t>
        <a:bodyPr/>
        <a:lstStyle/>
        <a:p>
          <a:endParaRPr lang="en-GB"/>
        </a:p>
      </dgm:t>
    </dgm:pt>
    <dgm:pt modelId="{060E265F-5E45-5941-93A3-170D77118975}">
      <dgm:prSet/>
      <dgm:spPr/>
      <dgm:t>
        <a:bodyPr/>
        <a:lstStyle/>
        <a:p>
          <a:r>
            <a:rPr lang="en-AU"/>
            <a:t>The organisation’s human resources are its employees. </a:t>
          </a:r>
        </a:p>
      </dgm:t>
    </dgm:pt>
    <dgm:pt modelId="{6E8FB108-D33B-5249-8BDF-BA633B88058D}" type="parTrans" cxnId="{0C1D4397-A347-6946-BD44-8FF0304DBB45}">
      <dgm:prSet/>
      <dgm:spPr/>
      <dgm:t>
        <a:bodyPr/>
        <a:lstStyle/>
        <a:p>
          <a:endParaRPr lang="en-GB"/>
        </a:p>
      </dgm:t>
    </dgm:pt>
    <dgm:pt modelId="{CF0453C1-EB1A-7E47-9A55-34BCA97FE15E}" type="sibTrans" cxnId="{0C1D4397-A347-6946-BD44-8FF0304DBB45}">
      <dgm:prSet/>
      <dgm:spPr/>
      <dgm:t>
        <a:bodyPr/>
        <a:lstStyle/>
        <a:p>
          <a:endParaRPr lang="en-GB"/>
        </a:p>
      </dgm:t>
    </dgm:pt>
    <dgm:pt modelId="{220E8A0C-4497-5C45-A5E2-7E08AF00A2F8}">
      <dgm:prSet/>
      <dgm:spPr/>
      <dgm:t>
        <a:bodyPr/>
        <a:lstStyle/>
        <a:p>
          <a:r>
            <a:rPr lang="en-AU"/>
            <a:t>The human resource function recruits, selects, trains, compensates, transfers, promotes and lays off employees to achieve strategic goals. </a:t>
          </a:r>
        </a:p>
      </dgm:t>
    </dgm:pt>
    <dgm:pt modelId="{A402A03B-F40A-AA46-A4B2-A7F2ABFB9BBD}" type="parTrans" cxnId="{7BAD0D72-A06B-FC48-8C19-46B2BDCFDDDA}">
      <dgm:prSet/>
      <dgm:spPr/>
      <dgm:t>
        <a:bodyPr/>
        <a:lstStyle/>
        <a:p>
          <a:endParaRPr lang="en-GB"/>
        </a:p>
      </dgm:t>
    </dgm:pt>
    <dgm:pt modelId="{DDE42B72-41C0-C941-8958-DA94D39100B5}" type="sibTrans" cxnId="{7BAD0D72-A06B-FC48-8C19-46B2BDCFDDDA}">
      <dgm:prSet/>
      <dgm:spPr/>
      <dgm:t>
        <a:bodyPr/>
        <a:lstStyle/>
        <a:p>
          <a:endParaRPr lang="en-GB"/>
        </a:p>
      </dgm:t>
    </dgm:pt>
    <dgm:pt modelId="{B687D457-A699-FE46-83AE-71F308A21FF4}">
      <dgm:prSet/>
      <dgm:spPr/>
      <dgm:t>
        <a:bodyPr/>
        <a:lstStyle/>
        <a:p>
          <a:r>
            <a:rPr lang="en-AU"/>
            <a:t>Managers make sure human resource practices are aligned with the strategy.</a:t>
          </a:r>
        </a:p>
      </dgm:t>
    </dgm:pt>
    <dgm:pt modelId="{32B72E2C-10C2-FB41-8FF9-6DBCB6E59911}" type="parTrans" cxnId="{4C829EE7-D3DE-8143-BBC5-56004D69DA68}">
      <dgm:prSet/>
      <dgm:spPr/>
      <dgm:t>
        <a:bodyPr/>
        <a:lstStyle/>
        <a:p>
          <a:endParaRPr lang="en-GB"/>
        </a:p>
      </dgm:t>
    </dgm:pt>
    <dgm:pt modelId="{90F6FA34-3B77-3743-9F84-3A007360B941}" type="sibTrans" cxnId="{4C829EE7-D3DE-8143-BBC5-56004D69DA68}">
      <dgm:prSet/>
      <dgm:spPr/>
      <dgm:t>
        <a:bodyPr/>
        <a:lstStyle/>
        <a:p>
          <a:endParaRPr lang="en-GB"/>
        </a:p>
      </dgm:t>
    </dgm:pt>
    <dgm:pt modelId="{47AD44B5-861E-CD4A-A537-DD56D276A065}">
      <dgm:prSet/>
      <dgm:spPr/>
      <dgm:t>
        <a:bodyPr/>
        <a:lstStyle/>
        <a:p>
          <a:r>
            <a:rPr lang="en-AU"/>
            <a:t>Leaders of organisations often publicly thank employees for the successes experienced by the organisation in recognition that the best strategy on paper is worthless if the people of the organisation can’t or won’t implement them effectively.</a:t>
          </a:r>
        </a:p>
      </dgm:t>
    </dgm:pt>
    <dgm:pt modelId="{115F1B7E-78D2-1E4B-893A-22E61351C420}" type="parTrans" cxnId="{6C6B3A3A-D0EC-D344-95F0-EA9E8412024F}">
      <dgm:prSet/>
      <dgm:spPr/>
      <dgm:t>
        <a:bodyPr/>
        <a:lstStyle/>
        <a:p>
          <a:endParaRPr lang="en-GB"/>
        </a:p>
      </dgm:t>
    </dgm:pt>
    <dgm:pt modelId="{5E75143D-8819-FD45-90B4-F6ECC2B2B275}" type="sibTrans" cxnId="{6C6B3A3A-D0EC-D344-95F0-EA9E8412024F}">
      <dgm:prSet/>
      <dgm:spPr/>
      <dgm:t>
        <a:bodyPr/>
        <a:lstStyle/>
        <a:p>
          <a:endParaRPr lang="en-GB"/>
        </a:p>
      </dgm:t>
    </dgm:pt>
    <dgm:pt modelId="{1180A756-5A28-5442-B0CC-B37ED7B58D77}" type="pres">
      <dgm:prSet presAssocID="{C2F57390-10A8-8B4A-9284-88EF24B74CDA}" presName="Name0" presStyleCnt="0">
        <dgm:presLayoutVars>
          <dgm:dir/>
          <dgm:animLvl val="lvl"/>
          <dgm:resizeHandles val="exact"/>
        </dgm:presLayoutVars>
      </dgm:prSet>
      <dgm:spPr/>
    </dgm:pt>
    <dgm:pt modelId="{7792350D-A138-8E4F-84A2-09FC56052F7E}" type="pres">
      <dgm:prSet presAssocID="{BE2E6419-C686-B64A-A69B-1BF85D48906A}" presName="composite" presStyleCnt="0"/>
      <dgm:spPr/>
    </dgm:pt>
    <dgm:pt modelId="{7BE37833-8BD9-854A-8421-C4F4D83B8F5B}" type="pres">
      <dgm:prSet presAssocID="{BE2E6419-C686-B64A-A69B-1BF85D48906A}" presName="parTx" presStyleLbl="alignNode1" presStyleIdx="0" presStyleCnt="4">
        <dgm:presLayoutVars>
          <dgm:chMax val="0"/>
          <dgm:chPref val="0"/>
          <dgm:bulletEnabled val="1"/>
        </dgm:presLayoutVars>
      </dgm:prSet>
      <dgm:spPr/>
    </dgm:pt>
    <dgm:pt modelId="{AB12C9F2-EA12-2244-8322-7AD573C707EB}" type="pres">
      <dgm:prSet presAssocID="{BE2E6419-C686-B64A-A69B-1BF85D48906A}" presName="desTx" presStyleLbl="alignAccFollowNode1" presStyleIdx="0" presStyleCnt="4">
        <dgm:presLayoutVars>
          <dgm:bulletEnabled val="1"/>
        </dgm:presLayoutVars>
      </dgm:prSet>
      <dgm:spPr/>
    </dgm:pt>
    <dgm:pt modelId="{D256FCFA-B6BD-D446-9E21-226C1EA0A196}" type="pres">
      <dgm:prSet presAssocID="{81D277F4-AAF5-714C-A03C-A59ABCBD86A4}" presName="space" presStyleCnt="0"/>
      <dgm:spPr/>
    </dgm:pt>
    <dgm:pt modelId="{27462194-A634-254A-9798-2BF925BE5294}" type="pres">
      <dgm:prSet presAssocID="{E9F65187-81E9-B14F-A352-2D011A44A849}" presName="composite" presStyleCnt="0"/>
      <dgm:spPr/>
    </dgm:pt>
    <dgm:pt modelId="{736C6D9E-8850-5241-81BB-37B3B4292ABB}" type="pres">
      <dgm:prSet presAssocID="{E9F65187-81E9-B14F-A352-2D011A44A849}" presName="parTx" presStyleLbl="alignNode1" presStyleIdx="1" presStyleCnt="4">
        <dgm:presLayoutVars>
          <dgm:chMax val="0"/>
          <dgm:chPref val="0"/>
          <dgm:bulletEnabled val="1"/>
        </dgm:presLayoutVars>
      </dgm:prSet>
      <dgm:spPr/>
    </dgm:pt>
    <dgm:pt modelId="{07224FE4-83F9-3147-9FC3-ABDED3D7AFE1}" type="pres">
      <dgm:prSet presAssocID="{E9F65187-81E9-B14F-A352-2D011A44A849}" presName="desTx" presStyleLbl="alignAccFollowNode1" presStyleIdx="1" presStyleCnt="4">
        <dgm:presLayoutVars>
          <dgm:bulletEnabled val="1"/>
        </dgm:presLayoutVars>
      </dgm:prSet>
      <dgm:spPr/>
    </dgm:pt>
    <dgm:pt modelId="{36870C31-7C0E-9B40-9A1F-B8531A999149}" type="pres">
      <dgm:prSet presAssocID="{94A5652B-96E4-6A4E-B12A-DBB33C377EC6}" presName="space" presStyleCnt="0"/>
      <dgm:spPr/>
    </dgm:pt>
    <dgm:pt modelId="{9FFCE618-C705-6B40-BF8E-58179417F91B}" type="pres">
      <dgm:prSet presAssocID="{364ED3A2-395C-2F40-B813-4BF1BC8188EC}" presName="composite" presStyleCnt="0"/>
      <dgm:spPr/>
    </dgm:pt>
    <dgm:pt modelId="{C633DDCA-8205-F74B-BB26-B798B8217D29}" type="pres">
      <dgm:prSet presAssocID="{364ED3A2-395C-2F40-B813-4BF1BC8188EC}" presName="parTx" presStyleLbl="alignNode1" presStyleIdx="2" presStyleCnt="4">
        <dgm:presLayoutVars>
          <dgm:chMax val="0"/>
          <dgm:chPref val="0"/>
          <dgm:bulletEnabled val="1"/>
        </dgm:presLayoutVars>
      </dgm:prSet>
      <dgm:spPr/>
    </dgm:pt>
    <dgm:pt modelId="{B572FF9F-D50A-5C48-B96E-04C2F5C1F1AF}" type="pres">
      <dgm:prSet presAssocID="{364ED3A2-395C-2F40-B813-4BF1BC8188EC}" presName="desTx" presStyleLbl="alignAccFollowNode1" presStyleIdx="2" presStyleCnt="4">
        <dgm:presLayoutVars>
          <dgm:bulletEnabled val="1"/>
        </dgm:presLayoutVars>
      </dgm:prSet>
      <dgm:spPr/>
    </dgm:pt>
    <dgm:pt modelId="{0521DEDE-B439-1C46-B7D2-1BE52955FB4F}" type="pres">
      <dgm:prSet presAssocID="{0C861DBB-B697-AE4E-8F66-9566BB494BE6}" presName="space" presStyleCnt="0"/>
      <dgm:spPr/>
    </dgm:pt>
    <dgm:pt modelId="{F8EFD0C2-8545-C74D-A6D5-40E56B810D83}" type="pres">
      <dgm:prSet presAssocID="{7CAB3C4D-62E0-C543-B870-D177B4B98092}" presName="composite" presStyleCnt="0"/>
      <dgm:spPr/>
    </dgm:pt>
    <dgm:pt modelId="{6C239446-CF14-A24D-A237-61CEEA52B4DA}" type="pres">
      <dgm:prSet presAssocID="{7CAB3C4D-62E0-C543-B870-D177B4B98092}" presName="parTx" presStyleLbl="alignNode1" presStyleIdx="3" presStyleCnt="4">
        <dgm:presLayoutVars>
          <dgm:chMax val="0"/>
          <dgm:chPref val="0"/>
          <dgm:bulletEnabled val="1"/>
        </dgm:presLayoutVars>
      </dgm:prSet>
      <dgm:spPr/>
    </dgm:pt>
    <dgm:pt modelId="{31722E6C-FFB2-224C-9911-95892554010A}" type="pres">
      <dgm:prSet presAssocID="{7CAB3C4D-62E0-C543-B870-D177B4B98092}" presName="desTx" presStyleLbl="alignAccFollowNode1" presStyleIdx="3" presStyleCnt="4">
        <dgm:presLayoutVars>
          <dgm:bulletEnabled val="1"/>
        </dgm:presLayoutVars>
      </dgm:prSet>
      <dgm:spPr/>
    </dgm:pt>
  </dgm:ptLst>
  <dgm:cxnLst>
    <dgm:cxn modelId="{EC2BF814-3BCF-7A41-9F95-33A30A7CE2A7}" srcId="{E9F65187-81E9-B14F-A352-2D011A44A849}" destId="{195FF605-29E7-1F40-95DB-0EB7E94253C2}" srcOrd="2" destOrd="0" parTransId="{3049940A-0D78-DC47-BC71-DBC70558D1E9}" sibTransId="{7DDC046A-815F-6A49-B945-56DC7B9CE933}"/>
    <dgm:cxn modelId="{48D0E51F-2227-084E-ACA4-C71FE3EAC0A6}" srcId="{C2F57390-10A8-8B4A-9284-88EF24B74CDA}" destId="{E9F65187-81E9-B14F-A352-2D011A44A849}" srcOrd="1" destOrd="0" parTransId="{74D4ED68-71EB-3C44-8961-8E15F2BDC85E}" sibTransId="{94A5652B-96E4-6A4E-B12A-DBB33C377EC6}"/>
    <dgm:cxn modelId="{78B03420-87C2-384F-A056-86EDC1321BCC}" srcId="{BE2E6419-C686-B64A-A69B-1BF85D48906A}" destId="{9552646E-E8BB-9F45-A43A-DF4CDB85ED6F}" srcOrd="4" destOrd="0" parTransId="{1BFD1FA2-8BB2-4346-BED8-39B27228CCFA}" sibTransId="{023B4343-8DD7-904F-83E4-25536923063F}"/>
    <dgm:cxn modelId="{F0343430-DAEF-2744-BCBD-6793A595A549}" type="presOf" srcId="{5D0B2164-9667-2244-A9ED-E06AC917D900}" destId="{B572FF9F-D50A-5C48-B96E-04C2F5C1F1AF}" srcOrd="0" destOrd="0" presId="urn:microsoft.com/office/officeart/2005/8/layout/hList1"/>
    <dgm:cxn modelId="{6C6B3A3A-D0EC-D344-95F0-EA9E8412024F}" srcId="{7CAB3C4D-62E0-C543-B870-D177B4B98092}" destId="{47AD44B5-861E-CD4A-A537-DD56D276A065}" srcOrd="3" destOrd="0" parTransId="{115F1B7E-78D2-1E4B-893A-22E61351C420}" sibTransId="{5E75143D-8819-FD45-90B4-F6ECC2B2B275}"/>
    <dgm:cxn modelId="{22D04162-74A0-824A-BB23-F4A0F3FAEB64}" srcId="{E9F65187-81E9-B14F-A352-2D011A44A849}" destId="{DC915FD8-F463-A646-9681-9860E352A5D5}" srcOrd="0" destOrd="0" parTransId="{46B58177-D187-3944-9D92-042F32855A69}" sibTransId="{00F81E3E-095F-2F49-8C09-2B2801E00004}"/>
    <dgm:cxn modelId="{C4830348-09FC-524D-BFDE-4218BA4B2478}" type="presOf" srcId="{7CAB3C4D-62E0-C543-B870-D177B4B98092}" destId="{6C239446-CF14-A24D-A237-61CEEA52B4DA}" srcOrd="0" destOrd="0" presId="urn:microsoft.com/office/officeart/2005/8/layout/hList1"/>
    <dgm:cxn modelId="{9088474B-116D-3C41-ABBE-AA2988773C58}" type="presOf" srcId="{25D6A24F-7395-E146-8A4B-876F62C40639}" destId="{07224FE4-83F9-3147-9FC3-ABDED3D7AFE1}" srcOrd="0" destOrd="1" presId="urn:microsoft.com/office/officeart/2005/8/layout/hList1"/>
    <dgm:cxn modelId="{E2D0424C-BB28-5745-B37F-14853590534A}" srcId="{364ED3A2-395C-2F40-B813-4BF1BC8188EC}" destId="{0D9852AC-4D50-D84C-8067-0C0E5546D179}" srcOrd="2" destOrd="0" parTransId="{C6E59489-1624-224A-9220-BBA4F75DDC02}" sibTransId="{7B9A5D02-04EE-CA40-BE13-BC96D4D587F6}"/>
    <dgm:cxn modelId="{F93CF370-C3F5-A64E-AEC1-3A7969662625}" srcId="{BE2E6419-C686-B64A-A69B-1BF85D48906A}" destId="{F19F6F89-21AA-B946-A5A2-52B7EEABE689}" srcOrd="1" destOrd="0" parTransId="{B5C5D69F-53C3-2448-8E5F-24E75BA01C69}" sibTransId="{26E4CA1A-E686-634E-A06C-C5A7B1987285}"/>
    <dgm:cxn modelId="{7BAD0D72-A06B-FC48-8C19-46B2BDCFDDDA}" srcId="{7CAB3C4D-62E0-C543-B870-D177B4B98092}" destId="{220E8A0C-4497-5C45-A5E2-7E08AF00A2F8}" srcOrd="1" destOrd="0" parTransId="{A402A03B-F40A-AA46-A4B2-A7F2ABFB9BBD}" sibTransId="{DDE42B72-41C0-C941-8958-DA94D39100B5}"/>
    <dgm:cxn modelId="{ED84A47A-A58B-D243-81DB-793FAF2B2B98}" srcId="{BE2E6419-C686-B64A-A69B-1BF85D48906A}" destId="{062E75AC-2BB0-AA46-85FF-82149FB2A1D0}" srcOrd="3" destOrd="0" parTransId="{A33D3BDB-BE56-644F-AC11-67B3FB3AEBE5}" sibTransId="{8F49795B-37A2-D247-8C9B-BC688F152FA2}"/>
    <dgm:cxn modelId="{98CD6387-E5D9-EA43-BA6B-FB0CC5779B0A}" type="presOf" srcId="{060E265F-5E45-5941-93A3-170D77118975}" destId="{31722E6C-FFB2-224C-9911-95892554010A}" srcOrd="0" destOrd="0" presId="urn:microsoft.com/office/officeart/2005/8/layout/hList1"/>
    <dgm:cxn modelId="{6A193589-C7CA-7244-A460-D1BF5EC09AA8}" type="presOf" srcId="{BE2E6419-C686-B64A-A69B-1BF85D48906A}" destId="{7BE37833-8BD9-854A-8421-C4F4D83B8F5B}" srcOrd="0" destOrd="0" presId="urn:microsoft.com/office/officeart/2005/8/layout/hList1"/>
    <dgm:cxn modelId="{3906FF8B-DF8B-8D40-A52C-4772C8A9DAAE}" type="presOf" srcId="{6B806C3B-BB67-5E43-ADEB-D0FBE77687C2}" destId="{B572FF9F-D50A-5C48-B96E-04C2F5C1F1AF}" srcOrd="0" destOrd="1" presId="urn:microsoft.com/office/officeart/2005/8/layout/hList1"/>
    <dgm:cxn modelId="{A9CBA894-351F-3E45-B48D-82B35DFF0CF7}" type="presOf" srcId="{9552646E-E8BB-9F45-A43A-DF4CDB85ED6F}" destId="{AB12C9F2-EA12-2244-8322-7AD573C707EB}" srcOrd="0" destOrd="4" presId="urn:microsoft.com/office/officeart/2005/8/layout/hList1"/>
    <dgm:cxn modelId="{35340495-14F4-A245-81EE-1F33E709CB6D}" type="presOf" srcId="{E9F65187-81E9-B14F-A352-2D011A44A849}" destId="{736C6D9E-8850-5241-81BB-37B3B4292ABB}" srcOrd="0" destOrd="0" presId="urn:microsoft.com/office/officeart/2005/8/layout/hList1"/>
    <dgm:cxn modelId="{0C1D4397-A347-6946-BD44-8FF0304DBB45}" srcId="{7CAB3C4D-62E0-C543-B870-D177B4B98092}" destId="{060E265F-5E45-5941-93A3-170D77118975}" srcOrd="0" destOrd="0" parTransId="{6E8FB108-D33B-5249-8BDF-BA633B88058D}" sibTransId="{CF0453C1-EB1A-7E47-9A55-34BCA97FE15E}"/>
    <dgm:cxn modelId="{20C88FA4-2508-F141-BE57-D3EB5F4EA780}" type="presOf" srcId="{B687D457-A699-FE46-83AE-71F308A21FF4}" destId="{31722E6C-FFB2-224C-9911-95892554010A}" srcOrd="0" destOrd="2" presId="urn:microsoft.com/office/officeart/2005/8/layout/hList1"/>
    <dgm:cxn modelId="{C97C08A6-B8D0-4440-A6D9-C0509BB053F9}" srcId="{C2F57390-10A8-8B4A-9284-88EF24B74CDA}" destId="{7CAB3C4D-62E0-C543-B870-D177B4B98092}" srcOrd="3" destOrd="0" parTransId="{60A6683E-B350-BE43-9B99-D8619F396E34}" sibTransId="{5BABDFEF-0263-EE4C-A3D6-673CAC460DD7}"/>
    <dgm:cxn modelId="{D97042A7-D97E-164E-828B-133207AE2634}" type="presOf" srcId="{A9F68872-CC03-6342-8722-406A3B489150}" destId="{AB12C9F2-EA12-2244-8322-7AD573C707EB}" srcOrd="0" destOrd="0" presId="urn:microsoft.com/office/officeart/2005/8/layout/hList1"/>
    <dgm:cxn modelId="{1ED2D5AF-3D5C-0846-81EB-40D4114C5CEE}" srcId="{364ED3A2-395C-2F40-B813-4BF1BC8188EC}" destId="{5D0B2164-9667-2244-A9ED-E06AC917D900}" srcOrd="0" destOrd="0" parTransId="{C6460D65-F080-F645-B7CD-0D68B789D971}" sibTransId="{09E3946D-19CF-F743-8A20-49C64E514BE3}"/>
    <dgm:cxn modelId="{E40745B2-3BAC-E942-848B-0CBF214AAFC9}" type="presOf" srcId="{062E75AC-2BB0-AA46-85FF-82149FB2A1D0}" destId="{AB12C9F2-EA12-2244-8322-7AD573C707EB}" srcOrd="0" destOrd="3" presId="urn:microsoft.com/office/officeart/2005/8/layout/hList1"/>
    <dgm:cxn modelId="{5F506EB7-B2B2-1047-820A-950C7ED24025}" srcId="{C2F57390-10A8-8B4A-9284-88EF24B74CDA}" destId="{364ED3A2-395C-2F40-B813-4BF1BC8188EC}" srcOrd="2" destOrd="0" parTransId="{6D59DDB6-E152-5940-A454-AA9C750EF4B2}" sibTransId="{0C861DBB-B697-AE4E-8F66-9566BB494BE6}"/>
    <dgm:cxn modelId="{032093BA-3CCB-1C48-8661-4E5437A0A18E}" type="presOf" srcId="{220E8A0C-4497-5C45-A5E2-7E08AF00A2F8}" destId="{31722E6C-FFB2-224C-9911-95892554010A}" srcOrd="0" destOrd="1" presId="urn:microsoft.com/office/officeart/2005/8/layout/hList1"/>
    <dgm:cxn modelId="{DB2464C3-107B-4349-8717-2AC25AFAD664}" srcId="{C2F57390-10A8-8B4A-9284-88EF24B74CDA}" destId="{BE2E6419-C686-B64A-A69B-1BF85D48906A}" srcOrd="0" destOrd="0" parTransId="{3CA24808-9A19-1945-81A9-FF4BFBCA9F35}" sibTransId="{81D277F4-AAF5-714C-A03C-A59ABCBD86A4}"/>
    <dgm:cxn modelId="{99CAB7C4-B12B-874A-8C00-823853EF7BE0}" type="presOf" srcId="{B824E201-6FB3-FD46-9E2D-CA329AFBAA69}" destId="{AB12C9F2-EA12-2244-8322-7AD573C707EB}" srcOrd="0" destOrd="2" presId="urn:microsoft.com/office/officeart/2005/8/layout/hList1"/>
    <dgm:cxn modelId="{565693C5-9DD7-DF43-B6AC-17FC34DAF0A2}" srcId="{364ED3A2-395C-2F40-B813-4BF1BC8188EC}" destId="{D53B5334-308B-2C46-A503-0607AEE331A0}" srcOrd="3" destOrd="0" parTransId="{798524FF-4D00-EE4B-85A8-773013C30578}" sibTransId="{119FD998-54AF-984A-9BFF-B121BD282B56}"/>
    <dgm:cxn modelId="{76AEFDC5-C0D0-B54F-9E1E-607A09837BA1}" type="presOf" srcId="{DC915FD8-F463-A646-9681-9860E352A5D5}" destId="{07224FE4-83F9-3147-9FC3-ABDED3D7AFE1}" srcOrd="0" destOrd="0" presId="urn:microsoft.com/office/officeart/2005/8/layout/hList1"/>
    <dgm:cxn modelId="{E1EFB3CD-6C47-3F4E-A7CE-61B6C9495D7C}" type="presOf" srcId="{364ED3A2-395C-2F40-B813-4BF1BC8188EC}" destId="{C633DDCA-8205-F74B-BB26-B798B8217D29}" srcOrd="0" destOrd="0" presId="urn:microsoft.com/office/officeart/2005/8/layout/hList1"/>
    <dgm:cxn modelId="{D19744D7-3FD1-E440-91CD-31DF9F4B5A4F}" type="presOf" srcId="{6C843C5A-E2E9-AC49-8260-D4DA4272D399}" destId="{B572FF9F-D50A-5C48-B96E-04C2F5C1F1AF}" srcOrd="0" destOrd="4" presId="urn:microsoft.com/office/officeart/2005/8/layout/hList1"/>
    <dgm:cxn modelId="{0EB4C9DA-2958-0746-9F11-0F52840920B9}" type="presOf" srcId="{195FF605-29E7-1F40-95DB-0EB7E94253C2}" destId="{07224FE4-83F9-3147-9FC3-ABDED3D7AFE1}" srcOrd="0" destOrd="2" presId="urn:microsoft.com/office/officeart/2005/8/layout/hList1"/>
    <dgm:cxn modelId="{A6A1D4DD-F653-AB4B-A157-FA54AA032536}" type="presOf" srcId="{F19F6F89-21AA-B946-A5A2-52B7EEABE689}" destId="{AB12C9F2-EA12-2244-8322-7AD573C707EB}" srcOrd="0" destOrd="1" presId="urn:microsoft.com/office/officeart/2005/8/layout/hList1"/>
    <dgm:cxn modelId="{A6C0FDDF-0FE1-0F43-9FDD-F52724C05C13}" srcId="{364ED3A2-395C-2F40-B813-4BF1BC8188EC}" destId="{6B806C3B-BB67-5E43-ADEB-D0FBE77687C2}" srcOrd="1" destOrd="0" parTransId="{255CDD92-274E-C64D-821D-4582216E60CB}" sibTransId="{357C8C20-409C-444D-A0D3-B857A2BA711D}"/>
    <dgm:cxn modelId="{7211BAE0-AD90-DA4D-A1FB-AD4D597444DB}" srcId="{BE2E6419-C686-B64A-A69B-1BF85D48906A}" destId="{A9F68872-CC03-6342-8722-406A3B489150}" srcOrd="0" destOrd="0" parTransId="{9BE72AE6-A700-5A44-97A8-9F825925C5ED}" sibTransId="{0CEABF66-C290-2C41-A5AD-78B81A1A5319}"/>
    <dgm:cxn modelId="{4C829EE7-D3DE-8143-BBC5-56004D69DA68}" srcId="{7CAB3C4D-62E0-C543-B870-D177B4B98092}" destId="{B687D457-A699-FE46-83AE-71F308A21FF4}" srcOrd="2" destOrd="0" parTransId="{32B72E2C-10C2-FB41-8FF9-6DBCB6E59911}" sibTransId="{90F6FA34-3B77-3743-9F84-3A007360B941}"/>
    <dgm:cxn modelId="{16BD9BE9-F0F2-AC4D-80D1-7620ED3F1E48}" srcId="{BE2E6419-C686-B64A-A69B-1BF85D48906A}" destId="{B824E201-6FB3-FD46-9E2D-CA329AFBAA69}" srcOrd="2" destOrd="0" parTransId="{369A2670-3859-EF47-AE89-3BD3845C2553}" sibTransId="{35E51528-B418-1949-A72F-680042031B75}"/>
    <dgm:cxn modelId="{F1D32FEC-10F7-2049-B070-5AE97427A210}" type="presOf" srcId="{0D9852AC-4D50-D84C-8067-0C0E5546D179}" destId="{B572FF9F-D50A-5C48-B96E-04C2F5C1F1AF}" srcOrd="0" destOrd="2" presId="urn:microsoft.com/office/officeart/2005/8/layout/hList1"/>
    <dgm:cxn modelId="{131EAFED-4DC7-E14B-A671-FDE95B25709B}" type="presOf" srcId="{C2F57390-10A8-8B4A-9284-88EF24B74CDA}" destId="{1180A756-5A28-5442-B0CC-B37ED7B58D77}" srcOrd="0" destOrd="0" presId="urn:microsoft.com/office/officeart/2005/8/layout/hList1"/>
    <dgm:cxn modelId="{4E03C8F5-EFA4-404D-93D4-A5E0465212AC}" srcId="{364ED3A2-395C-2F40-B813-4BF1BC8188EC}" destId="{6C843C5A-E2E9-AC49-8260-D4DA4272D399}" srcOrd="4" destOrd="0" parTransId="{7EED5634-E7C7-FD4C-B69D-929FDC984FEF}" sibTransId="{5910FE91-77D0-BC44-86FA-2972D857EE80}"/>
    <dgm:cxn modelId="{7F9B41F8-4880-F14E-A6F2-22CD9811F9E6}" srcId="{E9F65187-81E9-B14F-A352-2D011A44A849}" destId="{25D6A24F-7395-E146-8A4B-876F62C40639}" srcOrd="1" destOrd="0" parTransId="{3D59B754-CB47-5243-BA65-E1F47B7471D4}" sibTransId="{0F9AD1ED-F10F-7041-A9F8-792628F45204}"/>
    <dgm:cxn modelId="{B5E1BCFA-2B8C-C948-9BCB-DF82B39B2E3A}" type="presOf" srcId="{47AD44B5-861E-CD4A-A537-DD56D276A065}" destId="{31722E6C-FFB2-224C-9911-95892554010A}" srcOrd="0" destOrd="3" presId="urn:microsoft.com/office/officeart/2005/8/layout/hList1"/>
    <dgm:cxn modelId="{4C7F22FC-901C-BC4F-A726-54B5E84D8B23}" type="presOf" srcId="{D53B5334-308B-2C46-A503-0607AEE331A0}" destId="{B572FF9F-D50A-5C48-B96E-04C2F5C1F1AF}" srcOrd="0" destOrd="3" presId="urn:microsoft.com/office/officeart/2005/8/layout/hList1"/>
    <dgm:cxn modelId="{0E558D07-6A4A-D54B-B371-B83D7B296715}" type="presParOf" srcId="{1180A756-5A28-5442-B0CC-B37ED7B58D77}" destId="{7792350D-A138-8E4F-84A2-09FC56052F7E}" srcOrd="0" destOrd="0" presId="urn:microsoft.com/office/officeart/2005/8/layout/hList1"/>
    <dgm:cxn modelId="{DDAD5A48-A89D-D44F-91EC-877106BC8812}" type="presParOf" srcId="{7792350D-A138-8E4F-84A2-09FC56052F7E}" destId="{7BE37833-8BD9-854A-8421-C4F4D83B8F5B}" srcOrd="0" destOrd="0" presId="urn:microsoft.com/office/officeart/2005/8/layout/hList1"/>
    <dgm:cxn modelId="{D51710FC-BBF3-8C45-93D8-01C0D04D4F43}" type="presParOf" srcId="{7792350D-A138-8E4F-84A2-09FC56052F7E}" destId="{AB12C9F2-EA12-2244-8322-7AD573C707EB}" srcOrd="1" destOrd="0" presId="urn:microsoft.com/office/officeart/2005/8/layout/hList1"/>
    <dgm:cxn modelId="{8E60CE47-AA5C-334C-B84D-DD70FE956B4B}" type="presParOf" srcId="{1180A756-5A28-5442-B0CC-B37ED7B58D77}" destId="{D256FCFA-B6BD-D446-9E21-226C1EA0A196}" srcOrd="1" destOrd="0" presId="urn:microsoft.com/office/officeart/2005/8/layout/hList1"/>
    <dgm:cxn modelId="{8AF07E29-26A9-C048-941E-A1A89A406F10}" type="presParOf" srcId="{1180A756-5A28-5442-B0CC-B37ED7B58D77}" destId="{27462194-A634-254A-9798-2BF925BE5294}" srcOrd="2" destOrd="0" presId="urn:microsoft.com/office/officeart/2005/8/layout/hList1"/>
    <dgm:cxn modelId="{D8BD2912-107C-7042-9ABC-487C5121CEBB}" type="presParOf" srcId="{27462194-A634-254A-9798-2BF925BE5294}" destId="{736C6D9E-8850-5241-81BB-37B3B4292ABB}" srcOrd="0" destOrd="0" presId="urn:microsoft.com/office/officeart/2005/8/layout/hList1"/>
    <dgm:cxn modelId="{191056C9-C33C-B840-9F5B-230435FE7FDC}" type="presParOf" srcId="{27462194-A634-254A-9798-2BF925BE5294}" destId="{07224FE4-83F9-3147-9FC3-ABDED3D7AFE1}" srcOrd="1" destOrd="0" presId="urn:microsoft.com/office/officeart/2005/8/layout/hList1"/>
    <dgm:cxn modelId="{6BB387E6-D9CB-1949-8AFE-465FF9722F4F}" type="presParOf" srcId="{1180A756-5A28-5442-B0CC-B37ED7B58D77}" destId="{36870C31-7C0E-9B40-9A1F-B8531A999149}" srcOrd="3" destOrd="0" presId="urn:microsoft.com/office/officeart/2005/8/layout/hList1"/>
    <dgm:cxn modelId="{7B4ABEC2-7C7B-CF43-9501-F1488FCE5B34}" type="presParOf" srcId="{1180A756-5A28-5442-B0CC-B37ED7B58D77}" destId="{9FFCE618-C705-6B40-BF8E-58179417F91B}" srcOrd="4" destOrd="0" presId="urn:microsoft.com/office/officeart/2005/8/layout/hList1"/>
    <dgm:cxn modelId="{09739834-483B-CD43-B463-571E0E0CD3F8}" type="presParOf" srcId="{9FFCE618-C705-6B40-BF8E-58179417F91B}" destId="{C633DDCA-8205-F74B-BB26-B798B8217D29}" srcOrd="0" destOrd="0" presId="urn:microsoft.com/office/officeart/2005/8/layout/hList1"/>
    <dgm:cxn modelId="{3E42436D-EDD9-324D-B4AE-052C8CC680F9}" type="presParOf" srcId="{9FFCE618-C705-6B40-BF8E-58179417F91B}" destId="{B572FF9F-D50A-5C48-B96E-04C2F5C1F1AF}" srcOrd="1" destOrd="0" presId="urn:microsoft.com/office/officeart/2005/8/layout/hList1"/>
    <dgm:cxn modelId="{F0BE80BD-11FA-084D-A808-D31D9912CDE2}" type="presParOf" srcId="{1180A756-5A28-5442-B0CC-B37ED7B58D77}" destId="{0521DEDE-B439-1C46-B7D2-1BE52955FB4F}" srcOrd="5" destOrd="0" presId="urn:microsoft.com/office/officeart/2005/8/layout/hList1"/>
    <dgm:cxn modelId="{07D18D87-9842-BC49-B5C7-89BB06BCEF96}" type="presParOf" srcId="{1180A756-5A28-5442-B0CC-B37ED7B58D77}" destId="{F8EFD0C2-8545-C74D-A6D5-40E56B810D83}" srcOrd="6" destOrd="0" presId="urn:microsoft.com/office/officeart/2005/8/layout/hList1"/>
    <dgm:cxn modelId="{A5C2700F-4166-144E-800F-3D15D2B1B3C8}" type="presParOf" srcId="{F8EFD0C2-8545-C74D-A6D5-40E56B810D83}" destId="{6C239446-CF14-A24D-A237-61CEEA52B4DA}" srcOrd="0" destOrd="0" presId="urn:microsoft.com/office/officeart/2005/8/layout/hList1"/>
    <dgm:cxn modelId="{FB11611E-2CCC-7148-BECF-85C3FFA365EA}" type="presParOf" srcId="{F8EFD0C2-8545-C74D-A6D5-40E56B810D83}" destId="{31722E6C-FFB2-224C-9911-95892554010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F379AA-A37F-EC42-99DD-7A86CD00D43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E8396C74-F672-E940-8A58-E63B3D5314AB}">
      <dgm:prSet/>
      <dgm:spPr>
        <a:solidFill>
          <a:srgbClr val="00669E"/>
        </a:solidFill>
        <a:ln>
          <a:noFill/>
        </a:ln>
      </dgm:spPr>
      <dgm:t>
        <a:bodyPr/>
        <a:lstStyle/>
        <a:p>
          <a:r>
            <a:rPr lang="en-AU" dirty="0"/>
            <a:t>Build a coalition</a:t>
          </a:r>
        </a:p>
      </dgm:t>
    </dgm:pt>
    <dgm:pt modelId="{A5BE1DF7-6E7D-BA47-8C4C-BBBAA304532A}" type="parTrans" cxnId="{9271279D-BB7C-AE43-89F8-42B09BA11FB8}">
      <dgm:prSet/>
      <dgm:spPr/>
      <dgm:t>
        <a:bodyPr/>
        <a:lstStyle/>
        <a:p>
          <a:endParaRPr lang="en-GB"/>
        </a:p>
      </dgm:t>
    </dgm:pt>
    <dgm:pt modelId="{2E181B31-8F8D-0B43-9CB4-6CC729303013}" type="sibTrans" cxnId="{9271279D-BB7C-AE43-89F8-42B09BA11FB8}">
      <dgm:prSet/>
      <dgm:spPr/>
      <dgm:t>
        <a:bodyPr/>
        <a:lstStyle/>
        <a:p>
          <a:endParaRPr lang="en-GB"/>
        </a:p>
      </dgm:t>
    </dgm:pt>
    <dgm:pt modelId="{BFD4A3AF-887E-7946-B31E-1A309CA1146A}">
      <dgm:prSet/>
      <dgm:spPr/>
      <dgm:t>
        <a:bodyPr/>
        <a:lstStyle/>
        <a:p>
          <a:r>
            <a:rPr lang="en-AU" dirty="0"/>
            <a:t>Coalitional management involves building an alliance of people who support a manager’s goals and influencing other people to accept and work towards those goals.</a:t>
          </a:r>
        </a:p>
      </dgm:t>
    </dgm:pt>
    <dgm:pt modelId="{380B2CEF-121C-9649-9763-62DF21A3CB71}" type="parTrans" cxnId="{FD6A65AC-E2FF-804A-B283-39D8F30302EB}">
      <dgm:prSet/>
      <dgm:spPr/>
      <dgm:t>
        <a:bodyPr/>
        <a:lstStyle/>
        <a:p>
          <a:endParaRPr lang="en-GB"/>
        </a:p>
      </dgm:t>
    </dgm:pt>
    <dgm:pt modelId="{CCCB5314-E4F0-4248-9189-134A668C10AA}" type="sibTrans" cxnId="{FD6A65AC-E2FF-804A-B283-39D8F30302EB}">
      <dgm:prSet/>
      <dgm:spPr/>
      <dgm:t>
        <a:bodyPr/>
        <a:lstStyle/>
        <a:p>
          <a:endParaRPr lang="en-GB"/>
        </a:p>
      </dgm:t>
    </dgm:pt>
    <dgm:pt modelId="{33A17E06-7022-E745-AEAC-70FD1390594F}">
      <dgm:prSet/>
      <dgm:spPr/>
      <dgm:t>
        <a:bodyPr/>
        <a:lstStyle/>
        <a:p>
          <a:r>
            <a:rPr lang="en-AU"/>
            <a:t>When certain goals are highly important to a manager’s team, the manager works to build a coalition to support them.</a:t>
          </a:r>
        </a:p>
      </dgm:t>
    </dgm:pt>
    <dgm:pt modelId="{C548DB07-F240-AD41-8576-CFD4B8074250}" type="parTrans" cxnId="{0A6BC0D7-6D19-6C42-940F-AAE3F5F9733A}">
      <dgm:prSet/>
      <dgm:spPr/>
      <dgm:t>
        <a:bodyPr/>
        <a:lstStyle/>
        <a:p>
          <a:endParaRPr lang="en-GB"/>
        </a:p>
      </dgm:t>
    </dgm:pt>
    <dgm:pt modelId="{6E7AF99D-A1BF-3D46-BBA7-FE3C9D965BDB}" type="sibTrans" cxnId="{0A6BC0D7-6D19-6C42-940F-AAE3F5F9733A}">
      <dgm:prSet/>
      <dgm:spPr/>
      <dgm:t>
        <a:bodyPr/>
        <a:lstStyle/>
        <a:p>
          <a:endParaRPr lang="en-GB"/>
        </a:p>
      </dgm:t>
    </dgm:pt>
    <dgm:pt modelId="{78183722-9B86-254C-BC01-A18342A014BC}">
      <dgm:prSet/>
      <dgm:spPr/>
      <dgm:t>
        <a:bodyPr/>
        <a:lstStyle/>
        <a:p>
          <a:r>
            <a:rPr lang="en-AU"/>
            <a:t>Building a coalition requires talking to many people both inside and outside the organisation.</a:t>
          </a:r>
        </a:p>
      </dgm:t>
    </dgm:pt>
    <dgm:pt modelId="{5C1FEB79-B3F8-B24C-AE5B-8EF034A5ACF3}" type="parTrans" cxnId="{CA9CED01-C233-FC49-B70B-A2E45F83761B}">
      <dgm:prSet/>
      <dgm:spPr/>
      <dgm:t>
        <a:bodyPr/>
        <a:lstStyle/>
        <a:p>
          <a:endParaRPr lang="en-GB"/>
        </a:p>
      </dgm:t>
    </dgm:pt>
    <dgm:pt modelId="{7EF9D9C9-7D49-6149-9EEA-3C7806F4677B}" type="sibTrans" cxnId="{CA9CED01-C233-FC49-B70B-A2E45F83761B}">
      <dgm:prSet/>
      <dgm:spPr/>
      <dgm:t>
        <a:bodyPr/>
        <a:lstStyle/>
        <a:p>
          <a:endParaRPr lang="en-GB"/>
        </a:p>
      </dgm:t>
    </dgm:pt>
    <dgm:pt modelId="{0AFFADD2-37A7-0B42-840B-A3567E16665B}">
      <dgm:prSet/>
      <dgm:spPr>
        <a:solidFill>
          <a:srgbClr val="A93E62"/>
        </a:solidFill>
        <a:ln>
          <a:noFill/>
        </a:ln>
      </dgm:spPr>
      <dgm:t>
        <a:bodyPr/>
        <a:lstStyle/>
        <a:p>
          <a:r>
            <a:rPr lang="en-AU"/>
            <a:t>Modify goals by time or location</a:t>
          </a:r>
        </a:p>
      </dgm:t>
    </dgm:pt>
    <dgm:pt modelId="{6F1B7B29-5E92-0640-8A6F-44AAFCE84ECF}" type="parTrans" cxnId="{90AC9BBE-A0F5-E94E-BACA-D4EB39B0E1BD}">
      <dgm:prSet/>
      <dgm:spPr/>
      <dgm:t>
        <a:bodyPr/>
        <a:lstStyle/>
        <a:p>
          <a:endParaRPr lang="en-GB"/>
        </a:p>
      </dgm:t>
    </dgm:pt>
    <dgm:pt modelId="{ADC1B218-776C-E44C-A50E-7FC28226EE88}" type="sibTrans" cxnId="{90AC9BBE-A0F5-E94E-BACA-D4EB39B0E1BD}">
      <dgm:prSet/>
      <dgm:spPr/>
      <dgm:t>
        <a:bodyPr/>
        <a:lstStyle/>
        <a:p>
          <a:endParaRPr lang="en-GB"/>
        </a:p>
      </dgm:t>
    </dgm:pt>
    <dgm:pt modelId="{6E9B03C8-5401-B040-B283-1FD70A73FC8E}">
      <dgm:prSet/>
      <dgm:spPr/>
      <dgm:t>
        <a:bodyPr/>
        <a:lstStyle/>
        <a:p>
          <a:r>
            <a:rPr lang="en-AU"/>
            <a:t>Since organisations pursue many goals simultaneously, managers must often deal with two conflicting goals that are both highly important to the organisation. </a:t>
          </a:r>
        </a:p>
      </dgm:t>
    </dgm:pt>
    <dgm:pt modelId="{8ED64297-78DE-FD41-88AF-AC9EB18BDA73}" type="parTrans" cxnId="{E2F1D295-2D60-874B-A645-68695CF5C8B5}">
      <dgm:prSet/>
      <dgm:spPr/>
      <dgm:t>
        <a:bodyPr/>
        <a:lstStyle/>
        <a:p>
          <a:endParaRPr lang="en-GB"/>
        </a:p>
      </dgm:t>
    </dgm:pt>
    <dgm:pt modelId="{3E874DD9-296B-D545-B69D-705B425C9B4A}" type="sibTrans" cxnId="{E2F1D295-2D60-874B-A645-68695CF5C8B5}">
      <dgm:prSet/>
      <dgm:spPr/>
      <dgm:t>
        <a:bodyPr/>
        <a:lstStyle/>
        <a:p>
          <a:endParaRPr lang="en-GB"/>
        </a:p>
      </dgm:t>
    </dgm:pt>
    <dgm:pt modelId="{4FD0551C-B509-044B-9F73-7D39C7EF9037}">
      <dgm:prSet/>
      <dgm:spPr/>
      <dgm:t>
        <a:bodyPr/>
        <a:lstStyle/>
        <a:p>
          <a:r>
            <a:rPr lang="en-AU"/>
            <a:t>In such a case, they must find ways to balance the goals rather than fighting for one over the other. </a:t>
          </a:r>
        </a:p>
      </dgm:t>
    </dgm:pt>
    <dgm:pt modelId="{9E075C4B-E426-0847-B477-B27C5FCF0271}" type="parTrans" cxnId="{38B3A9D2-33CA-8443-960E-8DBB337E212E}">
      <dgm:prSet/>
      <dgm:spPr/>
      <dgm:t>
        <a:bodyPr/>
        <a:lstStyle/>
        <a:p>
          <a:endParaRPr lang="en-GB"/>
        </a:p>
      </dgm:t>
    </dgm:pt>
    <dgm:pt modelId="{2004230C-5788-D64C-A921-2557F1EED451}" type="sibTrans" cxnId="{38B3A9D2-33CA-8443-960E-8DBB337E212E}">
      <dgm:prSet/>
      <dgm:spPr/>
      <dgm:t>
        <a:bodyPr/>
        <a:lstStyle/>
        <a:p>
          <a:endParaRPr lang="en-GB"/>
        </a:p>
      </dgm:t>
    </dgm:pt>
    <dgm:pt modelId="{D9E35741-7652-8F4F-BF96-57B0DF6CF8EA}">
      <dgm:prSet/>
      <dgm:spPr/>
      <dgm:t>
        <a:bodyPr/>
        <a:lstStyle/>
        <a:p>
          <a:r>
            <a:rPr lang="en-AU"/>
            <a:t>An effective approach is to overcome conflicts by adapting the goals across space or time.</a:t>
          </a:r>
        </a:p>
      </dgm:t>
    </dgm:pt>
    <dgm:pt modelId="{60C4A245-BAD8-1747-A39B-5619A2A19015}" type="parTrans" cxnId="{D8201231-50A4-E64B-87AA-1C73BCC526DF}">
      <dgm:prSet/>
      <dgm:spPr/>
      <dgm:t>
        <a:bodyPr/>
        <a:lstStyle/>
        <a:p>
          <a:endParaRPr lang="en-GB"/>
        </a:p>
      </dgm:t>
    </dgm:pt>
    <dgm:pt modelId="{B424CD9F-9332-4444-AD72-E6B20B75076B}" type="sibTrans" cxnId="{D8201231-50A4-E64B-87AA-1C73BCC526DF}">
      <dgm:prSet/>
      <dgm:spPr/>
      <dgm:t>
        <a:bodyPr/>
        <a:lstStyle/>
        <a:p>
          <a:endParaRPr lang="en-GB"/>
        </a:p>
      </dgm:t>
    </dgm:pt>
    <dgm:pt modelId="{D20EE88D-BCBB-8B44-B01B-C7DE5B04AE68}">
      <dgm:prSet/>
      <dgm:spPr>
        <a:solidFill>
          <a:srgbClr val="4B5085"/>
        </a:solidFill>
        <a:ln>
          <a:noFill/>
        </a:ln>
      </dgm:spPr>
      <dgm:t>
        <a:bodyPr/>
        <a:lstStyle/>
        <a:p>
          <a:r>
            <a:rPr lang="en-AU" dirty="0"/>
            <a:t>Address conflicts with debate and dialogue</a:t>
          </a:r>
        </a:p>
      </dgm:t>
    </dgm:pt>
    <dgm:pt modelId="{E4E03FE1-BE70-7341-B8A2-F7A844B41DD0}" type="parTrans" cxnId="{25E95746-6577-8749-8656-83C86EC5BFC4}">
      <dgm:prSet/>
      <dgm:spPr/>
      <dgm:t>
        <a:bodyPr/>
        <a:lstStyle/>
        <a:p>
          <a:endParaRPr lang="en-GB"/>
        </a:p>
      </dgm:t>
    </dgm:pt>
    <dgm:pt modelId="{7D124478-A684-234B-A6B9-44C7864F9FD8}" type="sibTrans" cxnId="{25E95746-6577-8749-8656-83C86EC5BFC4}">
      <dgm:prSet/>
      <dgm:spPr/>
      <dgm:t>
        <a:bodyPr/>
        <a:lstStyle/>
        <a:p>
          <a:endParaRPr lang="en-GB"/>
        </a:p>
      </dgm:t>
    </dgm:pt>
    <dgm:pt modelId="{CC277364-F2F8-D64D-8F87-8FBF90D8C62E}">
      <dgm:prSet/>
      <dgm:spPr/>
      <dgm:t>
        <a:bodyPr/>
        <a:lstStyle/>
        <a:p>
          <a:r>
            <a:rPr lang="en-AU"/>
            <a:t>Good managers don’t let conflicts over goals simmer and detract from goal accomplishment or hurt the organisation.</a:t>
          </a:r>
        </a:p>
      </dgm:t>
    </dgm:pt>
    <dgm:pt modelId="{01710BF1-C2E2-3443-A0EC-F97068A91696}" type="parTrans" cxnId="{AB5A39C3-703B-3947-964A-87BECB93FEED}">
      <dgm:prSet/>
      <dgm:spPr/>
      <dgm:t>
        <a:bodyPr/>
        <a:lstStyle/>
        <a:p>
          <a:endParaRPr lang="en-GB"/>
        </a:p>
      </dgm:t>
    </dgm:pt>
    <dgm:pt modelId="{4F23DCDB-F396-F24A-9120-9836BFA02975}" type="sibTrans" cxnId="{AB5A39C3-703B-3947-964A-87BECB93FEED}">
      <dgm:prSet/>
      <dgm:spPr/>
      <dgm:t>
        <a:bodyPr/>
        <a:lstStyle/>
        <a:p>
          <a:endParaRPr lang="en-GB"/>
        </a:p>
      </dgm:t>
    </dgm:pt>
    <dgm:pt modelId="{3865E192-3D9D-0C44-A5FD-4455113252BC}">
      <dgm:prSet/>
      <dgm:spPr>
        <a:solidFill>
          <a:srgbClr val="007B82"/>
        </a:solidFill>
        <a:ln>
          <a:noFill/>
        </a:ln>
      </dgm:spPr>
      <dgm:t>
        <a:bodyPr/>
        <a:lstStyle/>
        <a:p>
          <a:r>
            <a:rPr lang="en-AU" dirty="0"/>
            <a:t>Break down barriers and promote cross-silo cooperation</a:t>
          </a:r>
        </a:p>
      </dgm:t>
    </dgm:pt>
    <dgm:pt modelId="{191ECCD4-3F5B-6747-9C79-0A73A0DA5E26}" type="parTrans" cxnId="{B98497F1-E19E-9E4D-8DC8-E75CB4D94364}">
      <dgm:prSet/>
      <dgm:spPr/>
      <dgm:t>
        <a:bodyPr/>
        <a:lstStyle/>
        <a:p>
          <a:endParaRPr lang="en-GB"/>
        </a:p>
      </dgm:t>
    </dgm:pt>
    <dgm:pt modelId="{43444509-DCA3-CD4E-BBF8-C53317251D54}" type="sibTrans" cxnId="{B98497F1-E19E-9E4D-8DC8-E75CB4D94364}">
      <dgm:prSet/>
      <dgm:spPr/>
      <dgm:t>
        <a:bodyPr/>
        <a:lstStyle/>
        <a:p>
          <a:endParaRPr lang="en-GB"/>
        </a:p>
      </dgm:t>
    </dgm:pt>
    <dgm:pt modelId="{3066A194-299B-3F4F-AF6C-F1F9820EE429}">
      <dgm:prSet/>
      <dgm:spPr/>
      <dgm:t>
        <a:bodyPr/>
        <a:lstStyle/>
        <a:p>
          <a:r>
            <a:rPr lang="en-AU"/>
            <a:t>An effective way to resolve conflict is to break down boundaries and get people to cooperate and collaborate across departments, divisions and levels. </a:t>
          </a:r>
        </a:p>
      </dgm:t>
    </dgm:pt>
    <dgm:pt modelId="{C7A2D453-FF95-8D48-808B-4738920423DE}" type="parTrans" cxnId="{A7262FB0-532A-3645-92A3-8B9E10A1A7F7}">
      <dgm:prSet/>
      <dgm:spPr/>
      <dgm:t>
        <a:bodyPr/>
        <a:lstStyle/>
        <a:p>
          <a:endParaRPr lang="en-GB"/>
        </a:p>
      </dgm:t>
    </dgm:pt>
    <dgm:pt modelId="{34F1DFCD-40A5-D84D-9277-242EEEA4E2FA}" type="sibTrans" cxnId="{A7262FB0-532A-3645-92A3-8B9E10A1A7F7}">
      <dgm:prSet/>
      <dgm:spPr/>
      <dgm:t>
        <a:bodyPr/>
        <a:lstStyle/>
        <a:p>
          <a:endParaRPr lang="en-GB"/>
        </a:p>
      </dgm:t>
    </dgm:pt>
    <dgm:pt modelId="{D52095C2-1B1F-CF4C-983A-3ACEF59FC1BD}">
      <dgm:prSet/>
      <dgm:spPr/>
      <dgm:t>
        <a:bodyPr/>
        <a:lstStyle/>
        <a:p>
          <a:r>
            <a:rPr lang="en-AU"/>
            <a:t>Managers can arrange face-to-face meetings or task forces across departments, develop conflict resolution procedures, and walk the talk of values of collaboration. </a:t>
          </a:r>
        </a:p>
      </dgm:t>
    </dgm:pt>
    <dgm:pt modelId="{36B3A11E-087A-474A-9ECD-F6DA43406244}" type="parTrans" cxnId="{E101E2E5-1C3E-2646-9B6B-D50D4F17C808}">
      <dgm:prSet/>
      <dgm:spPr/>
      <dgm:t>
        <a:bodyPr/>
        <a:lstStyle/>
        <a:p>
          <a:endParaRPr lang="en-GB"/>
        </a:p>
      </dgm:t>
    </dgm:pt>
    <dgm:pt modelId="{80D79F4E-9733-D142-9296-D4A811A54E8D}" type="sibTrans" cxnId="{E101E2E5-1C3E-2646-9B6B-D50D4F17C808}">
      <dgm:prSet/>
      <dgm:spPr/>
      <dgm:t>
        <a:bodyPr/>
        <a:lstStyle/>
        <a:p>
          <a:endParaRPr lang="en-GB"/>
        </a:p>
      </dgm:t>
    </dgm:pt>
    <dgm:pt modelId="{130F830F-0ED4-B443-B3CC-F40C187F7B4F}">
      <dgm:prSet/>
      <dgm:spPr/>
      <dgm:t>
        <a:bodyPr/>
        <a:lstStyle/>
        <a:p>
          <a:r>
            <a:rPr lang="en-AU"/>
            <a:t>Understanding and cooperation across the enterprise are essential so that the entire organisation will be aligned towards accomplishing desired goals.</a:t>
          </a:r>
        </a:p>
      </dgm:t>
    </dgm:pt>
    <dgm:pt modelId="{BBA7C067-611E-2140-B824-B9086BC58A80}" type="parTrans" cxnId="{0C417A63-3BB0-5F40-B52E-4535654A27B0}">
      <dgm:prSet/>
      <dgm:spPr/>
      <dgm:t>
        <a:bodyPr/>
        <a:lstStyle/>
        <a:p>
          <a:endParaRPr lang="en-GB"/>
        </a:p>
      </dgm:t>
    </dgm:pt>
    <dgm:pt modelId="{FD48C6D9-3D29-7843-8857-232411DF397E}" type="sibTrans" cxnId="{0C417A63-3BB0-5F40-B52E-4535654A27B0}">
      <dgm:prSet/>
      <dgm:spPr/>
      <dgm:t>
        <a:bodyPr/>
        <a:lstStyle/>
        <a:p>
          <a:endParaRPr lang="en-GB"/>
        </a:p>
      </dgm:t>
    </dgm:pt>
    <dgm:pt modelId="{197CFA9A-9FD4-F849-B018-2B22BD7FC799}">
      <dgm:prSet/>
      <dgm:spPr>
        <a:solidFill>
          <a:srgbClr val="008162"/>
        </a:solidFill>
        <a:ln>
          <a:noFill/>
        </a:ln>
      </dgm:spPr>
      <dgm:t>
        <a:bodyPr/>
        <a:lstStyle/>
        <a:p>
          <a:r>
            <a:rPr lang="en-AU" dirty="0"/>
            <a:t>Manager departures</a:t>
          </a:r>
        </a:p>
      </dgm:t>
    </dgm:pt>
    <dgm:pt modelId="{DE4C0F79-BC07-944A-95A1-CB0BAF8AECAA}" type="parTrans" cxnId="{57DCEE5F-139C-644D-B163-906DBE95EDA8}">
      <dgm:prSet/>
      <dgm:spPr/>
      <dgm:t>
        <a:bodyPr/>
        <a:lstStyle/>
        <a:p>
          <a:endParaRPr lang="en-GB"/>
        </a:p>
      </dgm:t>
    </dgm:pt>
    <dgm:pt modelId="{B4C24E96-CD0C-BE4D-9BDC-BAD98ED3383F}" type="sibTrans" cxnId="{57DCEE5F-139C-644D-B163-906DBE95EDA8}">
      <dgm:prSet/>
      <dgm:spPr/>
      <dgm:t>
        <a:bodyPr/>
        <a:lstStyle/>
        <a:p>
          <a:endParaRPr lang="en-GB"/>
        </a:p>
      </dgm:t>
    </dgm:pt>
    <dgm:pt modelId="{E2BEDB86-6A86-1F40-9A5F-9485D893024F}">
      <dgm:prSet/>
      <dgm:spPr/>
      <dgm:t>
        <a:bodyPr/>
        <a:lstStyle/>
        <a:p>
          <a:r>
            <a:rPr lang="en-AU"/>
            <a:t>Sometimes, conflicts are lessened or resolved when managers who support a particular goal leave the organisation. </a:t>
          </a:r>
        </a:p>
      </dgm:t>
    </dgm:pt>
    <dgm:pt modelId="{D894B3D5-5B08-6149-8D28-FDAB67F75BC6}" type="parTrans" cxnId="{4599AB80-4724-C54B-BD01-C31359C2ECAB}">
      <dgm:prSet/>
      <dgm:spPr/>
      <dgm:t>
        <a:bodyPr/>
        <a:lstStyle/>
        <a:p>
          <a:endParaRPr lang="en-GB"/>
        </a:p>
      </dgm:t>
    </dgm:pt>
    <dgm:pt modelId="{37D43417-0BF8-2948-A908-0FC603A1D181}" type="sibTrans" cxnId="{4599AB80-4724-C54B-BD01-C31359C2ECAB}">
      <dgm:prSet/>
      <dgm:spPr/>
      <dgm:t>
        <a:bodyPr/>
        <a:lstStyle/>
        <a:p>
          <a:endParaRPr lang="en-GB"/>
        </a:p>
      </dgm:t>
    </dgm:pt>
    <dgm:pt modelId="{B646F20A-B1D0-3F49-BC11-4B1EE1EA36D3}">
      <dgm:prSet/>
      <dgm:spPr/>
      <dgm:t>
        <a:bodyPr/>
        <a:lstStyle/>
        <a:p>
          <a:r>
            <a:rPr lang="en-AU"/>
            <a:t>They may feel so strongly about an issue, perhaps based on personal conviction, that they are not able to compromise.</a:t>
          </a:r>
        </a:p>
      </dgm:t>
    </dgm:pt>
    <dgm:pt modelId="{E0CB0996-3528-BD4C-B2F3-CE22DF183157}" type="parTrans" cxnId="{718A7D59-987C-D043-AD71-628EF3486276}">
      <dgm:prSet/>
      <dgm:spPr/>
      <dgm:t>
        <a:bodyPr/>
        <a:lstStyle/>
        <a:p>
          <a:endParaRPr lang="en-GB"/>
        </a:p>
      </dgm:t>
    </dgm:pt>
    <dgm:pt modelId="{2289880C-E045-8149-BF69-AC90BC52EA96}" type="sibTrans" cxnId="{718A7D59-987C-D043-AD71-628EF3486276}">
      <dgm:prSet/>
      <dgm:spPr/>
      <dgm:t>
        <a:bodyPr/>
        <a:lstStyle/>
        <a:p>
          <a:endParaRPr lang="en-GB"/>
        </a:p>
      </dgm:t>
    </dgm:pt>
    <dgm:pt modelId="{93FE61E2-733B-7B47-B4D6-4810E41DC453}" type="pres">
      <dgm:prSet presAssocID="{D8F379AA-A37F-EC42-99DD-7A86CD00D439}" presName="Name0" presStyleCnt="0">
        <dgm:presLayoutVars>
          <dgm:dir/>
          <dgm:animLvl val="lvl"/>
          <dgm:resizeHandles val="exact"/>
        </dgm:presLayoutVars>
      </dgm:prSet>
      <dgm:spPr/>
    </dgm:pt>
    <dgm:pt modelId="{030DDA87-693E-7845-95BC-FB4949912EFE}" type="pres">
      <dgm:prSet presAssocID="{E8396C74-F672-E940-8A58-E63B3D5314AB}" presName="composite" presStyleCnt="0"/>
      <dgm:spPr/>
    </dgm:pt>
    <dgm:pt modelId="{347F10A1-B617-3D4F-8A03-0186C457188A}" type="pres">
      <dgm:prSet presAssocID="{E8396C74-F672-E940-8A58-E63B3D5314AB}" presName="parTx" presStyleLbl="alignNode1" presStyleIdx="0" presStyleCnt="5">
        <dgm:presLayoutVars>
          <dgm:chMax val="0"/>
          <dgm:chPref val="0"/>
          <dgm:bulletEnabled val="1"/>
        </dgm:presLayoutVars>
      </dgm:prSet>
      <dgm:spPr/>
    </dgm:pt>
    <dgm:pt modelId="{69A1CD8E-767F-7945-AC97-A247C3909B76}" type="pres">
      <dgm:prSet presAssocID="{E8396C74-F672-E940-8A58-E63B3D5314AB}" presName="desTx" presStyleLbl="alignAccFollowNode1" presStyleIdx="0" presStyleCnt="5">
        <dgm:presLayoutVars>
          <dgm:bulletEnabled val="1"/>
        </dgm:presLayoutVars>
      </dgm:prSet>
      <dgm:spPr/>
    </dgm:pt>
    <dgm:pt modelId="{B2EFD470-A733-C44A-801C-578277329DD3}" type="pres">
      <dgm:prSet presAssocID="{2E181B31-8F8D-0B43-9CB4-6CC729303013}" presName="space" presStyleCnt="0"/>
      <dgm:spPr/>
    </dgm:pt>
    <dgm:pt modelId="{1BD150B9-CA0D-C341-BEE6-EB2C12D49D40}" type="pres">
      <dgm:prSet presAssocID="{0AFFADD2-37A7-0B42-840B-A3567E16665B}" presName="composite" presStyleCnt="0"/>
      <dgm:spPr/>
    </dgm:pt>
    <dgm:pt modelId="{AF879799-44DB-AC43-8741-51CB407F7B1B}" type="pres">
      <dgm:prSet presAssocID="{0AFFADD2-37A7-0B42-840B-A3567E16665B}" presName="parTx" presStyleLbl="alignNode1" presStyleIdx="1" presStyleCnt="5">
        <dgm:presLayoutVars>
          <dgm:chMax val="0"/>
          <dgm:chPref val="0"/>
          <dgm:bulletEnabled val="1"/>
        </dgm:presLayoutVars>
      </dgm:prSet>
      <dgm:spPr/>
    </dgm:pt>
    <dgm:pt modelId="{21052044-2DCC-A24D-BA47-E65BC34C0A3F}" type="pres">
      <dgm:prSet presAssocID="{0AFFADD2-37A7-0B42-840B-A3567E16665B}" presName="desTx" presStyleLbl="alignAccFollowNode1" presStyleIdx="1" presStyleCnt="5">
        <dgm:presLayoutVars>
          <dgm:bulletEnabled val="1"/>
        </dgm:presLayoutVars>
      </dgm:prSet>
      <dgm:spPr/>
    </dgm:pt>
    <dgm:pt modelId="{B621D3FD-864C-F743-90E5-815F9108FEA4}" type="pres">
      <dgm:prSet presAssocID="{ADC1B218-776C-E44C-A50E-7FC28226EE88}" presName="space" presStyleCnt="0"/>
      <dgm:spPr/>
    </dgm:pt>
    <dgm:pt modelId="{4704DF18-1FE8-0A4C-AC8D-FE202BC74E49}" type="pres">
      <dgm:prSet presAssocID="{D20EE88D-BCBB-8B44-B01B-C7DE5B04AE68}" presName="composite" presStyleCnt="0"/>
      <dgm:spPr/>
    </dgm:pt>
    <dgm:pt modelId="{EF8E2042-3C4A-0744-90D7-203A6B861BB3}" type="pres">
      <dgm:prSet presAssocID="{D20EE88D-BCBB-8B44-B01B-C7DE5B04AE68}" presName="parTx" presStyleLbl="alignNode1" presStyleIdx="2" presStyleCnt="5">
        <dgm:presLayoutVars>
          <dgm:chMax val="0"/>
          <dgm:chPref val="0"/>
          <dgm:bulletEnabled val="1"/>
        </dgm:presLayoutVars>
      </dgm:prSet>
      <dgm:spPr/>
    </dgm:pt>
    <dgm:pt modelId="{15D4FDEA-AD7C-9C40-8791-C9C40BBEDCEB}" type="pres">
      <dgm:prSet presAssocID="{D20EE88D-BCBB-8B44-B01B-C7DE5B04AE68}" presName="desTx" presStyleLbl="alignAccFollowNode1" presStyleIdx="2" presStyleCnt="5">
        <dgm:presLayoutVars>
          <dgm:bulletEnabled val="1"/>
        </dgm:presLayoutVars>
      </dgm:prSet>
      <dgm:spPr/>
    </dgm:pt>
    <dgm:pt modelId="{F154D174-A1CF-3D46-802B-465E7A746EB7}" type="pres">
      <dgm:prSet presAssocID="{7D124478-A684-234B-A6B9-44C7864F9FD8}" presName="space" presStyleCnt="0"/>
      <dgm:spPr/>
    </dgm:pt>
    <dgm:pt modelId="{6D6CB080-FD0A-3746-A0CE-3207B0D12E47}" type="pres">
      <dgm:prSet presAssocID="{3865E192-3D9D-0C44-A5FD-4455113252BC}" presName="composite" presStyleCnt="0"/>
      <dgm:spPr/>
    </dgm:pt>
    <dgm:pt modelId="{3439989A-FA23-5B43-AC07-6FE0D92E82CE}" type="pres">
      <dgm:prSet presAssocID="{3865E192-3D9D-0C44-A5FD-4455113252BC}" presName="parTx" presStyleLbl="alignNode1" presStyleIdx="3" presStyleCnt="5">
        <dgm:presLayoutVars>
          <dgm:chMax val="0"/>
          <dgm:chPref val="0"/>
          <dgm:bulletEnabled val="1"/>
        </dgm:presLayoutVars>
      </dgm:prSet>
      <dgm:spPr/>
    </dgm:pt>
    <dgm:pt modelId="{14477097-7052-6B45-8E1B-EBBDAB3DC144}" type="pres">
      <dgm:prSet presAssocID="{3865E192-3D9D-0C44-A5FD-4455113252BC}" presName="desTx" presStyleLbl="alignAccFollowNode1" presStyleIdx="3" presStyleCnt="5">
        <dgm:presLayoutVars>
          <dgm:bulletEnabled val="1"/>
        </dgm:presLayoutVars>
      </dgm:prSet>
      <dgm:spPr/>
    </dgm:pt>
    <dgm:pt modelId="{E4CFA231-9619-0F48-8522-A45DC498D2B5}" type="pres">
      <dgm:prSet presAssocID="{43444509-DCA3-CD4E-BBF8-C53317251D54}" presName="space" presStyleCnt="0"/>
      <dgm:spPr/>
    </dgm:pt>
    <dgm:pt modelId="{22528E7F-4E64-654A-AA87-7BFCC84D1A25}" type="pres">
      <dgm:prSet presAssocID="{197CFA9A-9FD4-F849-B018-2B22BD7FC799}" presName="composite" presStyleCnt="0"/>
      <dgm:spPr/>
    </dgm:pt>
    <dgm:pt modelId="{6F0DD61F-9F16-BA42-9A65-C75E85378513}" type="pres">
      <dgm:prSet presAssocID="{197CFA9A-9FD4-F849-B018-2B22BD7FC799}" presName="parTx" presStyleLbl="alignNode1" presStyleIdx="4" presStyleCnt="5">
        <dgm:presLayoutVars>
          <dgm:chMax val="0"/>
          <dgm:chPref val="0"/>
          <dgm:bulletEnabled val="1"/>
        </dgm:presLayoutVars>
      </dgm:prSet>
      <dgm:spPr/>
    </dgm:pt>
    <dgm:pt modelId="{DBAC8487-BB79-D642-AA35-7F4FFD1606C8}" type="pres">
      <dgm:prSet presAssocID="{197CFA9A-9FD4-F849-B018-2B22BD7FC799}" presName="desTx" presStyleLbl="alignAccFollowNode1" presStyleIdx="4" presStyleCnt="5">
        <dgm:presLayoutVars>
          <dgm:bulletEnabled val="1"/>
        </dgm:presLayoutVars>
      </dgm:prSet>
      <dgm:spPr/>
    </dgm:pt>
  </dgm:ptLst>
  <dgm:cxnLst>
    <dgm:cxn modelId="{CA9CED01-C233-FC49-B70B-A2E45F83761B}" srcId="{E8396C74-F672-E940-8A58-E63B3D5314AB}" destId="{78183722-9B86-254C-BC01-A18342A014BC}" srcOrd="2" destOrd="0" parTransId="{5C1FEB79-B3F8-B24C-AE5B-8EF034A5ACF3}" sibTransId="{7EF9D9C9-7D49-6149-9EEA-3C7806F4677B}"/>
    <dgm:cxn modelId="{560A1F06-3893-F04D-B7BC-4F80ABC8529D}" type="presOf" srcId="{3066A194-299B-3F4F-AF6C-F1F9820EE429}" destId="{14477097-7052-6B45-8E1B-EBBDAB3DC144}" srcOrd="0" destOrd="0" presId="urn:microsoft.com/office/officeart/2005/8/layout/hList1"/>
    <dgm:cxn modelId="{2DB35B11-2B6C-7D49-8E5D-96C702A473DF}" type="presOf" srcId="{CC277364-F2F8-D64D-8F87-8FBF90D8C62E}" destId="{15D4FDEA-AD7C-9C40-8791-C9C40BBEDCEB}" srcOrd="0" destOrd="0" presId="urn:microsoft.com/office/officeart/2005/8/layout/hList1"/>
    <dgm:cxn modelId="{6DBF8B30-1CE3-E44A-A51A-E61B7E17356B}" type="presOf" srcId="{E8396C74-F672-E940-8A58-E63B3D5314AB}" destId="{347F10A1-B617-3D4F-8A03-0186C457188A}" srcOrd="0" destOrd="0" presId="urn:microsoft.com/office/officeart/2005/8/layout/hList1"/>
    <dgm:cxn modelId="{D8201231-50A4-E64B-87AA-1C73BCC526DF}" srcId="{0AFFADD2-37A7-0B42-840B-A3567E16665B}" destId="{D9E35741-7652-8F4F-BF96-57B0DF6CF8EA}" srcOrd="2" destOrd="0" parTransId="{60C4A245-BAD8-1747-A39B-5619A2A19015}" sibTransId="{B424CD9F-9332-4444-AD72-E6B20B75076B}"/>
    <dgm:cxn modelId="{AA35595E-C5A1-694D-90DF-EFCEBCC2D052}" type="presOf" srcId="{4FD0551C-B509-044B-9F73-7D39C7EF9037}" destId="{21052044-2DCC-A24D-BA47-E65BC34C0A3F}" srcOrd="0" destOrd="1" presId="urn:microsoft.com/office/officeart/2005/8/layout/hList1"/>
    <dgm:cxn modelId="{57DCEE5F-139C-644D-B163-906DBE95EDA8}" srcId="{D8F379AA-A37F-EC42-99DD-7A86CD00D439}" destId="{197CFA9A-9FD4-F849-B018-2B22BD7FC799}" srcOrd="4" destOrd="0" parTransId="{DE4C0F79-BC07-944A-95A1-CB0BAF8AECAA}" sibTransId="{B4C24E96-CD0C-BE4D-9BDC-BAD98ED3383F}"/>
    <dgm:cxn modelId="{12128F60-2831-AA4C-913A-2DB4ACC7ABF7}" type="presOf" srcId="{33A17E06-7022-E745-AEAC-70FD1390594F}" destId="{69A1CD8E-767F-7945-AC97-A247C3909B76}" srcOrd="0" destOrd="1" presId="urn:microsoft.com/office/officeart/2005/8/layout/hList1"/>
    <dgm:cxn modelId="{0C417A63-3BB0-5F40-B52E-4535654A27B0}" srcId="{3865E192-3D9D-0C44-A5FD-4455113252BC}" destId="{130F830F-0ED4-B443-B3CC-F40C187F7B4F}" srcOrd="2" destOrd="0" parTransId="{BBA7C067-611E-2140-B824-B9086BC58A80}" sibTransId="{FD48C6D9-3D29-7843-8857-232411DF397E}"/>
    <dgm:cxn modelId="{25E95746-6577-8749-8656-83C86EC5BFC4}" srcId="{D8F379AA-A37F-EC42-99DD-7A86CD00D439}" destId="{D20EE88D-BCBB-8B44-B01B-C7DE5B04AE68}" srcOrd="2" destOrd="0" parTransId="{E4E03FE1-BE70-7341-B8A2-F7A844B41DD0}" sibTransId="{7D124478-A684-234B-A6B9-44C7864F9FD8}"/>
    <dgm:cxn modelId="{ECD2644F-0C36-7342-95FB-245856E81676}" type="presOf" srcId="{D9E35741-7652-8F4F-BF96-57B0DF6CF8EA}" destId="{21052044-2DCC-A24D-BA47-E65BC34C0A3F}" srcOrd="0" destOrd="2" presId="urn:microsoft.com/office/officeart/2005/8/layout/hList1"/>
    <dgm:cxn modelId="{FD68C070-4978-C745-A502-DDA3A9EFA800}" type="presOf" srcId="{6E9B03C8-5401-B040-B283-1FD70A73FC8E}" destId="{21052044-2DCC-A24D-BA47-E65BC34C0A3F}" srcOrd="0" destOrd="0" presId="urn:microsoft.com/office/officeart/2005/8/layout/hList1"/>
    <dgm:cxn modelId="{2DB7C254-1C72-AD41-B778-FA7B7B66439E}" type="presOf" srcId="{BFD4A3AF-887E-7946-B31E-1A309CA1146A}" destId="{69A1CD8E-767F-7945-AC97-A247C3909B76}" srcOrd="0" destOrd="0" presId="urn:microsoft.com/office/officeart/2005/8/layout/hList1"/>
    <dgm:cxn modelId="{AC46FA75-1C3D-0640-B13F-CA428D07A6C5}" type="presOf" srcId="{B646F20A-B1D0-3F49-BC11-4B1EE1EA36D3}" destId="{DBAC8487-BB79-D642-AA35-7F4FFD1606C8}" srcOrd="0" destOrd="1" presId="urn:microsoft.com/office/officeart/2005/8/layout/hList1"/>
    <dgm:cxn modelId="{718A7D59-987C-D043-AD71-628EF3486276}" srcId="{197CFA9A-9FD4-F849-B018-2B22BD7FC799}" destId="{B646F20A-B1D0-3F49-BC11-4B1EE1EA36D3}" srcOrd="1" destOrd="0" parTransId="{E0CB0996-3528-BD4C-B2F3-CE22DF183157}" sibTransId="{2289880C-E045-8149-BF69-AC90BC52EA96}"/>
    <dgm:cxn modelId="{4599AB80-4724-C54B-BD01-C31359C2ECAB}" srcId="{197CFA9A-9FD4-F849-B018-2B22BD7FC799}" destId="{E2BEDB86-6A86-1F40-9A5F-9485D893024F}" srcOrd="0" destOrd="0" parTransId="{D894B3D5-5B08-6149-8D28-FDAB67F75BC6}" sibTransId="{37D43417-0BF8-2948-A908-0FC603A1D181}"/>
    <dgm:cxn modelId="{E2F1D295-2D60-874B-A645-68695CF5C8B5}" srcId="{0AFFADD2-37A7-0B42-840B-A3567E16665B}" destId="{6E9B03C8-5401-B040-B283-1FD70A73FC8E}" srcOrd="0" destOrd="0" parTransId="{8ED64297-78DE-FD41-88AF-AC9EB18BDA73}" sibTransId="{3E874DD9-296B-D545-B69D-705B425C9B4A}"/>
    <dgm:cxn modelId="{2A7D3E98-88BF-CC4B-BD44-E235EE65FF4A}" type="presOf" srcId="{197CFA9A-9FD4-F849-B018-2B22BD7FC799}" destId="{6F0DD61F-9F16-BA42-9A65-C75E85378513}" srcOrd="0" destOrd="0" presId="urn:microsoft.com/office/officeart/2005/8/layout/hList1"/>
    <dgm:cxn modelId="{9271279D-BB7C-AE43-89F8-42B09BA11FB8}" srcId="{D8F379AA-A37F-EC42-99DD-7A86CD00D439}" destId="{E8396C74-F672-E940-8A58-E63B3D5314AB}" srcOrd="0" destOrd="0" parTransId="{A5BE1DF7-6E7D-BA47-8C4C-BBBAA304532A}" sibTransId="{2E181B31-8F8D-0B43-9CB4-6CC729303013}"/>
    <dgm:cxn modelId="{F424DDA2-5399-6C42-B7A9-EB47B8C112EC}" type="presOf" srcId="{0AFFADD2-37A7-0B42-840B-A3567E16665B}" destId="{AF879799-44DB-AC43-8741-51CB407F7B1B}" srcOrd="0" destOrd="0" presId="urn:microsoft.com/office/officeart/2005/8/layout/hList1"/>
    <dgm:cxn modelId="{FD6A65AC-E2FF-804A-B283-39D8F30302EB}" srcId="{E8396C74-F672-E940-8A58-E63B3D5314AB}" destId="{BFD4A3AF-887E-7946-B31E-1A309CA1146A}" srcOrd="0" destOrd="0" parTransId="{380B2CEF-121C-9649-9763-62DF21A3CB71}" sibTransId="{CCCB5314-E4F0-4248-9189-134A668C10AA}"/>
    <dgm:cxn modelId="{A7262FB0-532A-3645-92A3-8B9E10A1A7F7}" srcId="{3865E192-3D9D-0C44-A5FD-4455113252BC}" destId="{3066A194-299B-3F4F-AF6C-F1F9820EE429}" srcOrd="0" destOrd="0" parTransId="{C7A2D453-FF95-8D48-808B-4738920423DE}" sibTransId="{34F1DFCD-40A5-D84D-9277-242EEEA4E2FA}"/>
    <dgm:cxn modelId="{90AC9BBE-A0F5-E94E-BACA-D4EB39B0E1BD}" srcId="{D8F379AA-A37F-EC42-99DD-7A86CD00D439}" destId="{0AFFADD2-37A7-0B42-840B-A3567E16665B}" srcOrd="1" destOrd="0" parTransId="{6F1B7B29-5E92-0640-8A6F-44AAFCE84ECF}" sibTransId="{ADC1B218-776C-E44C-A50E-7FC28226EE88}"/>
    <dgm:cxn modelId="{AB5A39C3-703B-3947-964A-87BECB93FEED}" srcId="{D20EE88D-BCBB-8B44-B01B-C7DE5B04AE68}" destId="{CC277364-F2F8-D64D-8F87-8FBF90D8C62E}" srcOrd="0" destOrd="0" parTransId="{01710BF1-C2E2-3443-A0EC-F97068A91696}" sibTransId="{4F23DCDB-F396-F24A-9120-9836BFA02975}"/>
    <dgm:cxn modelId="{4FD01EC5-3583-854B-85C6-6C19AD0C9C84}" type="presOf" srcId="{78183722-9B86-254C-BC01-A18342A014BC}" destId="{69A1CD8E-767F-7945-AC97-A247C3909B76}" srcOrd="0" destOrd="2" presId="urn:microsoft.com/office/officeart/2005/8/layout/hList1"/>
    <dgm:cxn modelId="{B98ED4C5-FE42-264D-BC77-037F12C80103}" type="presOf" srcId="{D20EE88D-BCBB-8B44-B01B-C7DE5B04AE68}" destId="{EF8E2042-3C4A-0744-90D7-203A6B861BB3}" srcOrd="0" destOrd="0" presId="urn:microsoft.com/office/officeart/2005/8/layout/hList1"/>
    <dgm:cxn modelId="{41F2D4C9-2B00-1E4B-90BA-EC504810176B}" type="presOf" srcId="{D52095C2-1B1F-CF4C-983A-3ACEF59FC1BD}" destId="{14477097-7052-6B45-8E1B-EBBDAB3DC144}" srcOrd="0" destOrd="1" presId="urn:microsoft.com/office/officeart/2005/8/layout/hList1"/>
    <dgm:cxn modelId="{846AD2CD-BC30-2540-A7EE-F2804EC4A954}" type="presOf" srcId="{130F830F-0ED4-B443-B3CC-F40C187F7B4F}" destId="{14477097-7052-6B45-8E1B-EBBDAB3DC144}" srcOrd="0" destOrd="2" presId="urn:microsoft.com/office/officeart/2005/8/layout/hList1"/>
    <dgm:cxn modelId="{38B3A9D2-33CA-8443-960E-8DBB337E212E}" srcId="{0AFFADD2-37A7-0B42-840B-A3567E16665B}" destId="{4FD0551C-B509-044B-9F73-7D39C7EF9037}" srcOrd="1" destOrd="0" parTransId="{9E075C4B-E426-0847-B477-B27C5FCF0271}" sibTransId="{2004230C-5788-D64C-A921-2557F1EED451}"/>
    <dgm:cxn modelId="{0A6BC0D7-6D19-6C42-940F-AAE3F5F9733A}" srcId="{E8396C74-F672-E940-8A58-E63B3D5314AB}" destId="{33A17E06-7022-E745-AEAC-70FD1390594F}" srcOrd="1" destOrd="0" parTransId="{C548DB07-F240-AD41-8576-CFD4B8074250}" sibTransId="{6E7AF99D-A1BF-3D46-BBA7-FE3C9D965BDB}"/>
    <dgm:cxn modelId="{E101E2E5-1C3E-2646-9B6B-D50D4F17C808}" srcId="{3865E192-3D9D-0C44-A5FD-4455113252BC}" destId="{D52095C2-1B1F-CF4C-983A-3ACEF59FC1BD}" srcOrd="1" destOrd="0" parTransId="{36B3A11E-087A-474A-9ECD-F6DA43406244}" sibTransId="{80D79F4E-9733-D142-9296-D4A811A54E8D}"/>
    <dgm:cxn modelId="{B98497F1-E19E-9E4D-8DC8-E75CB4D94364}" srcId="{D8F379AA-A37F-EC42-99DD-7A86CD00D439}" destId="{3865E192-3D9D-0C44-A5FD-4455113252BC}" srcOrd="3" destOrd="0" parTransId="{191ECCD4-3F5B-6747-9C79-0A73A0DA5E26}" sibTransId="{43444509-DCA3-CD4E-BBF8-C53317251D54}"/>
    <dgm:cxn modelId="{BDAACDF2-7114-3244-B571-4E8BE16FD4BD}" type="presOf" srcId="{D8F379AA-A37F-EC42-99DD-7A86CD00D439}" destId="{93FE61E2-733B-7B47-B4D6-4810E41DC453}" srcOrd="0" destOrd="0" presId="urn:microsoft.com/office/officeart/2005/8/layout/hList1"/>
    <dgm:cxn modelId="{55DAB7F5-B400-9245-B2E6-16386F9791D7}" type="presOf" srcId="{E2BEDB86-6A86-1F40-9A5F-9485D893024F}" destId="{DBAC8487-BB79-D642-AA35-7F4FFD1606C8}" srcOrd="0" destOrd="0" presId="urn:microsoft.com/office/officeart/2005/8/layout/hList1"/>
    <dgm:cxn modelId="{FB80FDFD-46EE-2549-91AD-22A0AE5E0187}" type="presOf" srcId="{3865E192-3D9D-0C44-A5FD-4455113252BC}" destId="{3439989A-FA23-5B43-AC07-6FE0D92E82CE}" srcOrd="0" destOrd="0" presId="urn:microsoft.com/office/officeart/2005/8/layout/hList1"/>
    <dgm:cxn modelId="{28BEB2B5-D740-0C43-B3FB-C20C3B6CC44D}" type="presParOf" srcId="{93FE61E2-733B-7B47-B4D6-4810E41DC453}" destId="{030DDA87-693E-7845-95BC-FB4949912EFE}" srcOrd="0" destOrd="0" presId="urn:microsoft.com/office/officeart/2005/8/layout/hList1"/>
    <dgm:cxn modelId="{8688706B-6182-8D4C-AE2D-E01BD2F765E0}" type="presParOf" srcId="{030DDA87-693E-7845-95BC-FB4949912EFE}" destId="{347F10A1-B617-3D4F-8A03-0186C457188A}" srcOrd="0" destOrd="0" presId="urn:microsoft.com/office/officeart/2005/8/layout/hList1"/>
    <dgm:cxn modelId="{A599EC68-F235-C848-A6BC-8FEB96560C3F}" type="presParOf" srcId="{030DDA87-693E-7845-95BC-FB4949912EFE}" destId="{69A1CD8E-767F-7945-AC97-A247C3909B76}" srcOrd="1" destOrd="0" presId="urn:microsoft.com/office/officeart/2005/8/layout/hList1"/>
    <dgm:cxn modelId="{0D6E7605-ECC4-A143-B81C-EC6532CDDCF8}" type="presParOf" srcId="{93FE61E2-733B-7B47-B4D6-4810E41DC453}" destId="{B2EFD470-A733-C44A-801C-578277329DD3}" srcOrd="1" destOrd="0" presId="urn:microsoft.com/office/officeart/2005/8/layout/hList1"/>
    <dgm:cxn modelId="{B3195581-3681-0942-922A-21AE314FE1F6}" type="presParOf" srcId="{93FE61E2-733B-7B47-B4D6-4810E41DC453}" destId="{1BD150B9-CA0D-C341-BEE6-EB2C12D49D40}" srcOrd="2" destOrd="0" presId="urn:microsoft.com/office/officeart/2005/8/layout/hList1"/>
    <dgm:cxn modelId="{A0C6B45B-F48B-0E49-A46C-56C2B1B3AF87}" type="presParOf" srcId="{1BD150B9-CA0D-C341-BEE6-EB2C12D49D40}" destId="{AF879799-44DB-AC43-8741-51CB407F7B1B}" srcOrd="0" destOrd="0" presId="urn:microsoft.com/office/officeart/2005/8/layout/hList1"/>
    <dgm:cxn modelId="{54D0B8B2-0B88-EC41-8FD3-E655FDDED1A8}" type="presParOf" srcId="{1BD150B9-CA0D-C341-BEE6-EB2C12D49D40}" destId="{21052044-2DCC-A24D-BA47-E65BC34C0A3F}" srcOrd="1" destOrd="0" presId="urn:microsoft.com/office/officeart/2005/8/layout/hList1"/>
    <dgm:cxn modelId="{2B73C972-63F3-0F41-B443-7F5AB47360B6}" type="presParOf" srcId="{93FE61E2-733B-7B47-B4D6-4810E41DC453}" destId="{B621D3FD-864C-F743-90E5-815F9108FEA4}" srcOrd="3" destOrd="0" presId="urn:microsoft.com/office/officeart/2005/8/layout/hList1"/>
    <dgm:cxn modelId="{091B29B8-493F-1D4B-AD74-C7B2DA71EE5B}" type="presParOf" srcId="{93FE61E2-733B-7B47-B4D6-4810E41DC453}" destId="{4704DF18-1FE8-0A4C-AC8D-FE202BC74E49}" srcOrd="4" destOrd="0" presId="urn:microsoft.com/office/officeart/2005/8/layout/hList1"/>
    <dgm:cxn modelId="{5907472E-9AB6-F844-80B5-6E5C6B22B89A}" type="presParOf" srcId="{4704DF18-1FE8-0A4C-AC8D-FE202BC74E49}" destId="{EF8E2042-3C4A-0744-90D7-203A6B861BB3}" srcOrd="0" destOrd="0" presId="urn:microsoft.com/office/officeart/2005/8/layout/hList1"/>
    <dgm:cxn modelId="{CA86C2FB-A84D-6547-9F78-C52E7C23EE35}" type="presParOf" srcId="{4704DF18-1FE8-0A4C-AC8D-FE202BC74E49}" destId="{15D4FDEA-AD7C-9C40-8791-C9C40BBEDCEB}" srcOrd="1" destOrd="0" presId="urn:microsoft.com/office/officeart/2005/8/layout/hList1"/>
    <dgm:cxn modelId="{17245362-ADCC-394A-A215-52E7605266C5}" type="presParOf" srcId="{93FE61E2-733B-7B47-B4D6-4810E41DC453}" destId="{F154D174-A1CF-3D46-802B-465E7A746EB7}" srcOrd="5" destOrd="0" presId="urn:microsoft.com/office/officeart/2005/8/layout/hList1"/>
    <dgm:cxn modelId="{E154F161-6011-5542-980A-B0FCD223D76A}" type="presParOf" srcId="{93FE61E2-733B-7B47-B4D6-4810E41DC453}" destId="{6D6CB080-FD0A-3746-A0CE-3207B0D12E47}" srcOrd="6" destOrd="0" presId="urn:microsoft.com/office/officeart/2005/8/layout/hList1"/>
    <dgm:cxn modelId="{64B60C7F-5055-2C44-B541-4D5330D1893E}" type="presParOf" srcId="{6D6CB080-FD0A-3746-A0CE-3207B0D12E47}" destId="{3439989A-FA23-5B43-AC07-6FE0D92E82CE}" srcOrd="0" destOrd="0" presId="urn:microsoft.com/office/officeart/2005/8/layout/hList1"/>
    <dgm:cxn modelId="{91630BD9-840E-5343-8BAF-1AB575EF3D72}" type="presParOf" srcId="{6D6CB080-FD0A-3746-A0CE-3207B0D12E47}" destId="{14477097-7052-6B45-8E1B-EBBDAB3DC144}" srcOrd="1" destOrd="0" presId="urn:microsoft.com/office/officeart/2005/8/layout/hList1"/>
    <dgm:cxn modelId="{8C83A1FF-BB95-724E-B6D8-4959BA96827B}" type="presParOf" srcId="{93FE61E2-733B-7B47-B4D6-4810E41DC453}" destId="{E4CFA231-9619-0F48-8522-A45DC498D2B5}" srcOrd="7" destOrd="0" presId="urn:microsoft.com/office/officeart/2005/8/layout/hList1"/>
    <dgm:cxn modelId="{37EDE8AE-A3D4-864C-8105-1F079DD7627C}" type="presParOf" srcId="{93FE61E2-733B-7B47-B4D6-4810E41DC453}" destId="{22528E7F-4E64-654A-AA87-7BFCC84D1A25}" srcOrd="8" destOrd="0" presId="urn:microsoft.com/office/officeart/2005/8/layout/hList1"/>
    <dgm:cxn modelId="{62DA4154-5491-FD4A-B1FD-B07E0014C7E9}" type="presParOf" srcId="{22528E7F-4E64-654A-AA87-7BFCC84D1A25}" destId="{6F0DD61F-9F16-BA42-9A65-C75E85378513}" srcOrd="0" destOrd="0" presId="urn:microsoft.com/office/officeart/2005/8/layout/hList1"/>
    <dgm:cxn modelId="{D5FF96F3-5F17-F146-A397-A0862887F995}" type="presParOf" srcId="{22528E7F-4E64-654A-AA87-7BFCC84D1A25}" destId="{DBAC8487-BB79-D642-AA35-7F4FFD1606C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DB65FF-B568-3E43-8575-40EA6360490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B3E42C77-0FD6-D545-9FA0-9F9D9A8CE7B7}">
      <dgm:prSet/>
      <dgm:spPr>
        <a:solidFill>
          <a:srgbClr val="00669E"/>
        </a:solidFill>
        <a:ln>
          <a:noFill/>
        </a:ln>
      </dgm:spPr>
      <dgm:t>
        <a:bodyPr/>
        <a:lstStyle/>
        <a:p>
          <a:r>
            <a:rPr lang="en-AU" dirty="0"/>
            <a:t>Specific and measurable</a:t>
          </a:r>
        </a:p>
      </dgm:t>
    </dgm:pt>
    <dgm:pt modelId="{1E5D72C7-D491-DD4E-96BA-4446C396D2E0}" type="parTrans" cxnId="{68878F57-03D9-7C48-B98E-10E91902A2B9}">
      <dgm:prSet/>
      <dgm:spPr/>
      <dgm:t>
        <a:bodyPr/>
        <a:lstStyle/>
        <a:p>
          <a:endParaRPr lang="en-GB"/>
        </a:p>
      </dgm:t>
    </dgm:pt>
    <dgm:pt modelId="{789865EE-EFE4-BE48-B748-676935954EE0}" type="sibTrans" cxnId="{68878F57-03D9-7C48-B98E-10E91902A2B9}">
      <dgm:prSet/>
      <dgm:spPr/>
      <dgm:t>
        <a:bodyPr/>
        <a:lstStyle/>
        <a:p>
          <a:endParaRPr lang="en-GB"/>
        </a:p>
      </dgm:t>
    </dgm:pt>
    <dgm:pt modelId="{E110650D-5E3F-9844-B46E-07FC2FCB0808}">
      <dgm:prSet/>
      <dgm:spPr/>
      <dgm:t>
        <a:bodyPr/>
        <a:lstStyle/>
        <a:p>
          <a:r>
            <a:rPr lang="en-AU" dirty="0"/>
            <a:t>When possible, operational goals should be expressed in quantitative terms, such as increasing profits by 2 per cent.</a:t>
          </a:r>
        </a:p>
      </dgm:t>
    </dgm:pt>
    <dgm:pt modelId="{5C0E52AC-EADA-6043-9649-68469E48CCF8}" type="parTrans" cxnId="{A387918F-5E91-0743-A2AF-FFF0BC49D19F}">
      <dgm:prSet/>
      <dgm:spPr/>
      <dgm:t>
        <a:bodyPr/>
        <a:lstStyle/>
        <a:p>
          <a:endParaRPr lang="en-GB"/>
        </a:p>
      </dgm:t>
    </dgm:pt>
    <dgm:pt modelId="{AC575F78-385F-A148-ADD6-4F082729BE06}" type="sibTrans" cxnId="{A387918F-5E91-0743-A2AF-FFF0BC49D19F}">
      <dgm:prSet/>
      <dgm:spPr/>
      <dgm:t>
        <a:bodyPr/>
        <a:lstStyle/>
        <a:p>
          <a:endParaRPr lang="en-GB"/>
        </a:p>
      </dgm:t>
    </dgm:pt>
    <dgm:pt modelId="{E804846D-4C02-5E43-A023-245733870E7D}">
      <dgm:prSet/>
      <dgm:spPr/>
      <dgm:t>
        <a:bodyPr/>
        <a:lstStyle/>
        <a:p>
          <a:r>
            <a:rPr lang="en-AU"/>
            <a:t>Not all goals can be expressed in numerical terms, but vague goals have little motivating power for employees. </a:t>
          </a:r>
        </a:p>
      </dgm:t>
    </dgm:pt>
    <dgm:pt modelId="{CED81AF5-72EC-C746-858F-91529F374333}" type="parTrans" cxnId="{0F6A9A5E-163C-CC45-891B-66E5A4115E26}">
      <dgm:prSet/>
      <dgm:spPr/>
      <dgm:t>
        <a:bodyPr/>
        <a:lstStyle/>
        <a:p>
          <a:endParaRPr lang="en-GB"/>
        </a:p>
      </dgm:t>
    </dgm:pt>
    <dgm:pt modelId="{B7EBD15E-907F-7843-95A8-90AA5C8D60D3}" type="sibTrans" cxnId="{0F6A9A5E-163C-CC45-891B-66E5A4115E26}">
      <dgm:prSet/>
      <dgm:spPr/>
      <dgm:t>
        <a:bodyPr/>
        <a:lstStyle/>
        <a:p>
          <a:endParaRPr lang="en-GB"/>
        </a:p>
      </dgm:t>
    </dgm:pt>
    <dgm:pt modelId="{9809F87C-05A8-3043-81B2-E0C4473EE133}">
      <dgm:prSet/>
      <dgm:spPr/>
      <dgm:t>
        <a:bodyPr/>
        <a:lstStyle/>
        <a:p>
          <a:r>
            <a:rPr lang="en-AU"/>
            <a:t>By necessity, goals are qualitative as well as quantitative. The important point is that the goals be precisely defined and allow for measurable progress. </a:t>
          </a:r>
        </a:p>
      </dgm:t>
    </dgm:pt>
    <dgm:pt modelId="{1ACF75A9-BA28-C64F-A5AB-0E864E25355C}" type="parTrans" cxnId="{FB08C6E7-B2D5-7B46-8EF7-CEED50FEA219}">
      <dgm:prSet/>
      <dgm:spPr/>
      <dgm:t>
        <a:bodyPr/>
        <a:lstStyle/>
        <a:p>
          <a:endParaRPr lang="en-GB"/>
        </a:p>
      </dgm:t>
    </dgm:pt>
    <dgm:pt modelId="{9D6952D6-C38B-DD4A-A498-1C7C10BB1976}" type="sibTrans" cxnId="{FB08C6E7-B2D5-7B46-8EF7-CEED50FEA219}">
      <dgm:prSet/>
      <dgm:spPr/>
      <dgm:t>
        <a:bodyPr/>
        <a:lstStyle/>
        <a:p>
          <a:endParaRPr lang="en-GB"/>
        </a:p>
      </dgm:t>
    </dgm:pt>
    <dgm:pt modelId="{6D0B6FA8-7AB6-7B43-AE41-9EED4509D156}">
      <dgm:prSet/>
      <dgm:spPr>
        <a:solidFill>
          <a:srgbClr val="A93E62"/>
        </a:solidFill>
        <a:ln>
          <a:noFill/>
        </a:ln>
      </dgm:spPr>
      <dgm:t>
        <a:bodyPr/>
        <a:lstStyle/>
        <a:p>
          <a:r>
            <a:rPr lang="en-AU"/>
            <a:t>Defined time period</a:t>
          </a:r>
        </a:p>
      </dgm:t>
    </dgm:pt>
    <dgm:pt modelId="{3CE1EF8A-7D28-D14E-B63A-45EE4D0797C7}" type="parTrans" cxnId="{5AE43BD4-C0A0-1D4D-A270-C943B28D569C}">
      <dgm:prSet/>
      <dgm:spPr/>
      <dgm:t>
        <a:bodyPr/>
        <a:lstStyle/>
        <a:p>
          <a:endParaRPr lang="en-GB"/>
        </a:p>
      </dgm:t>
    </dgm:pt>
    <dgm:pt modelId="{8405456C-1EED-0D43-84CF-0DD27FA2B71C}" type="sibTrans" cxnId="{5AE43BD4-C0A0-1D4D-A270-C943B28D569C}">
      <dgm:prSet/>
      <dgm:spPr/>
      <dgm:t>
        <a:bodyPr/>
        <a:lstStyle/>
        <a:p>
          <a:endParaRPr lang="en-GB"/>
        </a:p>
      </dgm:t>
    </dgm:pt>
    <dgm:pt modelId="{C03FF28C-A51E-3243-BD64-5595B5B3D1A1}">
      <dgm:prSet/>
      <dgm:spPr/>
      <dgm:t>
        <a:bodyPr/>
        <a:lstStyle/>
        <a:p>
          <a:r>
            <a:rPr lang="en-AU" dirty="0"/>
            <a:t>This specifies the date on which goal attainment will be measured. </a:t>
          </a:r>
        </a:p>
      </dgm:t>
    </dgm:pt>
    <dgm:pt modelId="{72D66D3E-1B42-8543-8CBD-6AE609C534B6}" type="parTrans" cxnId="{C9093DE6-FA5E-624E-B39A-7E3379D6415A}">
      <dgm:prSet/>
      <dgm:spPr/>
      <dgm:t>
        <a:bodyPr/>
        <a:lstStyle/>
        <a:p>
          <a:endParaRPr lang="en-GB"/>
        </a:p>
      </dgm:t>
    </dgm:pt>
    <dgm:pt modelId="{CDC731E6-306D-DE4C-8AFE-E35B6132CD70}" type="sibTrans" cxnId="{C9093DE6-FA5E-624E-B39A-7E3379D6415A}">
      <dgm:prSet/>
      <dgm:spPr/>
      <dgm:t>
        <a:bodyPr/>
        <a:lstStyle/>
        <a:p>
          <a:endParaRPr lang="en-GB"/>
        </a:p>
      </dgm:t>
    </dgm:pt>
    <dgm:pt modelId="{0FD0E4EB-D660-9E4C-B4CE-9A21D8FDF1E8}">
      <dgm:prSet/>
      <dgm:spPr/>
      <dgm:t>
        <a:bodyPr/>
        <a:lstStyle/>
        <a:p>
          <a:r>
            <a:rPr lang="en-AU"/>
            <a:t>When a goal involves a two- to three-year time horizon, setting specific dates for achieving parts of it is a good way to keep people on track towards the goal.</a:t>
          </a:r>
        </a:p>
      </dgm:t>
    </dgm:pt>
    <dgm:pt modelId="{28EFF755-CA9E-E04C-A81A-2D18AEA11787}" type="parTrans" cxnId="{E3FFFE8F-2691-164A-9043-7E486DF2B8FC}">
      <dgm:prSet/>
      <dgm:spPr/>
      <dgm:t>
        <a:bodyPr/>
        <a:lstStyle/>
        <a:p>
          <a:endParaRPr lang="en-GB"/>
        </a:p>
      </dgm:t>
    </dgm:pt>
    <dgm:pt modelId="{6CC8A2E0-1175-CC45-8D41-CCD3281BFE91}" type="sibTrans" cxnId="{E3FFFE8F-2691-164A-9043-7E486DF2B8FC}">
      <dgm:prSet/>
      <dgm:spPr/>
      <dgm:t>
        <a:bodyPr/>
        <a:lstStyle/>
        <a:p>
          <a:endParaRPr lang="en-GB"/>
        </a:p>
      </dgm:t>
    </dgm:pt>
    <dgm:pt modelId="{0B8BC566-7585-444F-8FD5-0E7ED74C4974}">
      <dgm:prSet/>
      <dgm:spPr>
        <a:solidFill>
          <a:srgbClr val="4B5085"/>
        </a:solidFill>
        <a:ln>
          <a:noFill/>
        </a:ln>
      </dgm:spPr>
      <dgm:t>
        <a:bodyPr/>
        <a:lstStyle/>
        <a:p>
          <a:r>
            <a:rPr lang="en-AU"/>
            <a:t>Key result areas</a:t>
          </a:r>
        </a:p>
      </dgm:t>
    </dgm:pt>
    <dgm:pt modelId="{86257011-DBB4-8049-99E5-B38A34E1CC04}" type="parTrans" cxnId="{5291B9B1-09C4-EF42-A7D3-265220A18A23}">
      <dgm:prSet/>
      <dgm:spPr/>
      <dgm:t>
        <a:bodyPr/>
        <a:lstStyle/>
        <a:p>
          <a:endParaRPr lang="en-GB"/>
        </a:p>
      </dgm:t>
    </dgm:pt>
    <dgm:pt modelId="{29D2DEC9-18C8-424E-96E6-9C974AA40D5E}" type="sibTrans" cxnId="{5291B9B1-09C4-EF42-A7D3-265220A18A23}">
      <dgm:prSet/>
      <dgm:spPr/>
      <dgm:t>
        <a:bodyPr/>
        <a:lstStyle/>
        <a:p>
          <a:endParaRPr lang="en-GB"/>
        </a:p>
      </dgm:t>
    </dgm:pt>
    <dgm:pt modelId="{09662F70-07EA-794D-A078-A71945B1CB96}">
      <dgm:prSet/>
      <dgm:spPr/>
      <dgm:t>
        <a:bodyPr/>
        <a:lstStyle/>
        <a:p>
          <a:r>
            <a:rPr lang="en-AU" dirty="0"/>
            <a:t>Goals cannot be set for every aspect of employee behaviour or organisational performance; if they were, their sheer number would render them meaningless. </a:t>
          </a:r>
        </a:p>
      </dgm:t>
    </dgm:pt>
    <dgm:pt modelId="{641B8457-A60B-5741-8D67-89E93B9A2EC1}" type="parTrans" cxnId="{75AF1A7D-53FD-A24A-94D0-DEBE4F6F0A57}">
      <dgm:prSet/>
      <dgm:spPr/>
      <dgm:t>
        <a:bodyPr/>
        <a:lstStyle/>
        <a:p>
          <a:endParaRPr lang="en-GB"/>
        </a:p>
      </dgm:t>
    </dgm:pt>
    <dgm:pt modelId="{BBE2C2EE-7B8E-5145-83F9-BBE79A9EBAEB}" type="sibTrans" cxnId="{75AF1A7D-53FD-A24A-94D0-DEBE4F6F0A57}">
      <dgm:prSet/>
      <dgm:spPr/>
      <dgm:t>
        <a:bodyPr/>
        <a:lstStyle/>
        <a:p>
          <a:endParaRPr lang="en-GB"/>
        </a:p>
      </dgm:t>
    </dgm:pt>
    <dgm:pt modelId="{420E6747-C0A6-0144-8CC0-84BF8949B25E}">
      <dgm:prSet/>
      <dgm:spPr/>
      <dgm:t>
        <a:bodyPr/>
        <a:lstStyle/>
        <a:p>
          <a:r>
            <a:rPr lang="en-AU"/>
            <a:t>Instead, managers establish goals based on the idea of measurement and clarity.</a:t>
          </a:r>
        </a:p>
      </dgm:t>
    </dgm:pt>
    <dgm:pt modelId="{5D6CB136-FCAD-3F40-AFBB-2E3678184475}" type="parTrans" cxnId="{6B6F11A0-C9F4-D64A-BC13-3045EAC6EB6D}">
      <dgm:prSet/>
      <dgm:spPr/>
      <dgm:t>
        <a:bodyPr/>
        <a:lstStyle/>
        <a:p>
          <a:endParaRPr lang="en-GB"/>
        </a:p>
      </dgm:t>
    </dgm:pt>
    <dgm:pt modelId="{99A8E232-294B-2C45-AB0D-E01145B17815}" type="sibTrans" cxnId="{6B6F11A0-C9F4-D64A-BC13-3045EAC6EB6D}">
      <dgm:prSet/>
      <dgm:spPr/>
      <dgm:t>
        <a:bodyPr/>
        <a:lstStyle/>
        <a:p>
          <a:endParaRPr lang="en-GB"/>
        </a:p>
      </dgm:t>
    </dgm:pt>
    <dgm:pt modelId="{21C4DF95-567A-C246-AD4E-72AC9966BAAC}">
      <dgm:prSet/>
      <dgm:spPr/>
      <dgm:t>
        <a:bodyPr/>
        <a:lstStyle/>
        <a:p>
          <a:r>
            <a:rPr lang="en-AU" b="1" dirty="0"/>
            <a:t>Key performance indicators (KPIs) </a:t>
          </a:r>
          <a:r>
            <a:rPr lang="en-AU" dirty="0"/>
            <a:t>assess what is important to the organisation and how well the organisation is progressing towards attaining its strategic goal, so that managers can establish lower-level goals that drive performance towards the overall strategic objective.</a:t>
          </a:r>
        </a:p>
      </dgm:t>
    </dgm:pt>
    <dgm:pt modelId="{837E5354-277C-AE4E-8E2D-C47CB7A793B3}" type="parTrans" cxnId="{24E4B7BF-B58A-2A40-9747-712ACDAF229E}">
      <dgm:prSet/>
      <dgm:spPr/>
      <dgm:t>
        <a:bodyPr/>
        <a:lstStyle/>
        <a:p>
          <a:endParaRPr lang="en-GB"/>
        </a:p>
      </dgm:t>
    </dgm:pt>
    <dgm:pt modelId="{FDA66FCB-BC0D-7647-8656-DCCF8D524EC4}" type="sibTrans" cxnId="{24E4B7BF-B58A-2A40-9747-712ACDAF229E}">
      <dgm:prSet/>
      <dgm:spPr/>
      <dgm:t>
        <a:bodyPr/>
        <a:lstStyle/>
        <a:p>
          <a:endParaRPr lang="en-GB"/>
        </a:p>
      </dgm:t>
    </dgm:pt>
    <dgm:pt modelId="{1CCB4EBB-292E-7B4C-AB75-8EB7E123EBF5}">
      <dgm:prSet/>
      <dgm:spPr>
        <a:solidFill>
          <a:srgbClr val="007B82"/>
        </a:solidFill>
        <a:ln>
          <a:noFill/>
        </a:ln>
      </dgm:spPr>
      <dgm:t>
        <a:bodyPr/>
        <a:lstStyle/>
        <a:p>
          <a:r>
            <a:rPr lang="en-AU" dirty="0"/>
            <a:t>Challenging but realistic</a:t>
          </a:r>
        </a:p>
      </dgm:t>
    </dgm:pt>
    <dgm:pt modelId="{C673E0CE-6CBC-C14A-8B4E-9DE6AB02D923}" type="parTrans" cxnId="{8DC467B9-4FEF-B646-AE28-FBDDBD6E83D7}">
      <dgm:prSet/>
      <dgm:spPr/>
      <dgm:t>
        <a:bodyPr/>
        <a:lstStyle/>
        <a:p>
          <a:endParaRPr lang="en-GB"/>
        </a:p>
      </dgm:t>
    </dgm:pt>
    <dgm:pt modelId="{69B6A15E-5920-394B-8739-AA419B72C046}" type="sibTrans" cxnId="{8DC467B9-4FEF-B646-AE28-FBDDBD6E83D7}">
      <dgm:prSet/>
      <dgm:spPr/>
      <dgm:t>
        <a:bodyPr/>
        <a:lstStyle/>
        <a:p>
          <a:endParaRPr lang="en-GB"/>
        </a:p>
      </dgm:t>
    </dgm:pt>
    <dgm:pt modelId="{229AC603-A5C0-2D4F-9545-EBE16434DD2A}">
      <dgm:prSet/>
      <dgm:spPr/>
      <dgm:t>
        <a:bodyPr/>
        <a:lstStyle/>
        <a:p>
          <a:r>
            <a:rPr lang="en-AU"/>
            <a:t>When goals are unrealistic, they set employees up for failure and lead to a decrease in employee morale. </a:t>
          </a:r>
        </a:p>
      </dgm:t>
    </dgm:pt>
    <dgm:pt modelId="{64F12181-1B92-4947-B0EB-758EDBEA654E}" type="parTrans" cxnId="{DF6A88FF-DABB-AA4B-B7C7-901CDB6E3F95}">
      <dgm:prSet/>
      <dgm:spPr/>
      <dgm:t>
        <a:bodyPr/>
        <a:lstStyle/>
        <a:p>
          <a:endParaRPr lang="en-GB"/>
        </a:p>
      </dgm:t>
    </dgm:pt>
    <dgm:pt modelId="{DADC87AB-5709-554C-A6D5-43DC59271DFF}" type="sibTrans" cxnId="{DF6A88FF-DABB-AA4B-B7C7-901CDB6E3F95}">
      <dgm:prSet/>
      <dgm:spPr/>
      <dgm:t>
        <a:bodyPr/>
        <a:lstStyle/>
        <a:p>
          <a:endParaRPr lang="en-GB"/>
        </a:p>
      </dgm:t>
    </dgm:pt>
    <dgm:pt modelId="{B01618A0-89B8-BE49-AC4C-0F6E51F0A6C1}">
      <dgm:prSet/>
      <dgm:spPr/>
      <dgm:t>
        <a:bodyPr/>
        <a:lstStyle/>
        <a:p>
          <a:r>
            <a:rPr lang="en-AU"/>
            <a:t>However, if goals are too easy, employees may not feel motivated. </a:t>
          </a:r>
        </a:p>
      </dgm:t>
    </dgm:pt>
    <dgm:pt modelId="{FB9A6060-EE14-2A4F-BF1E-23C09B424D89}" type="parTrans" cxnId="{8150EE96-07AB-004A-BA8F-3BB7DF022E86}">
      <dgm:prSet/>
      <dgm:spPr/>
      <dgm:t>
        <a:bodyPr/>
        <a:lstStyle/>
        <a:p>
          <a:endParaRPr lang="en-GB"/>
        </a:p>
      </dgm:t>
    </dgm:pt>
    <dgm:pt modelId="{B69C1634-43A3-2148-A82C-295C6B315775}" type="sibTrans" cxnId="{8150EE96-07AB-004A-BA8F-3BB7DF022E86}">
      <dgm:prSet/>
      <dgm:spPr/>
      <dgm:t>
        <a:bodyPr/>
        <a:lstStyle/>
        <a:p>
          <a:endParaRPr lang="en-GB"/>
        </a:p>
      </dgm:t>
    </dgm:pt>
    <dgm:pt modelId="{DAFA0D94-6EAB-134F-9C31-662D214E394A}">
      <dgm:prSet/>
      <dgm:spPr>
        <a:solidFill>
          <a:srgbClr val="008162"/>
        </a:solidFill>
        <a:ln>
          <a:noFill/>
        </a:ln>
      </dgm:spPr>
      <dgm:t>
        <a:bodyPr/>
        <a:lstStyle/>
        <a:p>
          <a:r>
            <a:rPr lang="en-AU"/>
            <a:t>Linked to rewards</a:t>
          </a:r>
        </a:p>
      </dgm:t>
    </dgm:pt>
    <dgm:pt modelId="{0082DEAE-9F2D-B742-A485-5EFC140355A2}" type="parTrans" cxnId="{C28CF819-1B68-A246-8378-4AC6EB433939}">
      <dgm:prSet/>
      <dgm:spPr/>
      <dgm:t>
        <a:bodyPr/>
        <a:lstStyle/>
        <a:p>
          <a:endParaRPr lang="en-GB"/>
        </a:p>
      </dgm:t>
    </dgm:pt>
    <dgm:pt modelId="{6EE097D4-6203-9540-8F96-24C6D0F2C90E}" type="sibTrans" cxnId="{C28CF819-1B68-A246-8378-4AC6EB433939}">
      <dgm:prSet/>
      <dgm:spPr/>
      <dgm:t>
        <a:bodyPr/>
        <a:lstStyle/>
        <a:p>
          <a:endParaRPr lang="en-GB"/>
        </a:p>
      </dgm:t>
    </dgm:pt>
    <dgm:pt modelId="{4543C79A-78E9-E14D-AA13-84AD9EE5F8E2}">
      <dgm:prSet/>
      <dgm:spPr/>
      <dgm:t>
        <a:bodyPr/>
        <a:lstStyle/>
        <a:p>
          <a:r>
            <a:rPr lang="en-AU"/>
            <a:t>Goals should also be linked to rewards that employees feel are important – that is, a monetary bonus is not always the most effective reward. </a:t>
          </a:r>
        </a:p>
      </dgm:t>
    </dgm:pt>
    <dgm:pt modelId="{1A80537A-01A0-7C43-A4B2-04A8E8734C0E}" type="parTrans" cxnId="{DEE8B6C5-F45A-9D49-8D7C-5939C7068015}">
      <dgm:prSet/>
      <dgm:spPr/>
      <dgm:t>
        <a:bodyPr/>
        <a:lstStyle/>
        <a:p>
          <a:endParaRPr lang="en-GB"/>
        </a:p>
      </dgm:t>
    </dgm:pt>
    <dgm:pt modelId="{41F074A1-94E2-734B-813F-F0930BA6CA0B}" type="sibTrans" cxnId="{DEE8B6C5-F45A-9D49-8D7C-5939C7068015}">
      <dgm:prSet/>
      <dgm:spPr/>
      <dgm:t>
        <a:bodyPr/>
        <a:lstStyle/>
        <a:p>
          <a:endParaRPr lang="en-GB"/>
        </a:p>
      </dgm:t>
    </dgm:pt>
    <dgm:pt modelId="{D1265B62-BD90-6142-AEA7-49E1FE389310}">
      <dgm:prSet/>
      <dgm:spPr/>
      <dgm:t>
        <a:bodyPr/>
        <a:lstStyle/>
        <a:p>
          <a:r>
            <a:rPr lang="en-AU"/>
            <a:t>The ultimate impact of goals depends on the extent to which salary increases, promotions and awards are based on goal achievement.</a:t>
          </a:r>
        </a:p>
      </dgm:t>
    </dgm:pt>
    <dgm:pt modelId="{0F364186-7A8D-2C44-83D8-B9A1217E7B1F}" type="parTrans" cxnId="{62F8A9FB-0CA6-AD47-B5CB-CA9C3F9994F4}">
      <dgm:prSet/>
      <dgm:spPr/>
      <dgm:t>
        <a:bodyPr/>
        <a:lstStyle/>
        <a:p>
          <a:endParaRPr lang="en-GB"/>
        </a:p>
      </dgm:t>
    </dgm:pt>
    <dgm:pt modelId="{D7E38C0E-5E2E-2840-A3AF-CCA310F9355C}" type="sibTrans" cxnId="{62F8A9FB-0CA6-AD47-B5CB-CA9C3F9994F4}">
      <dgm:prSet/>
      <dgm:spPr/>
      <dgm:t>
        <a:bodyPr/>
        <a:lstStyle/>
        <a:p>
          <a:endParaRPr lang="en-GB"/>
        </a:p>
      </dgm:t>
    </dgm:pt>
    <dgm:pt modelId="{704BBADF-5405-7540-B846-55CC60837FAC}">
      <dgm:prSet/>
      <dgm:spPr/>
      <dgm:t>
        <a:bodyPr/>
        <a:lstStyle/>
        <a:p>
          <a:r>
            <a:rPr lang="en-AU"/>
            <a:t>Employees pay attention to what gets noticed and rewarded in the organisation.</a:t>
          </a:r>
        </a:p>
      </dgm:t>
    </dgm:pt>
    <dgm:pt modelId="{7E9F077F-6D4D-CF42-8297-2928A29DA843}" type="parTrans" cxnId="{82358F91-5B6E-4C44-8C76-EA6B2AC95FBF}">
      <dgm:prSet/>
      <dgm:spPr/>
      <dgm:t>
        <a:bodyPr/>
        <a:lstStyle/>
        <a:p>
          <a:endParaRPr lang="en-GB"/>
        </a:p>
      </dgm:t>
    </dgm:pt>
    <dgm:pt modelId="{15518602-BC09-3F47-9C80-7A4C70DDD925}" type="sibTrans" cxnId="{82358F91-5B6E-4C44-8C76-EA6B2AC95FBF}">
      <dgm:prSet/>
      <dgm:spPr/>
      <dgm:t>
        <a:bodyPr/>
        <a:lstStyle/>
        <a:p>
          <a:endParaRPr lang="en-GB"/>
        </a:p>
      </dgm:t>
    </dgm:pt>
    <dgm:pt modelId="{60164334-BEF1-8147-BF87-3F6C569AEC2D}" type="pres">
      <dgm:prSet presAssocID="{B3DB65FF-B568-3E43-8575-40EA63604909}" presName="Name0" presStyleCnt="0">
        <dgm:presLayoutVars>
          <dgm:dir/>
          <dgm:animLvl val="lvl"/>
          <dgm:resizeHandles val="exact"/>
        </dgm:presLayoutVars>
      </dgm:prSet>
      <dgm:spPr/>
    </dgm:pt>
    <dgm:pt modelId="{44B7FBF5-D3C8-8D4A-AA0C-B5E75872EF77}" type="pres">
      <dgm:prSet presAssocID="{B3E42C77-0FD6-D545-9FA0-9F9D9A8CE7B7}" presName="composite" presStyleCnt="0"/>
      <dgm:spPr/>
    </dgm:pt>
    <dgm:pt modelId="{C7A4D80A-44E9-784B-930F-F244449E92D4}" type="pres">
      <dgm:prSet presAssocID="{B3E42C77-0FD6-D545-9FA0-9F9D9A8CE7B7}" presName="parTx" presStyleLbl="alignNode1" presStyleIdx="0" presStyleCnt="5">
        <dgm:presLayoutVars>
          <dgm:chMax val="0"/>
          <dgm:chPref val="0"/>
          <dgm:bulletEnabled val="1"/>
        </dgm:presLayoutVars>
      </dgm:prSet>
      <dgm:spPr/>
    </dgm:pt>
    <dgm:pt modelId="{A67E651E-B106-EF4C-99DF-E4F10C29AA08}" type="pres">
      <dgm:prSet presAssocID="{B3E42C77-0FD6-D545-9FA0-9F9D9A8CE7B7}" presName="desTx" presStyleLbl="alignAccFollowNode1" presStyleIdx="0" presStyleCnt="5">
        <dgm:presLayoutVars>
          <dgm:bulletEnabled val="1"/>
        </dgm:presLayoutVars>
      </dgm:prSet>
      <dgm:spPr/>
    </dgm:pt>
    <dgm:pt modelId="{45B03350-042B-0541-BF96-95517C8EDAAC}" type="pres">
      <dgm:prSet presAssocID="{789865EE-EFE4-BE48-B748-676935954EE0}" presName="space" presStyleCnt="0"/>
      <dgm:spPr/>
    </dgm:pt>
    <dgm:pt modelId="{0358A740-726D-CF47-95A5-0C92238DCF7D}" type="pres">
      <dgm:prSet presAssocID="{6D0B6FA8-7AB6-7B43-AE41-9EED4509D156}" presName="composite" presStyleCnt="0"/>
      <dgm:spPr/>
    </dgm:pt>
    <dgm:pt modelId="{B3F6B520-6B8E-EA4A-B753-C476AE22707F}" type="pres">
      <dgm:prSet presAssocID="{6D0B6FA8-7AB6-7B43-AE41-9EED4509D156}" presName="parTx" presStyleLbl="alignNode1" presStyleIdx="1" presStyleCnt="5">
        <dgm:presLayoutVars>
          <dgm:chMax val="0"/>
          <dgm:chPref val="0"/>
          <dgm:bulletEnabled val="1"/>
        </dgm:presLayoutVars>
      </dgm:prSet>
      <dgm:spPr/>
    </dgm:pt>
    <dgm:pt modelId="{06355AA8-744B-2944-A621-BCF64EBD7AC6}" type="pres">
      <dgm:prSet presAssocID="{6D0B6FA8-7AB6-7B43-AE41-9EED4509D156}" presName="desTx" presStyleLbl="alignAccFollowNode1" presStyleIdx="1" presStyleCnt="5">
        <dgm:presLayoutVars>
          <dgm:bulletEnabled val="1"/>
        </dgm:presLayoutVars>
      </dgm:prSet>
      <dgm:spPr/>
    </dgm:pt>
    <dgm:pt modelId="{9EA61EE6-12D6-D04B-8F61-9DEFD75AD330}" type="pres">
      <dgm:prSet presAssocID="{8405456C-1EED-0D43-84CF-0DD27FA2B71C}" presName="space" presStyleCnt="0"/>
      <dgm:spPr/>
    </dgm:pt>
    <dgm:pt modelId="{D033DFDD-4E44-C64A-A441-465E90BD64BF}" type="pres">
      <dgm:prSet presAssocID="{0B8BC566-7585-444F-8FD5-0E7ED74C4974}" presName="composite" presStyleCnt="0"/>
      <dgm:spPr/>
    </dgm:pt>
    <dgm:pt modelId="{448741A9-A3CC-4540-B7A1-0134AABD57C3}" type="pres">
      <dgm:prSet presAssocID="{0B8BC566-7585-444F-8FD5-0E7ED74C4974}" presName="parTx" presStyleLbl="alignNode1" presStyleIdx="2" presStyleCnt="5">
        <dgm:presLayoutVars>
          <dgm:chMax val="0"/>
          <dgm:chPref val="0"/>
          <dgm:bulletEnabled val="1"/>
        </dgm:presLayoutVars>
      </dgm:prSet>
      <dgm:spPr/>
    </dgm:pt>
    <dgm:pt modelId="{C1EDF622-8AB2-6647-9678-825DE3F5D56A}" type="pres">
      <dgm:prSet presAssocID="{0B8BC566-7585-444F-8FD5-0E7ED74C4974}" presName="desTx" presStyleLbl="alignAccFollowNode1" presStyleIdx="2" presStyleCnt="5">
        <dgm:presLayoutVars>
          <dgm:bulletEnabled val="1"/>
        </dgm:presLayoutVars>
      </dgm:prSet>
      <dgm:spPr/>
    </dgm:pt>
    <dgm:pt modelId="{553003D7-A917-BB4B-A489-57F01B03DD57}" type="pres">
      <dgm:prSet presAssocID="{29D2DEC9-18C8-424E-96E6-9C974AA40D5E}" presName="space" presStyleCnt="0"/>
      <dgm:spPr/>
    </dgm:pt>
    <dgm:pt modelId="{1F49366A-FC21-F14A-8C43-15CD7115D904}" type="pres">
      <dgm:prSet presAssocID="{1CCB4EBB-292E-7B4C-AB75-8EB7E123EBF5}" presName="composite" presStyleCnt="0"/>
      <dgm:spPr/>
    </dgm:pt>
    <dgm:pt modelId="{64E92DA0-ED9E-8B47-838E-851B1F953ABB}" type="pres">
      <dgm:prSet presAssocID="{1CCB4EBB-292E-7B4C-AB75-8EB7E123EBF5}" presName="parTx" presStyleLbl="alignNode1" presStyleIdx="3" presStyleCnt="5">
        <dgm:presLayoutVars>
          <dgm:chMax val="0"/>
          <dgm:chPref val="0"/>
          <dgm:bulletEnabled val="1"/>
        </dgm:presLayoutVars>
      </dgm:prSet>
      <dgm:spPr/>
    </dgm:pt>
    <dgm:pt modelId="{E0DA35E5-EC48-0945-A730-EC0021EFDBD7}" type="pres">
      <dgm:prSet presAssocID="{1CCB4EBB-292E-7B4C-AB75-8EB7E123EBF5}" presName="desTx" presStyleLbl="alignAccFollowNode1" presStyleIdx="3" presStyleCnt="5">
        <dgm:presLayoutVars>
          <dgm:bulletEnabled val="1"/>
        </dgm:presLayoutVars>
      </dgm:prSet>
      <dgm:spPr/>
    </dgm:pt>
    <dgm:pt modelId="{708B249F-B55F-8141-8D00-845CABF82486}" type="pres">
      <dgm:prSet presAssocID="{69B6A15E-5920-394B-8739-AA419B72C046}" presName="space" presStyleCnt="0"/>
      <dgm:spPr/>
    </dgm:pt>
    <dgm:pt modelId="{200A07B7-4140-8548-B74E-4ABA672B1A90}" type="pres">
      <dgm:prSet presAssocID="{DAFA0D94-6EAB-134F-9C31-662D214E394A}" presName="composite" presStyleCnt="0"/>
      <dgm:spPr/>
    </dgm:pt>
    <dgm:pt modelId="{B27A4476-6753-AC4F-867F-806EBDFA9FE7}" type="pres">
      <dgm:prSet presAssocID="{DAFA0D94-6EAB-134F-9C31-662D214E394A}" presName="parTx" presStyleLbl="alignNode1" presStyleIdx="4" presStyleCnt="5">
        <dgm:presLayoutVars>
          <dgm:chMax val="0"/>
          <dgm:chPref val="0"/>
          <dgm:bulletEnabled val="1"/>
        </dgm:presLayoutVars>
      </dgm:prSet>
      <dgm:spPr/>
    </dgm:pt>
    <dgm:pt modelId="{E8ABE171-107F-B342-9F10-894D81BD029E}" type="pres">
      <dgm:prSet presAssocID="{DAFA0D94-6EAB-134F-9C31-662D214E394A}" presName="desTx" presStyleLbl="alignAccFollowNode1" presStyleIdx="4" presStyleCnt="5">
        <dgm:presLayoutVars>
          <dgm:bulletEnabled val="1"/>
        </dgm:presLayoutVars>
      </dgm:prSet>
      <dgm:spPr/>
    </dgm:pt>
  </dgm:ptLst>
  <dgm:cxnLst>
    <dgm:cxn modelId="{C28CF819-1B68-A246-8378-4AC6EB433939}" srcId="{B3DB65FF-B568-3E43-8575-40EA63604909}" destId="{DAFA0D94-6EAB-134F-9C31-662D214E394A}" srcOrd="4" destOrd="0" parTransId="{0082DEAE-9F2D-B742-A485-5EFC140355A2}" sibTransId="{6EE097D4-6203-9540-8F96-24C6D0F2C90E}"/>
    <dgm:cxn modelId="{98A24F24-997F-0B4C-B735-D089EA939AAB}" type="presOf" srcId="{B3DB65FF-B568-3E43-8575-40EA63604909}" destId="{60164334-BEF1-8147-BF87-3F6C569AEC2D}" srcOrd="0" destOrd="0" presId="urn:microsoft.com/office/officeart/2005/8/layout/hList1"/>
    <dgm:cxn modelId="{3B477624-27C1-234B-AB45-E83B47091051}" type="presOf" srcId="{E804846D-4C02-5E43-A023-245733870E7D}" destId="{A67E651E-B106-EF4C-99DF-E4F10C29AA08}" srcOrd="0" destOrd="1" presId="urn:microsoft.com/office/officeart/2005/8/layout/hList1"/>
    <dgm:cxn modelId="{7872122C-5529-4440-9AD2-9559ED980F43}" type="presOf" srcId="{704BBADF-5405-7540-B846-55CC60837FAC}" destId="{E8ABE171-107F-B342-9F10-894D81BD029E}" srcOrd="0" destOrd="2" presId="urn:microsoft.com/office/officeart/2005/8/layout/hList1"/>
    <dgm:cxn modelId="{CB32A133-4946-8C4B-97EC-F42AEEC1CACC}" type="presOf" srcId="{420E6747-C0A6-0144-8CC0-84BF8949B25E}" destId="{C1EDF622-8AB2-6647-9678-825DE3F5D56A}" srcOrd="0" destOrd="1" presId="urn:microsoft.com/office/officeart/2005/8/layout/hList1"/>
    <dgm:cxn modelId="{2C354C34-AFCB-7947-BA7C-CEDB4B3AD247}" type="presOf" srcId="{4543C79A-78E9-E14D-AA13-84AD9EE5F8E2}" destId="{E8ABE171-107F-B342-9F10-894D81BD029E}" srcOrd="0" destOrd="0" presId="urn:microsoft.com/office/officeart/2005/8/layout/hList1"/>
    <dgm:cxn modelId="{D714DE36-8FAF-9D49-8ADB-BD765B7CEC9B}" type="presOf" srcId="{21C4DF95-567A-C246-AD4E-72AC9966BAAC}" destId="{C1EDF622-8AB2-6647-9678-825DE3F5D56A}" srcOrd="0" destOrd="2" presId="urn:microsoft.com/office/officeart/2005/8/layout/hList1"/>
    <dgm:cxn modelId="{0F6A9A5E-163C-CC45-891B-66E5A4115E26}" srcId="{B3E42C77-0FD6-D545-9FA0-9F9D9A8CE7B7}" destId="{E804846D-4C02-5E43-A023-245733870E7D}" srcOrd="1" destOrd="0" parTransId="{CED81AF5-72EC-C746-858F-91529F374333}" sibTransId="{B7EBD15E-907F-7843-95A8-90AA5C8D60D3}"/>
    <dgm:cxn modelId="{5613A541-D51C-8D48-84DC-F6ACB24FEE18}" type="presOf" srcId="{229AC603-A5C0-2D4F-9545-EBE16434DD2A}" destId="{E0DA35E5-EC48-0945-A730-EC0021EFDBD7}" srcOrd="0" destOrd="0" presId="urn:microsoft.com/office/officeart/2005/8/layout/hList1"/>
    <dgm:cxn modelId="{CF262E64-E9DE-6B4D-80D6-092D6E65767A}" type="presOf" srcId="{09662F70-07EA-794D-A078-A71945B1CB96}" destId="{C1EDF622-8AB2-6647-9678-825DE3F5D56A}" srcOrd="0" destOrd="0" presId="urn:microsoft.com/office/officeart/2005/8/layout/hList1"/>
    <dgm:cxn modelId="{5E8ABE4C-5979-1443-9CB2-91805954E5E6}" type="presOf" srcId="{B01618A0-89B8-BE49-AC4C-0F6E51F0A6C1}" destId="{E0DA35E5-EC48-0945-A730-EC0021EFDBD7}" srcOrd="0" destOrd="1" presId="urn:microsoft.com/office/officeart/2005/8/layout/hList1"/>
    <dgm:cxn modelId="{1D56F550-652D-9946-A545-3E545BF5BFBF}" type="presOf" srcId="{B3E42C77-0FD6-D545-9FA0-9F9D9A8CE7B7}" destId="{C7A4D80A-44E9-784B-930F-F244449E92D4}" srcOrd="0" destOrd="0" presId="urn:microsoft.com/office/officeart/2005/8/layout/hList1"/>
    <dgm:cxn modelId="{E9041977-86F3-324D-AEAE-40BBB8131D55}" type="presOf" srcId="{6D0B6FA8-7AB6-7B43-AE41-9EED4509D156}" destId="{B3F6B520-6B8E-EA4A-B753-C476AE22707F}" srcOrd="0" destOrd="0" presId="urn:microsoft.com/office/officeart/2005/8/layout/hList1"/>
    <dgm:cxn modelId="{68878F57-03D9-7C48-B98E-10E91902A2B9}" srcId="{B3DB65FF-B568-3E43-8575-40EA63604909}" destId="{B3E42C77-0FD6-D545-9FA0-9F9D9A8CE7B7}" srcOrd="0" destOrd="0" parTransId="{1E5D72C7-D491-DD4E-96BA-4446C396D2E0}" sibTransId="{789865EE-EFE4-BE48-B748-676935954EE0}"/>
    <dgm:cxn modelId="{D0B0E358-E178-4E4F-AC76-05FCFE4CBFF4}" type="presOf" srcId="{DAFA0D94-6EAB-134F-9C31-662D214E394A}" destId="{B27A4476-6753-AC4F-867F-806EBDFA9FE7}" srcOrd="0" destOrd="0" presId="urn:microsoft.com/office/officeart/2005/8/layout/hList1"/>
    <dgm:cxn modelId="{75AF1A7D-53FD-A24A-94D0-DEBE4F6F0A57}" srcId="{0B8BC566-7585-444F-8FD5-0E7ED74C4974}" destId="{09662F70-07EA-794D-A078-A71945B1CB96}" srcOrd="0" destOrd="0" parTransId="{641B8457-A60B-5741-8D67-89E93B9A2EC1}" sibTransId="{BBE2C2EE-7B8E-5145-83F9-BBE79A9EBAEB}"/>
    <dgm:cxn modelId="{2C080F86-FB67-0549-B9C6-199B14A1B346}" type="presOf" srcId="{9809F87C-05A8-3043-81B2-E0C4473EE133}" destId="{A67E651E-B106-EF4C-99DF-E4F10C29AA08}" srcOrd="0" destOrd="2" presId="urn:microsoft.com/office/officeart/2005/8/layout/hList1"/>
    <dgm:cxn modelId="{A387918F-5E91-0743-A2AF-FFF0BC49D19F}" srcId="{B3E42C77-0FD6-D545-9FA0-9F9D9A8CE7B7}" destId="{E110650D-5E3F-9844-B46E-07FC2FCB0808}" srcOrd="0" destOrd="0" parTransId="{5C0E52AC-EADA-6043-9649-68469E48CCF8}" sibTransId="{AC575F78-385F-A148-ADD6-4F082729BE06}"/>
    <dgm:cxn modelId="{E3FFFE8F-2691-164A-9043-7E486DF2B8FC}" srcId="{6D0B6FA8-7AB6-7B43-AE41-9EED4509D156}" destId="{0FD0E4EB-D660-9E4C-B4CE-9A21D8FDF1E8}" srcOrd="1" destOrd="0" parTransId="{28EFF755-CA9E-E04C-A81A-2D18AEA11787}" sibTransId="{6CC8A2E0-1175-CC45-8D41-CCD3281BFE91}"/>
    <dgm:cxn modelId="{82358F91-5B6E-4C44-8C76-EA6B2AC95FBF}" srcId="{DAFA0D94-6EAB-134F-9C31-662D214E394A}" destId="{704BBADF-5405-7540-B846-55CC60837FAC}" srcOrd="2" destOrd="0" parTransId="{7E9F077F-6D4D-CF42-8297-2928A29DA843}" sibTransId="{15518602-BC09-3F47-9C80-7A4C70DDD925}"/>
    <dgm:cxn modelId="{8150EE96-07AB-004A-BA8F-3BB7DF022E86}" srcId="{1CCB4EBB-292E-7B4C-AB75-8EB7E123EBF5}" destId="{B01618A0-89B8-BE49-AC4C-0F6E51F0A6C1}" srcOrd="1" destOrd="0" parTransId="{FB9A6060-EE14-2A4F-BF1E-23C09B424D89}" sibTransId="{B69C1634-43A3-2148-A82C-295C6B315775}"/>
    <dgm:cxn modelId="{6B6F11A0-C9F4-D64A-BC13-3045EAC6EB6D}" srcId="{0B8BC566-7585-444F-8FD5-0E7ED74C4974}" destId="{420E6747-C0A6-0144-8CC0-84BF8949B25E}" srcOrd="1" destOrd="0" parTransId="{5D6CB136-FCAD-3F40-AFBB-2E3678184475}" sibTransId="{99A8E232-294B-2C45-AB0D-E01145B17815}"/>
    <dgm:cxn modelId="{5291B9B1-09C4-EF42-A7D3-265220A18A23}" srcId="{B3DB65FF-B568-3E43-8575-40EA63604909}" destId="{0B8BC566-7585-444F-8FD5-0E7ED74C4974}" srcOrd="2" destOrd="0" parTransId="{86257011-DBB4-8049-99E5-B38A34E1CC04}" sibTransId="{29D2DEC9-18C8-424E-96E6-9C974AA40D5E}"/>
    <dgm:cxn modelId="{3F0EAAB7-0F65-3A41-AA3F-60911802F38E}" type="presOf" srcId="{0FD0E4EB-D660-9E4C-B4CE-9A21D8FDF1E8}" destId="{06355AA8-744B-2944-A621-BCF64EBD7AC6}" srcOrd="0" destOrd="1" presId="urn:microsoft.com/office/officeart/2005/8/layout/hList1"/>
    <dgm:cxn modelId="{8DC467B9-4FEF-B646-AE28-FBDDBD6E83D7}" srcId="{B3DB65FF-B568-3E43-8575-40EA63604909}" destId="{1CCB4EBB-292E-7B4C-AB75-8EB7E123EBF5}" srcOrd="3" destOrd="0" parTransId="{C673E0CE-6CBC-C14A-8B4E-9DE6AB02D923}" sibTransId="{69B6A15E-5920-394B-8739-AA419B72C046}"/>
    <dgm:cxn modelId="{5B80A7BF-D574-CE4E-8106-8C69DD92E7DB}" type="presOf" srcId="{C03FF28C-A51E-3243-BD64-5595B5B3D1A1}" destId="{06355AA8-744B-2944-A621-BCF64EBD7AC6}" srcOrd="0" destOrd="0" presId="urn:microsoft.com/office/officeart/2005/8/layout/hList1"/>
    <dgm:cxn modelId="{24E4B7BF-B58A-2A40-9747-712ACDAF229E}" srcId="{0B8BC566-7585-444F-8FD5-0E7ED74C4974}" destId="{21C4DF95-567A-C246-AD4E-72AC9966BAAC}" srcOrd="2" destOrd="0" parTransId="{837E5354-277C-AE4E-8E2D-C47CB7A793B3}" sibTransId="{FDA66FCB-BC0D-7647-8656-DCCF8D524EC4}"/>
    <dgm:cxn modelId="{BF3EDBBF-AD09-E746-895F-1003CC41C57F}" type="presOf" srcId="{E110650D-5E3F-9844-B46E-07FC2FCB0808}" destId="{A67E651E-B106-EF4C-99DF-E4F10C29AA08}" srcOrd="0" destOrd="0" presId="urn:microsoft.com/office/officeart/2005/8/layout/hList1"/>
    <dgm:cxn modelId="{DEE8B6C5-F45A-9D49-8D7C-5939C7068015}" srcId="{DAFA0D94-6EAB-134F-9C31-662D214E394A}" destId="{4543C79A-78E9-E14D-AA13-84AD9EE5F8E2}" srcOrd="0" destOrd="0" parTransId="{1A80537A-01A0-7C43-A4B2-04A8E8734C0E}" sibTransId="{41F074A1-94E2-734B-813F-F0930BA6CA0B}"/>
    <dgm:cxn modelId="{5AE43BD4-C0A0-1D4D-A270-C943B28D569C}" srcId="{B3DB65FF-B568-3E43-8575-40EA63604909}" destId="{6D0B6FA8-7AB6-7B43-AE41-9EED4509D156}" srcOrd="1" destOrd="0" parTransId="{3CE1EF8A-7D28-D14E-B63A-45EE4D0797C7}" sibTransId="{8405456C-1EED-0D43-84CF-0DD27FA2B71C}"/>
    <dgm:cxn modelId="{AEBADBDF-9FBE-3C44-91D8-0BBEF579E62A}" type="presOf" srcId="{0B8BC566-7585-444F-8FD5-0E7ED74C4974}" destId="{448741A9-A3CC-4540-B7A1-0134AABD57C3}" srcOrd="0" destOrd="0" presId="urn:microsoft.com/office/officeart/2005/8/layout/hList1"/>
    <dgm:cxn modelId="{C9093DE6-FA5E-624E-B39A-7E3379D6415A}" srcId="{6D0B6FA8-7AB6-7B43-AE41-9EED4509D156}" destId="{C03FF28C-A51E-3243-BD64-5595B5B3D1A1}" srcOrd="0" destOrd="0" parTransId="{72D66D3E-1B42-8543-8CBD-6AE609C534B6}" sibTransId="{CDC731E6-306D-DE4C-8AFE-E35B6132CD70}"/>
    <dgm:cxn modelId="{FB08C6E7-B2D5-7B46-8EF7-CEED50FEA219}" srcId="{B3E42C77-0FD6-D545-9FA0-9F9D9A8CE7B7}" destId="{9809F87C-05A8-3043-81B2-E0C4473EE133}" srcOrd="2" destOrd="0" parTransId="{1ACF75A9-BA28-C64F-A5AB-0E864E25355C}" sibTransId="{9D6952D6-C38B-DD4A-A498-1C7C10BB1976}"/>
    <dgm:cxn modelId="{AA90CEEC-F047-F142-8869-ED3DFC61D796}" type="presOf" srcId="{D1265B62-BD90-6142-AEA7-49E1FE389310}" destId="{E8ABE171-107F-B342-9F10-894D81BD029E}" srcOrd="0" destOrd="1" presId="urn:microsoft.com/office/officeart/2005/8/layout/hList1"/>
    <dgm:cxn modelId="{5139F6F7-A308-5E4A-B6BF-0FD55D1D9BC8}" type="presOf" srcId="{1CCB4EBB-292E-7B4C-AB75-8EB7E123EBF5}" destId="{64E92DA0-ED9E-8B47-838E-851B1F953ABB}" srcOrd="0" destOrd="0" presId="urn:microsoft.com/office/officeart/2005/8/layout/hList1"/>
    <dgm:cxn modelId="{62F8A9FB-0CA6-AD47-B5CB-CA9C3F9994F4}" srcId="{DAFA0D94-6EAB-134F-9C31-662D214E394A}" destId="{D1265B62-BD90-6142-AEA7-49E1FE389310}" srcOrd="1" destOrd="0" parTransId="{0F364186-7A8D-2C44-83D8-B9A1217E7B1F}" sibTransId="{D7E38C0E-5E2E-2840-A3AF-CCA310F9355C}"/>
    <dgm:cxn modelId="{DF6A88FF-DABB-AA4B-B7C7-901CDB6E3F95}" srcId="{1CCB4EBB-292E-7B4C-AB75-8EB7E123EBF5}" destId="{229AC603-A5C0-2D4F-9545-EBE16434DD2A}" srcOrd="0" destOrd="0" parTransId="{64F12181-1B92-4947-B0EB-758EDBEA654E}" sibTransId="{DADC87AB-5709-554C-A6D5-43DC59271DFF}"/>
    <dgm:cxn modelId="{8FA5F9BD-6CB4-6642-B40B-101C67495B32}" type="presParOf" srcId="{60164334-BEF1-8147-BF87-3F6C569AEC2D}" destId="{44B7FBF5-D3C8-8D4A-AA0C-B5E75872EF77}" srcOrd="0" destOrd="0" presId="urn:microsoft.com/office/officeart/2005/8/layout/hList1"/>
    <dgm:cxn modelId="{120FA0B6-E704-694B-A6A7-D76777860101}" type="presParOf" srcId="{44B7FBF5-D3C8-8D4A-AA0C-B5E75872EF77}" destId="{C7A4D80A-44E9-784B-930F-F244449E92D4}" srcOrd="0" destOrd="0" presId="urn:microsoft.com/office/officeart/2005/8/layout/hList1"/>
    <dgm:cxn modelId="{A2485110-C5D3-794A-9242-475652EAE779}" type="presParOf" srcId="{44B7FBF5-D3C8-8D4A-AA0C-B5E75872EF77}" destId="{A67E651E-B106-EF4C-99DF-E4F10C29AA08}" srcOrd="1" destOrd="0" presId="urn:microsoft.com/office/officeart/2005/8/layout/hList1"/>
    <dgm:cxn modelId="{CD3B6EE3-9D95-0148-AAB0-9AA61C0E8D24}" type="presParOf" srcId="{60164334-BEF1-8147-BF87-3F6C569AEC2D}" destId="{45B03350-042B-0541-BF96-95517C8EDAAC}" srcOrd="1" destOrd="0" presId="urn:microsoft.com/office/officeart/2005/8/layout/hList1"/>
    <dgm:cxn modelId="{AB5530C6-5222-F04F-B463-6A48FFFF0AD6}" type="presParOf" srcId="{60164334-BEF1-8147-BF87-3F6C569AEC2D}" destId="{0358A740-726D-CF47-95A5-0C92238DCF7D}" srcOrd="2" destOrd="0" presId="urn:microsoft.com/office/officeart/2005/8/layout/hList1"/>
    <dgm:cxn modelId="{F34594B9-3122-FE4E-8249-D5328879C6F4}" type="presParOf" srcId="{0358A740-726D-CF47-95A5-0C92238DCF7D}" destId="{B3F6B520-6B8E-EA4A-B753-C476AE22707F}" srcOrd="0" destOrd="0" presId="urn:microsoft.com/office/officeart/2005/8/layout/hList1"/>
    <dgm:cxn modelId="{0B08BE8D-9D87-F441-960F-5777BE227A38}" type="presParOf" srcId="{0358A740-726D-CF47-95A5-0C92238DCF7D}" destId="{06355AA8-744B-2944-A621-BCF64EBD7AC6}" srcOrd="1" destOrd="0" presId="urn:microsoft.com/office/officeart/2005/8/layout/hList1"/>
    <dgm:cxn modelId="{49FBE2C3-4DB7-E445-B650-C98088FAC071}" type="presParOf" srcId="{60164334-BEF1-8147-BF87-3F6C569AEC2D}" destId="{9EA61EE6-12D6-D04B-8F61-9DEFD75AD330}" srcOrd="3" destOrd="0" presId="urn:microsoft.com/office/officeart/2005/8/layout/hList1"/>
    <dgm:cxn modelId="{FA7C80E6-DBC0-6949-AA83-167D9793E3A3}" type="presParOf" srcId="{60164334-BEF1-8147-BF87-3F6C569AEC2D}" destId="{D033DFDD-4E44-C64A-A441-465E90BD64BF}" srcOrd="4" destOrd="0" presId="urn:microsoft.com/office/officeart/2005/8/layout/hList1"/>
    <dgm:cxn modelId="{E3177117-0363-0B46-A8B9-59A555A83C09}" type="presParOf" srcId="{D033DFDD-4E44-C64A-A441-465E90BD64BF}" destId="{448741A9-A3CC-4540-B7A1-0134AABD57C3}" srcOrd="0" destOrd="0" presId="urn:microsoft.com/office/officeart/2005/8/layout/hList1"/>
    <dgm:cxn modelId="{04A462DF-22D6-3B48-8B9A-EA8BE41A0BD8}" type="presParOf" srcId="{D033DFDD-4E44-C64A-A441-465E90BD64BF}" destId="{C1EDF622-8AB2-6647-9678-825DE3F5D56A}" srcOrd="1" destOrd="0" presId="urn:microsoft.com/office/officeart/2005/8/layout/hList1"/>
    <dgm:cxn modelId="{755F174E-721F-8049-91E4-57F8BB6DEA4A}" type="presParOf" srcId="{60164334-BEF1-8147-BF87-3F6C569AEC2D}" destId="{553003D7-A917-BB4B-A489-57F01B03DD57}" srcOrd="5" destOrd="0" presId="urn:microsoft.com/office/officeart/2005/8/layout/hList1"/>
    <dgm:cxn modelId="{799904B3-A920-3A44-8EA5-D081C4CDB05A}" type="presParOf" srcId="{60164334-BEF1-8147-BF87-3F6C569AEC2D}" destId="{1F49366A-FC21-F14A-8C43-15CD7115D904}" srcOrd="6" destOrd="0" presId="urn:microsoft.com/office/officeart/2005/8/layout/hList1"/>
    <dgm:cxn modelId="{171BD5B0-F93E-374E-A937-C3ACFEECD972}" type="presParOf" srcId="{1F49366A-FC21-F14A-8C43-15CD7115D904}" destId="{64E92DA0-ED9E-8B47-838E-851B1F953ABB}" srcOrd="0" destOrd="0" presId="urn:microsoft.com/office/officeart/2005/8/layout/hList1"/>
    <dgm:cxn modelId="{ED75DB18-F9E9-C64A-BBB9-2510DC87FE9D}" type="presParOf" srcId="{1F49366A-FC21-F14A-8C43-15CD7115D904}" destId="{E0DA35E5-EC48-0945-A730-EC0021EFDBD7}" srcOrd="1" destOrd="0" presId="urn:microsoft.com/office/officeart/2005/8/layout/hList1"/>
    <dgm:cxn modelId="{C03EBC68-FA99-1148-A76F-AC2D365F3D0F}" type="presParOf" srcId="{60164334-BEF1-8147-BF87-3F6C569AEC2D}" destId="{708B249F-B55F-8141-8D00-845CABF82486}" srcOrd="7" destOrd="0" presId="urn:microsoft.com/office/officeart/2005/8/layout/hList1"/>
    <dgm:cxn modelId="{C7E13EA6-EA6D-A44A-B784-EC405A0D2990}" type="presParOf" srcId="{60164334-BEF1-8147-BF87-3F6C569AEC2D}" destId="{200A07B7-4140-8548-B74E-4ABA672B1A90}" srcOrd="8" destOrd="0" presId="urn:microsoft.com/office/officeart/2005/8/layout/hList1"/>
    <dgm:cxn modelId="{866EF78D-3446-6E44-8686-26FA230D635E}" type="presParOf" srcId="{200A07B7-4140-8548-B74E-4ABA672B1A90}" destId="{B27A4476-6753-AC4F-867F-806EBDFA9FE7}" srcOrd="0" destOrd="0" presId="urn:microsoft.com/office/officeart/2005/8/layout/hList1"/>
    <dgm:cxn modelId="{4029F1E4-690D-554C-8119-77B7F4778D18}" type="presParOf" srcId="{200A07B7-4140-8548-B74E-4ABA672B1A90}" destId="{E8ABE171-107F-B342-9F10-894D81BD029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CF0948-E1E7-B54F-91CF-E199206A9C9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14BE4C3D-745A-F645-A000-CDA9226776B1}">
      <dgm:prSet/>
      <dgm:spPr>
        <a:solidFill>
          <a:srgbClr val="00669E"/>
        </a:solidFill>
        <a:ln>
          <a:noFill/>
        </a:ln>
      </dgm:spPr>
      <dgm:t>
        <a:bodyPr/>
        <a:lstStyle/>
        <a:p>
          <a:r>
            <a:rPr lang="en-AU"/>
            <a:t>Step 1: Set goals</a:t>
          </a:r>
        </a:p>
      </dgm:t>
    </dgm:pt>
    <dgm:pt modelId="{5FA10B71-B8D3-F24D-8FE5-D46E31931A6C}" type="parTrans" cxnId="{40C04340-8AB0-4441-878F-BCC710650A51}">
      <dgm:prSet/>
      <dgm:spPr/>
      <dgm:t>
        <a:bodyPr/>
        <a:lstStyle/>
        <a:p>
          <a:endParaRPr lang="en-GB"/>
        </a:p>
      </dgm:t>
    </dgm:pt>
    <dgm:pt modelId="{62A47426-1AB9-C44C-9CA4-0DE54BB82526}" type="sibTrans" cxnId="{40C04340-8AB0-4441-878F-BCC710650A51}">
      <dgm:prSet/>
      <dgm:spPr/>
      <dgm:t>
        <a:bodyPr/>
        <a:lstStyle/>
        <a:p>
          <a:endParaRPr lang="en-GB"/>
        </a:p>
      </dgm:t>
    </dgm:pt>
    <dgm:pt modelId="{BBC7ECA7-24F9-6543-A137-237CE2B5747C}">
      <dgm:prSet/>
      <dgm:spPr/>
      <dgm:t>
        <a:bodyPr/>
        <a:lstStyle/>
        <a:p>
          <a:r>
            <a:rPr lang="en-AU" dirty="0"/>
            <a:t>Setting goals involves employees at all levels and looks beyond day-to-day activities to answer the question, ‘What are we trying to accomplish?’ </a:t>
          </a:r>
        </a:p>
      </dgm:t>
    </dgm:pt>
    <dgm:pt modelId="{9BD150F8-C07D-094B-90D1-7C8BF540C04A}" type="parTrans" cxnId="{8A4F80B5-DF32-9543-830A-FF310F13B31C}">
      <dgm:prSet/>
      <dgm:spPr/>
      <dgm:t>
        <a:bodyPr/>
        <a:lstStyle/>
        <a:p>
          <a:endParaRPr lang="en-GB"/>
        </a:p>
      </dgm:t>
    </dgm:pt>
    <dgm:pt modelId="{85A80CE1-74B1-C342-813C-A4B7A9A128AA}" type="sibTrans" cxnId="{8A4F80B5-DF32-9543-830A-FF310F13B31C}">
      <dgm:prSet/>
      <dgm:spPr/>
      <dgm:t>
        <a:bodyPr/>
        <a:lstStyle/>
        <a:p>
          <a:endParaRPr lang="en-GB"/>
        </a:p>
      </dgm:t>
    </dgm:pt>
    <dgm:pt modelId="{8E6CF217-3789-304C-9EEC-C04F81968C42}">
      <dgm:prSet/>
      <dgm:spPr/>
      <dgm:t>
        <a:bodyPr/>
        <a:lstStyle/>
        <a:p>
          <a:r>
            <a:rPr lang="en-AU" dirty="0"/>
            <a:t>Managers should heed the criteria of effective goals and make sure to assign responsibility for goal accomplishment. </a:t>
          </a:r>
        </a:p>
      </dgm:t>
    </dgm:pt>
    <dgm:pt modelId="{51F7AD2E-C403-7947-872E-2179CA0BCA23}" type="parTrans" cxnId="{F8F0CEDD-7BF9-9E48-A2F7-193253C601B4}">
      <dgm:prSet/>
      <dgm:spPr/>
      <dgm:t>
        <a:bodyPr/>
        <a:lstStyle/>
        <a:p>
          <a:endParaRPr lang="en-GB"/>
        </a:p>
      </dgm:t>
    </dgm:pt>
    <dgm:pt modelId="{B9EB6490-066F-ED42-8338-D38D909E6C3B}" type="sibTrans" cxnId="{F8F0CEDD-7BF9-9E48-A2F7-193253C601B4}">
      <dgm:prSet/>
      <dgm:spPr/>
      <dgm:t>
        <a:bodyPr/>
        <a:lstStyle/>
        <a:p>
          <a:endParaRPr lang="en-GB"/>
        </a:p>
      </dgm:t>
    </dgm:pt>
    <dgm:pt modelId="{6E5A4D47-695C-334C-8954-37EDD0C77249}">
      <dgm:prSet/>
      <dgm:spPr/>
      <dgm:t>
        <a:bodyPr/>
        <a:lstStyle/>
        <a:p>
          <a:r>
            <a:rPr lang="en-AU" dirty="0"/>
            <a:t>Mutual agreement between employee and supervisor creates the strongest commitment to achieving goals. In the case of teams, all team members may participate in setting goals.</a:t>
          </a:r>
        </a:p>
      </dgm:t>
    </dgm:pt>
    <dgm:pt modelId="{ACC16DFA-2C26-2044-87C8-C6794831D744}" type="parTrans" cxnId="{9145798B-CA38-FB4A-9983-9999EA11E01C}">
      <dgm:prSet/>
      <dgm:spPr/>
      <dgm:t>
        <a:bodyPr/>
        <a:lstStyle/>
        <a:p>
          <a:endParaRPr lang="en-GB"/>
        </a:p>
      </dgm:t>
    </dgm:pt>
    <dgm:pt modelId="{8357221D-592F-0A4A-B88F-1B06F941A1E1}" type="sibTrans" cxnId="{9145798B-CA38-FB4A-9983-9999EA11E01C}">
      <dgm:prSet/>
      <dgm:spPr/>
      <dgm:t>
        <a:bodyPr/>
        <a:lstStyle/>
        <a:p>
          <a:endParaRPr lang="en-GB"/>
        </a:p>
      </dgm:t>
    </dgm:pt>
    <dgm:pt modelId="{8F4217C8-B074-F440-BEC6-595106390C9A}">
      <dgm:prSet/>
      <dgm:spPr>
        <a:solidFill>
          <a:srgbClr val="A93E62"/>
        </a:solidFill>
        <a:ln>
          <a:noFill/>
        </a:ln>
      </dgm:spPr>
      <dgm:t>
        <a:bodyPr/>
        <a:lstStyle/>
        <a:p>
          <a:r>
            <a:rPr lang="en-AU" dirty="0"/>
            <a:t>Step 2: Develop action plans</a:t>
          </a:r>
        </a:p>
      </dgm:t>
    </dgm:pt>
    <dgm:pt modelId="{A25DCD03-C676-4647-806D-FB3A0032929A}" type="parTrans" cxnId="{2FA12292-0FAA-1C48-A8F1-30FFD85E8F96}">
      <dgm:prSet/>
      <dgm:spPr/>
      <dgm:t>
        <a:bodyPr/>
        <a:lstStyle/>
        <a:p>
          <a:endParaRPr lang="en-GB"/>
        </a:p>
      </dgm:t>
    </dgm:pt>
    <dgm:pt modelId="{1156FF07-EF15-A34C-9DF7-4397230F87D5}" type="sibTrans" cxnId="{2FA12292-0FAA-1C48-A8F1-30FFD85E8F96}">
      <dgm:prSet/>
      <dgm:spPr/>
      <dgm:t>
        <a:bodyPr/>
        <a:lstStyle/>
        <a:p>
          <a:endParaRPr lang="en-GB"/>
        </a:p>
      </dgm:t>
    </dgm:pt>
    <dgm:pt modelId="{4BD7F408-A5C2-FB48-AE52-6D98D36090D2}">
      <dgm:prSet/>
      <dgm:spPr/>
      <dgm:t>
        <a:bodyPr/>
        <a:lstStyle/>
        <a:p>
          <a:r>
            <a:rPr lang="en-AU" dirty="0"/>
            <a:t>An action plan defines the course of action needed to achieve the stated goals. </a:t>
          </a:r>
        </a:p>
      </dgm:t>
    </dgm:pt>
    <dgm:pt modelId="{C12741C9-4DA8-7844-BE1C-F3545E6DC0EE}" type="parTrans" cxnId="{A00E18D4-E61B-0B48-B150-539F93A6C1C7}">
      <dgm:prSet/>
      <dgm:spPr/>
      <dgm:t>
        <a:bodyPr/>
        <a:lstStyle/>
        <a:p>
          <a:endParaRPr lang="en-GB"/>
        </a:p>
      </dgm:t>
    </dgm:pt>
    <dgm:pt modelId="{EEB27FFD-D497-D04B-B6CC-B0E151B8918B}" type="sibTrans" cxnId="{A00E18D4-E61B-0B48-B150-539F93A6C1C7}">
      <dgm:prSet/>
      <dgm:spPr/>
      <dgm:t>
        <a:bodyPr/>
        <a:lstStyle/>
        <a:p>
          <a:endParaRPr lang="en-GB"/>
        </a:p>
      </dgm:t>
    </dgm:pt>
    <dgm:pt modelId="{067F1F24-A677-C242-8C15-61F2BBC68CB1}">
      <dgm:prSet/>
      <dgm:spPr/>
      <dgm:t>
        <a:bodyPr/>
        <a:lstStyle/>
        <a:p>
          <a:r>
            <a:rPr lang="en-AU"/>
            <a:t>Action plans are made for both individuals and departments.</a:t>
          </a:r>
        </a:p>
      </dgm:t>
    </dgm:pt>
    <dgm:pt modelId="{1C891661-FEC2-234C-BE37-AABF8933DADC}" type="parTrans" cxnId="{89A682DC-1B75-244E-828C-22C2A1AD05CD}">
      <dgm:prSet/>
      <dgm:spPr/>
      <dgm:t>
        <a:bodyPr/>
        <a:lstStyle/>
        <a:p>
          <a:endParaRPr lang="en-GB"/>
        </a:p>
      </dgm:t>
    </dgm:pt>
    <dgm:pt modelId="{C717E55B-A266-3F4A-A0A1-FF97894A4D33}" type="sibTrans" cxnId="{89A682DC-1B75-244E-828C-22C2A1AD05CD}">
      <dgm:prSet/>
      <dgm:spPr/>
      <dgm:t>
        <a:bodyPr/>
        <a:lstStyle/>
        <a:p>
          <a:endParaRPr lang="en-GB"/>
        </a:p>
      </dgm:t>
    </dgm:pt>
    <dgm:pt modelId="{C819BF16-A6EF-424C-9D7C-86AC30509221}">
      <dgm:prSet/>
      <dgm:spPr>
        <a:solidFill>
          <a:srgbClr val="4B5085"/>
        </a:solidFill>
        <a:ln>
          <a:noFill/>
        </a:ln>
      </dgm:spPr>
      <dgm:t>
        <a:bodyPr/>
        <a:lstStyle/>
        <a:p>
          <a:r>
            <a:rPr lang="en-AU"/>
            <a:t>Step 3: Review progress</a:t>
          </a:r>
        </a:p>
      </dgm:t>
    </dgm:pt>
    <dgm:pt modelId="{0CABAD70-B93C-734D-A4A4-1407FB294496}" type="parTrans" cxnId="{776637D6-8F3E-F744-93A3-F46118AF42CE}">
      <dgm:prSet/>
      <dgm:spPr/>
      <dgm:t>
        <a:bodyPr/>
        <a:lstStyle/>
        <a:p>
          <a:endParaRPr lang="en-GB"/>
        </a:p>
      </dgm:t>
    </dgm:pt>
    <dgm:pt modelId="{66FA35D0-879B-1849-9768-24F8076102E6}" type="sibTrans" cxnId="{776637D6-8F3E-F744-93A3-F46118AF42CE}">
      <dgm:prSet/>
      <dgm:spPr/>
      <dgm:t>
        <a:bodyPr/>
        <a:lstStyle/>
        <a:p>
          <a:endParaRPr lang="en-GB"/>
        </a:p>
      </dgm:t>
    </dgm:pt>
    <dgm:pt modelId="{D6267D83-AA0A-1F47-BE37-96174E263DDF}">
      <dgm:prSet/>
      <dgm:spPr/>
      <dgm:t>
        <a:bodyPr/>
        <a:lstStyle/>
        <a:p>
          <a:r>
            <a:rPr lang="en-AU"/>
            <a:t>A periodic progress review is important to ensure that action plans are working. </a:t>
          </a:r>
        </a:p>
      </dgm:t>
    </dgm:pt>
    <dgm:pt modelId="{8F9D9E73-2E6D-1648-95E3-AF5FB426FAC7}" type="parTrans" cxnId="{FC590803-6A2D-6A47-B7F8-D19FDDD3E053}">
      <dgm:prSet/>
      <dgm:spPr/>
      <dgm:t>
        <a:bodyPr/>
        <a:lstStyle/>
        <a:p>
          <a:endParaRPr lang="en-GB"/>
        </a:p>
      </dgm:t>
    </dgm:pt>
    <dgm:pt modelId="{3D1B4D69-64DE-F040-815D-7B16042685BE}" type="sibTrans" cxnId="{FC590803-6A2D-6A47-B7F8-D19FDDD3E053}">
      <dgm:prSet/>
      <dgm:spPr/>
      <dgm:t>
        <a:bodyPr/>
        <a:lstStyle/>
        <a:p>
          <a:endParaRPr lang="en-GB"/>
        </a:p>
      </dgm:t>
    </dgm:pt>
    <dgm:pt modelId="{CD839C33-4728-9E4A-BBC7-E0D0494545D7}">
      <dgm:prSet/>
      <dgm:spPr/>
      <dgm:t>
        <a:bodyPr/>
        <a:lstStyle/>
        <a:p>
          <a:r>
            <a:rPr lang="en-AU" dirty="0"/>
            <a:t>KPIs often provide the data for the review. These reviews can occur informally between managers and employees where the organisation may wish to conduct three-, six- or nine-month reviews during the year. </a:t>
          </a:r>
        </a:p>
      </dgm:t>
    </dgm:pt>
    <dgm:pt modelId="{45C7E40F-056D-F44B-96B6-BA0187C96D30}" type="parTrans" cxnId="{FB65B089-A8A6-054A-89B7-FE561A67C9AF}">
      <dgm:prSet/>
      <dgm:spPr/>
      <dgm:t>
        <a:bodyPr/>
        <a:lstStyle/>
        <a:p>
          <a:endParaRPr lang="en-GB"/>
        </a:p>
      </dgm:t>
    </dgm:pt>
    <dgm:pt modelId="{85E02721-1510-BD41-BE61-64ACBAF1205D}" type="sibTrans" cxnId="{FB65B089-A8A6-054A-89B7-FE561A67C9AF}">
      <dgm:prSet/>
      <dgm:spPr/>
      <dgm:t>
        <a:bodyPr/>
        <a:lstStyle/>
        <a:p>
          <a:endParaRPr lang="en-GB"/>
        </a:p>
      </dgm:t>
    </dgm:pt>
    <dgm:pt modelId="{D40C9835-38A4-BC47-A65F-FF8F43FC1D35}">
      <dgm:prSet/>
      <dgm:spPr/>
      <dgm:t>
        <a:bodyPr/>
        <a:lstStyle/>
        <a:p>
          <a:r>
            <a:rPr lang="en-AU"/>
            <a:t>This periodic check-up allows managers and employees to see whether they are on target or whether corrective action is necessary. </a:t>
          </a:r>
        </a:p>
      </dgm:t>
    </dgm:pt>
    <dgm:pt modelId="{D4E3AA2A-33D5-8646-9CE6-8C7DFA07E31A}" type="parTrans" cxnId="{73FFA81A-0988-AC48-A569-90F2158760F5}">
      <dgm:prSet/>
      <dgm:spPr/>
      <dgm:t>
        <a:bodyPr/>
        <a:lstStyle/>
        <a:p>
          <a:endParaRPr lang="en-GB"/>
        </a:p>
      </dgm:t>
    </dgm:pt>
    <dgm:pt modelId="{17E7576E-2CBD-1C4B-931F-568E89A4B302}" type="sibTrans" cxnId="{73FFA81A-0988-AC48-A569-90F2158760F5}">
      <dgm:prSet/>
      <dgm:spPr/>
      <dgm:t>
        <a:bodyPr/>
        <a:lstStyle/>
        <a:p>
          <a:endParaRPr lang="en-GB"/>
        </a:p>
      </dgm:t>
    </dgm:pt>
    <dgm:pt modelId="{82BF237C-8F14-C04A-925D-51F04411F557}">
      <dgm:prSet/>
      <dgm:spPr/>
      <dgm:t>
        <a:bodyPr/>
        <a:lstStyle/>
        <a:p>
          <a:r>
            <a:rPr lang="en-AU"/>
            <a:t>Managers and employees should not be locked into predefined behaviour and must be willing to take whatever steps are necessary to produce meaningful results. </a:t>
          </a:r>
        </a:p>
      </dgm:t>
    </dgm:pt>
    <dgm:pt modelId="{8DD5DBF4-6166-AB4F-AB0C-D61B8B0D09C0}" type="parTrans" cxnId="{CBECA507-3F60-064B-837D-EDB88E312E5D}">
      <dgm:prSet/>
      <dgm:spPr/>
      <dgm:t>
        <a:bodyPr/>
        <a:lstStyle/>
        <a:p>
          <a:endParaRPr lang="en-GB"/>
        </a:p>
      </dgm:t>
    </dgm:pt>
    <dgm:pt modelId="{03D8F7A1-FAF7-3B4F-8893-D6A0BE74D05A}" type="sibTrans" cxnId="{CBECA507-3F60-064B-837D-EDB88E312E5D}">
      <dgm:prSet/>
      <dgm:spPr/>
      <dgm:t>
        <a:bodyPr/>
        <a:lstStyle/>
        <a:p>
          <a:endParaRPr lang="en-GB"/>
        </a:p>
      </dgm:t>
    </dgm:pt>
    <dgm:pt modelId="{6CB3D136-1E7C-444A-B968-9AC2DDEEC6B2}">
      <dgm:prSet/>
      <dgm:spPr/>
      <dgm:t>
        <a:bodyPr/>
        <a:lstStyle/>
        <a:p>
          <a:r>
            <a:rPr lang="en-AU" dirty="0"/>
            <a:t>The point of MBO is to achieve goals. The action plan can be changed whenever goals are not being met.</a:t>
          </a:r>
        </a:p>
      </dgm:t>
    </dgm:pt>
    <dgm:pt modelId="{4D0544AF-C134-C945-A708-A0542A03BEAB}" type="parTrans" cxnId="{B458E7D9-54C8-1247-BFFC-BAD86D550624}">
      <dgm:prSet/>
      <dgm:spPr/>
      <dgm:t>
        <a:bodyPr/>
        <a:lstStyle/>
        <a:p>
          <a:endParaRPr lang="en-GB"/>
        </a:p>
      </dgm:t>
    </dgm:pt>
    <dgm:pt modelId="{ACA47C52-BBC3-A141-B960-5DE92E4B6579}" type="sibTrans" cxnId="{B458E7D9-54C8-1247-BFFC-BAD86D550624}">
      <dgm:prSet/>
      <dgm:spPr/>
      <dgm:t>
        <a:bodyPr/>
        <a:lstStyle/>
        <a:p>
          <a:endParaRPr lang="en-GB"/>
        </a:p>
      </dgm:t>
    </dgm:pt>
    <dgm:pt modelId="{DB2FBDD2-7EE0-E94D-AF21-96F1F839AB00}">
      <dgm:prSet/>
      <dgm:spPr>
        <a:solidFill>
          <a:srgbClr val="007B82"/>
        </a:solidFill>
        <a:ln>
          <a:noFill/>
        </a:ln>
      </dgm:spPr>
      <dgm:t>
        <a:bodyPr/>
        <a:lstStyle/>
        <a:p>
          <a:r>
            <a:rPr lang="en-AU"/>
            <a:t>Step 4: Appraise overall performance</a:t>
          </a:r>
        </a:p>
      </dgm:t>
    </dgm:pt>
    <dgm:pt modelId="{FAFB31EE-123D-524F-B855-11C0C084E34C}" type="parTrans" cxnId="{8EB83887-40DD-564F-9F7C-B852F08FC9F4}">
      <dgm:prSet/>
      <dgm:spPr/>
      <dgm:t>
        <a:bodyPr/>
        <a:lstStyle/>
        <a:p>
          <a:endParaRPr lang="en-GB"/>
        </a:p>
      </dgm:t>
    </dgm:pt>
    <dgm:pt modelId="{F647973B-9EDF-0947-9C3D-621A8B23A384}" type="sibTrans" cxnId="{8EB83887-40DD-564F-9F7C-B852F08FC9F4}">
      <dgm:prSet/>
      <dgm:spPr/>
      <dgm:t>
        <a:bodyPr/>
        <a:lstStyle/>
        <a:p>
          <a:endParaRPr lang="en-GB"/>
        </a:p>
      </dgm:t>
    </dgm:pt>
    <dgm:pt modelId="{DE61A30D-FBE4-2740-A310-1388136D35C0}">
      <dgm:prSet/>
      <dgm:spPr/>
      <dgm:t>
        <a:bodyPr/>
        <a:lstStyle/>
        <a:p>
          <a:r>
            <a:rPr lang="en-AU"/>
            <a:t>The final step in MBO is to carefully evaluate whether annual goals have been achieved for both individuals and departments. </a:t>
          </a:r>
        </a:p>
      </dgm:t>
    </dgm:pt>
    <dgm:pt modelId="{056C3D09-EE76-3340-9133-8137FAA237AF}" type="parTrans" cxnId="{8E7C4A84-7A77-7A45-941D-ED6BCE115074}">
      <dgm:prSet/>
      <dgm:spPr/>
      <dgm:t>
        <a:bodyPr/>
        <a:lstStyle/>
        <a:p>
          <a:endParaRPr lang="en-GB"/>
        </a:p>
      </dgm:t>
    </dgm:pt>
    <dgm:pt modelId="{F6CEAFEC-F8E0-8E48-AB1A-EEE395747488}" type="sibTrans" cxnId="{8E7C4A84-7A77-7A45-941D-ED6BCE115074}">
      <dgm:prSet/>
      <dgm:spPr/>
      <dgm:t>
        <a:bodyPr/>
        <a:lstStyle/>
        <a:p>
          <a:endParaRPr lang="en-GB"/>
        </a:p>
      </dgm:t>
    </dgm:pt>
    <dgm:pt modelId="{713EE7D5-1DA4-044D-9292-8B4D00A40DC2}">
      <dgm:prSet/>
      <dgm:spPr/>
      <dgm:t>
        <a:bodyPr/>
        <a:lstStyle/>
        <a:p>
          <a:r>
            <a:rPr lang="en-AU"/>
            <a:t>Success or failure to achieve goals can become part of the performance appraisal system and the designation of salary increases and other rewards. </a:t>
          </a:r>
        </a:p>
      </dgm:t>
    </dgm:pt>
    <dgm:pt modelId="{C90EFC13-27E0-7F46-8054-D04902BBDD2D}" type="parTrans" cxnId="{1E6D7FAD-2305-1741-AABD-59F202FDAECD}">
      <dgm:prSet/>
      <dgm:spPr/>
      <dgm:t>
        <a:bodyPr/>
        <a:lstStyle/>
        <a:p>
          <a:endParaRPr lang="en-GB"/>
        </a:p>
      </dgm:t>
    </dgm:pt>
    <dgm:pt modelId="{6A193E52-52F6-BB4C-B435-0A0FB883AEA5}" type="sibTrans" cxnId="{1E6D7FAD-2305-1741-AABD-59F202FDAECD}">
      <dgm:prSet/>
      <dgm:spPr/>
      <dgm:t>
        <a:bodyPr/>
        <a:lstStyle/>
        <a:p>
          <a:endParaRPr lang="en-GB"/>
        </a:p>
      </dgm:t>
    </dgm:pt>
    <dgm:pt modelId="{A1AAB344-67BE-F74A-8CED-24A265C82E62}">
      <dgm:prSet/>
      <dgm:spPr/>
      <dgm:t>
        <a:bodyPr/>
        <a:lstStyle/>
        <a:p>
          <a:r>
            <a:rPr lang="en-AU"/>
            <a:t>The appraisal of departmental and overall corporate performance shapes goals for the next year. </a:t>
          </a:r>
        </a:p>
      </dgm:t>
    </dgm:pt>
    <dgm:pt modelId="{2E047091-7DBB-914B-A76A-B27A371D136E}" type="parTrans" cxnId="{CA740F31-DE6A-9C43-A154-C02DD6451A16}">
      <dgm:prSet/>
      <dgm:spPr/>
      <dgm:t>
        <a:bodyPr/>
        <a:lstStyle/>
        <a:p>
          <a:endParaRPr lang="en-GB"/>
        </a:p>
      </dgm:t>
    </dgm:pt>
    <dgm:pt modelId="{64814122-9A42-434C-AF24-E3D7DE022B7A}" type="sibTrans" cxnId="{CA740F31-DE6A-9C43-A154-C02DD6451A16}">
      <dgm:prSet/>
      <dgm:spPr/>
      <dgm:t>
        <a:bodyPr/>
        <a:lstStyle/>
        <a:p>
          <a:endParaRPr lang="en-GB"/>
        </a:p>
      </dgm:t>
    </dgm:pt>
    <dgm:pt modelId="{F73A723D-D066-574B-A3FE-4CC796C537DA}">
      <dgm:prSet/>
      <dgm:spPr/>
      <dgm:t>
        <a:bodyPr/>
        <a:lstStyle/>
        <a:p>
          <a:r>
            <a:rPr lang="en-AU"/>
            <a:t>The MBO cycle repeats itself annually.</a:t>
          </a:r>
        </a:p>
      </dgm:t>
    </dgm:pt>
    <dgm:pt modelId="{9240A477-230C-014B-B9B6-32454D221BF7}" type="parTrans" cxnId="{F6315319-B1B8-9D4F-8A43-FFEC0A69062B}">
      <dgm:prSet/>
      <dgm:spPr/>
      <dgm:t>
        <a:bodyPr/>
        <a:lstStyle/>
        <a:p>
          <a:endParaRPr lang="en-GB"/>
        </a:p>
      </dgm:t>
    </dgm:pt>
    <dgm:pt modelId="{4FE6D1C5-5F76-3C41-AD89-BBADC4393B64}" type="sibTrans" cxnId="{F6315319-B1B8-9D4F-8A43-FFEC0A69062B}">
      <dgm:prSet/>
      <dgm:spPr/>
      <dgm:t>
        <a:bodyPr/>
        <a:lstStyle/>
        <a:p>
          <a:endParaRPr lang="en-GB"/>
        </a:p>
      </dgm:t>
    </dgm:pt>
    <dgm:pt modelId="{9F389F21-5D84-FE43-B5EF-D454C4BFADB4}" type="pres">
      <dgm:prSet presAssocID="{09CF0948-E1E7-B54F-91CF-E199206A9C90}" presName="Name0" presStyleCnt="0">
        <dgm:presLayoutVars>
          <dgm:dir/>
          <dgm:animLvl val="lvl"/>
          <dgm:resizeHandles val="exact"/>
        </dgm:presLayoutVars>
      </dgm:prSet>
      <dgm:spPr/>
    </dgm:pt>
    <dgm:pt modelId="{B0609145-503C-C249-BDF5-E396C2CE6698}" type="pres">
      <dgm:prSet presAssocID="{14BE4C3D-745A-F645-A000-CDA9226776B1}" presName="composite" presStyleCnt="0"/>
      <dgm:spPr/>
    </dgm:pt>
    <dgm:pt modelId="{1C29BE45-3EF4-9240-86A5-D2FEA10E5526}" type="pres">
      <dgm:prSet presAssocID="{14BE4C3D-745A-F645-A000-CDA9226776B1}" presName="parTx" presStyleLbl="alignNode1" presStyleIdx="0" presStyleCnt="4">
        <dgm:presLayoutVars>
          <dgm:chMax val="0"/>
          <dgm:chPref val="0"/>
          <dgm:bulletEnabled val="1"/>
        </dgm:presLayoutVars>
      </dgm:prSet>
      <dgm:spPr/>
    </dgm:pt>
    <dgm:pt modelId="{3B4E1315-7AFC-9B45-9BB0-4BFB3982D557}" type="pres">
      <dgm:prSet presAssocID="{14BE4C3D-745A-F645-A000-CDA9226776B1}" presName="desTx" presStyleLbl="alignAccFollowNode1" presStyleIdx="0" presStyleCnt="4">
        <dgm:presLayoutVars>
          <dgm:bulletEnabled val="1"/>
        </dgm:presLayoutVars>
      </dgm:prSet>
      <dgm:spPr/>
    </dgm:pt>
    <dgm:pt modelId="{FA0479E0-ADD8-E341-9779-348FC8878952}" type="pres">
      <dgm:prSet presAssocID="{62A47426-1AB9-C44C-9CA4-0DE54BB82526}" presName="space" presStyleCnt="0"/>
      <dgm:spPr/>
    </dgm:pt>
    <dgm:pt modelId="{8666FE37-CD51-4F4A-9911-72127EC677B9}" type="pres">
      <dgm:prSet presAssocID="{8F4217C8-B074-F440-BEC6-595106390C9A}" presName="composite" presStyleCnt="0"/>
      <dgm:spPr/>
    </dgm:pt>
    <dgm:pt modelId="{3F10A2F4-A971-7347-A0B4-FADBF467EDD1}" type="pres">
      <dgm:prSet presAssocID="{8F4217C8-B074-F440-BEC6-595106390C9A}" presName="parTx" presStyleLbl="alignNode1" presStyleIdx="1" presStyleCnt="4">
        <dgm:presLayoutVars>
          <dgm:chMax val="0"/>
          <dgm:chPref val="0"/>
          <dgm:bulletEnabled val="1"/>
        </dgm:presLayoutVars>
      </dgm:prSet>
      <dgm:spPr/>
    </dgm:pt>
    <dgm:pt modelId="{B073F195-8940-D24B-9AE7-6B8EF15275E8}" type="pres">
      <dgm:prSet presAssocID="{8F4217C8-B074-F440-BEC6-595106390C9A}" presName="desTx" presStyleLbl="alignAccFollowNode1" presStyleIdx="1" presStyleCnt="4">
        <dgm:presLayoutVars>
          <dgm:bulletEnabled val="1"/>
        </dgm:presLayoutVars>
      </dgm:prSet>
      <dgm:spPr/>
    </dgm:pt>
    <dgm:pt modelId="{2F0D8D2F-EBCA-CB4B-AFDA-15B5BF3338D2}" type="pres">
      <dgm:prSet presAssocID="{1156FF07-EF15-A34C-9DF7-4397230F87D5}" presName="space" presStyleCnt="0"/>
      <dgm:spPr/>
    </dgm:pt>
    <dgm:pt modelId="{D65CC337-8034-3A4E-8673-8901864F175C}" type="pres">
      <dgm:prSet presAssocID="{C819BF16-A6EF-424C-9D7C-86AC30509221}" presName="composite" presStyleCnt="0"/>
      <dgm:spPr/>
    </dgm:pt>
    <dgm:pt modelId="{524C739D-E6B5-5741-AB4D-99072F0DD8DA}" type="pres">
      <dgm:prSet presAssocID="{C819BF16-A6EF-424C-9D7C-86AC30509221}" presName="parTx" presStyleLbl="alignNode1" presStyleIdx="2" presStyleCnt="4">
        <dgm:presLayoutVars>
          <dgm:chMax val="0"/>
          <dgm:chPref val="0"/>
          <dgm:bulletEnabled val="1"/>
        </dgm:presLayoutVars>
      </dgm:prSet>
      <dgm:spPr/>
    </dgm:pt>
    <dgm:pt modelId="{865ED286-8722-C148-9625-42043529C427}" type="pres">
      <dgm:prSet presAssocID="{C819BF16-A6EF-424C-9D7C-86AC30509221}" presName="desTx" presStyleLbl="alignAccFollowNode1" presStyleIdx="2" presStyleCnt="4">
        <dgm:presLayoutVars>
          <dgm:bulletEnabled val="1"/>
        </dgm:presLayoutVars>
      </dgm:prSet>
      <dgm:spPr/>
    </dgm:pt>
    <dgm:pt modelId="{EE1D4687-57C8-6C43-BFFB-FF7530AA8E95}" type="pres">
      <dgm:prSet presAssocID="{66FA35D0-879B-1849-9768-24F8076102E6}" presName="space" presStyleCnt="0"/>
      <dgm:spPr/>
    </dgm:pt>
    <dgm:pt modelId="{403781EF-73BA-FB42-B292-EE140F0F27B6}" type="pres">
      <dgm:prSet presAssocID="{DB2FBDD2-7EE0-E94D-AF21-96F1F839AB00}" presName="composite" presStyleCnt="0"/>
      <dgm:spPr/>
    </dgm:pt>
    <dgm:pt modelId="{4C873A84-D37F-D546-8F79-CBD0B4A1E8F6}" type="pres">
      <dgm:prSet presAssocID="{DB2FBDD2-7EE0-E94D-AF21-96F1F839AB00}" presName="parTx" presStyleLbl="alignNode1" presStyleIdx="3" presStyleCnt="4">
        <dgm:presLayoutVars>
          <dgm:chMax val="0"/>
          <dgm:chPref val="0"/>
          <dgm:bulletEnabled val="1"/>
        </dgm:presLayoutVars>
      </dgm:prSet>
      <dgm:spPr/>
    </dgm:pt>
    <dgm:pt modelId="{372F9BEE-E4F8-2243-9A6D-9CB7627A141A}" type="pres">
      <dgm:prSet presAssocID="{DB2FBDD2-7EE0-E94D-AF21-96F1F839AB00}" presName="desTx" presStyleLbl="alignAccFollowNode1" presStyleIdx="3" presStyleCnt="4">
        <dgm:presLayoutVars>
          <dgm:bulletEnabled val="1"/>
        </dgm:presLayoutVars>
      </dgm:prSet>
      <dgm:spPr/>
    </dgm:pt>
  </dgm:ptLst>
  <dgm:cxnLst>
    <dgm:cxn modelId="{FC590803-6A2D-6A47-B7F8-D19FDDD3E053}" srcId="{C819BF16-A6EF-424C-9D7C-86AC30509221}" destId="{D6267D83-AA0A-1F47-BE37-96174E263DDF}" srcOrd="0" destOrd="0" parTransId="{8F9D9E73-2E6D-1648-95E3-AF5FB426FAC7}" sibTransId="{3D1B4D69-64DE-F040-815D-7B16042685BE}"/>
    <dgm:cxn modelId="{7F630705-C986-CD4C-AF27-6876E01247CF}" type="presOf" srcId="{4BD7F408-A5C2-FB48-AE52-6D98D36090D2}" destId="{B073F195-8940-D24B-9AE7-6B8EF15275E8}" srcOrd="0" destOrd="0" presId="urn:microsoft.com/office/officeart/2005/8/layout/hList1"/>
    <dgm:cxn modelId="{CBECA507-3F60-064B-837D-EDB88E312E5D}" srcId="{C819BF16-A6EF-424C-9D7C-86AC30509221}" destId="{82BF237C-8F14-C04A-925D-51F04411F557}" srcOrd="3" destOrd="0" parTransId="{8DD5DBF4-6166-AB4F-AB0C-D61B8B0D09C0}" sibTransId="{03D8F7A1-FAF7-3B4F-8893-D6A0BE74D05A}"/>
    <dgm:cxn modelId="{8039B509-0F5B-4E48-A995-A35755963BD0}" type="presOf" srcId="{067F1F24-A677-C242-8C15-61F2BBC68CB1}" destId="{B073F195-8940-D24B-9AE7-6B8EF15275E8}" srcOrd="0" destOrd="1" presId="urn:microsoft.com/office/officeart/2005/8/layout/hList1"/>
    <dgm:cxn modelId="{ACA0AE0C-4809-1545-9392-0986C1304A44}" type="presOf" srcId="{D6267D83-AA0A-1F47-BE37-96174E263DDF}" destId="{865ED286-8722-C148-9625-42043529C427}" srcOrd="0" destOrd="0" presId="urn:microsoft.com/office/officeart/2005/8/layout/hList1"/>
    <dgm:cxn modelId="{AA72D80D-E095-6A43-A704-F7A349FAF45D}" type="presOf" srcId="{DB2FBDD2-7EE0-E94D-AF21-96F1F839AB00}" destId="{4C873A84-D37F-D546-8F79-CBD0B4A1E8F6}" srcOrd="0" destOrd="0" presId="urn:microsoft.com/office/officeart/2005/8/layout/hList1"/>
    <dgm:cxn modelId="{DCBEB213-9163-8849-8015-DCD1A4C93674}" type="presOf" srcId="{A1AAB344-67BE-F74A-8CED-24A265C82E62}" destId="{372F9BEE-E4F8-2243-9A6D-9CB7627A141A}" srcOrd="0" destOrd="2" presId="urn:microsoft.com/office/officeart/2005/8/layout/hList1"/>
    <dgm:cxn modelId="{FC2EEF18-5030-D842-8917-6EC34E46E966}" type="presOf" srcId="{713EE7D5-1DA4-044D-9292-8B4D00A40DC2}" destId="{372F9BEE-E4F8-2243-9A6D-9CB7627A141A}" srcOrd="0" destOrd="1" presId="urn:microsoft.com/office/officeart/2005/8/layout/hList1"/>
    <dgm:cxn modelId="{F6315319-B1B8-9D4F-8A43-FFEC0A69062B}" srcId="{DB2FBDD2-7EE0-E94D-AF21-96F1F839AB00}" destId="{F73A723D-D066-574B-A3FE-4CC796C537DA}" srcOrd="3" destOrd="0" parTransId="{9240A477-230C-014B-B9B6-32454D221BF7}" sibTransId="{4FE6D1C5-5F76-3C41-AD89-BBADC4393B64}"/>
    <dgm:cxn modelId="{73FFA81A-0988-AC48-A569-90F2158760F5}" srcId="{C819BF16-A6EF-424C-9D7C-86AC30509221}" destId="{D40C9835-38A4-BC47-A65F-FF8F43FC1D35}" srcOrd="2" destOrd="0" parTransId="{D4E3AA2A-33D5-8646-9CE6-8C7DFA07E31A}" sibTransId="{17E7576E-2CBD-1C4B-931F-568E89A4B302}"/>
    <dgm:cxn modelId="{06120A1B-8268-BC43-992F-65EBC44696EE}" type="presOf" srcId="{6E5A4D47-695C-334C-8954-37EDD0C77249}" destId="{3B4E1315-7AFC-9B45-9BB0-4BFB3982D557}" srcOrd="0" destOrd="2" presId="urn:microsoft.com/office/officeart/2005/8/layout/hList1"/>
    <dgm:cxn modelId="{04EFCC1B-9EEE-7E45-9675-ADD2A68212D8}" type="presOf" srcId="{DE61A30D-FBE4-2740-A310-1388136D35C0}" destId="{372F9BEE-E4F8-2243-9A6D-9CB7627A141A}" srcOrd="0" destOrd="0" presId="urn:microsoft.com/office/officeart/2005/8/layout/hList1"/>
    <dgm:cxn modelId="{CA740F31-DE6A-9C43-A154-C02DD6451A16}" srcId="{DB2FBDD2-7EE0-E94D-AF21-96F1F839AB00}" destId="{A1AAB344-67BE-F74A-8CED-24A265C82E62}" srcOrd="2" destOrd="0" parTransId="{2E047091-7DBB-914B-A76A-B27A371D136E}" sibTransId="{64814122-9A42-434C-AF24-E3D7DE022B7A}"/>
    <dgm:cxn modelId="{40C04340-8AB0-4441-878F-BCC710650A51}" srcId="{09CF0948-E1E7-B54F-91CF-E199206A9C90}" destId="{14BE4C3D-745A-F645-A000-CDA9226776B1}" srcOrd="0" destOrd="0" parTransId="{5FA10B71-B8D3-F24D-8FE5-D46E31931A6C}" sibTransId="{62A47426-1AB9-C44C-9CA4-0DE54BB82526}"/>
    <dgm:cxn modelId="{B8E8E75F-874A-3546-A186-6DF99BF2BFE1}" type="presOf" srcId="{BBC7ECA7-24F9-6543-A137-237CE2B5747C}" destId="{3B4E1315-7AFC-9B45-9BB0-4BFB3982D557}" srcOrd="0" destOrd="0" presId="urn:microsoft.com/office/officeart/2005/8/layout/hList1"/>
    <dgm:cxn modelId="{2AFBF548-7AA5-8046-A3BE-DA55E9CADF1A}" type="presOf" srcId="{09CF0948-E1E7-B54F-91CF-E199206A9C90}" destId="{9F389F21-5D84-FE43-B5EF-D454C4BFADB4}" srcOrd="0" destOrd="0" presId="urn:microsoft.com/office/officeart/2005/8/layout/hList1"/>
    <dgm:cxn modelId="{3B73E64B-2BB9-1D4B-B8F3-4CFCAC273E24}" type="presOf" srcId="{D40C9835-38A4-BC47-A65F-FF8F43FC1D35}" destId="{865ED286-8722-C148-9625-42043529C427}" srcOrd="0" destOrd="2" presId="urn:microsoft.com/office/officeart/2005/8/layout/hList1"/>
    <dgm:cxn modelId="{681CB96C-11A6-AD45-B1D6-D1D17A11B252}" type="presOf" srcId="{6CB3D136-1E7C-444A-B968-9AC2DDEEC6B2}" destId="{865ED286-8722-C148-9625-42043529C427}" srcOrd="0" destOrd="4" presId="urn:microsoft.com/office/officeart/2005/8/layout/hList1"/>
    <dgm:cxn modelId="{C99E8C80-83F3-9E4E-9E27-B571550829BD}" type="presOf" srcId="{8F4217C8-B074-F440-BEC6-595106390C9A}" destId="{3F10A2F4-A971-7347-A0B4-FADBF467EDD1}" srcOrd="0" destOrd="0" presId="urn:microsoft.com/office/officeart/2005/8/layout/hList1"/>
    <dgm:cxn modelId="{8E7C4A84-7A77-7A45-941D-ED6BCE115074}" srcId="{DB2FBDD2-7EE0-E94D-AF21-96F1F839AB00}" destId="{DE61A30D-FBE4-2740-A310-1388136D35C0}" srcOrd="0" destOrd="0" parTransId="{056C3D09-EE76-3340-9133-8137FAA237AF}" sibTransId="{F6CEAFEC-F8E0-8E48-AB1A-EEE395747488}"/>
    <dgm:cxn modelId="{8EB83887-40DD-564F-9F7C-B852F08FC9F4}" srcId="{09CF0948-E1E7-B54F-91CF-E199206A9C90}" destId="{DB2FBDD2-7EE0-E94D-AF21-96F1F839AB00}" srcOrd="3" destOrd="0" parTransId="{FAFB31EE-123D-524F-B855-11C0C084E34C}" sibTransId="{F647973B-9EDF-0947-9C3D-621A8B23A384}"/>
    <dgm:cxn modelId="{FB65B089-A8A6-054A-89B7-FE561A67C9AF}" srcId="{C819BF16-A6EF-424C-9D7C-86AC30509221}" destId="{CD839C33-4728-9E4A-BBC7-E0D0494545D7}" srcOrd="1" destOrd="0" parTransId="{45C7E40F-056D-F44B-96B6-BA0187C96D30}" sibTransId="{85E02721-1510-BD41-BE61-64ACBAF1205D}"/>
    <dgm:cxn modelId="{41EF258A-F1F8-4E42-995E-EE4C8FC0E297}" type="presOf" srcId="{CD839C33-4728-9E4A-BBC7-E0D0494545D7}" destId="{865ED286-8722-C148-9625-42043529C427}" srcOrd="0" destOrd="1" presId="urn:microsoft.com/office/officeart/2005/8/layout/hList1"/>
    <dgm:cxn modelId="{9145798B-CA38-FB4A-9983-9999EA11E01C}" srcId="{14BE4C3D-745A-F645-A000-CDA9226776B1}" destId="{6E5A4D47-695C-334C-8954-37EDD0C77249}" srcOrd="2" destOrd="0" parTransId="{ACC16DFA-2C26-2044-87C8-C6794831D744}" sibTransId="{8357221D-592F-0A4A-B88F-1B06F941A1E1}"/>
    <dgm:cxn modelId="{2FA12292-0FAA-1C48-A8F1-30FFD85E8F96}" srcId="{09CF0948-E1E7-B54F-91CF-E199206A9C90}" destId="{8F4217C8-B074-F440-BEC6-595106390C9A}" srcOrd="1" destOrd="0" parTransId="{A25DCD03-C676-4647-806D-FB3A0032929A}" sibTransId="{1156FF07-EF15-A34C-9DF7-4397230F87D5}"/>
    <dgm:cxn modelId="{DDCC2392-972B-5641-8289-EEA24DE3BA03}" type="presOf" srcId="{8E6CF217-3789-304C-9EEC-C04F81968C42}" destId="{3B4E1315-7AFC-9B45-9BB0-4BFB3982D557}" srcOrd="0" destOrd="1" presId="urn:microsoft.com/office/officeart/2005/8/layout/hList1"/>
    <dgm:cxn modelId="{EC502DA5-AFAB-D849-8798-BA10F2F22CAA}" type="presOf" srcId="{F73A723D-D066-574B-A3FE-4CC796C537DA}" destId="{372F9BEE-E4F8-2243-9A6D-9CB7627A141A}" srcOrd="0" destOrd="3" presId="urn:microsoft.com/office/officeart/2005/8/layout/hList1"/>
    <dgm:cxn modelId="{1E6D7FAD-2305-1741-AABD-59F202FDAECD}" srcId="{DB2FBDD2-7EE0-E94D-AF21-96F1F839AB00}" destId="{713EE7D5-1DA4-044D-9292-8B4D00A40DC2}" srcOrd="1" destOrd="0" parTransId="{C90EFC13-27E0-7F46-8054-D04902BBDD2D}" sibTransId="{6A193E52-52F6-BB4C-B435-0A0FB883AEA5}"/>
    <dgm:cxn modelId="{8A4F80B5-DF32-9543-830A-FF310F13B31C}" srcId="{14BE4C3D-745A-F645-A000-CDA9226776B1}" destId="{BBC7ECA7-24F9-6543-A137-237CE2B5747C}" srcOrd="0" destOrd="0" parTransId="{9BD150F8-C07D-094B-90D1-7C8BF540C04A}" sibTransId="{85A80CE1-74B1-C342-813C-A4B7A9A128AA}"/>
    <dgm:cxn modelId="{A4AD3CBC-4ED2-9142-BAC1-99A37A59EA2C}" type="presOf" srcId="{14BE4C3D-745A-F645-A000-CDA9226776B1}" destId="{1C29BE45-3EF4-9240-86A5-D2FEA10E5526}" srcOrd="0" destOrd="0" presId="urn:microsoft.com/office/officeart/2005/8/layout/hList1"/>
    <dgm:cxn modelId="{DBD497CC-34BC-4D4D-B290-E4DA30B464B3}" type="presOf" srcId="{82BF237C-8F14-C04A-925D-51F04411F557}" destId="{865ED286-8722-C148-9625-42043529C427}" srcOrd="0" destOrd="3" presId="urn:microsoft.com/office/officeart/2005/8/layout/hList1"/>
    <dgm:cxn modelId="{A00E18D4-E61B-0B48-B150-539F93A6C1C7}" srcId="{8F4217C8-B074-F440-BEC6-595106390C9A}" destId="{4BD7F408-A5C2-FB48-AE52-6D98D36090D2}" srcOrd="0" destOrd="0" parTransId="{C12741C9-4DA8-7844-BE1C-F3545E6DC0EE}" sibTransId="{EEB27FFD-D497-D04B-B6CC-B0E151B8918B}"/>
    <dgm:cxn modelId="{776637D6-8F3E-F744-93A3-F46118AF42CE}" srcId="{09CF0948-E1E7-B54F-91CF-E199206A9C90}" destId="{C819BF16-A6EF-424C-9D7C-86AC30509221}" srcOrd="2" destOrd="0" parTransId="{0CABAD70-B93C-734D-A4A4-1407FB294496}" sibTransId="{66FA35D0-879B-1849-9768-24F8076102E6}"/>
    <dgm:cxn modelId="{B458E7D9-54C8-1247-BFFC-BAD86D550624}" srcId="{C819BF16-A6EF-424C-9D7C-86AC30509221}" destId="{6CB3D136-1E7C-444A-B968-9AC2DDEEC6B2}" srcOrd="4" destOrd="0" parTransId="{4D0544AF-C134-C945-A708-A0542A03BEAB}" sibTransId="{ACA47C52-BBC3-A141-B960-5DE92E4B6579}"/>
    <dgm:cxn modelId="{89A682DC-1B75-244E-828C-22C2A1AD05CD}" srcId="{8F4217C8-B074-F440-BEC6-595106390C9A}" destId="{067F1F24-A677-C242-8C15-61F2BBC68CB1}" srcOrd="1" destOrd="0" parTransId="{1C891661-FEC2-234C-BE37-AABF8933DADC}" sibTransId="{C717E55B-A266-3F4A-A0A1-FF97894A4D33}"/>
    <dgm:cxn modelId="{F8F0CEDD-7BF9-9E48-A2F7-193253C601B4}" srcId="{14BE4C3D-745A-F645-A000-CDA9226776B1}" destId="{8E6CF217-3789-304C-9EEC-C04F81968C42}" srcOrd="1" destOrd="0" parTransId="{51F7AD2E-C403-7947-872E-2179CA0BCA23}" sibTransId="{B9EB6490-066F-ED42-8338-D38D909E6C3B}"/>
    <dgm:cxn modelId="{D8F819F2-5725-4D40-A95A-98CBE866B79F}" type="presOf" srcId="{C819BF16-A6EF-424C-9D7C-86AC30509221}" destId="{524C739D-E6B5-5741-AB4D-99072F0DD8DA}" srcOrd="0" destOrd="0" presId="urn:microsoft.com/office/officeart/2005/8/layout/hList1"/>
    <dgm:cxn modelId="{8ABC8FEB-A68B-B34D-B8E5-0105ACD28621}" type="presParOf" srcId="{9F389F21-5D84-FE43-B5EF-D454C4BFADB4}" destId="{B0609145-503C-C249-BDF5-E396C2CE6698}" srcOrd="0" destOrd="0" presId="urn:microsoft.com/office/officeart/2005/8/layout/hList1"/>
    <dgm:cxn modelId="{EAC97FFE-4DB1-F148-A0B1-25C3398A0C07}" type="presParOf" srcId="{B0609145-503C-C249-BDF5-E396C2CE6698}" destId="{1C29BE45-3EF4-9240-86A5-D2FEA10E5526}" srcOrd="0" destOrd="0" presId="urn:microsoft.com/office/officeart/2005/8/layout/hList1"/>
    <dgm:cxn modelId="{8167261E-F9DD-A140-B585-775697F9E5F6}" type="presParOf" srcId="{B0609145-503C-C249-BDF5-E396C2CE6698}" destId="{3B4E1315-7AFC-9B45-9BB0-4BFB3982D557}" srcOrd="1" destOrd="0" presId="urn:microsoft.com/office/officeart/2005/8/layout/hList1"/>
    <dgm:cxn modelId="{EC1BE3AF-724B-BA48-851B-6A8D5D6366C5}" type="presParOf" srcId="{9F389F21-5D84-FE43-B5EF-D454C4BFADB4}" destId="{FA0479E0-ADD8-E341-9779-348FC8878952}" srcOrd="1" destOrd="0" presId="urn:microsoft.com/office/officeart/2005/8/layout/hList1"/>
    <dgm:cxn modelId="{59F1EA5A-C5D0-C049-A914-D5B974C61B75}" type="presParOf" srcId="{9F389F21-5D84-FE43-B5EF-D454C4BFADB4}" destId="{8666FE37-CD51-4F4A-9911-72127EC677B9}" srcOrd="2" destOrd="0" presId="urn:microsoft.com/office/officeart/2005/8/layout/hList1"/>
    <dgm:cxn modelId="{67A6A116-320D-6147-9B62-EC5B0ECF565D}" type="presParOf" srcId="{8666FE37-CD51-4F4A-9911-72127EC677B9}" destId="{3F10A2F4-A971-7347-A0B4-FADBF467EDD1}" srcOrd="0" destOrd="0" presId="urn:microsoft.com/office/officeart/2005/8/layout/hList1"/>
    <dgm:cxn modelId="{CE63F935-23C9-F842-BEF5-CD94135A0CDA}" type="presParOf" srcId="{8666FE37-CD51-4F4A-9911-72127EC677B9}" destId="{B073F195-8940-D24B-9AE7-6B8EF15275E8}" srcOrd="1" destOrd="0" presId="urn:microsoft.com/office/officeart/2005/8/layout/hList1"/>
    <dgm:cxn modelId="{1414803E-A66C-7740-8987-30CA2322860C}" type="presParOf" srcId="{9F389F21-5D84-FE43-B5EF-D454C4BFADB4}" destId="{2F0D8D2F-EBCA-CB4B-AFDA-15B5BF3338D2}" srcOrd="3" destOrd="0" presId="urn:microsoft.com/office/officeart/2005/8/layout/hList1"/>
    <dgm:cxn modelId="{FD017762-61B0-A147-9BF4-747D36D16EBB}" type="presParOf" srcId="{9F389F21-5D84-FE43-B5EF-D454C4BFADB4}" destId="{D65CC337-8034-3A4E-8673-8901864F175C}" srcOrd="4" destOrd="0" presId="urn:microsoft.com/office/officeart/2005/8/layout/hList1"/>
    <dgm:cxn modelId="{AFE9984C-539C-D747-9EE2-037920CDA8D2}" type="presParOf" srcId="{D65CC337-8034-3A4E-8673-8901864F175C}" destId="{524C739D-E6B5-5741-AB4D-99072F0DD8DA}" srcOrd="0" destOrd="0" presId="urn:microsoft.com/office/officeart/2005/8/layout/hList1"/>
    <dgm:cxn modelId="{896513B0-C2B6-6545-A80D-880F66604E73}" type="presParOf" srcId="{D65CC337-8034-3A4E-8673-8901864F175C}" destId="{865ED286-8722-C148-9625-42043529C427}" srcOrd="1" destOrd="0" presId="urn:microsoft.com/office/officeart/2005/8/layout/hList1"/>
    <dgm:cxn modelId="{307AC535-AB81-7F4C-AB30-855D9D1340BD}" type="presParOf" srcId="{9F389F21-5D84-FE43-B5EF-D454C4BFADB4}" destId="{EE1D4687-57C8-6C43-BFFB-FF7530AA8E95}" srcOrd="5" destOrd="0" presId="urn:microsoft.com/office/officeart/2005/8/layout/hList1"/>
    <dgm:cxn modelId="{9197DA65-A24B-DF45-83A3-93CDCFCB4D3D}" type="presParOf" srcId="{9F389F21-5D84-FE43-B5EF-D454C4BFADB4}" destId="{403781EF-73BA-FB42-B292-EE140F0F27B6}" srcOrd="6" destOrd="0" presId="urn:microsoft.com/office/officeart/2005/8/layout/hList1"/>
    <dgm:cxn modelId="{95D66E59-3F90-E549-A77B-E819EB895BD5}" type="presParOf" srcId="{403781EF-73BA-FB42-B292-EE140F0F27B6}" destId="{4C873A84-D37F-D546-8F79-CBD0B4A1E8F6}" srcOrd="0" destOrd="0" presId="urn:microsoft.com/office/officeart/2005/8/layout/hList1"/>
    <dgm:cxn modelId="{678A1838-C144-454C-A990-1D723E398959}" type="presParOf" srcId="{403781EF-73BA-FB42-B292-EE140F0F27B6}" destId="{372F9BEE-E4F8-2243-9A6D-9CB7627A141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0D61D6-B7B8-554B-B022-F542FC28754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99C5072B-1864-724C-8BCB-AB56FAC8CA33}">
      <dgm:prSet/>
      <dgm:spPr>
        <a:solidFill>
          <a:srgbClr val="00669E"/>
        </a:solidFill>
        <a:ln>
          <a:noFill/>
        </a:ln>
      </dgm:spPr>
      <dgm:t>
        <a:bodyPr/>
        <a:lstStyle/>
        <a:p>
          <a:r>
            <a:rPr lang="en-AU" dirty="0"/>
            <a:t>Source of motivation and commitment</a:t>
          </a:r>
        </a:p>
      </dgm:t>
    </dgm:pt>
    <dgm:pt modelId="{607EEB47-FB06-9044-8748-D584F24AEE96}" type="parTrans" cxnId="{DD892B62-198C-AC42-A77E-6EFBEC688AD5}">
      <dgm:prSet/>
      <dgm:spPr/>
      <dgm:t>
        <a:bodyPr/>
        <a:lstStyle/>
        <a:p>
          <a:endParaRPr lang="en-GB"/>
        </a:p>
      </dgm:t>
    </dgm:pt>
    <dgm:pt modelId="{FB85C757-6BAF-804E-822E-7853009EC87B}" type="sibTrans" cxnId="{DD892B62-198C-AC42-A77E-6EFBEC688AD5}">
      <dgm:prSet/>
      <dgm:spPr/>
      <dgm:t>
        <a:bodyPr/>
        <a:lstStyle/>
        <a:p>
          <a:endParaRPr lang="en-GB"/>
        </a:p>
      </dgm:t>
    </dgm:pt>
    <dgm:pt modelId="{F5F7C359-A9BC-9C46-88DA-0ABBDCDFB2FC}">
      <dgm:prSet/>
      <dgm:spPr/>
      <dgm:t>
        <a:bodyPr/>
        <a:lstStyle/>
        <a:p>
          <a:r>
            <a:rPr lang="en-AU"/>
            <a:t>Planning can reduce uncertainty for employees and clarify what they should accomplish. </a:t>
          </a:r>
        </a:p>
      </dgm:t>
    </dgm:pt>
    <dgm:pt modelId="{820A249F-1749-A048-9BF2-8179C925FA67}" type="parTrans" cxnId="{FF01CEFB-AB25-E84B-A4FF-935CE75D1F74}">
      <dgm:prSet/>
      <dgm:spPr/>
      <dgm:t>
        <a:bodyPr/>
        <a:lstStyle/>
        <a:p>
          <a:endParaRPr lang="en-GB"/>
        </a:p>
      </dgm:t>
    </dgm:pt>
    <dgm:pt modelId="{AE693A60-0D84-EF47-93A4-478595E3A77B}" type="sibTrans" cxnId="{FF01CEFB-AB25-E84B-A4FF-935CE75D1F74}">
      <dgm:prSet/>
      <dgm:spPr/>
      <dgm:t>
        <a:bodyPr/>
        <a:lstStyle/>
        <a:p>
          <a:endParaRPr lang="en-GB"/>
        </a:p>
      </dgm:t>
    </dgm:pt>
    <dgm:pt modelId="{9660ED94-44A7-5945-8840-B004FACA12CC}">
      <dgm:prSet/>
      <dgm:spPr/>
      <dgm:t>
        <a:bodyPr/>
        <a:lstStyle/>
        <a:p>
          <a:r>
            <a:rPr lang="en-AU"/>
            <a:t>The lack of a clear goal hampers motivation because people don’t understand what they’re working towards.</a:t>
          </a:r>
        </a:p>
      </dgm:t>
    </dgm:pt>
    <dgm:pt modelId="{E6031BC3-C209-C24E-A068-002756236526}" type="parTrans" cxnId="{0811F3A0-9FF2-DB4E-9D33-CCF4B714D120}">
      <dgm:prSet/>
      <dgm:spPr/>
      <dgm:t>
        <a:bodyPr/>
        <a:lstStyle/>
        <a:p>
          <a:endParaRPr lang="en-GB"/>
        </a:p>
      </dgm:t>
    </dgm:pt>
    <dgm:pt modelId="{B9F56197-46DB-4D41-B6E9-3635326A79C3}" type="sibTrans" cxnId="{0811F3A0-9FF2-DB4E-9D33-CCF4B714D120}">
      <dgm:prSet/>
      <dgm:spPr/>
      <dgm:t>
        <a:bodyPr/>
        <a:lstStyle/>
        <a:p>
          <a:endParaRPr lang="en-GB"/>
        </a:p>
      </dgm:t>
    </dgm:pt>
    <dgm:pt modelId="{2A0F7650-55C9-E24A-B5BB-094B486BB973}">
      <dgm:prSet/>
      <dgm:spPr>
        <a:solidFill>
          <a:srgbClr val="A93E62"/>
        </a:solidFill>
        <a:ln>
          <a:noFill/>
        </a:ln>
      </dgm:spPr>
      <dgm:t>
        <a:bodyPr/>
        <a:lstStyle/>
        <a:p>
          <a:r>
            <a:rPr lang="en-AU" dirty="0"/>
            <a:t>Guide to resource allocation</a:t>
          </a:r>
        </a:p>
      </dgm:t>
    </dgm:pt>
    <dgm:pt modelId="{75FB3447-E1E8-004A-92AC-67515791E272}" type="parTrans" cxnId="{3A5AF859-DC76-BC4C-8BBD-C0578E4A8C64}">
      <dgm:prSet/>
      <dgm:spPr/>
      <dgm:t>
        <a:bodyPr/>
        <a:lstStyle/>
        <a:p>
          <a:endParaRPr lang="en-GB"/>
        </a:p>
      </dgm:t>
    </dgm:pt>
    <dgm:pt modelId="{04BE059D-9DE4-C34B-BEB6-16003B3A08B4}" type="sibTrans" cxnId="{3A5AF859-DC76-BC4C-8BBD-C0578E4A8C64}">
      <dgm:prSet/>
      <dgm:spPr/>
      <dgm:t>
        <a:bodyPr/>
        <a:lstStyle/>
        <a:p>
          <a:endParaRPr lang="en-GB"/>
        </a:p>
      </dgm:t>
    </dgm:pt>
    <dgm:pt modelId="{51241650-6E83-5446-8EDB-B98A80DEE588}">
      <dgm:prSet/>
      <dgm:spPr/>
      <dgm:t>
        <a:bodyPr/>
        <a:lstStyle/>
        <a:p>
          <a:r>
            <a:rPr lang="en-AU" dirty="0"/>
            <a:t>Planning helps managers decide where they need to allocate resources, such as employees, money and equipment. </a:t>
          </a:r>
        </a:p>
      </dgm:t>
    </dgm:pt>
    <dgm:pt modelId="{FB48AC95-18B7-9E4F-B51D-49D9A335FBA1}" type="parTrans" cxnId="{C9920C65-A942-6149-8249-6253B160FDFD}">
      <dgm:prSet/>
      <dgm:spPr/>
      <dgm:t>
        <a:bodyPr/>
        <a:lstStyle/>
        <a:p>
          <a:endParaRPr lang="en-GB"/>
        </a:p>
      </dgm:t>
    </dgm:pt>
    <dgm:pt modelId="{36A990D0-CE20-ED48-BD8B-3728928BE68F}" type="sibTrans" cxnId="{C9920C65-A942-6149-8249-6253B160FDFD}">
      <dgm:prSet/>
      <dgm:spPr/>
      <dgm:t>
        <a:bodyPr/>
        <a:lstStyle/>
        <a:p>
          <a:endParaRPr lang="en-GB"/>
        </a:p>
      </dgm:t>
    </dgm:pt>
    <dgm:pt modelId="{9C0E3536-0455-E848-98E5-258998CE5500}">
      <dgm:prSet/>
      <dgm:spPr>
        <a:solidFill>
          <a:srgbClr val="4B5085"/>
        </a:solidFill>
        <a:ln>
          <a:noFill/>
        </a:ln>
      </dgm:spPr>
      <dgm:t>
        <a:bodyPr/>
        <a:lstStyle/>
        <a:p>
          <a:r>
            <a:rPr lang="en-AU" dirty="0"/>
            <a:t>Guide to action</a:t>
          </a:r>
        </a:p>
      </dgm:t>
    </dgm:pt>
    <dgm:pt modelId="{20B4758B-DCA6-B248-AA18-5A10D55C54F4}" type="parTrans" cxnId="{BFBB5E3B-4D3E-8043-B125-2440CD5F70A0}">
      <dgm:prSet/>
      <dgm:spPr/>
      <dgm:t>
        <a:bodyPr/>
        <a:lstStyle/>
        <a:p>
          <a:endParaRPr lang="en-GB"/>
        </a:p>
      </dgm:t>
    </dgm:pt>
    <dgm:pt modelId="{A906AD6F-92DA-064B-8405-054C55A056C4}" type="sibTrans" cxnId="{BFBB5E3B-4D3E-8043-B125-2440CD5F70A0}">
      <dgm:prSet/>
      <dgm:spPr/>
      <dgm:t>
        <a:bodyPr/>
        <a:lstStyle/>
        <a:p>
          <a:endParaRPr lang="en-GB"/>
        </a:p>
      </dgm:t>
    </dgm:pt>
    <dgm:pt modelId="{14B0FDEB-72AE-734C-87FA-CB97DE134C95}">
      <dgm:prSet/>
      <dgm:spPr/>
      <dgm:t>
        <a:bodyPr/>
        <a:lstStyle/>
        <a:p>
          <a:r>
            <a:rPr lang="en-AU" dirty="0"/>
            <a:t>Planning focuses attention on specific targets and directs employee efforts towards important outcomes. </a:t>
          </a:r>
        </a:p>
      </dgm:t>
    </dgm:pt>
    <dgm:pt modelId="{CD4063F4-86FF-7448-957C-A7944B1AEAE0}" type="parTrans" cxnId="{B315141A-32F0-D845-A37C-32A3AF81767E}">
      <dgm:prSet/>
      <dgm:spPr/>
      <dgm:t>
        <a:bodyPr/>
        <a:lstStyle/>
        <a:p>
          <a:endParaRPr lang="en-GB"/>
        </a:p>
      </dgm:t>
    </dgm:pt>
    <dgm:pt modelId="{4FCCA07F-0C03-744A-B507-F93342786027}" type="sibTrans" cxnId="{B315141A-32F0-D845-A37C-32A3AF81767E}">
      <dgm:prSet/>
      <dgm:spPr/>
      <dgm:t>
        <a:bodyPr/>
        <a:lstStyle/>
        <a:p>
          <a:endParaRPr lang="en-GB"/>
        </a:p>
      </dgm:t>
    </dgm:pt>
    <dgm:pt modelId="{3100EF70-BEA9-EE4C-9B8F-87B3B484B67F}">
      <dgm:prSet/>
      <dgm:spPr/>
      <dgm:t>
        <a:bodyPr/>
        <a:lstStyle/>
        <a:p>
          <a:r>
            <a:rPr lang="en-AU"/>
            <a:t>Planning helps managers and other employees know what actions they need to take to achieve the goal.</a:t>
          </a:r>
        </a:p>
      </dgm:t>
    </dgm:pt>
    <dgm:pt modelId="{F41CDA87-155C-1243-A400-CDC8F5A27FF8}" type="parTrans" cxnId="{312B589B-F07D-6B48-9538-FB9E5B251FD0}">
      <dgm:prSet/>
      <dgm:spPr/>
      <dgm:t>
        <a:bodyPr/>
        <a:lstStyle/>
        <a:p>
          <a:endParaRPr lang="en-GB"/>
        </a:p>
      </dgm:t>
    </dgm:pt>
    <dgm:pt modelId="{56F2CCA1-C8E7-1441-82CA-F28912274BA0}" type="sibTrans" cxnId="{312B589B-F07D-6B48-9538-FB9E5B251FD0}">
      <dgm:prSet/>
      <dgm:spPr/>
      <dgm:t>
        <a:bodyPr/>
        <a:lstStyle/>
        <a:p>
          <a:endParaRPr lang="en-GB"/>
        </a:p>
      </dgm:t>
    </dgm:pt>
    <dgm:pt modelId="{D1E80E60-B316-7440-8F38-BCFBB504F6AF}">
      <dgm:prSet/>
      <dgm:spPr>
        <a:solidFill>
          <a:srgbClr val="008162"/>
        </a:solidFill>
        <a:ln>
          <a:noFill/>
        </a:ln>
      </dgm:spPr>
      <dgm:t>
        <a:bodyPr/>
        <a:lstStyle/>
        <a:p>
          <a:r>
            <a:rPr lang="en-AU" dirty="0"/>
            <a:t>Standard of performance</a:t>
          </a:r>
        </a:p>
      </dgm:t>
    </dgm:pt>
    <dgm:pt modelId="{6DCCBB10-857A-2341-AA2B-0FF47E0F1449}" type="parTrans" cxnId="{6F5E3D4D-D55F-6E4A-AD4E-1DF48D71B46F}">
      <dgm:prSet/>
      <dgm:spPr/>
      <dgm:t>
        <a:bodyPr/>
        <a:lstStyle/>
        <a:p>
          <a:endParaRPr lang="en-GB"/>
        </a:p>
      </dgm:t>
    </dgm:pt>
    <dgm:pt modelId="{005CAE77-EB9F-F045-9D5F-E76F7970615B}" type="sibTrans" cxnId="{6F5E3D4D-D55F-6E4A-AD4E-1DF48D71B46F}">
      <dgm:prSet/>
      <dgm:spPr/>
      <dgm:t>
        <a:bodyPr/>
        <a:lstStyle/>
        <a:p>
          <a:endParaRPr lang="en-GB"/>
        </a:p>
      </dgm:t>
    </dgm:pt>
    <dgm:pt modelId="{059F577C-7675-434D-AAD1-024502860BB5}">
      <dgm:prSet/>
      <dgm:spPr/>
      <dgm:t>
        <a:bodyPr/>
        <a:lstStyle/>
        <a:p>
          <a:r>
            <a:rPr lang="en-AU" dirty="0"/>
            <a:t>Because planning and goal setting define desired outcomes, they also establish performance criteria so managers can measure whether things are on- or off-track.</a:t>
          </a:r>
        </a:p>
      </dgm:t>
    </dgm:pt>
    <dgm:pt modelId="{8B488710-9E0D-8C44-B62B-01BAFF4DADC5}" type="parTrans" cxnId="{F8E53EEF-EDC6-F842-8CE6-93B9AF22A26B}">
      <dgm:prSet/>
      <dgm:spPr/>
      <dgm:t>
        <a:bodyPr/>
        <a:lstStyle/>
        <a:p>
          <a:endParaRPr lang="en-GB"/>
        </a:p>
      </dgm:t>
    </dgm:pt>
    <dgm:pt modelId="{AC59DB8D-E4BE-1545-ABB8-F709B9FC8BB1}" type="sibTrans" cxnId="{F8E53EEF-EDC6-F842-8CE6-93B9AF22A26B}">
      <dgm:prSet/>
      <dgm:spPr/>
      <dgm:t>
        <a:bodyPr/>
        <a:lstStyle/>
        <a:p>
          <a:endParaRPr lang="en-GB"/>
        </a:p>
      </dgm:t>
    </dgm:pt>
    <dgm:pt modelId="{BE6774B8-932C-6342-8549-373124F0703F}">
      <dgm:prSet/>
      <dgm:spPr/>
      <dgm:t>
        <a:bodyPr/>
        <a:lstStyle/>
        <a:p>
          <a:r>
            <a:rPr lang="en-AU"/>
            <a:t>Goals and plans provide a standard of assessment.</a:t>
          </a:r>
        </a:p>
      </dgm:t>
    </dgm:pt>
    <dgm:pt modelId="{8894A71B-1C0C-7144-9E8F-23EBC52B5C74}" type="parTrans" cxnId="{5A7D7388-C168-C749-90FB-0FDABB8A1AED}">
      <dgm:prSet/>
      <dgm:spPr/>
      <dgm:t>
        <a:bodyPr/>
        <a:lstStyle/>
        <a:p>
          <a:endParaRPr lang="en-GB"/>
        </a:p>
      </dgm:t>
    </dgm:pt>
    <dgm:pt modelId="{32010CB0-CCD9-0B40-A54C-9B39D04B93A7}" type="sibTrans" cxnId="{5A7D7388-C168-C749-90FB-0FDABB8A1AED}">
      <dgm:prSet/>
      <dgm:spPr/>
      <dgm:t>
        <a:bodyPr/>
        <a:lstStyle/>
        <a:p>
          <a:endParaRPr lang="en-GB"/>
        </a:p>
      </dgm:t>
    </dgm:pt>
    <dgm:pt modelId="{8CC8BCB3-859C-764E-89CE-D7147F06A45B}" type="pres">
      <dgm:prSet presAssocID="{2E0D61D6-B7B8-554B-B022-F542FC28754D}" presName="Name0" presStyleCnt="0">
        <dgm:presLayoutVars>
          <dgm:dir/>
          <dgm:animLvl val="lvl"/>
          <dgm:resizeHandles val="exact"/>
        </dgm:presLayoutVars>
      </dgm:prSet>
      <dgm:spPr/>
    </dgm:pt>
    <dgm:pt modelId="{0E567342-BB5C-994E-B44C-5378042EE340}" type="pres">
      <dgm:prSet presAssocID="{99C5072B-1864-724C-8BCB-AB56FAC8CA33}" presName="composite" presStyleCnt="0"/>
      <dgm:spPr/>
    </dgm:pt>
    <dgm:pt modelId="{EE732CBC-8F8C-034B-B589-C86BEA96EA21}" type="pres">
      <dgm:prSet presAssocID="{99C5072B-1864-724C-8BCB-AB56FAC8CA33}" presName="parTx" presStyleLbl="alignNode1" presStyleIdx="0" presStyleCnt="4">
        <dgm:presLayoutVars>
          <dgm:chMax val="0"/>
          <dgm:chPref val="0"/>
          <dgm:bulletEnabled val="1"/>
        </dgm:presLayoutVars>
      </dgm:prSet>
      <dgm:spPr/>
    </dgm:pt>
    <dgm:pt modelId="{C99BD3B3-FCE1-1742-A149-1EED002F8F48}" type="pres">
      <dgm:prSet presAssocID="{99C5072B-1864-724C-8BCB-AB56FAC8CA33}" presName="desTx" presStyleLbl="alignAccFollowNode1" presStyleIdx="0" presStyleCnt="4">
        <dgm:presLayoutVars>
          <dgm:bulletEnabled val="1"/>
        </dgm:presLayoutVars>
      </dgm:prSet>
      <dgm:spPr/>
    </dgm:pt>
    <dgm:pt modelId="{40168E6A-01BB-D046-B70A-17C0DBF54BA1}" type="pres">
      <dgm:prSet presAssocID="{FB85C757-6BAF-804E-822E-7853009EC87B}" presName="space" presStyleCnt="0"/>
      <dgm:spPr/>
    </dgm:pt>
    <dgm:pt modelId="{7778881E-CE0C-8D4B-BDD3-430D334A3DCB}" type="pres">
      <dgm:prSet presAssocID="{2A0F7650-55C9-E24A-B5BB-094B486BB973}" presName="composite" presStyleCnt="0"/>
      <dgm:spPr/>
    </dgm:pt>
    <dgm:pt modelId="{6576306A-BDB9-8043-B862-7C58DBD3C399}" type="pres">
      <dgm:prSet presAssocID="{2A0F7650-55C9-E24A-B5BB-094B486BB973}" presName="parTx" presStyleLbl="alignNode1" presStyleIdx="1" presStyleCnt="4">
        <dgm:presLayoutVars>
          <dgm:chMax val="0"/>
          <dgm:chPref val="0"/>
          <dgm:bulletEnabled val="1"/>
        </dgm:presLayoutVars>
      </dgm:prSet>
      <dgm:spPr/>
    </dgm:pt>
    <dgm:pt modelId="{F8E16DB1-9C28-C84E-86F5-3D050E5EB341}" type="pres">
      <dgm:prSet presAssocID="{2A0F7650-55C9-E24A-B5BB-094B486BB973}" presName="desTx" presStyleLbl="alignAccFollowNode1" presStyleIdx="1" presStyleCnt="4">
        <dgm:presLayoutVars>
          <dgm:bulletEnabled val="1"/>
        </dgm:presLayoutVars>
      </dgm:prSet>
      <dgm:spPr/>
    </dgm:pt>
    <dgm:pt modelId="{A6B5591E-64BA-E84B-93D8-0F6FB5DDA3BF}" type="pres">
      <dgm:prSet presAssocID="{04BE059D-9DE4-C34B-BEB6-16003B3A08B4}" presName="space" presStyleCnt="0"/>
      <dgm:spPr/>
    </dgm:pt>
    <dgm:pt modelId="{58BDD569-3AE6-B74B-9AEB-90DE2D10BB65}" type="pres">
      <dgm:prSet presAssocID="{9C0E3536-0455-E848-98E5-258998CE5500}" presName="composite" presStyleCnt="0"/>
      <dgm:spPr/>
    </dgm:pt>
    <dgm:pt modelId="{5F8DC9BC-CE98-2E40-BA4D-A1C3B54E1B28}" type="pres">
      <dgm:prSet presAssocID="{9C0E3536-0455-E848-98E5-258998CE5500}" presName="parTx" presStyleLbl="alignNode1" presStyleIdx="2" presStyleCnt="4">
        <dgm:presLayoutVars>
          <dgm:chMax val="0"/>
          <dgm:chPref val="0"/>
          <dgm:bulletEnabled val="1"/>
        </dgm:presLayoutVars>
      </dgm:prSet>
      <dgm:spPr/>
    </dgm:pt>
    <dgm:pt modelId="{9939124D-2223-8F49-9CC1-C1864EC861F6}" type="pres">
      <dgm:prSet presAssocID="{9C0E3536-0455-E848-98E5-258998CE5500}" presName="desTx" presStyleLbl="alignAccFollowNode1" presStyleIdx="2" presStyleCnt="4">
        <dgm:presLayoutVars>
          <dgm:bulletEnabled val="1"/>
        </dgm:presLayoutVars>
      </dgm:prSet>
      <dgm:spPr/>
    </dgm:pt>
    <dgm:pt modelId="{1052CB4F-106A-D142-A498-DE24C6C643F3}" type="pres">
      <dgm:prSet presAssocID="{A906AD6F-92DA-064B-8405-054C55A056C4}" presName="space" presStyleCnt="0"/>
      <dgm:spPr/>
    </dgm:pt>
    <dgm:pt modelId="{EFC5D3D9-43C6-684B-851D-2FF0B4F016FA}" type="pres">
      <dgm:prSet presAssocID="{D1E80E60-B316-7440-8F38-BCFBB504F6AF}" presName="composite" presStyleCnt="0"/>
      <dgm:spPr/>
    </dgm:pt>
    <dgm:pt modelId="{9600B907-72B0-EE49-B311-DA2E040D4E1A}" type="pres">
      <dgm:prSet presAssocID="{D1E80E60-B316-7440-8F38-BCFBB504F6AF}" presName="parTx" presStyleLbl="alignNode1" presStyleIdx="3" presStyleCnt="4">
        <dgm:presLayoutVars>
          <dgm:chMax val="0"/>
          <dgm:chPref val="0"/>
          <dgm:bulletEnabled val="1"/>
        </dgm:presLayoutVars>
      </dgm:prSet>
      <dgm:spPr/>
    </dgm:pt>
    <dgm:pt modelId="{1F9AE042-9375-FA4D-B772-B78E5ED9D577}" type="pres">
      <dgm:prSet presAssocID="{D1E80E60-B316-7440-8F38-BCFBB504F6AF}" presName="desTx" presStyleLbl="alignAccFollowNode1" presStyleIdx="3" presStyleCnt="4">
        <dgm:presLayoutVars>
          <dgm:bulletEnabled val="1"/>
        </dgm:presLayoutVars>
      </dgm:prSet>
      <dgm:spPr/>
    </dgm:pt>
  </dgm:ptLst>
  <dgm:cxnLst>
    <dgm:cxn modelId="{2EA5D505-6CD5-1A4C-9E32-722C4114DD8E}" type="presOf" srcId="{14B0FDEB-72AE-734C-87FA-CB97DE134C95}" destId="{9939124D-2223-8F49-9CC1-C1864EC861F6}" srcOrd="0" destOrd="0" presId="urn:microsoft.com/office/officeart/2005/8/layout/hList1"/>
    <dgm:cxn modelId="{7C3FCE0B-01BE-964B-A027-158938DD7F75}" type="presOf" srcId="{51241650-6E83-5446-8EDB-B98A80DEE588}" destId="{F8E16DB1-9C28-C84E-86F5-3D050E5EB341}" srcOrd="0" destOrd="0" presId="urn:microsoft.com/office/officeart/2005/8/layout/hList1"/>
    <dgm:cxn modelId="{0F73E114-F8EA-074D-B794-30D82E77EFDE}" type="presOf" srcId="{99C5072B-1864-724C-8BCB-AB56FAC8CA33}" destId="{EE732CBC-8F8C-034B-B589-C86BEA96EA21}" srcOrd="0" destOrd="0" presId="urn:microsoft.com/office/officeart/2005/8/layout/hList1"/>
    <dgm:cxn modelId="{B315141A-32F0-D845-A37C-32A3AF81767E}" srcId="{9C0E3536-0455-E848-98E5-258998CE5500}" destId="{14B0FDEB-72AE-734C-87FA-CB97DE134C95}" srcOrd="0" destOrd="0" parTransId="{CD4063F4-86FF-7448-957C-A7944B1AEAE0}" sibTransId="{4FCCA07F-0C03-744A-B507-F93342786027}"/>
    <dgm:cxn modelId="{D42CA129-7ADA-0E40-8C20-68BA957BC04A}" type="presOf" srcId="{D1E80E60-B316-7440-8F38-BCFBB504F6AF}" destId="{9600B907-72B0-EE49-B311-DA2E040D4E1A}" srcOrd="0" destOrd="0" presId="urn:microsoft.com/office/officeart/2005/8/layout/hList1"/>
    <dgm:cxn modelId="{BFBB5E3B-4D3E-8043-B125-2440CD5F70A0}" srcId="{2E0D61D6-B7B8-554B-B022-F542FC28754D}" destId="{9C0E3536-0455-E848-98E5-258998CE5500}" srcOrd="2" destOrd="0" parTransId="{20B4758B-DCA6-B248-AA18-5A10D55C54F4}" sibTransId="{A906AD6F-92DA-064B-8405-054C55A056C4}"/>
    <dgm:cxn modelId="{E405FE61-F69F-6E45-A0C9-265EBD9F49C2}" type="presOf" srcId="{9C0E3536-0455-E848-98E5-258998CE5500}" destId="{5F8DC9BC-CE98-2E40-BA4D-A1C3B54E1B28}" srcOrd="0" destOrd="0" presId="urn:microsoft.com/office/officeart/2005/8/layout/hList1"/>
    <dgm:cxn modelId="{DD892B62-198C-AC42-A77E-6EFBEC688AD5}" srcId="{2E0D61D6-B7B8-554B-B022-F542FC28754D}" destId="{99C5072B-1864-724C-8BCB-AB56FAC8CA33}" srcOrd="0" destOrd="0" parTransId="{607EEB47-FB06-9044-8748-D584F24AEE96}" sibTransId="{FB85C757-6BAF-804E-822E-7853009EC87B}"/>
    <dgm:cxn modelId="{C9920C65-A942-6149-8249-6253B160FDFD}" srcId="{2A0F7650-55C9-E24A-B5BB-094B486BB973}" destId="{51241650-6E83-5446-8EDB-B98A80DEE588}" srcOrd="0" destOrd="0" parTransId="{FB48AC95-18B7-9E4F-B51D-49D9A335FBA1}" sibTransId="{36A990D0-CE20-ED48-BD8B-3728928BE68F}"/>
    <dgm:cxn modelId="{6F5E3D4D-D55F-6E4A-AD4E-1DF48D71B46F}" srcId="{2E0D61D6-B7B8-554B-B022-F542FC28754D}" destId="{D1E80E60-B316-7440-8F38-BCFBB504F6AF}" srcOrd="3" destOrd="0" parTransId="{6DCCBB10-857A-2341-AA2B-0FF47E0F1449}" sibTransId="{005CAE77-EB9F-F045-9D5F-E76F7970615B}"/>
    <dgm:cxn modelId="{3A5AF859-DC76-BC4C-8BBD-C0578E4A8C64}" srcId="{2E0D61D6-B7B8-554B-B022-F542FC28754D}" destId="{2A0F7650-55C9-E24A-B5BB-094B486BB973}" srcOrd="1" destOrd="0" parTransId="{75FB3447-E1E8-004A-92AC-67515791E272}" sibTransId="{04BE059D-9DE4-C34B-BEB6-16003B3A08B4}"/>
    <dgm:cxn modelId="{5A7D7388-C168-C749-90FB-0FDABB8A1AED}" srcId="{D1E80E60-B316-7440-8F38-BCFBB504F6AF}" destId="{BE6774B8-932C-6342-8549-373124F0703F}" srcOrd="1" destOrd="0" parTransId="{8894A71B-1C0C-7144-9E8F-23EBC52B5C74}" sibTransId="{32010CB0-CCD9-0B40-A54C-9B39D04B93A7}"/>
    <dgm:cxn modelId="{052B7F8F-FF9C-6341-881A-5BBBAC8226D5}" type="presOf" srcId="{F5F7C359-A9BC-9C46-88DA-0ABBDCDFB2FC}" destId="{C99BD3B3-FCE1-1742-A149-1EED002F8F48}" srcOrd="0" destOrd="0" presId="urn:microsoft.com/office/officeart/2005/8/layout/hList1"/>
    <dgm:cxn modelId="{312B589B-F07D-6B48-9538-FB9E5B251FD0}" srcId="{9C0E3536-0455-E848-98E5-258998CE5500}" destId="{3100EF70-BEA9-EE4C-9B8F-87B3B484B67F}" srcOrd="1" destOrd="0" parTransId="{F41CDA87-155C-1243-A400-CDC8F5A27FF8}" sibTransId="{56F2CCA1-C8E7-1441-82CA-F28912274BA0}"/>
    <dgm:cxn modelId="{64CCE19E-89F8-514E-92F9-264B1C4E5C64}" type="presOf" srcId="{9660ED94-44A7-5945-8840-B004FACA12CC}" destId="{C99BD3B3-FCE1-1742-A149-1EED002F8F48}" srcOrd="0" destOrd="1" presId="urn:microsoft.com/office/officeart/2005/8/layout/hList1"/>
    <dgm:cxn modelId="{0811F3A0-9FF2-DB4E-9D33-CCF4B714D120}" srcId="{99C5072B-1864-724C-8BCB-AB56FAC8CA33}" destId="{9660ED94-44A7-5945-8840-B004FACA12CC}" srcOrd="1" destOrd="0" parTransId="{E6031BC3-C209-C24E-A068-002756236526}" sibTransId="{B9F56197-46DB-4D41-B6E9-3635326A79C3}"/>
    <dgm:cxn modelId="{F76A42A7-9089-6E4D-82B8-F79713E4D794}" type="presOf" srcId="{3100EF70-BEA9-EE4C-9B8F-87B3B484B67F}" destId="{9939124D-2223-8F49-9CC1-C1864EC861F6}" srcOrd="0" destOrd="1" presId="urn:microsoft.com/office/officeart/2005/8/layout/hList1"/>
    <dgm:cxn modelId="{2BFDF3BB-BD2D-CA4A-931D-254E9168F508}" type="presOf" srcId="{2E0D61D6-B7B8-554B-B022-F542FC28754D}" destId="{8CC8BCB3-859C-764E-89CE-D7147F06A45B}" srcOrd="0" destOrd="0" presId="urn:microsoft.com/office/officeart/2005/8/layout/hList1"/>
    <dgm:cxn modelId="{18021CDF-6409-6340-A008-BE172119D4BB}" type="presOf" srcId="{2A0F7650-55C9-E24A-B5BB-094B486BB973}" destId="{6576306A-BDB9-8043-B862-7C58DBD3C399}" srcOrd="0" destOrd="0" presId="urn:microsoft.com/office/officeart/2005/8/layout/hList1"/>
    <dgm:cxn modelId="{F8E53EEF-EDC6-F842-8CE6-93B9AF22A26B}" srcId="{D1E80E60-B316-7440-8F38-BCFBB504F6AF}" destId="{059F577C-7675-434D-AAD1-024502860BB5}" srcOrd="0" destOrd="0" parTransId="{8B488710-9E0D-8C44-B62B-01BAFF4DADC5}" sibTransId="{AC59DB8D-E4BE-1545-ABB8-F709B9FC8BB1}"/>
    <dgm:cxn modelId="{4C9166F1-D9E5-0340-AC88-4436FFBF2F8C}" type="presOf" srcId="{059F577C-7675-434D-AAD1-024502860BB5}" destId="{1F9AE042-9375-FA4D-B772-B78E5ED9D577}" srcOrd="0" destOrd="0" presId="urn:microsoft.com/office/officeart/2005/8/layout/hList1"/>
    <dgm:cxn modelId="{14A04DF8-689D-434E-82DB-D884BBBC7C4A}" type="presOf" srcId="{BE6774B8-932C-6342-8549-373124F0703F}" destId="{1F9AE042-9375-FA4D-B772-B78E5ED9D577}" srcOrd="0" destOrd="1" presId="urn:microsoft.com/office/officeart/2005/8/layout/hList1"/>
    <dgm:cxn modelId="{FF01CEFB-AB25-E84B-A4FF-935CE75D1F74}" srcId="{99C5072B-1864-724C-8BCB-AB56FAC8CA33}" destId="{F5F7C359-A9BC-9C46-88DA-0ABBDCDFB2FC}" srcOrd="0" destOrd="0" parTransId="{820A249F-1749-A048-9BF2-8179C925FA67}" sibTransId="{AE693A60-0D84-EF47-93A4-478595E3A77B}"/>
    <dgm:cxn modelId="{68C9887E-ED0C-0640-9DC7-A6D51D1F8A86}" type="presParOf" srcId="{8CC8BCB3-859C-764E-89CE-D7147F06A45B}" destId="{0E567342-BB5C-994E-B44C-5378042EE340}" srcOrd="0" destOrd="0" presId="urn:microsoft.com/office/officeart/2005/8/layout/hList1"/>
    <dgm:cxn modelId="{6C2AD4AE-C195-5543-83D6-BA453DB7F1D8}" type="presParOf" srcId="{0E567342-BB5C-994E-B44C-5378042EE340}" destId="{EE732CBC-8F8C-034B-B589-C86BEA96EA21}" srcOrd="0" destOrd="0" presId="urn:microsoft.com/office/officeart/2005/8/layout/hList1"/>
    <dgm:cxn modelId="{50F9ED7A-7546-8E4E-8C56-D57F8817722C}" type="presParOf" srcId="{0E567342-BB5C-994E-B44C-5378042EE340}" destId="{C99BD3B3-FCE1-1742-A149-1EED002F8F48}" srcOrd="1" destOrd="0" presId="urn:microsoft.com/office/officeart/2005/8/layout/hList1"/>
    <dgm:cxn modelId="{E05BB678-E8A1-9443-9B1A-44DDB6D4D883}" type="presParOf" srcId="{8CC8BCB3-859C-764E-89CE-D7147F06A45B}" destId="{40168E6A-01BB-D046-B70A-17C0DBF54BA1}" srcOrd="1" destOrd="0" presId="urn:microsoft.com/office/officeart/2005/8/layout/hList1"/>
    <dgm:cxn modelId="{15289276-C53E-3C41-B2F2-ADE1F2FB771A}" type="presParOf" srcId="{8CC8BCB3-859C-764E-89CE-D7147F06A45B}" destId="{7778881E-CE0C-8D4B-BDD3-430D334A3DCB}" srcOrd="2" destOrd="0" presId="urn:microsoft.com/office/officeart/2005/8/layout/hList1"/>
    <dgm:cxn modelId="{2FDC58A3-FD17-2948-8D3A-0153212B95DE}" type="presParOf" srcId="{7778881E-CE0C-8D4B-BDD3-430D334A3DCB}" destId="{6576306A-BDB9-8043-B862-7C58DBD3C399}" srcOrd="0" destOrd="0" presId="urn:microsoft.com/office/officeart/2005/8/layout/hList1"/>
    <dgm:cxn modelId="{E5CB9E00-1EED-A546-AE6E-90C600D3B367}" type="presParOf" srcId="{7778881E-CE0C-8D4B-BDD3-430D334A3DCB}" destId="{F8E16DB1-9C28-C84E-86F5-3D050E5EB341}" srcOrd="1" destOrd="0" presId="urn:microsoft.com/office/officeart/2005/8/layout/hList1"/>
    <dgm:cxn modelId="{65A6F7A9-F959-AC4A-AD02-351B7F382409}" type="presParOf" srcId="{8CC8BCB3-859C-764E-89CE-D7147F06A45B}" destId="{A6B5591E-64BA-E84B-93D8-0F6FB5DDA3BF}" srcOrd="3" destOrd="0" presId="urn:microsoft.com/office/officeart/2005/8/layout/hList1"/>
    <dgm:cxn modelId="{D693C767-9C99-C14C-9641-1B835E072F60}" type="presParOf" srcId="{8CC8BCB3-859C-764E-89CE-D7147F06A45B}" destId="{58BDD569-3AE6-B74B-9AEB-90DE2D10BB65}" srcOrd="4" destOrd="0" presId="urn:microsoft.com/office/officeart/2005/8/layout/hList1"/>
    <dgm:cxn modelId="{F6D3508D-F4F0-B04C-8FF7-3A07F66F8B07}" type="presParOf" srcId="{58BDD569-3AE6-B74B-9AEB-90DE2D10BB65}" destId="{5F8DC9BC-CE98-2E40-BA4D-A1C3B54E1B28}" srcOrd="0" destOrd="0" presId="urn:microsoft.com/office/officeart/2005/8/layout/hList1"/>
    <dgm:cxn modelId="{D27A0788-BD73-1C4D-AD73-7ED2CAFD6C70}" type="presParOf" srcId="{58BDD569-3AE6-B74B-9AEB-90DE2D10BB65}" destId="{9939124D-2223-8F49-9CC1-C1864EC861F6}" srcOrd="1" destOrd="0" presId="urn:microsoft.com/office/officeart/2005/8/layout/hList1"/>
    <dgm:cxn modelId="{26EFB9A6-FAE3-9249-A1CA-83898504A7B1}" type="presParOf" srcId="{8CC8BCB3-859C-764E-89CE-D7147F06A45B}" destId="{1052CB4F-106A-D142-A498-DE24C6C643F3}" srcOrd="5" destOrd="0" presId="urn:microsoft.com/office/officeart/2005/8/layout/hList1"/>
    <dgm:cxn modelId="{7FF2F2BF-7513-9C4E-8A07-690BB1FA9339}" type="presParOf" srcId="{8CC8BCB3-859C-764E-89CE-D7147F06A45B}" destId="{EFC5D3D9-43C6-684B-851D-2FF0B4F016FA}" srcOrd="6" destOrd="0" presId="urn:microsoft.com/office/officeart/2005/8/layout/hList1"/>
    <dgm:cxn modelId="{B6BF53A2-FB59-EF41-A645-2C46EC262114}" type="presParOf" srcId="{EFC5D3D9-43C6-684B-851D-2FF0B4F016FA}" destId="{9600B907-72B0-EE49-B311-DA2E040D4E1A}" srcOrd="0" destOrd="0" presId="urn:microsoft.com/office/officeart/2005/8/layout/hList1"/>
    <dgm:cxn modelId="{79526EF9-1C88-DC4E-B4D7-16A852ACE3A6}" type="presParOf" srcId="{EFC5D3D9-43C6-684B-851D-2FF0B4F016FA}" destId="{1F9AE042-9375-FA4D-B772-B78E5ED9D57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A3F7BA-05E3-F442-9C56-4A6D0A33D04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506A03F5-9B59-CF4A-912B-C432CF6B1C04}">
      <dgm:prSet/>
      <dgm:spPr>
        <a:solidFill>
          <a:srgbClr val="00669E"/>
        </a:solidFill>
        <a:ln>
          <a:noFill/>
        </a:ln>
      </dgm:spPr>
      <dgm:t>
        <a:bodyPr/>
        <a:lstStyle/>
        <a:p>
          <a:r>
            <a:rPr lang="en-AU" dirty="0"/>
            <a:t>Too much pressure</a:t>
          </a:r>
        </a:p>
      </dgm:t>
    </dgm:pt>
    <dgm:pt modelId="{4CC41E66-0D32-3F4F-91B2-9DFCC3BB4637}" type="parTrans" cxnId="{BD10F538-0E2F-D548-8C8D-2EE807F19107}">
      <dgm:prSet/>
      <dgm:spPr/>
      <dgm:t>
        <a:bodyPr/>
        <a:lstStyle/>
        <a:p>
          <a:endParaRPr lang="en-GB"/>
        </a:p>
      </dgm:t>
    </dgm:pt>
    <dgm:pt modelId="{06D4F445-6376-D54E-BD4D-FBF96AC407E3}" type="sibTrans" cxnId="{BD10F538-0E2F-D548-8C8D-2EE807F19107}">
      <dgm:prSet/>
      <dgm:spPr/>
      <dgm:t>
        <a:bodyPr/>
        <a:lstStyle/>
        <a:p>
          <a:endParaRPr lang="en-GB"/>
        </a:p>
      </dgm:t>
    </dgm:pt>
    <dgm:pt modelId="{99DD84BE-D09B-C94F-834B-D77B16968513}">
      <dgm:prSet/>
      <dgm:spPr/>
      <dgm:t>
        <a:bodyPr/>
        <a:lstStyle/>
        <a:p>
          <a:r>
            <a:rPr lang="en-AU"/>
            <a:t>If too much pressure is put on managers and employees to meet overly ambitious goals, they may resort to dysfunctional or unethical behaviour in order to meet their targets.</a:t>
          </a:r>
        </a:p>
      </dgm:t>
    </dgm:pt>
    <dgm:pt modelId="{AC97CF10-606E-E041-8E7B-DE0A722B09A2}" type="parTrans" cxnId="{67F7C7D4-7151-8F48-8BF7-9F2D7D7CA584}">
      <dgm:prSet/>
      <dgm:spPr/>
      <dgm:t>
        <a:bodyPr/>
        <a:lstStyle/>
        <a:p>
          <a:endParaRPr lang="en-GB"/>
        </a:p>
      </dgm:t>
    </dgm:pt>
    <dgm:pt modelId="{3E81F2A9-02EF-194F-9CF8-691931EE0A9B}" type="sibTrans" cxnId="{67F7C7D4-7151-8F48-8BF7-9F2D7D7CA584}">
      <dgm:prSet/>
      <dgm:spPr/>
      <dgm:t>
        <a:bodyPr/>
        <a:lstStyle/>
        <a:p>
          <a:endParaRPr lang="en-GB"/>
        </a:p>
      </dgm:t>
    </dgm:pt>
    <dgm:pt modelId="{9DBF9BF8-FC9F-9440-A191-D7031349630B}">
      <dgm:prSet/>
      <dgm:spPr>
        <a:solidFill>
          <a:srgbClr val="A93E62"/>
        </a:solidFill>
        <a:ln>
          <a:noFill/>
        </a:ln>
      </dgm:spPr>
      <dgm:t>
        <a:bodyPr/>
        <a:lstStyle/>
        <a:p>
          <a:r>
            <a:rPr lang="en-AU" dirty="0"/>
            <a:t>False sense of certainty</a:t>
          </a:r>
        </a:p>
      </dgm:t>
    </dgm:pt>
    <dgm:pt modelId="{C9EBDF98-BBDA-E149-9D31-D69FC87E24AF}" type="parTrans" cxnId="{F7511B97-EF7B-FB47-881A-2A8A5E501DA5}">
      <dgm:prSet/>
      <dgm:spPr/>
      <dgm:t>
        <a:bodyPr/>
        <a:lstStyle/>
        <a:p>
          <a:endParaRPr lang="en-GB"/>
        </a:p>
      </dgm:t>
    </dgm:pt>
    <dgm:pt modelId="{D64F4FEB-B5C8-9D49-8E13-141E2C47C808}" type="sibTrans" cxnId="{F7511B97-EF7B-FB47-881A-2A8A5E501DA5}">
      <dgm:prSet/>
      <dgm:spPr/>
      <dgm:t>
        <a:bodyPr/>
        <a:lstStyle/>
        <a:p>
          <a:endParaRPr lang="en-GB"/>
        </a:p>
      </dgm:t>
    </dgm:pt>
    <dgm:pt modelId="{A9D9A8BF-D6F9-DD4E-A36A-29681135EB99}">
      <dgm:prSet/>
      <dgm:spPr/>
      <dgm:t>
        <a:bodyPr/>
        <a:lstStyle/>
        <a:p>
          <a:r>
            <a:rPr lang="en-AU"/>
            <a:t>Having a plan can give managers a false sense that they know what the future will be like. </a:t>
          </a:r>
        </a:p>
      </dgm:t>
    </dgm:pt>
    <dgm:pt modelId="{7CD8A569-17E7-BC42-9B0D-DCC7C334DC62}" type="parTrans" cxnId="{201FFBD6-AEB9-3747-93C8-E14FE05FAE8C}">
      <dgm:prSet/>
      <dgm:spPr/>
      <dgm:t>
        <a:bodyPr/>
        <a:lstStyle/>
        <a:p>
          <a:endParaRPr lang="en-GB"/>
        </a:p>
      </dgm:t>
    </dgm:pt>
    <dgm:pt modelId="{1340D1E6-883C-CD41-B42F-AFDE2AD6EA01}" type="sibTrans" cxnId="{201FFBD6-AEB9-3747-93C8-E14FE05FAE8C}">
      <dgm:prSet/>
      <dgm:spPr/>
      <dgm:t>
        <a:bodyPr/>
        <a:lstStyle/>
        <a:p>
          <a:endParaRPr lang="en-GB"/>
        </a:p>
      </dgm:t>
    </dgm:pt>
    <dgm:pt modelId="{FE880161-F409-5F4D-B4C0-2782FA4FAD97}">
      <dgm:prSet/>
      <dgm:spPr/>
      <dgm:t>
        <a:bodyPr/>
        <a:lstStyle/>
        <a:p>
          <a:r>
            <a:rPr lang="en-AU"/>
            <a:t>However, all planning is based on assumptions, and managers can’t know what the future holds for their industry or for their competitors, suppliers and customers.</a:t>
          </a:r>
        </a:p>
      </dgm:t>
    </dgm:pt>
    <dgm:pt modelId="{4EB27E9B-1CAF-3C40-9BF8-F8E19910E063}" type="parTrans" cxnId="{0BA285A6-E708-9645-B1DE-E4DC20F370E9}">
      <dgm:prSet/>
      <dgm:spPr/>
      <dgm:t>
        <a:bodyPr/>
        <a:lstStyle/>
        <a:p>
          <a:endParaRPr lang="en-GB"/>
        </a:p>
      </dgm:t>
    </dgm:pt>
    <dgm:pt modelId="{FB1E8089-26AE-A94E-82B2-8B9F6617459D}" type="sibTrans" cxnId="{0BA285A6-E708-9645-B1DE-E4DC20F370E9}">
      <dgm:prSet/>
      <dgm:spPr/>
      <dgm:t>
        <a:bodyPr/>
        <a:lstStyle/>
        <a:p>
          <a:endParaRPr lang="en-GB"/>
        </a:p>
      </dgm:t>
    </dgm:pt>
    <dgm:pt modelId="{E031C06C-E5FC-E141-8663-D723F8268D21}">
      <dgm:prSet/>
      <dgm:spPr>
        <a:solidFill>
          <a:srgbClr val="4B5085"/>
        </a:solidFill>
        <a:ln>
          <a:noFill/>
        </a:ln>
      </dgm:spPr>
      <dgm:t>
        <a:bodyPr/>
        <a:lstStyle/>
        <a:p>
          <a:r>
            <a:rPr lang="en-AU" dirty="0"/>
            <a:t>Rigidity in a turbulent environment</a:t>
          </a:r>
        </a:p>
      </dgm:t>
    </dgm:pt>
    <dgm:pt modelId="{F697C14B-4C50-1849-AE22-C3B9367C5091}" type="parTrans" cxnId="{664D9B46-EA34-714C-BC54-1B529A55C35F}">
      <dgm:prSet/>
      <dgm:spPr/>
      <dgm:t>
        <a:bodyPr/>
        <a:lstStyle/>
        <a:p>
          <a:endParaRPr lang="en-GB"/>
        </a:p>
      </dgm:t>
    </dgm:pt>
    <dgm:pt modelId="{9C55CCCB-0826-9543-A944-F839DDF878FE}" type="sibTrans" cxnId="{664D9B46-EA34-714C-BC54-1B529A55C35F}">
      <dgm:prSet/>
      <dgm:spPr/>
      <dgm:t>
        <a:bodyPr/>
        <a:lstStyle/>
        <a:p>
          <a:endParaRPr lang="en-GB"/>
        </a:p>
      </dgm:t>
    </dgm:pt>
    <dgm:pt modelId="{E5692434-62E8-3245-A4EB-63BBE0A26CE2}">
      <dgm:prSet/>
      <dgm:spPr/>
      <dgm:t>
        <a:bodyPr/>
        <a:lstStyle/>
        <a:p>
          <a:r>
            <a:rPr lang="en-AU" dirty="0"/>
            <a:t>A related problem is that planning can lock the organisation into specific goals, plans and timeframes that may no longer be appropriate.</a:t>
          </a:r>
        </a:p>
      </dgm:t>
    </dgm:pt>
    <dgm:pt modelId="{BE853025-211C-C149-BF77-A3308F2302B7}" type="parTrans" cxnId="{2742A626-F644-6042-9849-CC9DDCF8289F}">
      <dgm:prSet/>
      <dgm:spPr/>
      <dgm:t>
        <a:bodyPr/>
        <a:lstStyle/>
        <a:p>
          <a:endParaRPr lang="en-GB"/>
        </a:p>
      </dgm:t>
    </dgm:pt>
    <dgm:pt modelId="{33E93F2F-3634-CA4B-BCAB-6D2765705E12}" type="sibTrans" cxnId="{2742A626-F644-6042-9849-CC9DDCF8289F}">
      <dgm:prSet/>
      <dgm:spPr/>
      <dgm:t>
        <a:bodyPr/>
        <a:lstStyle/>
        <a:p>
          <a:endParaRPr lang="en-GB"/>
        </a:p>
      </dgm:t>
    </dgm:pt>
    <dgm:pt modelId="{372F9094-00A1-1545-8A00-85EB875889B1}">
      <dgm:prSet/>
      <dgm:spPr/>
      <dgm:t>
        <a:bodyPr/>
        <a:lstStyle/>
        <a:p>
          <a:r>
            <a:rPr lang="en-AU" dirty="0"/>
            <a:t>Managing under conditions of change and uncertainty requires a degree of flexibility.</a:t>
          </a:r>
        </a:p>
      </dgm:t>
    </dgm:pt>
    <dgm:pt modelId="{BEF7D88E-BBEC-D743-9863-B628A7057F10}" type="parTrans" cxnId="{E70D7624-DFDD-1642-AE01-1E1FA5AAEB7C}">
      <dgm:prSet/>
      <dgm:spPr/>
      <dgm:t>
        <a:bodyPr/>
        <a:lstStyle/>
        <a:p>
          <a:endParaRPr lang="en-GB"/>
        </a:p>
      </dgm:t>
    </dgm:pt>
    <dgm:pt modelId="{A607DCDA-CE7C-BF48-AC6E-8354FCBEEF6E}" type="sibTrans" cxnId="{E70D7624-DFDD-1642-AE01-1E1FA5AAEB7C}">
      <dgm:prSet/>
      <dgm:spPr/>
      <dgm:t>
        <a:bodyPr/>
        <a:lstStyle/>
        <a:p>
          <a:endParaRPr lang="en-GB"/>
        </a:p>
      </dgm:t>
    </dgm:pt>
    <dgm:pt modelId="{CB4801C1-7E8E-7C4F-8222-DF10363BDA04}">
      <dgm:prSet/>
      <dgm:spPr>
        <a:solidFill>
          <a:srgbClr val="008162"/>
        </a:solidFill>
        <a:ln>
          <a:noFill/>
        </a:ln>
      </dgm:spPr>
      <dgm:t>
        <a:bodyPr/>
        <a:lstStyle/>
        <a:p>
          <a:r>
            <a:rPr lang="en-AU" dirty="0"/>
            <a:t>Barrier to intuition and creativity</a:t>
          </a:r>
        </a:p>
      </dgm:t>
    </dgm:pt>
    <dgm:pt modelId="{F008E517-4111-2C42-B5EA-1431C590DC93}" type="parTrans" cxnId="{8577ED92-A8AD-F949-8C3B-87901C3109A9}">
      <dgm:prSet/>
      <dgm:spPr/>
      <dgm:t>
        <a:bodyPr/>
        <a:lstStyle/>
        <a:p>
          <a:endParaRPr lang="en-GB"/>
        </a:p>
      </dgm:t>
    </dgm:pt>
    <dgm:pt modelId="{5754644C-0D78-384C-A781-84C369E63C93}" type="sibTrans" cxnId="{8577ED92-A8AD-F949-8C3B-87901C3109A9}">
      <dgm:prSet/>
      <dgm:spPr/>
      <dgm:t>
        <a:bodyPr/>
        <a:lstStyle/>
        <a:p>
          <a:endParaRPr lang="en-GB"/>
        </a:p>
      </dgm:t>
    </dgm:pt>
    <dgm:pt modelId="{EC987448-F821-E641-88E9-BC1EE5D10470}">
      <dgm:prSet/>
      <dgm:spPr/>
      <dgm:t>
        <a:bodyPr/>
        <a:lstStyle/>
        <a:p>
          <a:r>
            <a:rPr lang="en-AU"/>
            <a:t>Success often comes from creativity and intuition, which can be hampered by too much routine planning.</a:t>
          </a:r>
        </a:p>
      </dgm:t>
    </dgm:pt>
    <dgm:pt modelId="{29EF8D53-6C02-CB48-9BD4-2B42BD1FE072}" type="parTrans" cxnId="{6BEE2B3E-8FBD-0041-A314-334274477A67}">
      <dgm:prSet/>
      <dgm:spPr/>
      <dgm:t>
        <a:bodyPr/>
        <a:lstStyle/>
        <a:p>
          <a:endParaRPr lang="en-GB"/>
        </a:p>
      </dgm:t>
    </dgm:pt>
    <dgm:pt modelId="{EF383BDB-10B0-BD41-AFCF-0CBFD2F63F4D}" type="sibTrans" cxnId="{6BEE2B3E-8FBD-0041-A314-334274477A67}">
      <dgm:prSet/>
      <dgm:spPr/>
      <dgm:t>
        <a:bodyPr/>
        <a:lstStyle/>
        <a:p>
          <a:endParaRPr lang="en-GB"/>
        </a:p>
      </dgm:t>
    </dgm:pt>
    <dgm:pt modelId="{13F1E315-C09D-ED4E-AE4B-C3429D2F1DEE}">
      <dgm:prSet/>
      <dgm:spPr/>
      <dgm:t>
        <a:bodyPr/>
        <a:lstStyle/>
        <a:p>
          <a:r>
            <a:rPr lang="en-AU" dirty="0"/>
            <a:t>Managers who believe in ‘staying the course’ will often stick with a faulty plan even when conditions change dramatically.</a:t>
          </a:r>
        </a:p>
      </dgm:t>
    </dgm:pt>
    <dgm:pt modelId="{919A4CDF-94BF-894E-9C05-B19C4D041FB0}" type="sibTrans" cxnId="{46CDA81D-227E-9949-8E8E-284911977C8C}">
      <dgm:prSet/>
      <dgm:spPr/>
      <dgm:t>
        <a:bodyPr/>
        <a:lstStyle/>
        <a:p>
          <a:endParaRPr lang="en-GB"/>
        </a:p>
      </dgm:t>
    </dgm:pt>
    <dgm:pt modelId="{02A3C787-F271-1F48-A773-2E8367905F18}" type="parTrans" cxnId="{46CDA81D-227E-9949-8E8E-284911977C8C}">
      <dgm:prSet/>
      <dgm:spPr/>
      <dgm:t>
        <a:bodyPr/>
        <a:lstStyle/>
        <a:p>
          <a:endParaRPr lang="en-GB"/>
        </a:p>
      </dgm:t>
    </dgm:pt>
    <dgm:pt modelId="{93F66D1F-150C-284F-A4F5-70398B415561}" type="pres">
      <dgm:prSet presAssocID="{0DA3F7BA-05E3-F442-9C56-4A6D0A33D045}" presName="Name0" presStyleCnt="0">
        <dgm:presLayoutVars>
          <dgm:dir/>
          <dgm:animLvl val="lvl"/>
          <dgm:resizeHandles val="exact"/>
        </dgm:presLayoutVars>
      </dgm:prSet>
      <dgm:spPr/>
    </dgm:pt>
    <dgm:pt modelId="{D5F507D4-6393-7544-8AA7-EB09EF4D4049}" type="pres">
      <dgm:prSet presAssocID="{506A03F5-9B59-CF4A-912B-C432CF6B1C04}" presName="composite" presStyleCnt="0"/>
      <dgm:spPr/>
    </dgm:pt>
    <dgm:pt modelId="{BC7A149A-B74F-5646-9309-07F00CC3419A}" type="pres">
      <dgm:prSet presAssocID="{506A03F5-9B59-CF4A-912B-C432CF6B1C04}" presName="parTx" presStyleLbl="alignNode1" presStyleIdx="0" presStyleCnt="4">
        <dgm:presLayoutVars>
          <dgm:chMax val="0"/>
          <dgm:chPref val="0"/>
          <dgm:bulletEnabled val="1"/>
        </dgm:presLayoutVars>
      </dgm:prSet>
      <dgm:spPr/>
    </dgm:pt>
    <dgm:pt modelId="{BC768CE3-6701-E048-90E8-669C3095EC53}" type="pres">
      <dgm:prSet presAssocID="{506A03F5-9B59-CF4A-912B-C432CF6B1C04}" presName="desTx" presStyleLbl="alignAccFollowNode1" presStyleIdx="0" presStyleCnt="4">
        <dgm:presLayoutVars>
          <dgm:bulletEnabled val="1"/>
        </dgm:presLayoutVars>
      </dgm:prSet>
      <dgm:spPr/>
    </dgm:pt>
    <dgm:pt modelId="{3C38FF47-EB26-4B4B-BD3B-CBD72FF272D4}" type="pres">
      <dgm:prSet presAssocID="{06D4F445-6376-D54E-BD4D-FBF96AC407E3}" presName="space" presStyleCnt="0"/>
      <dgm:spPr/>
    </dgm:pt>
    <dgm:pt modelId="{46AEA54C-CEFF-7A43-8FD3-D237D2B2D496}" type="pres">
      <dgm:prSet presAssocID="{9DBF9BF8-FC9F-9440-A191-D7031349630B}" presName="composite" presStyleCnt="0"/>
      <dgm:spPr/>
    </dgm:pt>
    <dgm:pt modelId="{F97CEC6B-A747-C047-95CF-9D7DF2E73C60}" type="pres">
      <dgm:prSet presAssocID="{9DBF9BF8-FC9F-9440-A191-D7031349630B}" presName="parTx" presStyleLbl="alignNode1" presStyleIdx="1" presStyleCnt="4">
        <dgm:presLayoutVars>
          <dgm:chMax val="0"/>
          <dgm:chPref val="0"/>
          <dgm:bulletEnabled val="1"/>
        </dgm:presLayoutVars>
      </dgm:prSet>
      <dgm:spPr/>
    </dgm:pt>
    <dgm:pt modelId="{28F82E21-968D-2F4B-854D-7B1433A62F4E}" type="pres">
      <dgm:prSet presAssocID="{9DBF9BF8-FC9F-9440-A191-D7031349630B}" presName="desTx" presStyleLbl="alignAccFollowNode1" presStyleIdx="1" presStyleCnt="4">
        <dgm:presLayoutVars>
          <dgm:bulletEnabled val="1"/>
        </dgm:presLayoutVars>
      </dgm:prSet>
      <dgm:spPr/>
    </dgm:pt>
    <dgm:pt modelId="{2DFF4570-4FEA-9241-BD34-218F3BB13F84}" type="pres">
      <dgm:prSet presAssocID="{D64F4FEB-B5C8-9D49-8E13-141E2C47C808}" presName="space" presStyleCnt="0"/>
      <dgm:spPr/>
    </dgm:pt>
    <dgm:pt modelId="{D03E2A84-7C38-E749-860F-5471789A4A5C}" type="pres">
      <dgm:prSet presAssocID="{E031C06C-E5FC-E141-8663-D723F8268D21}" presName="composite" presStyleCnt="0"/>
      <dgm:spPr/>
    </dgm:pt>
    <dgm:pt modelId="{63CA6C2D-261D-EA4F-98CC-941AE0F43BEA}" type="pres">
      <dgm:prSet presAssocID="{E031C06C-E5FC-E141-8663-D723F8268D21}" presName="parTx" presStyleLbl="alignNode1" presStyleIdx="2" presStyleCnt="4">
        <dgm:presLayoutVars>
          <dgm:chMax val="0"/>
          <dgm:chPref val="0"/>
          <dgm:bulletEnabled val="1"/>
        </dgm:presLayoutVars>
      </dgm:prSet>
      <dgm:spPr/>
    </dgm:pt>
    <dgm:pt modelId="{A6295636-1BB3-634D-A09A-B39219230EEB}" type="pres">
      <dgm:prSet presAssocID="{E031C06C-E5FC-E141-8663-D723F8268D21}" presName="desTx" presStyleLbl="alignAccFollowNode1" presStyleIdx="2" presStyleCnt="4">
        <dgm:presLayoutVars>
          <dgm:bulletEnabled val="1"/>
        </dgm:presLayoutVars>
      </dgm:prSet>
      <dgm:spPr/>
    </dgm:pt>
    <dgm:pt modelId="{40B5BC04-7525-804B-A42D-C7FD9C1B9A5E}" type="pres">
      <dgm:prSet presAssocID="{9C55CCCB-0826-9543-A944-F839DDF878FE}" presName="space" presStyleCnt="0"/>
      <dgm:spPr/>
    </dgm:pt>
    <dgm:pt modelId="{79632F8E-322B-0749-955B-B955DED99AAC}" type="pres">
      <dgm:prSet presAssocID="{CB4801C1-7E8E-7C4F-8222-DF10363BDA04}" presName="composite" presStyleCnt="0"/>
      <dgm:spPr/>
    </dgm:pt>
    <dgm:pt modelId="{8B230FF4-E9FB-3B41-B683-3E112ADE0637}" type="pres">
      <dgm:prSet presAssocID="{CB4801C1-7E8E-7C4F-8222-DF10363BDA04}" presName="parTx" presStyleLbl="alignNode1" presStyleIdx="3" presStyleCnt="4">
        <dgm:presLayoutVars>
          <dgm:chMax val="0"/>
          <dgm:chPref val="0"/>
          <dgm:bulletEnabled val="1"/>
        </dgm:presLayoutVars>
      </dgm:prSet>
      <dgm:spPr/>
    </dgm:pt>
    <dgm:pt modelId="{66A74B89-6A6B-6F4D-9374-422A38E9F484}" type="pres">
      <dgm:prSet presAssocID="{CB4801C1-7E8E-7C4F-8222-DF10363BDA04}" presName="desTx" presStyleLbl="alignAccFollowNode1" presStyleIdx="3" presStyleCnt="4">
        <dgm:presLayoutVars>
          <dgm:bulletEnabled val="1"/>
        </dgm:presLayoutVars>
      </dgm:prSet>
      <dgm:spPr/>
    </dgm:pt>
  </dgm:ptLst>
  <dgm:cxnLst>
    <dgm:cxn modelId="{46812E03-5D49-A041-8A4E-C46611FCBA9A}" type="presOf" srcId="{CB4801C1-7E8E-7C4F-8222-DF10363BDA04}" destId="{8B230FF4-E9FB-3B41-B683-3E112ADE0637}" srcOrd="0" destOrd="0" presId="urn:microsoft.com/office/officeart/2005/8/layout/hList1"/>
    <dgm:cxn modelId="{029F680A-14A7-EA42-9AAE-AC47139F59D6}" type="presOf" srcId="{0DA3F7BA-05E3-F442-9C56-4A6D0A33D045}" destId="{93F66D1F-150C-284F-A4F5-70398B415561}" srcOrd="0" destOrd="0" presId="urn:microsoft.com/office/officeart/2005/8/layout/hList1"/>
    <dgm:cxn modelId="{46CDA81D-227E-9949-8E8E-284911977C8C}" srcId="{E031C06C-E5FC-E141-8663-D723F8268D21}" destId="{13F1E315-C09D-ED4E-AE4B-C3429D2F1DEE}" srcOrd="2" destOrd="0" parTransId="{02A3C787-F271-1F48-A773-2E8367905F18}" sibTransId="{919A4CDF-94BF-894E-9C05-B19C4D041FB0}"/>
    <dgm:cxn modelId="{E70D7624-DFDD-1642-AE01-1E1FA5AAEB7C}" srcId="{E031C06C-E5FC-E141-8663-D723F8268D21}" destId="{372F9094-00A1-1545-8A00-85EB875889B1}" srcOrd="1" destOrd="0" parTransId="{BEF7D88E-BBEC-D743-9863-B628A7057F10}" sibTransId="{A607DCDA-CE7C-BF48-AC6E-8354FCBEEF6E}"/>
    <dgm:cxn modelId="{2742A626-F644-6042-9849-CC9DDCF8289F}" srcId="{E031C06C-E5FC-E141-8663-D723F8268D21}" destId="{E5692434-62E8-3245-A4EB-63BBE0A26CE2}" srcOrd="0" destOrd="0" parTransId="{BE853025-211C-C149-BF77-A3308F2302B7}" sibTransId="{33E93F2F-3634-CA4B-BCAB-6D2765705E12}"/>
    <dgm:cxn modelId="{BD10F538-0E2F-D548-8C8D-2EE807F19107}" srcId="{0DA3F7BA-05E3-F442-9C56-4A6D0A33D045}" destId="{506A03F5-9B59-CF4A-912B-C432CF6B1C04}" srcOrd="0" destOrd="0" parTransId="{4CC41E66-0D32-3F4F-91B2-9DFCC3BB4637}" sibTransId="{06D4F445-6376-D54E-BD4D-FBF96AC407E3}"/>
    <dgm:cxn modelId="{F027233A-92B2-014C-A3B6-72EEB841E6DE}" type="presOf" srcId="{E5692434-62E8-3245-A4EB-63BBE0A26CE2}" destId="{A6295636-1BB3-634D-A09A-B39219230EEB}" srcOrd="0" destOrd="0" presId="urn:microsoft.com/office/officeart/2005/8/layout/hList1"/>
    <dgm:cxn modelId="{6BEE2B3E-8FBD-0041-A314-334274477A67}" srcId="{CB4801C1-7E8E-7C4F-8222-DF10363BDA04}" destId="{EC987448-F821-E641-88E9-BC1EE5D10470}" srcOrd="0" destOrd="0" parTransId="{29EF8D53-6C02-CB48-9BD4-2B42BD1FE072}" sibTransId="{EF383BDB-10B0-BD41-AFCF-0CBFD2F63F4D}"/>
    <dgm:cxn modelId="{664D9B46-EA34-714C-BC54-1B529A55C35F}" srcId="{0DA3F7BA-05E3-F442-9C56-4A6D0A33D045}" destId="{E031C06C-E5FC-E141-8663-D723F8268D21}" srcOrd="2" destOrd="0" parTransId="{F697C14B-4C50-1849-AE22-C3B9367C5091}" sibTransId="{9C55CCCB-0826-9543-A944-F839DDF878FE}"/>
    <dgm:cxn modelId="{6A363B7D-8515-B04C-BC2F-5801C0D98D3D}" type="presOf" srcId="{FE880161-F409-5F4D-B4C0-2782FA4FAD97}" destId="{28F82E21-968D-2F4B-854D-7B1433A62F4E}" srcOrd="0" destOrd="1" presId="urn:microsoft.com/office/officeart/2005/8/layout/hList1"/>
    <dgm:cxn modelId="{377B058E-5051-254B-BB5C-99A4CBB52E24}" type="presOf" srcId="{372F9094-00A1-1545-8A00-85EB875889B1}" destId="{A6295636-1BB3-634D-A09A-B39219230EEB}" srcOrd="0" destOrd="1" presId="urn:microsoft.com/office/officeart/2005/8/layout/hList1"/>
    <dgm:cxn modelId="{C0FAEF91-8BDD-7740-9314-467A8E7C0198}" type="presOf" srcId="{EC987448-F821-E641-88E9-BC1EE5D10470}" destId="{66A74B89-6A6B-6F4D-9374-422A38E9F484}" srcOrd="0" destOrd="0" presId="urn:microsoft.com/office/officeart/2005/8/layout/hList1"/>
    <dgm:cxn modelId="{8577ED92-A8AD-F949-8C3B-87901C3109A9}" srcId="{0DA3F7BA-05E3-F442-9C56-4A6D0A33D045}" destId="{CB4801C1-7E8E-7C4F-8222-DF10363BDA04}" srcOrd="3" destOrd="0" parTransId="{F008E517-4111-2C42-B5EA-1431C590DC93}" sibTransId="{5754644C-0D78-384C-A781-84C369E63C93}"/>
    <dgm:cxn modelId="{F7511B97-EF7B-FB47-881A-2A8A5E501DA5}" srcId="{0DA3F7BA-05E3-F442-9C56-4A6D0A33D045}" destId="{9DBF9BF8-FC9F-9440-A191-D7031349630B}" srcOrd="1" destOrd="0" parTransId="{C9EBDF98-BBDA-E149-9D31-D69FC87E24AF}" sibTransId="{D64F4FEB-B5C8-9D49-8E13-141E2C47C808}"/>
    <dgm:cxn modelId="{0BA285A6-E708-9645-B1DE-E4DC20F370E9}" srcId="{9DBF9BF8-FC9F-9440-A191-D7031349630B}" destId="{FE880161-F409-5F4D-B4C0-2782FA4FAD97}" srcOrd="1" destOrd="0" parTransId="{4EB27E9B-1CAF-3C40-9BF8-F8E19910E063}" sibTransId="{FB1E8089-26AE-A94E-82B2-8B9F6617459D}"/>
    <dgm:cxn modelId="{426EF6AA-98F5-1846-80B3-4C55C6EF0EF5}" type="presOf" srcId="{506A03F5-9B59-CF4A-912B-C432CF6B1C04}" destId="{BC7A149A-B74F-5646-9309-07F00CC3419A}" srcOrd="0" destOrd="0" presId="urn:microsoft.com/office/officeart/2005/8/layout/hList1"/>
    <dgm:cxn modelId="{C9EF3EC8-C6C4-8048-93FD-6C7DDF48CDE8}" type="presOf" srcId="{9DBF9BF8-FC9F-9440-A191-D7031349630B}" destId="{F97CEC6B-A747-C047-95CF-9D7DF2E73C60}" srcOrd="0" destOrd="0" presId="urn:microsoft.com/office/officeart/2005/8/layout/hList1"/>
    <dgm:cxn modelId="{67F7C7D4-7151-8F48-8BF7-9F2D7D7CA584}" srcId="{506A03F5-9B59-CF4A-912B-C432CF6B1C04}" destId="{99DD84BE-D09B-C94F-834B-D77B16968513}" srcOrd="0" destOrd="0" parTransId="{AC97CF10-606E-E041-8E7B-DE0A722B09A2}" sibTransId="{3E81F2A9-02EF-194F-9CF8-691931EE0A9B}"/>
    <dgm:cxn modelId="{201FFBD6-AEB9-3747-93C8-E14FE05FAE8C}" srcId="{9DBF9BF8-FC9F-9440-A191-D7031349630B}" destId="{A9D9A8BF-D6F9-DD4E-A36A-29681135EB99}" srcOrd="0" destOrd="0" parTransId="{7CD8A569-17E7-BC42-9B0D-DCC7C334DC62}" sibTransId="{1340D1E6-883C-CD41-B42F-AFDE2AD6EA01}"/>
    <dgm:cxn modelId="{23FC71E0-2506-934E-AF50-BF520230CB9F}" type="presOf" srcId="{E031C06C-E5FC-E141-8663-D723F8268D21}" destId="{63CA6C2D-261D-EA4F-98CC-941AE0F43BEA}" srcOrd="0" destOrd="0" presId="urn:microsoft.com/office/officeart/2005/8/layout/hList1"/>
    <dgm:cxn modelId="{48B45DE1-FA80-D248-B8FA-43F035223D12}" type="presOf" srcId="{13F1E315-C09D-ED4E-AE4B-C3429D2F1DEE}" destId="{A6295636-1BB3-634D-A09A-B39219230EEB}" srcOrd="0" destOrd="2" presId="urn:microsoft.com/office/officeart/2005/8/layout/hList1"/>
    <dgm:cxn modelId="{5BF214F7-0C5D-C240-842B-1C995CD9116B}" type="presOf" srcId="{99DD84BE-D09B-C94F-834B-D77B16968513}" destId="{BC768CE3-6701-E048-90E8-669C3095EC53}" srcOrd="0" destOrd="0" presId="urn:microsoft.com/office/officeart/2005/8/layout/hList1"/>
    <dgm:cxn modelId="{BE170DFE-237B-8E49-86AF-67A4356A00D6}" type="presOf" srcId="{A9D9A8BF-D6F9-DD4E-A36A-29681135EB99}" destId="{28F82E21-968D-2F4B-854D-7B1433A62F4E}" srcOrd="0" destOrd="0" presId="urn:microsoft.com/office/officeart/2005/8/layout/hList1"/>
    <dgm:cxn modelId="{113912E7-BB75-B84C-9897-3A3976D61C5D}" type="presParOf" srcId="{93F66D1F-150C-284F-A4F5-70398B415561}" destId="{D5F507D4-6393-7544-8AA7-EB09EF4D4049}" srcOrd="0" destOrd="0" presId="urn:microsoft.com/office/officeart/2005/8/layout/hList1"/>
    <dgm:cxn modelId="{4085E6BA-9520-F744-A4DB-A47D3F28F4D4}" type="presParOf" srcId="{D5F507D4-6393-7544-8AA7-EB09EF4D4049}" destId="{BC7A149A-B74F-5646-9309-07F00CC3419A}" srcOrd="0" destOrd="0" presId="urn:microsoft.com/office/officeart/2005/8/layout/hList1"/>
    <dgm:cxn modelId="{D29A1C63-1F7C-ED44-A2A8-6632AC703244}" type="presParOf" srcId="{D5F507D4-6393-7544-8AA7-EB09EF4D4049}" destId="{BC768CE3-6701-E048-90E8-669C3095EC53}" srcOrd="1" destOrd="0" presId="urn:microsoft.com/office/officeart/2005/8/layout/hList1"/>
    <dgm:cxn modelId="{35A96E67-DEE2-5F41-9BD3-29931721B76E}" type="presParOf" srcId="{93F66D1F-150C-284F-A4F5-70398B415561}" destId="{3C38FF47-EB26-4B4B-BD3B-CBD72FF272D4}" srcOrd="1" destOrd="0" presId="urn:microsoft.com/office/officeart/2005/8/layout/hList1"/>
    <dgm:cxn modelId="{B2D7037A-CC8F-0D44-A999-107E3B18CE61}" type="presParOf" srcId="{93F66D1F-150C-284F-A4F5-70398B415561}" destId="{46AEA54C-CEFF-7A43-8FD3-D237D2B2D496}" srcOrd="2" destOrd="0" presId="urn:microsoft.com/office/officeart/2005/8/layout/hList1"/>
    <dgm:cxn modelId="{34C954FE-93CB-9E41-A785-7EA0C09F248B}" type="presParOf" srcId="{46AEA54C-CEFF-7A43-8FD3-D237D2B2D496}" destId="{F97CEC6B-A747-C047-95CF-9D7DF2E73C60}" srcOrd="0" destOrd="0" presId="urn:microsoft.com/office/officeart/2005/8/layout/hList1"/>
    <dgm:cxn modelId="{05E30263-628C-CE4F-AB5D-CE4ADF689776}" type="presParOf" srcId="{46AEA54C-CEFF-7A43-8FD3-D237D2B2D496}" destId="{28F82E21-968D-2F4B-854D-7B1433A62F4E}" srcOrd="1" destOrd="0" presId="urn:microsoft.com/office/officeart/2005/8/layout/hList1"/>
    <dgm:cxn modelId="{865D80AD-15C1-4D41-A244-2EAA7FBF502C}" type="presParOf" srcId="{93F66D1F-150C-284F-A4F5-70398B415561}" destId="{2DFF4570-4FEA-9241-BD34-218F3BB13F84}" srcOrd="3" destOrd="0" presId="urn:microsoft.com/office/officeart/2005/8/layout/hList1"/>
    <dgm:cxn modelId="{089C7CDC-5A4F-AD4B-BEC9-DD0D1B88662F}" type="presParOf" srcId="{93F66D1F-150C-284F-A4F5-70398B415561}" destId="{D03E2A84-7C38-E749-860F-5471789A4A5C}" srcOrd="4" destOrd="0" presId="urn:microsoft.com/office/officeart/2005/8/layout/hList1"/>
    <dgm:cxn modelId="{764CD709-C820-A148-B714-85649B72CC3D}" type="presParOf" srcId="{D03E2A84-7C38-E749-860F-5471789A4A5C}" destId="{63CA6C2D-261D-EA4F-98CC-941AE0F43BEA}" srcOrd="0" destOrd="0" presId="urn:microsoft.com/office/officeart/2005/8/layout/hList1"/>
    <dgm:cxn modelId="{36A3DE8E-60ED-9D42-9816-BCCA013F37A1}" type="presParOf" srcId="{D03E2A84-7C38-E749-860F-5471789A4A5C}" destId="{A6295636-1BB3-634D-A09A-B39219230EEB}" srcOrd="1" destOrd="0" presId="urn:microsoft.com/office/officeart/2005/8/layout/hList1"/>
    <dgm:cxn modelId="{1E85DBDB-DAA9-7347-BAE2-DE4625C3422F}" type="presParOf" srcId="{93F66D1F-150C-284F-A4F5-70398B415561}" destId="{40B5BC04-7525-804B-A42D-C7FD9C1B9A5E}" srcOrd="5" destOrd="0" presId="urn:microsoft.com/office/officeart/2005/8/layout/hList1"/>
    <dgm:cxn modelId="{3D59E174-82B9-434A-AE50-6545BE09FF79}" type="presParOf" srcId="{93F66D1F-150C-284F-A4F5-70398B415561}" destId="{79632F8E-322B-0749-955B-B955DED99AAC}" srcOrd="6" destOrd="0" presId="urn:microsoft.com/office/officeart/2005/8/layout/hList1"/>
    <dgm:cxn modelId="{6A15F143-28CE-B84A-85CE-863FE872899A}" type="presParOf" srcId="{79632F8E-322B-0749-955B-B955DED99AAC}" destId="{8B230FF4-E9FB-3B41-B683-3E112ADE0637}" srcOrd="0" destOrd="0" presId="urn:microsoft.com/office/officeart/2005/8/layout/hList1"/>
    <dgm:cxn modelId="{BCBC5B4C-E9FE-154F-8E2D-091048F1B9F8}" type="presParOf" srcId="{79632F8E-322B-0749-955B-B955DED99AAC}" destId="{66A74B89-6A6B-6F4D-9374-422A38E9F48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FF6C02-DBE8-8540-9B81-5E5FFC90B24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DFFBF8A8-377E-2D44-8D99-BDEB87243773}">
      <dgm:prSet/>
      <dgm:spPr>
        <a:solidFill>
          <a:srgbClr val="00669E"/>
        </a:solidFill>
        <a:ln>
          <a:noFill/>
        </a:ln>
      </dgm:spPr>
      <dgm:t>
        <a:bodyPr/>
        <a:lstStyle/>
        <a:p>
          <a:r>
            <a:rPr lang="en-AU"/>
            <a:t>Pre-event stage </a:t>
          </a:r>
        </a:p>
      </dgm:t>
    </dgm:pt>
    <dgm:pt modelId="{4038E536-88B5-AC41-A745-2A8EAA574C6D}" type="parTrans" cxnId="{928DA2D3-91E5-7148-9737-73FAF6D287B4}">
      <dgm:prSet/>
      <dgm:spPr/>
      <dgm:t>
        <a:bodyPr/>
        <a:lstStyle/>
        <a:p>
          <a:endParaRPr lang="en-GB"/>
        </a:p>
      </dgm:t>
    </dgm:pt>
    <dgm:pt modelId="{B324F5F1-BCD3-324D-B6C9-73901571B1CE}" type="sibTrans" cxnId="{928DA2D3-91E5-7148-9737-73FAF6D287B4}">
      <dgm:prSet/>
      <dgm:spPr/>
      <dgm:t>
        <a:bodyPr/>
        <a:lstStyle/>
        <a:p>
          <a:endParaRPr lang="en-GB"/>
        </a:p>
      </dgm:t>
    </dgm:pt>
    <dgm:pt modelId="{5F30C3F0-9F7F-7C43-B5E1-4913DB2BD0B3}">
      <dgm:prSet/>
      <dgm:spPr/>
      <dgm:t>
        <a:bodyPr/>
        <a:lstStyle/>
        <a:p>
          <a:r>
            <a:rPr lang="en-AU" dirty="0"/>
            <a:t>This covers all activities managers undertake to try to prevent crises from occurring and to detect warning signs of potential crises, as well as detailed planning to handle a crisis when it occurs. </a:t>
          </a:r>
        </a:p>
      </dgm:t>
    </dgm:pt>
    <dgm:pt modelId="{2F54CABC-30A3-7B4E-90A6-73A68A2EFE34}" type="parTrans" cxnId="{43604E0B-55F9-2245-A6F4-3A372FDBE78A}">
      <dgm:prSet/>
      <dgm:spPr/>
      <dgm:t>
        <a:bodyPr/>
        <a:lstStyle/>
        <a:p>
          <a:endParaRPr lang="en-GB"/>
        </a:p>
      </dgm:t>
    </dgm:pt>
    <dgm:pt modelId="{1AF70F67-25FF-9741-AC19-C982B675E61E}" type="sibTrans" cxnId="{43604E0B-55F9-2245-A6F4-3A372FDBE78A}">
      <dgm:prSet/>
      <dgm:spPr/>
      <dgm:t>
        <a:bodyPr/>
        <a:lstStyle/>
        <a:p>
          <a:endParaRPr lang="en-GB"/>
        </a:p>
      </dgm:t>
    </dgm:pt>
    <dgm:pt modelId="{A28B2D0D-36B9-6D4A-A1E7-52F401B9CC84}">
      <dgm:prSet/>
      <dgm:spPr/>
      <dgm:t>
        <a:bodyPr/>
        <a:lstStyle/>
        <a:p>
          <a:r>
            <a:rPr lang="en-AU" dirty="0"/>
            <a:t>The manager must designate a crisis management team and spokesperson, create a detailed crisis management plan, and set up an effective communications system that is regularly practised and assessed to ensure the organisation is capable of implementing its plans effectively.</a:t>
          </a:r>
        </a:p>
      </dgm:t>
    </dgm:pt>
    <dgm:pt modelId="{5D759DAD-E6BC-FC43-A25F-AE5D18D56307}" type="parTrans" cxnId="{D0EAD514-DCBB-3F4D-AA54-B5A2387215C3}">
      <dgm:prSet/>
      <dgm:spPr/>
      <dgm:t>
        <a:bodyPr/>
        <a:lstStyle/>
        <a:p>
          <a:endParaRPr lang="en-GB"/>
        </a:p>
      </dgm:t>
    </dgm:pt>
    <dgm:pt modelId="{858793CE-FCA8-5F41-A884-BAC05DC5AB34}" type="sibTrans" cxnId="{D0EAD514-DCBB-3F4D-AA54-B5A2387215C3}">
      <dgm:prSet/>
      <dgm:spPr/>
      <dgm:t>
        <a:bodyPr/>
        <a:lstStyle/>
        <a:p>
          <a:endParaRPr lang="en-GB"/>
        </a:p>
      </dgm:t>
    </dgm:pt>
    <dgm:pt modelId="{EA1FBFC5-69D3-6D4C-8A9E-B8903CF5EC18}">
      <dgm:prSet/>
      <dgm:spPr/>
      <dgm:t>
        <a:bodyPr/>
        <a:lstStyle/>
        <a:p>
          <a:r>
            <a:rPr lang="en-AU" dirty="0"/>
            <a:t>A major part of the plan is a communications plan that designates a crisis command centre and sets up a complete communications and messaging system.</a:t>
          </a:r>
        </a:p>
      </dgm:t>
    </dgm:pt>
    <dgm:pt modelId="{F6AC1A64-7D47-3B42-AD0E-9AB6FEC7F9A9}" type="parTrans" cxnId="{DCCA5579-7A76-8743-BD03-E95181DB871B}">
      <dgm:prSet/>
      <dgm:spPr/>
      <dgm:t>
        <a:bodyPr/>
        <a:lstStyle/>
        <a:p>
          <a:endParaRPr lang="en-GB"/>
        </a:p>
      </dgm:t>
    </dgm:pt>
    <dgm:pt modelId="{4AC64B85-95D4-114D-BEA2-05B4B5E83DDA}" type="sibTrans" cxnId="{DCCA5579-7A76-8743-BD03-E95181DB871B}">
      <dgm:prSet/>
      <dgm:spPr/>
      <dgm:t>
        <a:bodyPr/>
        <a:lstStyle/>
        <a:p>
          <a:endParaRPr lang="en-GB"/>
        </a:p>
      </dgm:t>
    </dgm:pt>
    <dgm:pt modelId="{A12B9C09-71E1-3247-BF13-0D90C6A69D3B}">
      <dgm:prSet/>
      <dgm:spPr>
        <a:solidFill>
          <a:srgbClr val="A93E62"/>
        </a:solidFill>
        <a:ln>
          <a:noFill/>
        </a:ln>
      </dgm:spPr>
      <dgm:t>
        <a:bodyPr/>
        <a:lstStyle/>
        <a:p>
          <a:r>
            <a:rPr lang="en-AU"/>
            <a:t>Response and recovery stage</a:t>
          </a:r>
        </a:p>
      </dgm:t>
    </dgm:pt>
    <dgm:pt modelId="{18567E97-CFBC-D84D-9831-52AFE8129B7D}" type="parTrans" cxnId="{4F51622E-748F-7F49-8CA8-6581AF649594}">
      <dgm:prSet/>
      <dgm:spPr/>
      <dgm:t>
        <a:bodyPr/>
        <a:lstStyle/>
        <a:p>
          <a:endParaRPr lang="en-GB"/>
        </a:p>
      </dgm:t>
    </dgm:pt>
    <dgm:pt modelId="{62B258B5-9F92-AF44-B4C7-2FFD92BEFE33}" type="sibTrans" cxnId="{4F51622E-748F-7F49-8CA8-6581AF649594}">
      <dgm:prSet/>
      <dgm:spPr/>
      <dgm:t>
        <a:bodyPr/>
        <a:lstStyle/>
        <a:p>
          <a:endParaRPr lang="en-GB"/>
        </a:p>
      </dgm:t>
    </dgm:pt>
    <dgm:pt modelId="{E83026B3-0B45-9F4A-86F0-E4B64CEB286C}">
      <dgm:prSet/>
      <dgm:spPr/>
      <dgm:t>
        <a:bodyPr/>
        <a:lstStyle/>
        <a:p>
          <a:r>
            <a:rPr lang="en-AU" dirty="0"/>
            <a:t>This focuses on the organisation’s response to an actual crisis and involves the activation of pre-planned response routines, coordinating actions with stakeholders and focusing on the ability of the organisation to recover from the disturbance. </a:t>
          </a:r>
        </a:p>
      </dgm:t>
    </dgm:pt>
    <dgm:pt modelId="{717516EB-AA72-6B4A-9727-36F886E3A178}" type="parTrans" cxnId="{B6845F9A-A2B9-5D44-A79B-2FE260EAE744}">
      <dgm:prSet/>
      <dgm:spPr/>
      <dgm:t>
        <a:bodyPr/>
        <a:lstStyle/>
        <a:p>
          <a:endParaRPr lang="en-GB"/>
        </a:p>
      </dgm:t>
    </dgm:pt>
    <dgm:pt modelId="{E7F883CC-E4C6-C04C-A8F6-D0BFD4E40347}" type="sibTrans" cxnId="{B6845F9A-A2B9-5D44-A79B-2FE260EAE744}">
      <dgm:prSet/>
      <dgm:spPr/>
      <dgm:t>
        <a:bodyPr/>
        <a:lstStyle/>
        <a:p>
          <a:endParaRPr lang="en-GB"/>
        </a:p>
      </dgm:t>
    </dgm:pt>
    <dgm:pt modelId="{08E1FE8B-B1D3-934C-B083-1D6D731A4777}">
      <dgm:prSet/>
      <dgm:spPr/>
      <dgm:t>
        <a:bodyPr/>
        <a:lstStyle/>
        <a:p>
          <a:r>
            <a:rPr lang="en-AU" dirty="0"/>
            <a:t>After ensuring people’s physical safety in a crisis, the next focus should be on responding to the emotional needs of employees, customers and the public.</a:t>
          </a:r>
        </a:p>
      </dgm:t>
    </dgm:pt>
    <dgm:pt modelId="{36321033-6636-8342-8259-680CAC87F9E4}" type="parTrans" cxnId="{22DA1CC3-48AA-BF44-ABD6-ECE56D2D0E24}">
      <dgm:prSet/>
      <dgm:spPr/>
      <dgm:t>
        <a:bodyPr/>
        <a:lstStyle/>
        <a:p>
          <a:endParaRPr lang="en-GB"/>
        </a:p>
      </dgm:t>
    </dgm:pt>
    <dgm:pt modelId="{15A7D8B5-624F-0944-BA76-FBE70E7B213D}" type="sibTrans" cxnId="{22DA1CC3-48AA-BF44-ABD6-ECE56D2D0E24}">
      <dgm:prSet/>
      <dgm:spPr/>
      <dgm:t>
        <a:bodyPr/>
        <a:lstStyle/>
        <a:p>
          <a:endParaRPr lang="en-GB"/>
        </a:p>
      </dgm:t>
    </dgm:pt>
    <dgm:pt modelId="{16F46C29-428B-2543-8426-03EC89745992}">
      <dgm:prSet/>
      <dgm:spPr>
        <a:solidFill>
          <a:srgbClr val="4B5085"/>
        </a:solidFill>
        <a:ln>
          <a:noFill/>
        </a:ln>
      </dgm:spPr>
      <dgm:t>
        <a:bodyPr/>
        <a:lstStyle/>
        <a:p>
          <a:r>
            <a:rPr lang="en-AU"/>
            <a:t>Post-event stage</a:t>
          </a:r>
        </a:p>
      </dgm:t>
    </dgm:pt>
    <dgm:pt modelId="{254F3A2E-36AE-C148-B8E1-87EC8F240F57}" type="parTrans" cxnId="{F27BB224-20FA-244D-99B5-5A5DA5128E15}">
      <dgm:prSet/>
      <dgm:spPr/>
      <dgm:t>
        <a:bodyPr/>
        <a:lstStyle/>
        <a:p>
          <a:endParaRPr lang="en-GB"/>
        </a:p>
      </dgm:t>
    </dgm:pt>
    <dgm:pt modelId="{8F469561-5CBC-774D-B1F1-1AA2BC00C7E8}" type="sibTrans" cxnId="{F27BB224-20FA-244D-99B5-5A5DA5128E15}">
      <dgm:prSet/>
      <dgm:spPr/>
      <dgm:t>
        <a:bodyPr/>
        <a:lstStyle/>
        <a:p>
          <a:endParaRPr lang="en-GB"/>
        </a:p>
      </dgm:t>
    </dgm:pt>
    <dgm:pt modelId="{488A913C-59C5-AC46-8177-1035E989439D}">
      <dgm:prSet/>
      <dgm:spPr/>
      <dgm:t>
        <a:bodyPr/>
        <a:lstStyle/>
        <a:p>
          <a:r>
            <a:rPr lang="en-AU" dirty="0"/>
            <a:t>Once an organisation is considered to have recovered and be back to its normal operational capabilities (or as close as is possible after the disturbance), this stage aims to review the identified causes of the disturbance and evaluate the organisation’s ability to respond to and recover from the disturbance.</a:t>
          </a:r>
        </a:p>
      </dgm:t>
    </dgm:pt>
    <dgm:pt modelId="{0207F8D1-F4B5-0749-B1D3-76ECC00F3AA4}" type="parTrans" cxnId="{34D8DB86-4C2D-574C-B2C1-41753D843DA9}">
      <dgm:prSet/>
      <dgm:spPr/>
      <dgm:t>
        <a:bodyPr/>
        <a:lstStyle/>
        <a:p>
          <a:endParaRPr lang="en-GB"/>
        </a:p>
      </dgm:t>
    </dgm:pt>
    <dgm:pt modelId="{CD4EF234-D5C2-5942-9090-9401A16407A6}" type="sibTrans" cxnId="{34D8DB86-4C2D-574C-B2C1-41753D843DA9}">
      <dgm:prSet/>
      <dgm:spPr/>
      <dgm:t>
        <a:bodyPr/>
        <a:lstStyle/>
        <a:p>
          <a:endParaRPr lang="en-GB"/>
        </a:p>
      </dgm:t>
    </dgm:pt>
    <dgm:pt modelId="{82D400AC-3EC3-B045-B770-0370291E43F2}">
      <dgm:prSet/>
      <dgm:spPr>
        <a:solidFill>
          <a:srgbClr val="008162"/>
        </a:solidFill>
        <a:ln>
          <a:noFill/>
        </a:ln>
      </dgm:spPr>
      <dgm:t>
        <a:bodyPr/>
        <a:lstStyle/>
        <a:p>
          <a:r>
            <a:rPr lang="en-AU" dirty="0"/>
            <a:t>Near miss</a:t>
          </a:r>
        </a:p>
      </dgm:t>
    </dgm:pt>
    <dgm:pt modelId="{5578958B-5BD5-6246-AC02-263EB9E105F6}" type="parTrans" cxnId="{3F9325C4-4B53-F440-B3FB-231528F8A19E}">
      <dgm:prSet/>
      <dgm:spPr/>
      <dgm:t>
        <a:bodyPr/>
        <a:lstStyle/>
        <a:p>
          <a:endParaRPr lang="en-GB"/>
        </a:p>
      </dgm:t>
    </dgm:pt>
    <dgm:pt modelId="{E0606064-D109-F54C-9C64-DCC512CFCFE2}" type="sibTrans" cxnId="{3F9325C4-4B53-F440-B3FB-231528F8A19E}">
      <dgm:prSet/>
      <dgm:spPr/>
      <dgm:t>
        <a:bodyPr/>
        <a:lstStyle/>
        <a:p>
          <a:endParaRPr lang="en-GB"/>
        </a:p>
      </dgm:t>
    </dgm:pt>
    <dgm:pt modelId="{FB2298E5-7C1D-3840-8ED5-DC912F538EB5}">
      <dgm:prSet/>
      <dgm:spPr/>
      <dgm:t>
        <a:bodyPr/>
        <a:lstStyle/>
        <a:p>
          <a:r>
            <a:rPr lang="en-AU" dirty="0"/>
            <a:t>This refers to a scenario where an organisation identifies a potential threat but, through prevention or serendipity, avoids a disturbance escalating to become a crisis for the organisation.</a:t>
          </a:r>
        </a:p>
      </dgm:t>
    </dgm:pt>
    <dgm:pt modelId="{75B7355E-715C-6340-90AD-AA807B3FBA5B}" type="parTrans" cxnId="{D7A5AF3C-9143-E044-ABFF-AC3C1F9A2BF0}">
      <dgm:prSet/>
      <dgm:spPr/>
      <dgm:t>
        <a:bodyPr/>
        <a:lstStyle/>
        <a:p>
          <a:endParaRPr lang="en-GB"/>
        </a:p>
      </dgm:t>
    </dgm:pt>
    <dgm:pt modelId="{582BB7EC-BE39-0F49-B412-739997D30F09}" type="sibTrans" cxnId="{D7A5AF3C-9143-E044-ABFF-AC3C1F9A2BF0}">
      <dgm:prSet/>
      <dgm:spPr/>
      <dgm:t>
        <a:bodyPr/>
        <a:lstStyle/>
        <a:p>
          <a:endParaRPr lang="en-GB"/>
        </a:p>
      </dgm:t>
    </dgm:pt>
    <dgm:pt modelId="{B1C0A954-80A5-420B-9FE0-A95BEB9F527F}">
      <dgm:prSet/>
      <dgm:spPr/>
      <dgm:t>
        <a:bodyPr/>
        <a:lstStyle/>
        <a:p>
          <a:r>
            <a:rPr lang="en-AU" dirty="0"/>
            <a:t>It also ensures that any critical learnings are embedded back into the organisation’s pre-event routines, such as developing new monitoring processes or adjusting crisis response protocols to improve prevention and response capabilities.</a:t>
          </a:r>
        </a:p>
      </dgm:t>
    </dgm:pt>
    <dgm:pt modelId="{835D0F4C-781D-4F75-8B22-F8F0BE18F814}" type="parTrans" cxnId="{21C5445D-BA89-4D39-A896-EA480F1E28D6}">
      <dgm:prSet/>
      <dgm:spPr/>
      <dgm:t>
        <a:bodyPr/>
        <a:lstStyle/>
        <a:p>
          <a:endParaRPr lang="en-GB"/>
        </a:p>
      </dgm:t>
    </dgm:pt>
    <dgm:pt modelId="{A6E97C4A-020A-4866-9D2A-E146506D647D}" type="sibTrans" cxnId="{21C5445D-BA89-4D39-A896-EA480F1E28D6}">
      <dgm:prSet/>
      <dgm:spPr/>
      <dgm:t>
        <a:bodyPr/>
        <a:lstStyle/>
        <a:p>
          <a:endParaRPr lang="en-GB"/>
        </a:p>
      </dgm:t>
    </dgm:pt>
    <dgm:pt modelId="{146FC80D-A722-2142-88B8-93ED46D063A5}" type="pres">
      <dgm:prSet presAssocID="{20FF6C02-DBE8-8540-9B81-5E5FFC90B241}" presName="Name0" presStyleCnt="0">
        <dgm:presLayoutVars>
          <dgm:dir/>
          <dgm:animLvl val="lvl"/>
          <dgm:resizeHandles val="exact"/>
        </dgm:presLayoutVars>
      </dgm:prSet>
      <dgm:spPr/>
    </dgm:pt>
    <dgm:pt modelId="{B01EE0BF-AF35-B147-B206-9ACE9C46A4CA}" type="pres">
      <dgm:prSet presAssocID="{DFFBF8A8-377E-2D44-8D99-BDEB87243773}" presName="composite" presStyleCnt="0"/>
      <dgm:spPr/>
    </dgm:pt>
    <dgm:pt modelId="{8F42B6BB-B654-6149-A96E-43C713CF6D8C}" type="pres">
      <dgm:prSet presAssocID="{DFFBF8A8-377E-2D44-8D99-BDEB87243773}" presName="parTx" presStyleLbl="alignNode1" presStyleIdx="0" presStyleCnt="4">
        <dgm:presLayoutVars>
          <dgm:chMax val="0"/>
          <dgm:chPref val="0"/>
          <dgm:bulletEnabled val="1"/>
        </dgm:presLayoutVars>
      </dgm:prSet>
      <dgm:spPr/>
    </dgm:pt>
    <dgm:pt modelId="{43F3406A-36DC-B249-B0F1-7FE4B5A813ED}" type="pres">
      <dgm:prSet presAssocID="{DFFBF8A8-377E-2D44-8D99-BDEB87243773}" presName="desTx" presStyleLbl="alignAccFollowNode1" presStyleIdx="0" presStyleCnt="4">
        <dgm:presLayoutVars>
          <dgm:bulletEnabled val="1"/>
        </dgm:presLayoutVars>
      </dgm:prSet>
      <dgm:spPr/>
    </dgm:pt>
    <dgm:pt modelId="{B8CF40F2-5E56-ED46-986B-1C661B1717C0}" type="pres">
      <dgm:prSet presAssocID="{B324F5F1-BCD3-324D-B6C9-73901571B1CE}" presName="space" presStyleCnt="0"/>
      <dgm:spPr/>
    </dgm:pt>
    <dgm:pt modelId="{927CF97F-2100-134E-8F38-849C95E42B3C}" type="pres">
      <dgm:prSet presAssocID="{A12B9C09-71E1-3247-BF13-0D90C6A69D3B}" presName="composite" presStyleCnt="0"/>
      <dgm:spPr/>
    </dgm:pt>
    <dgm:pt modelId="{5C138FED-05FB-B441-8690-5212E54F77B5}" type="pres">
      <dgm:prSet presAssocID="{A12B9C09-71E1-3247-BF13-0D90C6A69D3B}" presName="parTx" presStyleLbl="alignNode1" presStyleIdx="1" presStyleCnt="4">
        <dgm:presLayoutVars>
          <dgm:chMax val="0"/>
          <dgm:chPref val="0"/>
          <dgm:bulletEnabled val="1"/>
        </dgm:presLayoutVars>
      </dgm:prSet>
      <dgm:spPr/>
    </dgm:pt>
    <dgm:pt modelId="{E68F5981-60F1-574F-A137-FC18D408ACD8}" type="pres">
      <dgm:prSet presAssocID="{A12B9C09-71E1-3247-BF13-0D90C6A69D3B}" presName="desTx" presStyleLbl="alignAccFollowNode1" presStyleIdx="1" presStyleCnt="4">
        <dgm:presLayoutVars>
          <dgm:bulletEnabled val="1"/>
        </dgm:presLayoutVars>
      </dgm:prSet>
      <dgm:spPr/>
    </dgm:pt>
    <dgm:pt modelId="{8161C4FB-F6FC-194C-AC91-402DC90870F0}" type="pres">
      <dgm:prSet presAssocID="{62B258B5-9F92-AF44-B4C7-2FFD92BEFE33}" presName="space" presStyleCnt="0"/>
      <dgm:spPr/>
    </dgm:pt>
    <dgm:pt modelId="{6C8FD097-755C-EE47-A1CF-3B87CC43F5ED}" type="pres">
      <dgm:prSet presAssocID="{16F46C29-428B-2543-8426-03EC89745992}" presName="composite" presStyleCnt="0"/>
      <dgm:spPr/>
    </dgm:pt>
    <dgm:pt modelId="{F10BFD92-FEE2-4A4B-8A34-9075E154DA4F}" type="pres">
      <dgm:prSet presAssocID="{16F46C29-428B-2543-8426-03EC89745992}" presName="parTx" presStyleLbl="alignNode1" presStyleIdx="2" presStyleCnt="4">
        <dgm:presLayoutVars>
          <dgm:chMax val="0"/>
          <dgm:chPref val="0"/>
          <dgm:bulletEnabled val="1"/>
        </dgm:presLayoutVars>
      </dgm:prSet>
      <dgm:spPr/>
    </dgm:pt>
    <dgm:pt modelId="{0CB378C7-76F3-D34F-9178-62ABA0848DF6}" type="pres">
      <dgm:prSet presAssocID="{16F46C29-428B-2543-8426-03EC89745992}" presName="desTx" presStyleLbl="alignAccFollowNode1" presStyleIdx="2" presStyleCnt="4">
        <dgm:presLayoutVars>
          <dgm:bulletEnabled val="1"/>
        </dgm:presLayoutVars>
      </dgm:prSet>
      <dgm:spPr/>
    </dgm:pt>
    <dgm:pt modelId="{B8800680-EAF0-DA47-97CB-446AE9E4546F}" type="pres">
      <dgm:prSet presAssocID="{8F469561-5CBC-774D-B1F1-1AA2BC00C7E8}" presName="space" presStyleCnt="0"/>
      <dgm:spPr/>
    </dgm:pt>
    <dgm:pt modelId="{8BC12557-9412-474B-AF49-D1E430094FBD}" type="pres">
      <dgm:prSet presAssocID="{82D400AC-3EC3-B045-B770-0370291E43F2}" presName="composite" presStyleCnt="0"/>
      <dgm:spPr/>
    </dgm:pt>
    <dgm:pt modelId="{48ED9589-B791-F942-99BF-DCA19BF87FCB}" type="pres">
      <dgm:prSet presAssocID="{82D400AC-3EC3-B045-B770-0370291E43F2}" presName="parTx" presStyleLbl="alignNode1" presStyleIdx="3" presStyleCnt="4">
        <dgm:presLayoutVars>
          <dgm:chMax val="0"/>
          <dgm:chPref val="0"/>
          <dgm:bulletEnabled val="1"/>
        </dgm:presLayoutVars>
      </dgm:prSet>
      <dgm:spPr/>
    </dgm:pt>
    <dgm:pt modelId="{2E68AF83-D0BE-2441-9E93-3B21C6ED2528}" type="pres">
      <dgm:prSet presAssocID="{82D400AC-3EC3-B045-B770-0370291E43F2}" presName="desTx" presStyleLbl="alignAccFollowNode1" presStyleIdx="3" presStyleCnt="4">
        <dgm:presLayoutVars>
          <dgm:bulletEnabled val="1"/>
        </dgm:presLayoutVars>
      </dgm:prSet>
      <dgm:spPr/>
    </dgm:pt>
  </dgm:ptLst>
  <dgm:cxnLst>
    <dgm:cxn modelId="{271E9E0A-8FF8-A942-A359-F8DCE3AA3F89}" type="presOf" srcId="{EA1FBFC5-69D3-6D4C-8A9E-B8903CF5EC18}" destId="{43F3406A-36DC-B249-B0F1-7FE4B5A813ED}" srcOrd="0" destOrd="2" presId="urn:microsoft.com/office/officeart/2005/8/layout/hList1"/>
    <dgm:cxn modelId="{43604E0B-55F9-2245-A6F4-3A372FDBE78A}" srcId="{DFFBF8A8-377E-2D44-8D99-BDEB87243773}" destId="{5F30C3F0-9F7F-7C43-B5E1-4913DB2BD0B3}" srcOrd="0" destOrd="0" parTransId="{2F54CABC-30A3-7B4E-90A6-73A68A2EFE34}" sibTransId="{1AF70F67-25FF-9741-AC19-C982B675E61E}"/>
    <dgm:cxn modelId="{D0EAD514-DCBB-3F4D-AA54-B5A2387215C3}" srcId="{DFFBF8A8-377E-2D44-8D99-BDEB87243773}" destId="{A28B2D0D-36B9-6D4A-A1E7-52F401B9CC84}" srcOrd="1" destOrd="0" parTransId="{5D759DAD-E6BC-FC43-A25F-AE5D18D56307}" sibTransId="{858793CE-FCA8-5F41-A884-BAC05DC5AB34}"/>
    <dgm:cxn modelId="{F27BB224-20FA-244D-99B5-5A5DA5128E15}" srcId="{20FF6C02-DBE8-8540-9B81-5E5FFC90B241}" destId="{16F46C29-428B-2543-8426-03EC89745992}" srcOrd="2" destOrd="0" parTransId="{254F3A2E-36AE-C148-B8E1-87EC8F240F57}" sibTransId="{8F469561-5CBC-774D-B1F1-1AA2BC00C7E8}"/>
    <dgm:cxn modelId="{4F51622E-748F-7F49-8CA8-6581AF649594}" srcId="{20FF6C02-DBE8-8540-9B81-5E5FFC90B241}" destId="{A12B9C09-71E1-3247-BF13-0D90C6A69D3B}" srcOrd="1" destOrd="0" parTransId="{18567E97-CFBC-D84D-9831-52AFE8129B7D}" sibTransId="{62B258B5-9F92-AF44-B4C7-2FFD92BEFE33}"/>
    <dgm:cxn modelId="{9B11E62F-0B89-9B4F-AB23-C8BE7B5AC5CB}" type="presOf" srcId="{08E1FE8B-B1D3-934C-B083-1D6D731A4777}" destId="{E68F5981-60F1-574F-A137-FC18D408ACD8}" srcOrd="0" destOrd="1" presId="urn:microsoft.com/office/officeart/2005/8/layout/hList1"/>
    <dgm:cxn modelId="{D7A5AF3C-9143-E044-ABFF-AC3C1F9A2BF0}" srcId="{82D400AC-3EC3-B045-B770-0370291E43F2}" destId="{FB2298E5-7C1D-3840-8ED5-DC912F538EB5}" srcOrd="0" destOrd="0" parTransId="{75B7355E-715C-6340-90AD-AA807B3FBA5B}" sibTransId="{582BB7EC-BE39-0F49-B412-739997D30F09}"/>
    <dgm:cxn modelId="{910C9D3E-2FBB-2A4A-9098-002106B48EAF}" type="presOf" srcId="{488A913C-59C5-AC46-8177-1035E989439D}" destId="{0CB378C7-76F3-D34F-9178-62ABA0848DF6}" srcOrd="0" destOrd="0" presId="urn:microsoft.com/office/officeart/2005/8/layout/hList1"/>
    <dgm:cxn modelId="{21C5445D-BA89-4D39-A896-EA480F1E28D6}" srcId="{16F46C29-428B-2543-8426-03EC89745992}" destId="{B1C0A954-80A5-420B-9FE0-A95BEB9F527F}" srcOrd="1" destOrd="0" parTransId="{835D0F4C-781D-4F75-8B22-F8F0BE18F814}" sibTransId="{A6E97C4A-020A-4866-9D2A-E146506D647D}"/>
    <dgm:cxn modelId="{48512E61-0485-474C-86C8-DFB633151337}" type="presOf" srcId="{FB2298E5-7C1D-3840-8ED5-DC912F538EB5}" destId="{2E68AF83-D0BE-2441-9E93-3B21C6ED2528}" srcOrd="0" destOrd="0" presId="urn:microsoft.com/office/officeart/2005/8/layout/hList1"/>
    <dgm:cxn modelId="{42EA5F4B-04B5-2844-B46E-2B2263A61203}" type="presOf" srcId="{16F46C29-428B-2543-8426-03EC89745992}" destId="{F10BFD92-FEE2-4A4B-8A34-9075E154DA4F}" srcOrd="0" destOrd="0" presId="urn:microsoft.com/office/officeart/2005/8/layout/hList1"/>
    <dgm:cxn modelId="{0790D551-21C1-144A-862F-53BE760337EF}" type="presOf" srcId="{20FF6C02-DBE8-8540-9B81-5E5FFC90B241}" destId="{146FC80D-A722-2142-88B8-93ED46D063A5}" srcOrd="0" destOrd="0" presId="urn:microsoft.com/office/officeart/2005/8/layout/hList1"/>
    <dgm:cxn modelId="{2B16C954-E5ED-A447-9F2B-5D975BF043D0}" type="presOf" srcId="{A12B9C09-71E1-3247-BF13-0D90C6A69D3B}" destId="{5C138FED-05FB-B441-8690-5212E54F77B5}" srcOrd="0" destOrd="0" presId="urn:microsoft.com/office/officeart/2005/8/layout/hList1"/>
    <dgm:cxn modelId="{DCCA5579-7A76-8743-BD03-E95181DB871B}" srcId="{DFFBF8A8-377E-2D44-8D99-BDEB87243773}" destId="{EA1FBFC5-69D3-6D4C-8A9E-B8903CF5EC18}" srcOrd="2" destOrd="0" parTransId="{F6AC1A64-7D47-3B42-AD0E-9AB6FEC7F9A9}" sibTransId="{4AC64B85-95D4-114D-BEA2-05B4B5E83DDA}"/>
    <dgm:cxn modelId="{DE7DFE59-E4BE-0845-82BA-193D27403816}" type="presOf" srcId="{82D400AC-3EC3-B045-B770-0370291E43F2}" destId="{48ED9589-B791-F942-99BF-DCA19BF87FCB}" srcOrd="0" destOrd="0" presId="urn:microsoft.com/office/officeart/2005/8/layout/hList1"/>
    <dgm:cxn modelId="{34D8DB86-4C2D-574C-B2C1-41753D843DA9}" srcId="{16F46C29-428B-2543-8426-03EC89745992}" destId="{488A913C-59C5-AC46-8177-1035E989439D}" srcOrd="0" destOrd="0" parTransId="{0207F8D1-F4B5-0749-B1D3-76ECC00F3AA4}" sibTransId="{CD4EF234-D5C2-5942-9090-9401A16407A6}"/>
    <dgm:cxn modelId="{952D8E8E-EB81-AD45-B8B6-6915DB3C18F6}" type="presOf" srcId="{5F30C3F0-9F7F-7C43-B5E1-4913DB2BD0B3}" destId="{43F3406A-36DC-B249-B0F1-7FE4B5A813ED}" srcOrd="0" destOrd="0" presId="urn:microsoft.com/office/officeart/2005/8/layout/hList1"/>
    <dgm:cxn modelId="{BF066F98-3C6D-A648-9674-BDFB1C99F1CA}" type="presOf" srcId="{DFFBF8A8-377E-2D44-8D99-BDEB87243773}" destId="{8F42B6BB-B654-6149-A96E-43C713CF6D8C}" srcOrd="0" destOrd="0" presId="urn:microsoft.com/office/officeart/2005/8/layout/hList1"/>
    <dgm:cxn modelId="{B6845F9A-A2B9-5D44-A79B-2FE260EAE744}" srcId="{A12B9C09-71E1-3247-BF13-0D90C6A69D3B}" destId="{E83026B3-0B45-9F4A-86F0-E4B64CEB286C}" srcOrd="0" destOrd="0" parTransId="{717516EB-AA72-6B4A-9727-36F886E3A178}" sibTransId="{E7F883CC-E4C6-C04C-A8F6-D0BFD4E40347}"/>
    <dgm:cxn modelId="{BBD835A7-F27A-8241-A61D-E33F4A5456DF}" type="presOf" srcId="{A28B2D0D-36B9-6D4A-A1E7-52F401B9CC84}" destId="{43F3406A-36DC-B249-B0F1-7FE4B5A813ED}" srcOrd="0" destOrd="1" presId="urn:microsoft.com/office/officeart/2005/8/layout/hList1"/>
    <dgm:cxn modelId="{22DA1CC3-48AA-BF44-ABD6-ECE56D2D0E24}" srcId="{A12B9C09-71E1-3247-BF13-0D90C6A69D3B}" destId="{08E1FE8B-B1D3-934C-B083-1D6D731A4777}" srcOrd="1" destOrd="0" parTransId="{36321033-6636-8342-8259-680CAC87F9E4}" sibTransId="{15A7D8B5-624F-0944-BA76-FBE70E7B213D}"/>
    <dgm:cxn modelId="{3F9325C4-4B53-F440-B3FB-231528F8A19E}" srcId="{20FF6C02-DBE8-8540-9B81-5E5FFC90B241}" destId="{82D400AC-3EC3-B045-B770-0370291E43F2}" srcOrd="3" destOrd="0" parTransId="{5578958B-5BD5-6246-AC02-263EB9E105F6}" sibTransId="{E0606064-D109-F54C-9C64-DCC512CFCFE2}"/>
    <dgm:cxn modelId="{95880ED3-7BDD-F843-B8EE-3A8FDDB42B18}" type="presOf" srcId="{E83026B3-0B45-9F4A-86F0-E4B64CEB286C}" destId="{E68F5981-60F1-574F-A137-FC18D408ACD8}" srcOrd="0" destOrd="0" presId="urn:microsoft.com/office/officeart/2005/8/layout/hList1"/>
    <dgm:cxn modelId="{928DA2D3-91E5-7148-9737-73FAF6D287B4}" srcId="{20FF6C02-DBE8-8540-9B81-5E5FFC90B241}" destId="{DFFBF8A8-377E-2D44-8D99-BDEB87243773}" srcOrd="0" destOrd="0" parTransId="{4038E536-88B5-AC41-A745-2A8EAA574C6D}" sibTransId="{B324F5F1-BCD3-324D-B6C9-73901571B1CE}"/>
    <dgm:cxn modelId="{9E0D8CF2-A394-42DE-82E2-B426184D88BD}" type="presOf" srcId="{B1C0A954-80A5-420B-9FE0-A95BEB9F527F}" destId="{0CB378C7-76F3-D34F-9178-62ABA0848DF6}" srcOrd="0" destOrd="1" presId="urn:microsoft.com/office/officeart/2005/8/layout/hList1"/>
    <dgm:cxn modelId="{348FFCF2-D5D1-BF40-8095-A83BC54B4AD4}" type="presParOf" srcId="{146FC80D-A722-2142-88B8-93ED46D063A5}" destId="{B01EE0BF-AF35-B147-B206-9ACE9C46A4CA}" srcOrd="0" destOrd="0" presId="urn:microsoft.com/office/officeart/2005/8/layout/hList1"/>
    <dgm:cxn modelId="{BBA92CC3-549B-B245-94CC-E7DECD53067C}" type="presParOf" srcId="{B01EE0BF-AF35-B147-B206-9ACE9C46A4CA}" destId="{8F42B6BB-B654-6149-A96E-43C713CF6D8C}" srcOrd="0" destOrd="0" presId="urn:microsoft.com/office/officeart/2005/8/layout/hList1"/>
    <dgm:cxn modelId="{F0416304-F5DE-344A-825B-387304E96B85}" type="presParOf" srcId="{B01EE0BF-AF35-B147-B206-9ACE9C46A4CA}" destId="{43F3406A-36DC-B249-B0F1-7FE4B5A813ED}" srcOrd="1" destOrd="0" presId="urn:microsoft.com/office/officeart/2005/8/layout/hList1"/>
    <dgm:cxn modelId="{F52EDF82-69CC-1046-8E6F-FE4E0DDA3E22}" type="presParOf" srcId="{146FC80D-A722-2142-88B8-93ED46D063A5}" destId="{B8CF40F2-5E56-ED46-986B-1C661B1717C0}" srcOrd="1" destOrd="0" presId="urn:microsoft.com/office/officeart/2005/8/layout/hList1"/>
    <dgm:cxn modelId="{B6538096-133D-8F41-809C-7906D6953506}" type="presParOf" srcId="{146FC80D-A722-2142-88B8-93ED46D063A5}" destId="{927CF97F-2100-134E-8F38-849C95E42B3C}" srcOrd="2" destOrd="0" presId="urn:microsoft.com/office/officeart/2005/8/layout/hList1"/>
    <dgm:cxn modelId="{D88530C0-1325-B947-A259-291C5118D172}" type="presParOf" srcId="{927CF97F-2100-134E-8F38-849C95E42B3C}" destId="{5C138FED-05FB-B441-8690-5212E54F77B5}" srcOrd="0" destOrd="0" presId="urn:microsoft.com/office/officeart/2005/8/layout/hList1"/>
    <dgm:cxn modelId="{09796902-CD4E-C441-99D4-70A45ADB80C9}" type="presParOf" srcId="{927CF97F-2100-134E-8F38-849C95E42B3C}" destId="{E68F5981-60F1-574F-A137-FC18D408ACD8}" srcOrd="1" destOrd="0" presId="urn:microsoft.com/office/officeart/2005/8/layout/hList1"/>
    <dgm:cxn modelId="{1E690177-AB08-8A43-86EE-BFC8C922D9BE}" type="presParOf" srcId="{146FC80D-A722-2142-88B8-93ED46D063A5}" destId="{8161C4FB-F6FC-194C-AC91-402DC90870F0}" srcOrd="3" destOrd="0" presId="urn:microsoft.com/office/officeart/2005/8/layout/hList1"/>
    <dgm:cxn modelId="{FBD3FC7A-4106-E642-A7CD-326606BECE5F}" type="presParOf" srcId="{146FC80D-A722-2142-88B8-93ED46D063A5}" destId="{6C8FD097-755C-EE47-A1CF-3B87CC43F5ED}" srcOrd="4" destOrd="0" presId="urn:microsoft.com/office/officeart/2005/8/layout/hList1"/>
    <dgm:cxn modelId="{A3B2D021-4EC9-C841-9C67-0801F80E92D7}" type="presParOf" srcId="{6C8FD097-755C-EE47-A1CF-3B87CC43F5ED}" destId="{F10BFD92-FEE2-4A4B-8A34-9075E154DA4F}" srcOrd="0" destOrd="0" presId="urn:microsoft.com/office/officeart/2005/8/layout/hList1"/>
    <dgm:cxn modelId="{EE230205-C87B-0644-9633-058430D69938}" type="presParOf" srcId="{6C8FD097-755C-EE47-A1CF-3B87CC43F5ED}" destId="{0CB378C7-76F3-D34F-9178-62ABA0848DF6}" srcOrd="1" destOrd="0" presId="urn:microsoft.com/office/officeart/2005/8/layout/hList1"/>
    <dgm:cxn modelId="{39FF23FE-2989-7141-AE76-FE6FEAA1B5EB}" type="presParOf" srcId="{146FC80D-A722-2142-88B8-93ED46D063A5}" destId="{B8800680-EAF0-DA47-97CB-446AE9E4546F}" srcOrd="5" destOrd="0" presId="urn:microsoft.com/office/officeart/2005/8/layout/hList1"/>
    <dgm:cxn modelId="{46C8D262-C837-F14A-BA9C-1BE23778F6F5}" type="presParOf" srcId="{146FC80D-A722-2142-88B8-93ED46D063A5}" destId="{8BC12557-9412-474B-AF49-D1E430094FBD}" srcOrd="6" destOrd="0" presId="urn:microsoft.com/office/officeart/2005/8/layout/hList1"/>
    <dgm:cxn modelId="{5F554E0B-7123-3A4F-90E5-729269C3A888}" type="presParOf" srcId="{8BC12557-9412-474B-AF49-D1E430094FBD}" destId="{48ED9589-B791-F942-99BF-DCA19BF87FCB}" srcOrd="0" destOrd="0" presId="urn:microsoft.com/office/officeart/2005/8/layout/hList1"/>
    <dgm:cxn modelId="{7D25770F-83C8-964B-A1FC-BB569E833A2E}" type="presParOf" srcId="{8BC12557-9412-474B-AF49-D1E430094FBD}" destId="{2E68AF83-D0BE-2441-9E93-3B21C6ED252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064125-729D-CB49-AD61-56A505D0F70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98DFD0BF-0F4D-B948-9C01-70D427AED9C5}">
      <dgm:prSet/>
      <dgm:spPr>
        <a:solidFill>
          <a:srgbClr val="00669E"/>
        </a:solidFill>
        <a:ln>
          <a:noFill/>
        </a:ln>
      </dgm:spPr>
      <dgm:t>
        <a:bodyPr/>
        <a:lstStyle/>
        <a:p>
          <a:r>
            <a:rPr lang="en-AU" dirty="0"/>
            <a:t>Corporate-level strategy</a:t>
          </a:r>
        </a:p>
      </dgm:t>
    </dgm:pt>
    <dgm:pt modelId="{EFDCDB67-95E0-014E-BFC1-FED2A2AA0A0B}" type="parTrans" cxnId="{2E1FDA04-5155-2145-A8AE-14B27BE38F75}">
      <dgm:prSet/>
      <dgm:spPr/>
      <dgm:t>
        <a:bodyPr/>
        <a:lstStyle/>
        <a:p>
          <a:endParaRPr lang="en-GB"/>
        </a:p>
      </dgm:t>
    </dgm:pt>
    <dgm:pt modelId="{A7C16CDA-BAB6-D646-929A-8C4CD0B47D47}" type="sibTrans" cxnId="{2E1FDA04-5155-2145-A8AE-14B27BE38F75}">
      <dgm:prSet/>
      <dgm:spPr/>
      <dgm:t>
        <a:bodyPr/>
        <a:lstStyle/>
        <a:p>
          <a:endParaRPr lang="en-GB"/>
        </a:p>
      </dgm:t>
    </dgm:pt>
    <dgm:pt modelId="{23B7A63A-034C-3743-8F66-5DCFFC06B2DD}">
      <dgm:prSet/>
      <dgm:spPr/>
      <dgm:t>
        <a:bodyPr/>
        <a:lstStyle/>
        <a:p>
          <a:r>
            <a:rPr lang="en-AU" dirty="0"/>
            <a:t>What business are we in?</a:t>
          </a:r>
        </a:p>
      </dgm:t>
    </dgm:pt>
    <dgm:pt modelId="{61BB6ADC-229C-3348-BC3E-8DACB69AB1CA}" type="parTrans" cxnId="{852C6AF9-54E4-8B49-AFA3-83E7A0894F3E}">
      <dgm:prSet/>
      <dgm:spPr/>
      <dgm:t>
        <a:bodyPr/>
        <a:lstStyle/>
        <a:p>
          <a:endParaRPr lang="en-GB"/>
        </a:p>
      </dgm:t>
    </dgm:pt>
    <dgm:pt modelId="{B4854BEF-B0DE-524C-9BE9-18F3ABAB3084}" type="sibTrans" cxnId="{852C6AF9-54E4-8B49-AFA3-83E7A0894F3E}">
      <dgm:prSet/>
      <dgm:spPr/>
      <dgm:t>
        <a:bodyPr/>
        <a:lstStyle/>
        <a:p>
          <a:endParaRPr lang="en-GB"/>
        </a:p>
      </dgm:t>
    </dgm:pt>
    <dgm:pt modelId="{BCD4EA2A-5438-AC4E-A05D-DF7E9A808BF6}">
      <dgm:prSet/>
      <dgm:spPr/>
      <dgm:t>
        <a:bodyPr/>
        <a:lstStyle/>
        <a:p>
          <a:r>
            <a:rPr lang="en-AU" dirty="0"/>
            <a:t>This pertains to the organisation as a whole and the combination of business units and product lines that make up the corporate entity. </a:t>
          </a:r>
        </a:p>
      </dgm:t>
    </dgm:pt>
    <dgm:pt modelId="{BBB361A9-AE3E-F54C-9A1B-F59FC39A5318}" type="parTrans" cxnId="{F179E961-D56D-084B-B6C1-2BFC8CB7F621}">
      <dgm:prSet/>
      <dgm:spPr/>
      <dgm:t>
        <a:bodyPr/>
        <a:lstStyle/>
        <a:p>
          <a:endParaRPr lang="en-GB"/>
        </a:p>
      </dgm:t>
    </dgm:pt>
    <dgm:pt modelId="{8A33E622-94CB-7841-AAA6-B0190BD4AD50}" type="sibTrans" cxnId="{F179E961-D56D-084B-B6C1-2BFC8CB7F621}">
      <dgm:prSet/>
      <dgm:spPr/>
      <dgm:t>
        <a:bodyPr/>
        <a:lstStyle/>
        <a:p>
          <a:endParaRPr lang="en-GB"/>
        </a:p>
      </dgm:t>
    </dgm:pt>
    <dgm:pt modelId="{FDA3D3B6-E247-E44B-BFF7-D04961BBDD4C}">
      <dgm:prSet/>
      <dgm:spPr/>
      <dgm:t>
        <a:bodyPr/>
        <a:lstStyle/>
        <a:p>
          <a:r>
            <a:rPr lang="en-AU"/>
            <a:t>Strategic actions at this level usually relate to: the acquisition of new businesses; additions or divestments of business units, plants or product lines; and joint ventures with other corporations in new areas. </a:t>
          </a:r>
        </a:p>
      </dgm:t>
    </dgm:pt>
    <dgm:pt modelId="{4AAB620E-41A5-4A4A-96B3-B0AF2ECEEE27}" type="parTrans" cxnId="{19BBE449-A87B-C149-B53B-7640CCA334D2}">
      <dgm:prSet/>
      <dgm:spPr/>
      <dgm:t>
        <a:bodyPr/>
        <a:lstStyle/>
        <a:p>
          <a:endParaRPr lang="en-GB"/>
        </a:p>
      </dgm:t>
    </dgm:pt>
    <dgm:pt modelId="{D9DD192A-3A68-1A49-9DB2-93659E8375C8}" type="sibTrans" cxnId="{19BBE449-A87B-C149-B53B-7640CCA334D2}">
      <dgm:prSet/>
      <dgm:spPr/>
      <dgm:t>
        <a:bodyPr/>
        <a:lstStyle/>
        <a:p>
          <a:endParaRPr lang="en-GB"/>
        </a:p>
      </dgm:t>
    </dgm:pt>
    <dgm:pt modelId="{C5B93411-6FC9-B842-A568-9FB11C67F7CA}">
      <dgm:prSet/>
      <dgm:spPr>
        <a:solidFill>
          <a:srgbClr val="A93E62"/>
        </a:solidFill>
        <a:ln>
          <a:noFill/>
        </a:ln>
      </dgm:spPr>
      <dgm:t>
        <a:bodyPr/>
        <a:lstStyle/>
        <a:p>
          <a:r>
            <a:rPr lang="en-AU"/>
            <a:t>Business-level strategy</a:t>
          </a:r>
        </a:p>
      </dgm:t>
    </dgm:pt>
    <dgm:pt modelId="{DD3E1D55-B8F5-7A4D-9922-3652D8EAD841}" type="parTrans" cxnId="{434FA9CD-D5AB-D24E-BB52-FE003DCF96DF}">
      <dgm:prSet/>
      <dgm:spPr/>
      <dgm:t>
        <a:bodyPr/>
        <a:lstStyle/>
        <a:p>
          <a:endParaRPr lang="en-GB"/>
        </a:p>
      </dgm:t>
    </dgm:pt>
    <dgm:pt modelId="{C5062989-AC1A-D040-B7EF-7288B1110C33}" type="sibTrans" cxnId="{434FA9CD-D5AB-D24E-BB52-FE003DCF96DF}">
      <dgm:prSet/>
      <dgm:spPr/>
      <dgm:t>
        <a:bodyPr/>
        <a:lstStyle/>
        <a:p>
          <a:endParaRPr lang="en-GB"/>
        </a:p>
      </dgm:t>
    </dgm:pt>
    <dgm:pt modelId="{621C91A5-FBD6-6148-BD90-883C11262A6A}">
      <dgm:prSet/>
      <dgm:spPr/>
      <dgm:t>
        <a:bodyPr/>
        <a:lstStyle/>
        <a:p>
          <a:r>
            <a:rPr lang="en-AU" dirty="0"/>
            <a:t>How do we compete? </a:t>
          </a:r>
        </a:p>
      </dgm:t>
    </dgm:pt>
    <dgm:pt modelId="{575A1896-02C0-F642-8FED-76FFFFF9864A}" type="parTrans" cxnId="{40559F5E-351E-AE4E-B8E8-A42EC04137D8}">
      <dgm:prSet/>
      <dgm:spPr/>
      <dgm:t>
        <a:bodyPr/>
        <a:lstStyle/>
        <a:p>
          <a:endParaRPr lang="en-GB"/>
        </a:p>
      </dgm:t>
    </dgm:pt>
    <dgm:pt modelId="{8231FB27-F84C-F347-A142-8DD8F44FC9BF}" type="sibTrans" cxnId="{40559F5E-351E-AE4E-B8E8-A42EC04137D8}">
      <dgm:prSet/>
      <dgm:spPr/>
      <dgm:t>
        <a:bodyPr/>
        <a:lstStyle/>
        <a:p>
          <a:endParaRPr lang="en-GB"/>
        </a:p>
      </dgm:t>
    </dgm:pt>
    <dgm:pt modelId="{CCEA8DC0-B248-C94D-B34D-97BB67BDE1BD}">
      <dgm:prSet/>
      <dgm:spPr/>
      <dgm:t>
        <a:bodyPr/>
        <a:lstStyle/>
        <a:p>
          <a:r>
            <a:rPr lang="en-AU" dirty="0"/>
            <a:t>This pertains to each business unit or product line. </a:t>
          </a:r>
        </a:p>
      </dgm:t>
    </dgm:pt>
    <dgm:pt modelId="{2E340BFE-E7DB-F744-95B7-C2190017737B}" type="parTrans" cxnId="{11EF56B5-3367-2B46-A125-F598B95BE7C6}">
      <dgm:prSet/>
      <dgm:spPr/>
      <dgm:t>
        <a:bodyPr/>
        <a:lstStyle/>
        <a:p>
          <a:endParaRPr lang="en-GB"/>
        </a:p>
      </dgm:t>
    </dgm:pt>
    <dgm:pt modelId="{325489FC-93E1-7E49-8ADA-934A4B2DED35}" type="sibTrans" cxnId="{11EF56B5-3367-2B46-A125-F598B95BE7C6}">
      <dgm:prSet/>
      <dgm:spPr/>
      <dgm:t>
        <a:bodyPr/>
        <a:lstStyle/>
        <a:p>
          <a:endParaRPr lang="en-GB"/>
        </a:p>
      </dgm:t>
    </dgm:pt>
    <dgm:pt modelId="{4F9A1C53-C132-7046-986E-5AA748DD29AC}">
      <dgm:prSet/>
      <dgm:spPr/>
      <dgm:t>
        <a:bodyPr/>
        <a:lstStyle/>
        <a:p>
          <a:r>
            <a:rPr lang="en-AU" dirty="0"/>
            <a:t>Strategic decisions at this level concern the amount of advertising, direction and extent of R&amp;D, product changes, new-product development, equipment and facilities, and expansion or contraction of product and service lines. </a:t>
          </a:r>
        </a:p>
      </dgm:t>
    </dgm:pt>
    <dgm:pt modelId="{0455E969-1CB3-C042-AFEB-C11C309EC2B0}" type="parTrans" cxnId="{79F2B534-8FC5-5C4F-B2C6-B685D8FE1C39}">
      <dgm:prSet/>
      <dgm:spPr/>
      <dgm:t>
        <a:bodyPr/>
        <a:lstStyle/>
        <a:p>
          <a:endParaRPr lang="en-GB"/>
        </a:p>
      </dgm:t>
    </dgm:pt>
    <dgm:pt modelId="{4334B950-A10A-1645-A61E-0757163899A8}" type="sibTrans" cxnId="{79F2B534-8FC5-5C4F-B2C6-B685D8FE1C39}">
      <dgm:prSet/>
      <dgm:spPr/>
      <dgm:t>
        <a:bodyPr/>
        <a:lstStyle/>
        <a:p>
          <a:endParaRPr lang="en-GB"/>
        </a:p>
      </dgm:t>
    </dgm:pt>
    <dgm:pt modelId="{4218DC02-2F12-BE47-B9BB-1F7E3E56A406}">
      <dgm:prSet/>
      <dgm:spPr>
        <a:solidFill>
          <a:srgbClr val="4B5085"/>
        </a:solidFill>
        <a:ln>
          <a:noFill/>
        </a:ln>
      </dgm:spPr>
      <dgm:t>
        <a:bodyPr/>
        <a:lstStyle/>
        <a:p>
          <a:r>
            <a:rPr lang="en-AU"/>
            <a:t>Functional-level strategy </a:t>
          </a:r>
        </a:p>
      </dgm:t>
    </dgm:pt>
    <dgm:pt modelId="{50E50972-88D6-3C4D-9AA4-465BD9A86824}" type="parTrans" cxnId="{14892B06-2419-A040-A54E-0F9E958E8B40}">
      <dgm:prSet/>
      <dgm:spPr/>
      <dgm:t>
        <a:bodyPr/>
        <a:lstStyle/>
        <a:p>
          <a:endParaRPr lang="en-GB"/>
        </a:p>
      </dgm:t>
    </dgm:pt>
    <dgm:pt modelId="{40032B35-32DB-864B-BE0D-2F75427E3061}" type="sibTrans" cxnId="{14892B06-2419-A040-A54E-0F9E958E8B40}">
      <dgm:prSet/>
      <dgm:spPr/>
      <dgm:t>
        <a:bodyPr/>
        <a:lstStyle/>
        <a:p>
          <a:endParaRPr lang="en-GB"/>
        </a:p>
      </dgm:t>
    </dgm:pt>
    <dgm:pt modelId="{8AEDBA7D-E897-C74A-82C3-F263B7BCD391}">
      <dgm:prSet/>
      <dgm:spPr/>
      <dgm:t>
        <a:bodyPr/>
        <a:lstStyle/>
        <a:p>
          <a:r>
            <a:rPr lang="en-AU" dirty="0"/>
            <a:t>How do we support the business-level strategy? </a:t>
          </a:r>
        </a:p>
      </dgm:t>
    </dgm:pt>
    <dgm:pt modelId="{59D8B5AD-E3DD-6A41-86B8-EF40DCE51531}" type="parTrans" cxnId="{998F2DF4-C53E-A945-A1F7-4697AD59BBA3}">
      <dgm:prSet/>
      <dgm:spPr/>
      <dgm:t>
        <a:bodyPr/>
        <a:lstStyle/>
        <a:p>
          <a:endParaRPr lang="en-GB"/>
        </a:p>
      </dgm:t>
    </dgm:pt>
    <dgm:pt modelId="{10938676-B557-C84D-BDEE-AA46F58B06EB}" type="sibTrans" cxnId="{998F2DF4-C53E-A945-A1F7-4697AD59BBA3}">
      <dgm:prSet/>
      <dgm:spPr/>
      <dgm:t>
        <a:bodyPr/>
        <a:lstStyle/>
        <a:p>
          <a:endParaRPr lang="en-GB"/>
        </a:p>
      </dgm:t>
    </dgm:pt>
    <dgm:pt modelId="{86B7483A-56F7-8149-B6D2-765B94F3A6A7}">
      <dgm:prSet/>
      <dgm:spPr/>
      <dgm:t>
        <a:bodyPr/>
        <a:lstStyle/>
        <a:p>
          <a:r>
            <a:rPr lang="en-AU" dirty="0"/>
            <a:t>This pertains to the major functional departments within the business unit. </a:t>
          </a:r>
        </a:p>
      </dgm:t>
    </dgm:pt>
    <dgm:pt modelId="{233A1F28-3D7E-5C40-8BA3-13C6827D4C16}" type="parTrans" cxnId="{BB17823A-D1B4-AE45-B493-5E0A76FFC8C5}">
      <dgm:prSet/>
      <dgm:spPr/>
      <dgm:t>
        <a:bodyPr/>
        <a:lstStyle/>
        <a:p>
          <a:endParaRPr lang="en-GB"/>
        </a:p>
      </dgm:t>
    </dgm:pt>
    <dgm:pt modelId="{9460382E-2DA6-1846-99A4-5E8D187C17D7}" type="sibTrans" cxnId="{BB17823A-D1B4-AE45-B493-5E0A76FFC8C5}">
      <dgm:prSet/>
      <dgm:spPr/>
      <dgm:t>
        <a:bodyPr/>
        <a:lstStyle/>
        <a:p>
          <a:endParaRPr lang="en-GB"/>
        </a:p>
      </dgm:t>
    </dgm:pt>
    <dgm:pt modelId="{A3969C4B-6901-1E4D-A1F9-445542C0391A}">
      <dgm:prSet/>
      <dgm:spPr/>
      <dgm:t>
        <a:bodyPr/>
        <a:lstStyle/>
        <a:p>
          <a:r>
            <a:rPr lang="en-AU"/>
            <a:t>Functional strategies involve all of the major functions, including finance, research and development, marketing and manufacturing. </a:t>
          </a:r>
        </a:p>
      </dgm:t>
    </dgm:pt>
    <dgm:pt modelId="{CF444D84-E3DD-5143-A991-7E1D8D7B8AC4}" type="parTrans" cxnId="{3E511124-7841-6C40-93A3-DB4A38942C77}">
      <dgm:prSet/>
      <dgm:spPr/>
      <dgm:t>
        <a:bodyPr/>
        <a:lstStyle/>
        <a:p>
          <a:endParaRPr lang="en-GB"/>
        </a:p>
      </dgm:t>
    </dgm:pt>
    <dgm:pt modelId="{ABADCFD7-C613-E44E-8DE5-B0D5BDF40331}" type="sibTrans" cxnId="{3E511124-7841-6C40-93A3-DB4A38942C77}">
      <dgm:prSet/>
      <dgm:spPr/>
      <dgm:t>
        <a:bodyPr/>
        <a:lstStyle/>
        <a:p>
          <a:endParaRPr lang="en-GB"/>
        </a:p>
      </dgm:t>
    </dgm:pt>
    <dgm:pt modelId="{D7BF49C8-FC41-9C40-A38B-437D65031C68}" type="pres">
      <dgm:prSet presAssocID="{D5064125-729D-CB49-AD61-56A505D0F704}" presName="Name0" presStyleCnt="0">
        <dgm:presLayoutVars>
          <dgm:dir/>
          <dgm:animLvl val="lvl"/>
          <dgm:resizeHandles val="exact"/>
        </dgm:presLayoutVars>
      </dgm:prSet>
      <dgm:spPr/>
    </dgm:pt>
    <dgm:pt modelId="{E5A1494C-9E47-FD4E-9447-89172D4C79B8}" type="pres">
      <dgm:prSet presAssocID="{98DFD0BF-0F4D-B948-9C01-70D427AED9C5}" presName="composite" presStyleCnt="0"/>
      <dgm:spPr/>
    </dgm:pt>
    <dgm:pt modelId="{F809094A-7A98-3B40-AE67-648EEA35EE51}" type="pres">
      <dgm:prSet presAssocID="{98DFD0BF-0F4D-B948-9C01-70D427AED9C5}" presName="parTx" presStyleLbl="alignNode1" presStyleIdx="0" presStyleCnt="3">
        <dgm:presLayoutVars>
          <dgm:chMax val="0"/>
          <dgm:chPref val="0"/>
          <dgm:bulletEnabled val="1"/>
        </dgm:presLayoutVars>
      </dgm:prSet>
      <dgm:spPr/>
    </dgm:pt>
    <dgm:pt modelId="{4FE0C519-1C28-9940-9633-76D20FF76F9A}" type="pres">
      <dgm:prSet presAssocID="{98DFD0BF-0F4D-B948-9C01-70D427AED9C5}" presName="desTx" presStyleLbl="alignAccFollowNode1" presStyleIdx="0" presStyleCnt="3">
        <dgm:presLayoutVars>
          <dgm:bulletEnabled val="1"/>
        </dgm:presLayoutVars>
      </dgm:prSet>
      <dgm:spPr/>
    </dgm:pt>
    <dgm:pt modelId="{4533C379-EE79-E443-8421-51ED9FD6FC0B}" type="pres">
      <dgm:prSet presAssocID="{A7C16CDA-BAB6-D646-929A-8C4CD0B47D47}" presName="space" presStyleCnt="0"/>
      <dgm:spPr/>
    </dgm:pt>
    <dgm:pt modelId="{ECBF0464-0AFB-0948-9169-C4F5B8DCA6D0}" type="pres">
      <dgm:prSet presAssocID="{C5B93411-6FC9-B842-A568-9FB11C67F7CA}" presName="composite" presStyleCnt="0"/>
      <dgm:spPr/>
    </dgm:pt>
    <dgm:pt modelId="{51E939EB-890E-6C4F-96B7-D5D30B16BF07}" type="pres">
      <dgm:prSet presAssocID="{C5B93411-6FC9-B842-A568-9FB11C67F7CA}" presName="parTx" presStyleLbl="alignNode1" presStyleIdx="1" presStyleCnt="3">
        <dgm:presLayoutVars>
          <dgm:chMax val="0"/>
          <dgm:chPref val="0"/>
          <dgm:bulletEnabled val="1"/>
        </dgm:presLayoutVars>
      </dgm:prSet>
      <dgm:spPr/>
    </dgm:pt>
    <dgm:pt modelId="{3B9D6C2E-A909-824A-9D4A-B58B90C9ED6F}" type="pres">
      <dgm:prSet presAssocID="{C5B93411-6FC9-B842-A568-9FB11C67F7CA}" presName="desTx" presStyleLbl="alignAccFollowNode1" presStyleIdx="1" presStyleCnt="3">
        <dgm:presLayoutVars>
          <dgm:bulletEnabled val="1"/>
        </dgm:presLayoutVars>
      </dgm:prSet>
      <dgm:spPr/>
    </dgm:pt>
    <dgm:pt modelId="{A6A1C004-960B-CF4E-B64C-D5FBD19C0A60}" type="pres">
      <dgm:prSet presAssocID="{C5062989-AC1A-D040-B7EF-7288B1110C33}" presName="space" presStyleCnt="0"/>
      <dgm:spPr/>
    </dgm:pt>
    <dgm:pt modelId="{E8F92287-0196-D441-970B-2E2687004DAE}" type="pres">
      <dgm:prSet presAssocID="{4218DC02-2F12-BE47-B9BB-1F7E3E56A406}" presName="composite" presStyleCnt="0"/>
      <dgm:spPr/>
    </dgm:pt>
    <dgm:pt modelId="{11068BCB-267D-E347-9DFC-CAB6F41A1EDE}" type="pres">
      <dgm:prSet presAssocID="{4218DC02-2F12-BE47-B9BB-1F7E3E56A406}" presName="parTx" presStyleLbl="alignNode1" presStyleIdx="2" presStyleCnt="3">
        <dgm:presLayoutVars>
          <dgm:chMax val="0"/>
          <dgm:chPref val="0"/>
          <dgm:bulletEnabled val="1"/>
        </dgm:presLayoutVars>
      </dgm:prSet>
      <dgm:spPr/>
    </dgm:pt>
    <dgm:pt modelId="{4F0F1FF7-9579-C14B-B8A0-D8F709947660}" type="pres">
      <dgm:prSet presAssocID="{4218DC02-2F12-BE47-B9BB-1F7E3E56A406}" presName="desTx" presStyleLbl="alignAccFollowNode1" presStyleIdx="2" presStyleCnt="3">
        <dgm:presLayoutVars>
          <dgm:bulletEnabled val="1"/>
        </dgm:presLayoutVars>
      </dgm:prSet>
      <dgm:spPr/>
    </dgm:pt>
  </dgm:ptLst>
  <dgm:cxnLst>
    <dgm:cxn modelId="{2E1FDA04-5155-2145-A8AE-14B27BE38F75}" srcId="{D5064125-729D-CB49-AD61-56A505D0F704}" destId="{98DFD0BF-0F4D-B948-9C01-70D427AED9C5}" srcOrd="0" destOrd="0" parTransId="{EFDCDB67-95E0-014E-BFC1-FED2A2AA0A0B}" sibTransId="{A7C16CDA-BAB6-D646-929A-8C4CD0B47D47}"/>
    <dgm:cxn modelId="{14892B06-2419-A040-A54E-0F9E958E8B40}" srcId="{D5064125-729D-CB49-AD61-56A505D0F704}" destId="{4218DC02-2F12-BE47-B9BB-1F7E3E56A406}" srcOrd="2" destOrd="0" parTransId="{50E50972-88D6-3C4D-9AA4-465BD9A86824}" sibTransId="{40032B35-32DB-864B-BE0D-2F75427E3061}"/>
    <dgm:cxn modelId="{3E511124-7841-6C40-93A3-DB4A38942C77}" srcId="{4218DC02-2F12-BE47-B9BB-1F7E3E56A406}" destId="{A3969C4B-6901-1E4D-A1F9-445542C0391A}" srcOrd="2" destOrd="0" parTransId="{CF444D84-E3DD-5143-A991-7E1D8D7B8AC4}" sibTransId="{ABADCFD7-C613-E44E-8DE5-B0D5BDF40331}"/>
    <dgm:cxn modelId="{79F2B534-8FC5-5C4F-B2C6-B685D8FE1C39}" srcId="{C5B93411-6FC9-B842-A568-9FB11C67F7CA}" destId="{4F9A1C53-C132-7046-986E-5AA748DD29AC}" srcOrd="2" destOrd="0" parTransId="{0455E969-1CB3-C042-AFEB-C11C309EC2B0}" sibTransId="{4334B950-A10A-1645-A61E-0757163899A8}"/>
    <dgm:cxn modelId="{4285FC35-0122-B244-B573-D1CBC19FE7FA}" type="presOf" srcId="{FDA3D3B6-E247-E44B-BFF7-D04961BBDD4C}" destId="{4FE0C519-1C28-9940-9633-76D20FF76F9A}" srcOrd="0" destOrd="2" presId="urn:microsoft.com/office/officeart/2005/8/layout/hList1"/>
    <dgm:cxn modelId="{0F063D39-A4DA-1A44-9D50-4036FEDE67B8}" type="presOf" srcId="{23B7A63A-034C-3743-8F66-5DCFFC06B2DD}" destId="{4FE0C519-1C28-9940-9633-76D20FF76F9A}" srcOrd="0" destOrd="0" presId="urn:microsoft.com/office/officeart/2005/8/layout/hList1"/>
    <dgm:cxn modelId="{BB17823A-D1B4-AE45-B493-5E0A76FFC8C5}" srcId="{4218DC02-2F12-BE47-B9BB-1F7E3E56A406}" destId="{86B7483A-56F7-8149-B6D2-765B94F3A6A7}" srcOrd="1" destOrd="0" parTransId="{233A1F28-3D7E-5C40-8BA3-13C6827D4C16}" sibTransId="{9460382E-2DA6-1846-99A4-5E8D187C17D7}"/>
    <dgm:cxn modelId="{40559F5E-351E-AE4E-B8E8-A42EC04137D8}" srcId="{C5B93411-6FC9-B842-A568-9FB11C67F7CA}" destId="{621C91A5-FBD6-6148-BD90-883C11262A6A}" srcOrd="0" destOrd="0" parTransId="{575A1896-02C0-F642-8FED-76FFFFF9864A}" sibTransId="{8231FB27-F84C-F347-A142-8DD8F44FC9BF}"/>
    <dgm:cxn modelId="{F179E961-D56D-084B-B6C1-2BFC8CB7F621}" srcId="{98DFD0BF-0F4D-B948-9C01-70D427AED9C5}" destId="{BCD4EA2A-5438-AC4E-A05D-DF7E9A808BF6}" srcOrd="1" destOrd="0" parTransId="{BBB361A9-AE3E-F54C-9A1B-F59FC39A5318}" sibTransId="{8A33E622-94CB-7841-AAA6-B0190BD4AD50}"/>
    <dgm:cxn modelId="{19BBE449-A87B-C149-B53B-7640CCA334D2}" srcId="{98DFD0BF-0F4D-B948-9C01-70D427AED9C5}" destId="{FDA3D3B6-E247-E44B-BFF7-D04961BBDD4C}" srcOrd="2" destOrd="0" parTransId="{4AAB620E-41A5-4A4A-96B3-B0AF2ECEEE27}" sibTransId="{D9DD192A-3A68-1A49-9DB2-93659E8375C8}"/>
    <dgm:cxn modelId="{BCFBCC4D-C3B3-4549-9BB1-83820EEA52F7}" type="presOf" srcId="{D5064125-729D-CB49-AD61-56A505D0F704}" destId="{D7BF49C8-FC41-9C40-A38B-437D65031C68}" srcOrd="0" destOrd="0" presId="urn:microsoft.com/office/officeart/2005/8/layout/hList1"/>
    <dgm:cxn modelId="{55B7AC55-11F1-9246-809E-5B55820131DB}" type="presOf" srcId="{A3969C4B-6901-1E4D-A1F9-445542C0391A}" destId="{4F0F1FF7-9579-C14B-B8A0-D8F709947660}" srcOrd="0" destOrd="2" presId="urn:microsoft.com/office/officeart/2005/8/layout/hList1"/>
    <dgm:cxn modelId="{6C574D84-FA75-D440-88A3-8D5F50DF5115}" type="presOf" srcId="{BCD4EA2A-5438-AC4E-A05D-DF7E9A808BF6}" destId="{4FE0C519-1C28-9940-9633-76D20FF76F9A}" srcOrd="0" destOrd="1" presId="urn:microsoft.com/office/officeart/2005/8/layout/hList1"/>
    <dgm:cxn modelId="{CDAD2496-D431-D243-A64A-BF2FEFC0C1C6}" type="presOf" srcId="{CCEA8DC0-B248-C94D-B34D-97BB67BDE1BD}" destId="{3B9D6C2E-A909-824A-9D4A-B58B90C9ED6F}" srcOrd="0" destOrd="1" presId="urn:microsoft.com/office/officeart/2005/8/layout/hList1"/>
    <dgm:cxn modelId="{35089B97-3F05-4241-81F6-B6A5FAD448C6}" type="presOf" srcId="{4F9A1C53-C132-7046-986E-5AA748DD29AC}" destId="{3B9D6C2E-A909-824A-9D4A-B58B90C9ED6F}" srcOrd="0" destOrd="2" presId="urn:microsoft.com/office/officeart/2005/8/layout/hList1"/>
    <dgm:cxn modelId="{4F3A4EA4-8EFF-9E4E-9F6F-2957907E7424}" type="presOf" srcId="{98DFD0BF-0F4D-B948-9C01-70D427AED9C5}" destId="{F809094A-7A98-3B40-AE67-648EEA35EE51}" srcOrd="0" destOrd="0" presId="urn:microsoft.com/office/officeart/2005/8/layout/hList1"/>
    <dgm:cxn modelId="{1FC532B5-ECBF-9D4D-A2BC-6A92C653AD24}" type="presOf" srcId="{86B7483A-56F7-8149-B6D2-765B94F3A6A7}" destId="{4F0F1FF7-9579-C14B-B8A0-D8F709947660}" srcOrd="0" destOrd="1" presId="urn:microsoft.com/office/officeart/2005/8/layout/hList1"/>
    <dgm:cxn modelId="{11EF56B5-3367-2B46-A125-F598B95BE7C6}" srcId="{C5B93411-6FC9-B842-A568-9FB11C67F7CA}" destId="{CCEA8DC0-B248-C94D-B34D-97BB67BDE1BD}" srcOrd="1" destOrd="0" parTransId="{2E340BFE-E7DB-F744-95B7-C2190017737B}" sibTransId="{325489FC-93E1-7E49-8ADA-934A4B2DED35}"/>
    <dgm:cxn modelId="{CDAAC4C4-E0D4-3847-896D-27B3585B10D7}" type="presOf" srcId="{621C91A5-FBD6-6148-BD90-883C11262A6A}" destId="{3B9D6C2E-A909-824A-9D4A-B58B90C9ED6F}" srcOrd="0" destOrd="0" presId="urn:microsoft.com/office/officeart/2005/8/layout/hList1"/>
    <dgm:cxn modelId="{434FA9CD-D5AB-D24E-BB52-FE003DCF96DF}" srcId="{D5064125-729D-CB49-AD61-56A505D0F704}" destId="{C5B93411-6FC9-B842-A568-9FB11C67F7CA}" srcOrd="1" destOrd="0" parTransId="{DD3E1D55-B8F5-7A4D-9922-3652D8EAD841}" sibTransId="{C5062989-AC1A-D040-B7EF-7288B1110C33}"/>
    <dgm:cxn modelId="{8F7BB5DA-9C48-024B-A79C-6C4A1E7CEBF4}" type="presOf" srcId="{C5B93411-6FC9-B842-A568-9FB11C67F7CA}" destId="{51E939EB-890E-6C4F-96B7-D5D30B16BF07}" srcOrd="0" destOrd="0" presId="urn:microsoft.com/office/officeart/2005/8/layout/hList1"/>
    <dgm:cxn modelId="{B829C3E4-2947-A748-BA8B-DA36F48A5561}" type="presOf" srcId="{4218DC02-2F12-BE47-B9BB-1F7E3E56A406}" destId="{11068BCB-267D-E347-9DFC-CAB6F41A1EDE}" srcOrd="0" destOrd="0" presId="urn:microsoft.com/office/officeart/2005/8/layout/hList1"/>
    <dgm:cxn modelId="{D0836DF0-EA27-AE49-B52B-B6162274E94A}" type="presOf" srcId="{8AEDBA7D-E897-C74A-82C3-F263B7BCD391}" destId="{4F0F1FF7-9579-C14B-B8A0-D8F709947660}" srcOrd="0" destOrd="0" presId="urn:microsoft.com/office/officeart/2005/8/layout/hList1"/>
    <dgm:cxn modelId="{998F2DF4-C53E-A945-A1F7-4697AD59BBA3}" srcId="{4218DC02-2F12-BE47-B9BB-1F7E3E56A406}" destId="{8AEDBA7D-E897-C74A-82C3-F263B7BCD391}" srcOrd="0" destOrd="0" parTransId="{59D8B5AD-E3DD-6A41-86B8-EF40DCE51531}" sibTransId="{10938676-B557-C84D-BDEE-AA46F58B06EB}"/>
    <dgm:cxn modelId="{852C6AF9-54E4-8B49-AFA3-83E7A0894F3E}" srcId="{98DFD0BF-0F4D-B948-9C01-70D427AED9C5}" destId="{23B7A63A-034C-3743-8F66-5DCFFC06B2DD}" srcOrd="0" destOrd="0" parTransId="{61BB6ADC-229C-3348-BC3E-8DACB69AB1CA}" sibTransId="{B4854BEF-B0DE-524C-9BE9-18F3ABAB3084}"/>
    <dgm:cxn modelId="{EB7A3359-36C4-6142-AD2F-18318A09BBD3}" type="presParOf" srcId="{D7BF49C8-FC41-9C40-A38B-437D65031C68}" destId="{E5A1494C-9E47-FD4E-9447-89172D4C79B8}" srcOrd="0" destOrd="0" presId="urn:microsoft.com/office/officeart/2005/8/layout/hList1"/>
    <dgm:cxn modelId="{30F43F4C-20EE-3A49-A912-4EAF82E49BEF}" type="presParOf" srcId="{E5A1494C-9E47-FD4E-9447-89172D4C79B8}" destId="{F809094A-7A98-3B40-AE67-648EEA35EE51}" srcOrd="0" destOrd="0" presId="urn:microsoft.com/office/officeart/2005/8/layout/hList1"/>
    <dgm:cxn modelId="{938B48A2-9ABE-6640-9646-B171186FFFDB}" type="presParOf" srcId="{E5A1494C-9E47-FD4E-9447-89172D4C79B8}" destId="{4FE0C519-1C28-9940-9633-76D20FF76F9A}" srcOrd="1" destOrd="0" presId="urn:microsoft.com/office/officeart/2005/8/layout/hList1"/>
    <dgm:cxn modelId="{C9FF52BF-BED1-8143-9B9F-4D3E5F8589BF}" type="presParOf" srcId="{D7BF49C8-FC41-9C40-A38B-437D65031C68}" destId="{4533C379-EE79-E443-8421-51ED9FD6FC0B}" srcOrd="1" destOrd="0" presId="urn:microsoft.com/office/officeart/2005/8/layout/hList1"/>
    <dgm:cxn modelId="{85B61373-8F45-3444-B855-5BF5D5B1BF45}" type="presParOf" srcId="{D7BF49C8-FC41-9C40-A38B-437D65031C68}" destId="{ECBF0464-0AFB-0948-9169-C4F5B8DCA6D0}" srcOrd="2" destOrd="0" presId="urn:microsoft.com/office/officeart/2005/8/layout/hList1"/>
    <dgm:cxn modelId="{1E12F34B-D741-DF4E-B10A-B205974395D0}" type="presParOf" srcId="{ECBF0464-0AFB-0948-9169-C4F5B8DCA6D0}" destId="{51E939EB-890E-6C4F-96B7-D5D30B16BF07}" srcOrd="0" destOrd="0" presId="urn:microsoft.com/office/officeart/2005/8/layout/hList1"/>
    <dgm:cxn modelId="{86EBFA79-CE76-CC41-991F-12423CCC5E97}" type="presParOf" srcId="{ECBF0464-0AFB-0948-9169-C4F5B8DCA6D0}" destId="{3B9D6C2E-A909-824A-9D4A-B58B90C9ED6F}" srcOrd="1" destOrd="0" presId="urn:microsoft.com/office/officeart/2005/8/layout/hList1"/>
    <dgm:cxn modelId="{FED9A382-0F48-994A-B3EC-FD33937E0B6E}" type="presParOf" srcId="{D7BF49C8-FC41-9C40-A38B-437D65031C68}" destId="{A6A1C004-960B-CF4E-B64C-D5FBD19C0A60}" srcOrd="3" destOrd="0" presId="urn:microsoft.com/office/officeart/2005/8/layout/hList1"/>
    <dgm:cxn modelId="{F8A97F9B-3213-6D4B-BAD8-8D3DCF7C2476}" type="presParOf" srcId="{D7BF49C8-FC41-9C40-A38B-437D65031C68}" destId="{E8F92287-0196-D441-970B-2E2687004DAE}" srcOrd="4" destOrd="0" presId="urn:microsoft.com/office/officeart/2005/8/layout/hList1"/>
    <dgm:cxn modelId="{678845B1-AC20-CD4B-A178-9BB48DFECF28}" type="presParOf" srcId="{E8F92287-0196-D441-970B-2E2687004DAE}" destId="{11068BCB-267D-E347-9DFC-CAB6F41A1EDE}" srcOrd="0" destOrd="0" presId="urn:microsoft.com/office/officeart/2005/8/layout/hList1"/>
    <dgm:cxn modelId="{6DD2FE32-17D5-2D4E-BA92-E7082A2FE94A}" type="presParOf" srcId="{E8F92287-0196-D441-970B-2E2687004DAE}" destId="{4F0F1FF7-9579-C14B-B8A0-D8F70994766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685AAB-3438-644C-BF4F-E719C72DFC1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4C5F416B-10AE-1C49-9EBD-BB6D31AFD14E}">
      <dgm:prSet/>
      <dgm:spPr>
        <a:solidFill>
          <a:srgbClr val="00669E"/>
        </a:solidFill>
        <a:ln>
          <a:noFill/>
        </a:ln>
      </dgm:spPr>
      <dgm:t>
        <a:bodyPr/>
        <a:lstStyle/>
        <a:p>
          <a:r>
            <a:rPr lang="en-AU" dirty="0"/>
            <a:t>Strengths</a:t>
          </a:r>
        </a:p>
        <a:p>
          <a:r>
            <a:rPr lang="en-AU" dirty="0"/>
            <a:t> (S)</a:t>
          </a:r>
        </a:p>
      </dgm:t>
    </dgm:pt>
    <dgm:pt modelId="{EE969E89-D354-3E49-95A4-11B420B47CCD}" type="parTrans" cxnId="{47910E92-DF21-5F45-B750-A7B4F159C1EE}">
      <dgm:prSet/>
      <dgm:spPr/>
      <dgm:t>
        <a:bodyPr/>
        <a:lstStyle/>
        <a:p>
          <a:endParaRPr lang="en-GB"/>
        </a:p>
      </dgm:t>
    </dgm:pt>
    <dgm:pt modelId="{B03759B3-957F-4942-B196-B39861FB6AD4}" type="sibTrans" cxnId="{47910E92-DF21-5F45-B750-A7B4F159C1EE}">
      <dgm:prSet/>
      <dgm:spPr/>
      <dgm:t>
        <a:bodyPr/>
        <a:lstStyle/>
        <a:p>
          <a:endParaRPr lang="en-GB"/>
        </a:p>
      </dgm:t>
    </dgm:pt>
    <dgm:pt modelId="{3F5B40B7-E13A-8B4D-8D06-1707C4ADD028}">
      <dgm:prSet/>
      <dgm:spPr/>
      <dgm:t>
        <a:bodyPr/>
        <a:lstStyle/>
        <a:p>
          <a:r>
            <a:rPr lang="en-AU" dirty="0"/>
            <a:t>Positive internal characteristics that the organisation can exploit to achieve its strategic performance goals</a:t>
          </a:r>
        </a:p>
      </dgm:t>
    </dgm:pt>
    <dgm:pt modelId="{95F574E9-131C-EF41-9D02-8F129357E1B9}" type="parTrans" cxnId="{CC36D1E1-34FE-4E45-BC95-65651085DD55}">
      <dgm:prSet/>
      <dgm:spPr/>
      <dgm:t>
        <a:bodyPr/>
        <a:lstStyle/>
        <a:p>
          <a:endParaRPr lang="en-GB"/>
        </a:p>
      </dgm:t>
    </dgm:pt>
    <dgm:pt modelId="{49839547-6F1B-F04E-BACE-F5E0CF8DAA70}" type="sibTrans" cxnId="{CC36D1E1-34FE-4E45-BC95-65651085DD55}">
      <dgm:prSet/>
      <dgm:spPr/>
      <dgm:t>
        <a:bodyPr/>
        <a:lstStyle/>
        <a:p>
          <a:endParaRPr lang="en-GB"/>
        </a:p>
      </dgm:t>
    </dgm:pt>
    <dgm:pt modelId="{1A046638-3AA4-7A43-8C55-F6A2305F8EA1}">
      <dgm:prSet/>
      <dgm:spPr>
        <a:solidFill>
          <a:srgbClr val="A93E62"/>
        </a:solidFill>
        <a:ln>
          <a:noFill/>
        </a:ln>
      </dgm:spPr>
      <dgm:t>
        <a:bodyPr/>
        <a:lstStyle/>
        <a:p>
          <a:r>
            <a:rPr lang="en-AU" dirty="0"/>
            <a:t>Weaknesses </a:t>
          </a:r>
        </a:p>
        <a:p>
          <a:r>
            <a:rPr lang="en-AU" dirty="0"/>
            <a:t>(W) </a:t>
          </a:r>
        </a:p>
      </dgm:t>
    </dgm:pt>
    <dgm:pt modelId="{88E23EAA-2666-FB46-9E7C-F57E460F52CB}" type="parTrans" cxnId="{2AC9358B-C219-7F42-81FF-6E0CEF2C0D61}">
      <dgm:prSet/>
      <dgm:spPr/>
      <dgm:t>
        <a:bodyPr/>
        <a:lstStyle/>
        <a:p>
          <a:endParaRPr lang="en-GB"/>
        </a:p>
      </dgm:t>
    </dgm:pt>
    <dgm:pt modelId="{A799E022-10D6-D448-8C23-0D8D3F705BA0}" type="sibTrans" cxnId="{2AC9358B-C219-7F42-81FF-6E0CEF2C0D61}">
      <dgm:prSet/>
      <dgm:spPr/>
      <dgm:t>
        <a:bodyPr/>
        <a:lstStyle/>
        <a:p>
          <a:endParaRPr lang="en-GB"/>
        </a:p>
      </dgm:t>
    </dgm:pt>
    <dgm:pt modelId="{DD7C8A28-4660-D046-8AE3-E670263FE48E}">
      <dgm:prSet/>
      <dgm:spPr/>
      <dgm:t>
        <a:bodyPr/>
        <a:lstStyle/>
        <a:p>
          <a:r>
            <a:rPr lang="en-AU" dirty="0"/>
            <a:t>Internal characteristics that may inhibit or restrict the organisation’s performance</a:t>
          </a:r>
        </a:p>
      </dgm:t>
    </dgm:pt>
    <dgm:pt modelId="{4FA0DE02-B6FC-B245-AB6A-D4B86789A291}" type="parTrans" cxnId="{971EBA30-6F22-DA4B-A5AA-C5163E5FC7D1}">
      <dgm:prSet/>
      <dgm:spPr/>
      <dgm:t>
        <a:bodyPr/>
        <a:lstStyle/>
        <a:p>
          <a:endParaRPr lang="en-GB"/>
        </a:p>
      </dgm:t>
    </dgm:pt>
    <dgm:pt modelId="{0443F80F-FEED-0543-8C83-8284A5C22228}" type="sibTrans" cxnId="{971EBA30-6F22-DA4B-A5AA-C5163E5FC7D1}">
      <dgm:prSet/>
      <dgm:spPr/>
      <dgm:t>
        <a:bodyPr/>
        <a:lstStyle/>
        <a:p>
          <a:endParaRPr lang="en-GB"/>
        </a:p>
      </dgm:t>
    </dgm:pt>
    <dgm:pt modelId="{603837D0-AEC9-0441-9676-C518E003C38F}">
      <dgm:prSet/>
      <dgm:spPr>
        <a:solidFill>
          <a:srgbClr val="4B5085"/>
        </a:solidFill>
        <a:ln>
          <a:noFill/>
        </a:ln>
      </dgm:spPr>
      <dgm:t>
        <a:bodyPr/>
        <a:lstStyle/>
        <a:p>
          <a:r>
            <a:rPr lang="en-AU" dirty="0"/>
            <a:t>Opportunities</a:t>
          </a:r>
        </a:p>
        <a:p>
          <a:r>
            <a:rPr lang="en-AU" dirty="0"/>
            <a:t> (O)</a:t>
          </a:r>
        </a:p>
      </dgm:t>
    </dgm:pt>
    <dgm:pt modelId="{53714080-68CE-9144-8222-9E418EACDB61}" type="parTrans" cxnId="{3A189259-ACC9-D646-9C8C-3EFEFAB4E064}">
      <dgm:prSet/>
      <dgm:spPr/>
      <dgm:t>
        <a:bodyPr/>
        <a:lstStyle/>
        <a:p>
          <a:endParaRPr lang="en-GB"/>
        </a:p>
      </dgm:t>
    </dgm:pt>
    <dgm:pt modelId="{91F80A99-0FB3-6440-8551-8E997C6D5FE1}" type="sibTrans" cxnId="{3A189259-ACC9-D646-9C8C-3EFEFAB4E064}">
      <dgm:prSet/>
      <dgm:spPr/>
      <dgm:t>
        <a:bodyPr/>
        <a:lstStyle/>
        <a:p>
          <a:endParaRPr lang="en-GB"/>
        </a:p>
      </dgm:t>
    </dgm:pt>
    <dgm:pt modelId="{327188D8-3E63-0547-B33C-C1497827A56F}">
      <dgm:prSet/>
      <dgm:spPr/>
      <dgm:t>
        <a:bodyPr/>
        <a:lstStyle/>
        <a:p>
          <a:r>
            <a:rPr lang="en-AU" dirty="0"/>
            <a:t>Characteristics of the external environment that have the potential to help the organisation achieve or exceed its strategic goals</a:t>
          </a:r>
        </a:p>
      </dgm:t>
    </dgm:pt>
    <dgm:pt modelId="{BB98F057-66E9-7B4B-B3A4-3B1956A73335}" type="parTrans" cxnId="{A0664CE7-E319-AC4D-9852-4F9D2E68598E}">
      <dgm:prSet/>
      <dgm:spPr/>
      <dgm:t>
        <a:bodyPr/>
        <a:lstStyle/>
        <a:p>
          <a:endParaRPr lang="en-GB"/>
        </a:p>
      </dgm:t>
    </dgm:pt>
    <dgm:pt modelId="{E65C3E90-9EAD-664A-90E4-E7CE97E13DAF}" type="sibTrans" cxnId="{A0664CE7-E319-AC4D-9852-4F9D2E68598E}">
      <dgm:prSet/>
      <dgm:spPr/>
      <dgm:t>
        <a:bodyPr/>
        <a:lstStyle/>
        <a:p>
          <a:endParaRPr lang="en-GB"/>
        </a:p>
      </dgm:t>
    </dgm:pt>
    <dgm:pt modelId="{00BF71D1-9094-5747-AF7A-6A063BD51DA5}">
      <dgm:prSet/>
      <dgm:spPr>
        <a:solidFill>
          <a:srgbClr val="007B82"/>
        </a:solidFill>
        <a:ln>
          <a:noFill/>
        </a:ln>
      </dgm:spPr>
      <dgm:t>
        <a:bodyPr/>
        <a:lstStyle/>
        <a:p>
          <a:r>
            <a:rPr lang="en-AU" dirty="0"/>
            <a:t>Threats</a:t>
          </a:r>
        </a:p>
        <a:p>
          <a:r>
            <a:rPr lang="en-AU" dirty="0"/>
            <a:t>(T)</a:t>
          </a:r>
        </a:p>
      </dgm:t>
    </dgm:pt>
    <dgm:pt modelId="{74D68F34-393D-8D41-AF31-950580B36797}" type="parTrans" cxnId="{43B01735-E6D1-F14E-AACE-139DACEF3AA0}">
      <dgm:prSet/>
      <dgm:spPr/>
      <dgm:t>
        <a:bodyPr/>
        <a:lstStyle/>
        <a:p>
          <a:endParaRPr lang="en-GB"/>
        </a:p>
      </dgm:t>
    </dgm:pt>
    <dgm:pt modelId="{E19DD00B-B436-774A-ADF8-0FDA08A7B6A2}" type="sibTrans" cxnId="{43B01735-E6D1-F14E-AACE-139DACEF3AA0}">
      <dgm:prSet/>
      <dgm:spPr/>
      <dgm:t>
        <a:bodyPr/>
        <a:lstStyle/>
        <a:p>
          <a:endParaRPr lang="en-GB"/>
        </a:p>
      </dgm:t>
    </dgm:pt>
    <dgm:pt modelId="{97D783D5-3A44-1F44-909F-CED2EA1A9678}">
      <dgm:prSet/>
      <dgm:spPr/>
      <dgm:t>
        <a:bodyPr/>
        <a:lstStyle/>
        <a:p>
          <a:r>
            <a:rPr lang="en-AU" dirty="0"/>
            <a:t>Characteristics of the external environment that may prevent the organisation from achieving its strategic goals</a:t>
          </a:r>
        </a:p>
      </dgm:t>
    </dgm:pt>
    <dgm:pt modelId="{25EFA6F0-8C0F-CD41-BAE4-2178CA822350}" type="parTrans" cxnId="{0F1258AF-4AE9-594D-BD98-D86EDC67CAB0}">
      <dgm:prSet/>
      <dgm:spPr/>
      <dgm:t>
        <a:bodyPr/>
        <a:lstStyle/>
        <a:p>
          <a:endParaRPr lang="en-GB"/>
        </a:p>
      </dgm:t>
    </dgm:pt>
    <dgm:pt modelId="{5F64ED82-6D64-9947-8C47-5CECEDA06D31}" type="sibTrans" cxnId="{0F1258AF-4AE9-594D-BD98-D86EDC67CAB0}">
      <dgm:prSet/>
      <dgm:spPr/>
      <dgm:t>
        <a:bodyPr/>
        <a:lstStyle/>
        <a:p>
          <a:endParaRPr lang="en-GB"/>
        </a:p>
      </dgm:t>
    </dgm:pt>
    <dgm:pt modelId="{3046DBFE-F30B-B945-B12C-AF6FD755E068}" type="pres">
      <dgm:prSet presAssocID="{DF685AAB-3438-644C-BF4F-E719C72DFC18}" presName="Name0" presStyleCnt="0">
        <dgm:presLayoutVars>
          <dgm:dir/>
          <dgm:animLvl val="lvl"/>
          <dgm:resizeHandles val="exact"/>
        </dgm:presLayoutVars>
      </dgm:prSet>
      <dgm:spPr/>
    </dgm:pt>
    <dgm:pt modelId="{38934C89-45E3-FE4B-A07C-E3E0D1081AE9}" type="pres">
      <dgm:prSet presAssocID="{4C5F416B-10AE-1C49-9EBD-BB6D31AFD14E}" presName="composite" presStyleCnt="0"/>
      <dgm:spPr/>
    </dgm:pt>
    <dgm:pt modelId="{C77EBD7C-6AEC-8C47-91D6-8A3024369587}" type="pres">
      <dgm:prSet presAssocID="{4C5F416B-10AE-1C49-9EBD-BB6D31AFD14E}" presName="parTx" presStyleLbl="alignNode1" presStyleIdx="0" presStyleCnt="4">
        <dgm:presLayoutVars>
          <dgm:chMax val="0"/>
          <dgm:chPref val="0"/>
          <dgm:bulletEnabled val="1"/>
        </dgm:presLayoutVars>
      </dgm:prSet>
      <dgm:spPr/>
    </dgm:pt>
    <dgm:pt modelId="{76D801DF-9445-A649-A76F-FAE3436AFA9D}" type="pres">
      <dgm:prSet presAssocID="{4C5F416B-10AE-1C49-9EBD-BB6D31AFD14E}" presName="desTx" presStyleLbl="alignAccFollowNode1" presStyleIdx="0" presStyleCnt="4">
        <dgm:presLayoutVars>
          <dgm:bulletEnabled val="1"/>
        </dgm:presLayoutVars>
      </dgm:prSet>
      <dgm:spPr/>
    </dgm:pt>
    <dgm:pt modelId="{BDE84E1A-E0A6-4E47-A6C7-D73DC3CD8139}" type="pres">
      <dgm:prSet presAssocID="{B03759B3-957F-4942-B196-B39861FB6AD4}" presName="space" presStyleCnt="0"/>
      <dgm:spPr/>
    </dgm:pt>
    <dgm:pt modelId="{49F49CBA-8A43-1E48-8A7B-4DFA5F69710F}" type="pres">
      <dgm:prSet presAssocID="{1A046638-3AA4-7A43-8C55-F6A2305F8EA1}" presName="composite" presStyleCnt="0"/>
      <dgm:spPr/>
    </dgm:pt>
    <dgm:pt modelId="{643822C6-16F3-B144-97A8-9468B54BEEB0}" type="pres">
      <dgm:prSet presAssocID="{1A046638-3AA4-7A43-8C55-F6A2305F8EA1}" presName="parTx" presStyleLbl="alignNode1" presStyleIdx="1" presStyleCnt="4">
        <dgm:presLayoutVars>
          <dgm:chMax val="0"/>
          <dgm:chPref val="0"/>
          <dgm:bulletEnabled val="1"/>
        </dgm:presLayoutVars>
      </dgm:prSet>
      <dgm:spPr/>
    </dgm:pt>
    <dgm:pt modelId="{B4F67FC8-6B4B-DC4F-8A1B-F32255DD2B4A}" type="pres">
      <dgm:prSet presAssocID="{1A046638-3AA4-7A43-8C55-F6A2305F8EA1}" presName="desTx" presStyleLbl="alignAccFollowNode1" presStyleIdx="1" presStyleCnt="4">
        <dgm:presLayoutVars>
          <dgm:bulletEnabled val="1"/>
        </dgm:presLayoutVars>
      </dgm:prSet>
      <dgm:spPr/>
    </dgm:pt>
    <dgm:pt modelId="{EC60C92A-9876-424D-B62A-6F057D5BECF4}" type="pres">
      <dgm:prSet presAssocID="{A799E022-10D6-D448-8C23-0D8D3F705BA0}" presName="space" presStyleCnt="0"/>
      <dgm:spPr/>
    </dgm:pt>
    <dgm:pt modelId="{F82DB821-93C9-F649-A17B-7790B337820B}" type="pres">
      <dgm:prSet presAssocID="{603837D0-AEC9-0441-9676-C518E003C38F}" presName="composite" presStyleCnt="0"/>
      <dgm:spPr/>
    </dgm:pt>
    <dgm:pt modelId="{F9529FE2-09B8-554A-A7D2-92C99F845773}" type="pres">
      <dgm:prSet presAssocID="{603837D0-AEC9-0441-9676-C518E003C38F}" presName="parTx" presStyleLbl="alignNode1" presStyleIdx="2" presStyleCnt="4">
        <dgm:presLayoutVars>
          <dgm:chMax val="0"/>
          <dgm:chPref val="0"/>
          <dgm:bulletEnabled val="1"/>
        </dgm:presLayoutVars>
      </dgm:prSet>
      <dgm:spPr/>
    </dgm:pt>
    <dgm:pt modelId="{7B370951-3DDC-4C44-B4CD-128E927EC270}" type="pres">
      <dgm:prSet presAssocID="{603837D0-AEC9-0441-9676-C518E003C38F}" presName="desTx" presStyleLbl="alignAccFollowNode1" presStyleIdx="2" presStyleCnt="4">
        <dgm:presLayoutVars>
          <dgm:bulletEnabled val="1"/>
        </dgm:presLayoutVars>
      </dgm:prSet>
      <dgm:spPr/>
    </dgm:pt>
    <dgm:pt modelId="{1C088018-439D-F74B-BD32-89785868DDE4}" type="pres">
      <dgm:prSet presAssocID="{91F80A99-0FB3-6440-8551-8E997C6D5FE1}" presName="space" presStyleCnt="0"/>
      <dgm:spPr/>
    </dgm:pt>
    <dgm:pt modelId="{311CD42A-BE02-554C-8BEB-DB5E3636EB07}" type="pres">
      <dgm:prSet presAssocID="{00BF71D1-9094-5747-AF7A-6A063BD51DA5}" presName="composite" presStyleCnt="0"/>
      <dgm:spPr/>
    </dgm:pt>
    <dgm:pt modelId="{D8FEBA53-0D0D-F348-B04E-EE6D72A30C59}" type="pres">
      <dgm:prSet presAssocID="{00BF71D1-9094-5747-AF7A-6A063BD51DA5}" presName="parTx" presStyleLbl="alignNode1" presStyleIdx="3" presStyleCnt="4">
        <dgm:presLayoutVars>
          <dgm:chMax val="0"/>
          <dgm:chPref val="0"/>
          <dgm:bulletEnabled val="1"/>
        </dgm:presLayoutVars>
      </dgm:prSet>
      <dgm:spPr/>
    </dgm:pt>
    <dgm:pt modelId="{22E544C6-F934-F147-A22B-F7524085EC36}" type="pres">
      <dgm:prSet presAssocID="{00BF71D1-9094-5747-AF7A-6A063BD51DA5}" presName="desTx" presStyleLbl="alignAccFollowNode1" presStyleIdx="3" presStyleCnt="4">
        <dgm:presLayoutVars>
          <dgm:bulletEnabled val="1"/>
        </dgm:presLayoutVars>
      </dgm:prSet>
      <dgm:spPr/>
    </dgm:pt>
  </dgm:ptLst>
  <dgm:cxnLst>
    <dgm:cxn modelId="{969CCB07-73E5-9D41-B4CC-3098E7CCA9A8}" type="presOf" srcId="{4C5F416B-10AE-1C49-9EBD-BB6D31AFD14E}" destId="{C77EBD7C-6AEC-8C47-91D6-8A3024369587}" srcOrd="0" destOrd="0" presId="urn:microsoft.com/office/officeart/2005/8/layout/hList1"/>
    <dgm:cxn modelId="{75734E15-2DD2-2B4F-8A7B-B4E4A758F904}" type="presOf" srcId="{00BF71D1-9094-5747-AF7A-6A063BD51DA5}" destId="{D8FEBA53-0D0D-F348-B04E-EE6D72A30C59}" srcOrd="0" destOrd="0" presId="urn:microsoft.com/office/officeart/2005/8/layout/hList1"/>
    <dgm:cxn modelId="{971EBA30-6F22-DA4B-A5AA-C5163E5FC7D1}" srcId="{1A046638-3AA4-7A43-8C55-F6A2305F8EA1}" destId="{DD7C8A28-4660-D046-8AE3-E670263FE48E}" srcOrd="0" destOrd="0" parTransId="{4FA0DE02-B6FC-B245-AB6A-D4B86789A291}" sibTransId="{0443F80F-FEED-0543-8C83-8284A5C22228}"/>
    <dgm:cxn modelId="{43B01735-E6D1-F14E-AACE-139DACEF3AA0}" srcId="{DF685AAB-3438-644C-BF4F-E719C72DFC18}" destId="{00BF71D1-9094-5747-AF7A-6A063BD51DA5}" srcOrd="3" destOrd="0" parTransId="{74D68F34-393D-8D41-AF31-950580B36797}" sibTransId="{E19DD00B-B436-774A-ADF8-0FDA08A7B6A2}"/>
    <dgm:cxn modelId="{957E0942-914C-E84A-82C3-AF07740D39CF}" type="presOf" srcId="{327188D8-3E63-0547-B33C-C1497827A56F}" destId="{7B370951-3DDC-4C44-B4CD-128E927EC270}" srcOrd="0" destOrd="0" presId="urn:microsoft.com/office/officeart/2005/8/layout/hList1"/>
    <dgm:cxn modelId="{60E6F548-640E-9C4E-B49A-5FD20F745559}" type="presOf" srcId="{97D783D5-3A44-1F44-909F-CED2EA1A9678}" destId="{22E544C6-F934-F147-A22B-F7524085EC36}" srcOrd="0" destOrd="0" presId="urn:microsoft.com/office/officeart/2005/8/layout/hList1"/>
    <dgm:cxn modelId="{3A189259-ACC9-D646-9C8C-3EFEFAB4E064}" srcId="{DF685AAB-3438-644C-BF4F-E719C72DFC18}" destId="{603837D0-AEC9-0441-9676-C518E003C38F}" srcOrd="2" destOrd="0" parTransId="{53714080-68CE-9144-8222-9E418EACDB61}" sibTransId="{91F80A99-0FB3-6440-8551-8E997C6D5FE1}"/>
    <dgm:cxn modelId="{14E06A81-077D-B240-8242-7ACA32802B49}" type="presOf" srcId="{1A046638-3AA4-7A43-8C55-F6A2305F8EA1}" destId="{643822C6-16F3-B144-97A8-9468B54BEEB0}" srcOrd="0" destOrd="0" presId="urn:microsoft.com/office/officeart/2005/8/layout/hList1"/>
    <dgm:cxn modelId="{1E0B4B81-4C51-7445-9EDC-711A969E16C7}" type="presOf" srcId="{DF685AAB-3438-644C-BF4F-E719C72DFC18}" destId="{3046DBFE-F30B-B945-B12C-AF6FD755E068}" srcOrd="0" destOrd="0" presId="urn:microsoft.com/office/officeart/2005/8/layout/hList1"/>
    <dgm:cxn modelId="{2AC9358B-C219-7F42-81FF-6E0CEF2C0D61}" srcId="{DF685AAB-3438-644C-BF4F-E719C72DFC18}" destId="{1A046638-3AA4-7A43-8C55-F6A2305F8EA1}" srcOrd="1" destOrd="0" parTransId="{88E23EAA-2666-FB46-9E7C-F57E460F52CB}" sibTransId="{A799E022-10D6-D448-8C23-0D8D3F705BA0}"/>
    <dgm:cxn modelId="{47910E92-DF21-5F45-B750-A7B4F159C1EE}" srcId="{DF685AAB-3438-644C-BF4F-E719C72DFC18}" destId="{4C5F416B-10AE-1C49-9EBD-BB6D31AFD14E}" srcOrd="0" destOrd="0" parTransId="{EE969E89-D354-3E49-95A4-11B420B47CCD}" sibTransId="{B03759B3-957F-4942-B196-B39861FB6AD4}"/>
    <dgm:cxn modelId="{579A6AA4-5FAE-3846-AFFE-C85B9E3EADBE}" type="presOf" srcId="{3F5B40B7-E13A-8B4D-8D06-1707C4ADD028}" destId="{76D801DF-9445-A649-A76F-FAE3436AFA9D}" srcOrd="0" destOrd="0" presId="urn:microsoft.com/office/officeart/2005/8/layout/hList1"/>
    <dgm:cxn modelId="{3083C2AB-D503-E24D-B2F9-7F88F9EA5343}" type="presOf" srcId="{603837D0-AEC9-0441-9676-C518E003C38F}" destId="{F9529FE2-09B8-554A-A7D2-92C99F845773}" srcOrd="0" destOrd="0" presId="urn:microsoft.com/office/officeart/2005/8/layout/hList1"/>
    <dgm:cxn modelId="{0F1258AF-4AE9-594D-BD98-D86EDC67CAB0}" srcId="{00BF71D1-9094-5747-AF7A-6A063BD51DA5}" destId="{97D783D5-3A44-1F44-909F-CED2EA1A9678}" srcOrd="0" destOrd="0" parTransId="{25EFA6F0-8C0F-CD41-BAE4-2178CA822350}" sibTransId="{5F64ED82-6D64-9947-8C47-5CECEDA06D31}"/>
    <dgm:cxn modelId="{4A8C13DD-642F-A743-8248-7B1390984867}" type="presOf" srcId="{DD7C8A28-4660-D046-8AE3-E670263FE48E}" destId="{B4F67FC8-6B4B-DC4F-8A1B-F32255DD2B4A}" srcOrd="0" destOrd="0" presId="urn:microsoft.com/office/officeart/2005/8/layout/hList1"/>
    <dgm:cxn modelId="{CC36D1E1-34FE-4E45-BC95-65651085DD55}" srcId="{4C5F416B-10AE-1C49-9EBD-BB6D31AFD14E}" destId="{3F5B40B7-E13A-8B4D-8D06-1707C4ADD028}" srcOrd="0" destOrd="0" parTransId="{95F574E9-131C-EF41-9D02-8F129357E1B9}" sibTransId="{49839547-6F1B-F04E-BACE-F5E0CF8DAA70}"/>
    <dgm:cxn modelId="{A0664CE7-E319-AC4D-9852-4F9D2E68598E}" srcId="{603837D0-AEC9-0441-9676-C518E003C38F}" destId="{327188D8-3E63-0547-B33C-C1497827A56F}" srcOrd="0" destOrd="0" parTransId="{BB98F057-66E9-7B4B-B3A4-3B1956A73335}" sibTransId="{E65C3E90-9EAD-664A-90E4-E7CE97E13DAF}"/>
    <dgm:cxn modelId="{01D1EBA9-7D4F-3249-8D3B-0522ACEBF5F5}" type="presParOf" srcId="{3046DBFE-F30B-B945-B12C-AF6FD755E068}" destId="{38934C89-45E3-FE4B-A07C-E3E0D1081AE9}" srcOrd="0" destOrd="0" presId="urn:microsoft.com/office/officeart/2005/8/layout/hList1"/>
    <dgm:cxn modelId="{D1E41B79-10A2-244C-8B21-6EAC0195B37D}" type="presParOf" srcId="{38934C89-45E3-FE4B-A07C-E3E0D1081AE9}" destId="{C77EBD7C-6AEC-8C47-91D6-8A3024369587}" srcOrd="0" destOrd="0" presId="urn:microsoft.com/office/officeart/2005/8/layout/hList1"/>
    <dgm:cxn modelId="{3B35D75F-2CE3-B44A-9786-5DBD2478FD6B}" type="presParOf" srcId="{38934C89-45E3-FE4B-A07C-E3E0D1081AE9}" destId="{76D801DF-9445-A649-A76F-FAE3436AFA9D}" srcOrd="1" destOrd="0" presId="urn:microsoft.com/office/officeart/2005/8/layout/hList1"/>
    <dgm:cxn modelId="{02749DEE-2774-3A43-A945-CF497CACF124}" type="presParOf" srcId="{3046DBFE-F30B-B945-B12C-AF6FD755E068}" destId="{BDE84E1A-E0A6-4E47-A6C7-D73DC3CD8139}" srcOrd="1" destOrd="0" presId="urn:microsoft.com/office/officeart/2005/8/layout/hList1"/>
    <dgm:cxn modelId="{D90808E1-C308-E544-9EA7-4A6189068010}" type="presParOf" srcId="{3046DBFE-F30B-B945-B12C-AF6FD755E068}" destId="{49F49CBA-8A43-1E48-8A7B-4DFA5F69710F}" srcOrd="2" destOrd="0" presId="urn:microsoft.com/office/officeart/2005/8/layout/hList1"/>
    <dgm:cxn modelId="{FA04AB53-4DCE-914B-BBCF-D6041500DB11}" type="presParOf" srcId="{49F49CBA-8A43-1E48-8A7B-4DFA5F69710F}" destId="{643822C6-16F3-B144-97A8-9468B54BEEB0}" srcOrd="0" destOrd="0" presId="urn:microsoft.com/office/officeart/2005/8/layout/hList1"/>
    <dgm:cxn modelId="{CC5139CD-41FA-5848-8020-0872F4C03FC4}" type="presParOf" srcId="{49F49CBA-8A43-1E48-8A7B-4DFA5F69710F}" destId="{B4F67FC8-6B4B-DC4F-8A1B-F32255DD2B4A}" srcOrd="1" destOrd="0" presId="urn:microsoft.com/office/officeart/2005/8/layout/hList1"/>
    <dgm:cxn modelId="{4E694D34-9382-3449-8591-9B33D05347C5}" type="presParOf" srcId="{3046DBFE-F30B-B945-B12C-AF6FD755E068}" destId="{EC60C92A-9876-424D-B62A-6F057D5BECF4}" srcOrd="3" destOrd="0" presId="urn:microsoft.com/office/officeart/2005/8/layout/hList1"/>
    <dgm:cxn modelId="{B5B329D2-725B-3347-8DC1-8338D0382813}" type="presParOf" srcId="{3046DBFE-F30B-B945-B12C-AF6FD755E068}" destId="{F82DB821-93C9-F649-A17B-7790B337820B}" srcOrd="4" destOrd="0" presId="urn:microsoft.com/office/officeart/2005/8/layout/hList1"/>
    <dgm:cxn modelId="{2AB213BB-E017-2141-AB19-03276BC07D0E}" type="presParOf" srcId="{F82DB821-93C9-F649-A17B-7790B337820B}" destId="{F9529FE2-09B8-554A-A7D2-92C99F845773}" srcOrd="0" destOrd="0" presId="urn:microsoft.com/office/officeart/2005/8/layout/hList1"/>
    <dgm:cxn modelId="{72AEEB5D-8399-1744-8FEC-0230B3CF139D}" type="presParOf" srcId="{F82DB821-93C9-F649-A17B-7790B337820B}" destId="{7B370951-3DDC-4C44-B4CD-128E927EC270}" srcOrd="1" destOrd="0" presId="urn:microsoft.com/office/officeart/2005/8/layout/hList1"/>
    <dgm:cxn modelId="{06D55874-D42A-EE4F-866E-1BF9A05058B8}" type="presParOf" srcId="{3046DBFE-F30B-B945-B12C-AF6FD755E068}" destId="{1C088018-439D-F74B-BD32-89785868DDE4}" srcOrd="5" destOrd="0" presId="urn:microsoft.com/office/officeart/2005/8/layout/hList1"/>
    <dgm:cxn modelId="{86E736D7-1C9E-8A4F-9C2B-30704DD63BAC}" type="presParOf" srcId="{3046DBFE-F30B-B945-B12C-AF6FD755E068}" destId="{311CD42A-BE02-554C-8BEB-DB5E3636EB07}" srcOrd="6" destOrd="0" presId="urn:microsoft.com/office/officeart/2005/8/layout/hList1"/>
    <dgm:cxn modelId="{AB9A48C6-CE97-754C-9797-523A6443D409}" type="presParOf" srcId="{311CD42A-BE02-554C-8BEB-DB5E3636EB07}" destId="{D8FEBA53-0D0D-F348-B04E-EE6D72A30C59}" srcOrd="0" destOrd="0" presId="urn:microsoft.com/office/officeart/2005/8/layout/hList1"/>
    <dgm:cxn modelId="{61F6F8D3-0D49-1247-A53D-B6938D57EFEF}" type="presParOf" srcId="{311CD42A-BE02-554C-8BEB-DB5E3636EB07}" destId="{22E544C6-F934-F147-A22B-F7524085EC3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3EE50-A72A-F94A-BB61-7D5DF65B2BC6}">
      <dsp:nvSpPr>
        <dsp:cNvPr id="0" name=""/>
        <dsp:cNvSpPr/>
      </dsp:nvSpPr>
      <dsp:spPr>
        <a:xfrm>
          <a:off x="3047" y="174002"/>
          <a:ext cx="1619081" cy="366669"/>
        </a:xfrm>
        <a:prstGeom prst="rect">
          <a:avLst/>
        </a:prstGeom>
        <a:solidFill>
          <a:srgbClr val="00669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AU" sz="1000" kern="1200"/>
            <a:t>Legitimacy</a:t>
          </a:r>
        </a:p>
      </dsp:txBody>
      <dsp:txXfrm>
        <a:off x="3047" y="174002"/>
        <a:ext cx="1619081" cy="366669"/>
      </dsp:txXfrm>
    </dsp:sp>
    <dsp:sp modelId="{3FB8E7A2-5F08-AA48-9727-B48261FC993D}">
      <dsp:nvSpPr>
        <dsp:cNvPr id="0" name=""/>
        <dsp:cNvSpPr/>
      </dsp:nvSpPr>
      <dsp:spPr>
        <a:xfrm>
          <a:off x="3047" y="540672"/>
          <a:ext cx="1619081" cy="38498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AU" sz="1000" kern="1200" dirty="0"/>
            <a:t>An organisation’s mission describes what the organisation stands for and its reason for existence. </a:t>
          </a:r>
        </a:p>
        <a:p>
          <a:pPr marL="57150" lvl="1" indent="-57150" algn="l" defTabSz="444500">
            <a:lnSpc>
              <a:spcPct val="90000"/>
            </a:lnSpc>
            <a:spcBef>
              <a:spcPct val="0"/>
            </a:spcBef>
            <a:spcAft>
              <a:spcPct val="15000"/>
            </a:spcAft>
            <a:buChar char="•"/>
          </a:pPr>
          <a:r>
            <a:rPr lang="en-AU" sz="1000" kern="1200" dirty="0"/>
            <a:t>To external audiences such as investors, customers and suppliers, it helps to establish legitimacy. </a:t>
          </a:r>
        </a:p>
        <a:p>
          <a:pPr marL="57150" lvl="1" indent="-57150" algn="l" defTabSz="444500">
            <a:lnSpc>
              <a:spcPct val="90000"/>
            </a:lnSpc>
            <a:spcBef>
              <a:spcPct val="0"/>
            </a:spcBef>
            <a:spcAft>
              <a:spcPct val="15000"/>
            </a:spcAft>
            <a:buChar char="•"/>
          </a:pPr>
          <a:r>
            <a:rPr lang="en-AU" sz="1000" kern="1200" dirty="0"/>
            <a:t>The mission gives external stakeholders an opportunity to look on the organisation in a favourable light and thus accept its existence without prior direct contact. </a:t>
          </a:r>
        </a:p>
        <a:p>
          <a:pPr marL="57150" lvl="1" indent="-57150" algn="l" defTabSz="444500">
            <a:lnSpc>
              <a:spcPct val="90000"/>
            </a:lnSpc>
            <a:spcBef>
              <a:spcPct val="0"/>
            </a:spcBef>
            <a:spcAft>
              <a:spcPct val="15000"/>
            </a:spcAft>
            <a:buChar char="•"/>
          </a:pPr>
          <a:r>
            <a:rPr lang="en-AU" sz="1000" kern="1200"/>
            <a:t>A strong mission also has an impact on employees, enabling them to become committed to the organisation because they can identify with its general purpose and reason for existence.</a:t>
          </a:r>
        </a:p>
      </dsp:txBody>
      <dsp:txXfrm>
        <a:off x="3047" y="540672"/>
        <a:ext cx="1619081" cy="3849862"/>
      </dsp:txXfrm>
    </dsp:sp>
    <dsp:sp modelId="{6701EA45-5FFF-DC4D-97C0-16F17456DC10}">
      <dsp:nvSpPr>
        <dsp:cNvPr id="0" name=""/>
        <dsp:cNvSpPr/>
      </dsp:nvSpPr>
      <dsp:spPr>
        <a:xfrm>
          <a:off x="1848800" y="174002"/>
          <a:ext cx="1619081" cy="366669"/>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AU" sz="1000" kern="1200" dirty="0"/>
            <a:t>Source of motivation and commitment</a:t>
          </a:r>
        </a:p>
      </dsp:txBody>
      <dsp:txXfrm>
        <a:off x="1848800" y="174002"/>
        <a:ext cx="1619081" cy="366669"/>
      </dsp:txXfrm>
    </dsp:sp>
    <dsp:sp modelId="{58CA5CBE-A042-3B46-AF4D-425A1B460BD0}">
      <dsp:nvSpPr>
        <dsp:cNvPr id="0" name=""/>
        <dsp:cNvSpPr/>
      </dsp:nvSpPr>
      <dsp:spPr>
        <a:xfrm>
          <a:off x="1848800" y="540672"/>
          <a:ext cx="1619081" cy="38498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AU" sz="1000" kern="1200"/>
            <a:t>Goals and plans facilitate employees’ identification with the organisation and help to motivate them by reducing uncertainty and clarifying what they should accomplish. </a:t>
          </a:r>
        </a:p>
        <a:p>
          <a:pPr marL="57150" lvl="1" indent="-57150" algn="l" defTabSz="444500">
            <a:lnSpc>
              <a:spcPct val="90000"/>
            </a:lnSpc>
            <a:spcBef>
              <a:spcPct val="0"/>
            </a:spcBef>
            <a:spcAft>
              <a:spcPct val="15000"/>
            </a:spcAft>
            <a:buChar char="•"/>
          </a:pPr>
          <a:r>
            <a:rPr lang="en-AU" sz="1000" kern="1200"/>
            <a:t>The lack of a clear goal can damage employee motivation and commitment. </a:t>
          </a:r>
        </a:p>
        <a:p>
          <a:pPr marL="57150" lvl="1" indent="-57150" algn="l" defTabSz="444500">
            <a:lnSpc>
              <a:spcPct val="90000"/>
            </a:lnSpc>
            <a:spcBef>
              <a:spcPct val="0"/>
            </a:spcBef>
            <a:spcAft>
              <a:spcPct val="15000"/>
            </a:spcAft>
            <a:buChar char="•"/>
          </a:pPr>
          <a:r>
            <a:rPr lang="en-AU" sz="1000" kern="1200"/>
            <a:t>A goal provides the ‘why’ of an organisation or subunit’s existence, while a plan tells the ‘how’.</a:t>
          </a:r>
        </a:p>
      </dsp:txBody>
      <dsp:txXfrm>
        <a:off x="1848800" y="540672"/>
        <a:ext cx="1619081" cy="3849862"/>
      </dsp:txXfrm>
    </dsp:sp>
    <dsp:sp modelId="{BE1DF466-29D9-544F-98B1-F4A167680DDF}">
      <dsp:nvSpPr>
        <dsp:cNvPr id="0" name=""/>
        <dsp:cNvSpPr/>
      </dsp:nvSpPr>
      <dsp:spPr>
        <a:xfrm>
          <a:off x="3694553" y="174002"/>
          <a:ext cx="1619081" cy="366669"/>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AU" sz="1000" kern="1200"/>
            <a:t>Resource allocation</a:t>
          </a:r>
        </a:p>
      </dsp:txBody>
      <dsp:txXfrm>
        <a:off x="3694553" y="174002"/>
        <a:ext cx="1619081" cy="366669"/>
      </dsp:txXfrm>
    </dsp:sp>
    <dsp:sp modelId="{54FE242C-8DC7-2A47-B84C-3CA9EB13C883}">
      <dsp:nvSpPr>
        <dsp:cNvPr id="0" name=""/>
        <dsp:cNvSpPr/>
      </dsp:nvSpPr>
      <dsp:spPr>
        <a:xfrm>
          <a:off x="3694553" y="540672"/>
          <a:ext cx="1619081" cy="38498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AU" sz="1000" kern="1200"/>
            <a:t>Goals help managers decide where they need to prioritise the allocation of resources, such as employees, money and equipment. </a:t>
          </a:r>
        </a:p>
        <a:p>
          <a:pPr marL="57150" lvl="1" indent="-57150" algn="l" defTabSz="444500">
            <a:lnSpc>
              <a:spcPct val="90000"/>
            </a:lnSpc>
            <a:spcBef>
              <a:spcPct val="0"/>
            </a:spcBef>
            <a:spcAft>
              <a:spcPct val="15000"/>
            </a:spcAft>
            <a:buChar char="•"/>
          </a:pPr>
          <a:r>
            <a:rPr lang="en-AU" sz="1000" kern="1200"/>
            <a:t>An essential component of strategic planning includes consideration of the capabilities and capacities of the people, technologies and assets held by an organisation. </a:t>
          </a:r>
        </a:p>
        <a:p>
          <a:pPr marL="57150" lvl="1" indent="-57150" algn="l" defTabSz="444500">
            <a:lnSpc>
              <a:spcPct val="90000"/>
            </a:lnSpc>
            <a:spcBef>
              <a:spcPct val="0"/>
            </a:spcBef>
            <a:spcAft>
              <a:spcPct val="15000"/>
            </a:spcAft>
            <a:buChar char="•"/>
          </a:pPr>
          <a:r>
            <a:rPr lang="en-AU" sz="1000" kern="1200" dirty="0"/>
            <a:t>When a shortfall in capacity and/or capability exists, it can create a roadblock that must be navigated by the organisation in order to achieve its goal. </a:t>
          </a:r>
        </a:p>
        <a:p>
          <a:pPr marL="57150" lvl="1" indent="-57150" algn="l" defTabSz="444500">
            <a:lnSpc>
              <a:spcPct val="90000"/>
            </a:lnSpc>
            <a:spcBef>
              <a:spcPct val="0"/>
            </a:spcBef>
            <a:spcAft>
              <a:spcPct val="15000"/>
            </a:spcAft>
            <a:buChar char="•"/>
          </a:pPr>
          <a:r>
            <a:rPr lang="en-AU" sz="1000" kern="1200" dirty="0"/>
            <a:t>Common remedies to resource shortfalls include hiring and/or upskilling staff, upgrading equipment and leasing new office space.</a:t>
          </a:r>
        </a:p>
      </dsp:txBody>
      <dsp:txXfrm>
        <a:off x="3694553" y="540672"/>
        <a:ext cx="1619081" cy="3849862"/>
      </dsp:txXfrm>
    </dsp:sp>
    <dsp:sp modelId="{F62B8CBB-5B7D-DE48-8FCB-D9C31FEA8B7C}">
      <dsp:nvSpPr>
        <dsp:cNvPr id="0" name=""/>
        <dsp:cNvSpPr/>
      </dsp:nvSpPr>
      <dsp:spPr>
        <a:xfrm>
          <a:off x="5540307" y="174002"/>
          <a:ext cx="1619081" cy="366669"/>
        </a:xfrm>
        <a:prstGeom prst="rect">
          <a:avLst/>
        </a:prstGeom>
        <a:solidFill>
          <a:srgbClr val="007B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AU" sz="1000" kern="1200"/>
            <a:t>Guides to action</a:t>
          </a:r>
        </a:p>
      </dsp:txBody>
      <dsp:txXfrm>
        <a:off x="5540307" y="174002"/>
        <a:ext cx="1619081" cy="366669"/>
      </dsp:txXfrm>
    </dsp:sp>
    <dsp:sp modelId="{EBE1F872-36C2-8C46-8F0E-B13B30E81C0D}">
      <dsp:nvSpPr>
        <dsp:cNvPr id="0" name=""/>
        <dsp:cNvSpPr/>
      </dsp:nvSpPr>
      <dsp:spPr>
        <a:xfrm>
          <a:off x="5540307" y="540672"/>
          <a:ext cx="1619081" cy="38498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AU" sz="1000" kern="1200"/>
            <a:t>Goals and plans provide a sense of direction. </a:t>
          </a:r>
        </a:p>
        <a:p>
          <a:pPr marL="57150" lvl="1" indent="-57150" algn="l" defTabSz="444500">
            <a:lnSpc>
              <a:spcPct val="90000"/>
            </a:lnSpc>
            <a:spcBef>
              <a:spcPct val="0"/>
            </a:spcBef>
            <a:spcAft>
              <a:spcPct val="15000"/>
            </a:spcAft>
            <a:buChar char="•"/>
          </a:pPr>
          <a:r>
            <a:rPr lang="en-AU" sz="1000" kern="1200" dirty="0"/>
            <a:t>They focus attention on specific targets and direct employees’ efforts towards important outcomes, as well as giving shorter-term plans a sense of place within a broader set of long-term goals.</a:t>
          </a:r>
        </a:p>
      </dsp:txBody>
      <dsp:txXfrm>
        <a:off x="5540307" y="540672"/>
        <a:ext cx="1619081" cy="3849862"/>
      </dsp:txXfrm>
    </dsp:sp>
    <dsp:sp modelId="{A42A7EEB-CA26-F742-BAB9-50B86C5B4786}">
      <dsp:nvSpPr>
        <dsp:cNvPr id="0" name=""/>
        <dsp:cNvSpPr/>
      </dsp:nvSpPr>
      <dsp:spPr>
        <a:xfrm>
          <a:off x="7386060" y="174002"/>
          <a:ext cx="1619081" cy="366669"/>
        </a:xfrm>
        <a:prstGeom prst="rect">
          <a:avLst/>
        </a:prstGeom>
        <a:solidFill>
          <a:srgbClr val="0081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AU" sz="1000" kern="1200" dirty="0"/>
            <a:t>Rationale for decisions</a:t>
          </a:r>
        </a:p>
      </dsp:txBody>
      <dsp:txXfrm>
        <a:off x="7386060" y="174002"/>
        <a:ext cx="1619081" cy="366669"/>
      </dsp:txXfrm>
    </dsp:sp>
    <dsp:sp modelId="{58A4B41F-267D-D944-BF29-5EE10AE134B1}">
      <dsp:nvSpPr>
        <dsp:cNvPr id="0" name=""/>
        <dsp:cNvSpPr/>
      </dsp:nvSpPr>
      <dsp:spPr>
        <a:xfrm>
          <a:off x="7386060" y="540672"/>
          <a:ext cx="1619081" cy="38498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AU" sz="1000" kern="1200"/>
            <a:t>Through goal setting and planning, managers learn what the organisation is trying to accomplish. </a:t>
          </a:r>
        </a:p>
        <a:p>
          <a:pPr marL="57150" lvl="1" indent="-57150" algn="l" defTabSz="444500">
            <a:lnSpc>
              <a:spcPct val="90000"/>
            </a:lnSpc>
            <a:spcBef>
              <a:spcPct val="0"/>
            </a:spcBef>
            <a:spcAft>
              <a:spcPct val="15000"/>
            </a:spcAft>
            <a:buChar char="•"/>
          </a:pPr>
          <a:r>
            <a:rPr lang="en-AU" sz="1000" kern="1200"/>
            <a:t>They can make decisions to ensure that internal policies, roles, performance, structure, products and expenditures will be made in accordance with desired outcomes. </a:t>
          </a:r>
        </a:p>
        <a:p>
          <a:pPr marL="57150" lvl="1" indent="-57150" algn="l" defTabSz="444500">
            <a:lnSpc>
              <a:spcPct val="90000"/>
            </a:lnSpc>
            <a:spcBef>
              <a:spcPct val="0"/>
            </a:spcBef>
            <a:spcAft>
              <a:spcPct val="15000"/>
            </a:spcAft>
            <a:buChar char="•"/>
          </a:pPr>
          <a:r>
            <a:rPr lang="en-AU" sz="1000" kern="1200"/>
            <a:t>Decisions throughout the organisation will be in alignment with the plan.</a:t>
          </a:r>
        </a:p>
      </dsp:txBody>
      <dsp:txXfrm>
        <a:off x="7386060" y="540672"/>
        <a:ext cx="1619081" cy="3849862"/>
      </dsp:txXfrm>
    </dsp:sp>
    <dsp:sp modelId="{71AD1331-BEED-9846-9BC6-10E66A812F94}">
      <dsp:nvSpPr>
        <dsp:cNvPr id="0" name=""/>
        <dsp:cNvSpPr/>
      </dsp:nvSpPr>
      <dsp:spPr>
        <a:xfrm>
          <a:off x="9231813" y="174002"/>
          <a:ext cx="1619081" cy="366669"/>
        </a:xfrm>
        <a:prstGeom prst="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AU" sz="1000" kern="1200" dirty="0"/>
            <a:t>Standard of performance</a:t>
          </a:r>
        </a:p>
      </dsp:txBody>
      <dsp:txXfrm>
        <a:off x="9231813" y="174002"/>
        <a:ext cx="1619081" cy="366669"/>
      </dsp:txXfrm>
    </dsp:sp>
    <dsp:sp modelId="{870D37AF-AC81-0241-A60F-C7F9C49F196D}">
      <dsp:nvSpPr>
        <dsp:cNvPr id="0" name=""/>
        <dsp:cNvSpPr/>
      </dsp:nvSpPr>
      <dsp:spPr>
        <a:xfrm>
          <a:off x="9231813" y="540672"/>
          <a:ext cx="1619081" cy="38498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AU" sz="1000" kern="1200"/>
            <a:t>Because goals define desired outcomes for the organisation, they also serve as performance criteria. They provide a standard of assessment. </a:t>
          </a:r>
        </a:p>
        <a:p>
          <a:pPr marL="57150" lvl="1" indent="-57150" algn="l" defTabSz="444500">
            <a:lnSpc>
              <a:spcPct val="90000"/>
            </a:lnSpc>
            <a:spcBef>
              <a:spcPct val="0"/>
            </a:spcBef>
            <a:spcAft>
              <a:spcPct val="15000"/>
            </a:spcAft>
            <a:buChar char="•"/>
          </a:pPr>
          <a:r>
            <a:rPr lang="en-AU" sz="1000" kern="1200"/>
            <a:t>The overall planning process prevents managers from thinking merely in terms of day-to-day activities. </a:t>
          </a:r>
        </a:p>
        <a:p>
          <a:pPr marL="57150" lvl="1" indent="-57150" algn="l" defTabSz="444500">
            <a:lnSpc>
              <a:spcPct val="90000"/>
            </a:lnSpc>
            <a:spcBef>
              <a:spcPct val="0"/>
            </a:spcBef>
            <a:spcAft>
              <a:spcPct val="15000"/>
            </a:spcAft>
            <a:buChar char="•"/>
          </a:pPr>
          <a:r>
            <a:rPr lang="en-AU" sz="1000" kern="1200"/>
            <a:t>When organisations drift away from goals and plans, they typically get into trouble.</a:t>
          </a:r>
        </a:p>
      </dsp:txBody>
      <dsp:txXfrm>
        <a:off x="9231813" y="540672"/>
        <a:ext cx="1619081" cy="38498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6BD10-8E3F-CD43-BA9A-9BD225083C34}">
      <dsp:nvSpPr>
        <dsp:cNvPr id="0" name=""/>
        <dsp:cNvSpPr/>
      </dsp:nvSpPr>
      <dsp:spPr>
        <a:xfrm>
          <a:off x="4109" y="221787"/>
          <a:ext cx="2471182" cy="432000"/>
        </a:xfrm>
        <a:prstGeom prst="rect">
          <a:avLst/>
        </a:prstGeom>
        <a:solidFill>
          <a:srgbClr val="00669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AU" sz="1500" kern="1200"/>
            <a:t>Stars</a:t>
          </a:r>
        </a:p>
      </dsp:txBody>
      <dsp:txXfrm>
        <a:off x="4109" y="221787"/>
        <a:ext cx="2471182" cy="432000"/>
      </dsp:txXfrm>
    </dsp:sp>
    <dsp:sp modelId="{08CEE5E3-F9CF-8341-AB34-99E7B87DC1C8}">
      <dsp:nvSpPr>
        <dsp:cNvPr id="0" name=""/>
        <dsp:cNvSpPr/>
      </dsp:nvSpPr>
      <dsp:spPr>
        <a:xfrm>
          <a:off x="4109" y="653787"/>
          <a:ext cx="2471182" cy="3623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AU" sz="1500" kern="1200" dirty="0"/>
            <a:t>The star has a large market share in a rapidly growing industry. </a:t>
          </a:r>
        </a:p>
        <a:p>
          <a:pPr marL="114300" lvl="1" indent="-114300" algn="l" defTabSz="666750">
            <a:lnSpc>
              <a:spcPct val="90000"/>
            </a:lnSpc>
            <a:spcBef>
              <a:spcPct val="0"/>
            </a:spcBef>
            <a:spcAft>
              <a:spcPct val="15000"/>
            </a:spcAft>
            <a:buChar char="•"/>
          </a:pPr>
          <a:r>
            <a:rPr lang="en-AU" sz="1500" kern="1200" dirty="0"/>
            <a:t>The star is important because it has additional growth potential, and profits should be ploughed into this business as investment for future growth and profits.</a:t>
          </a:r>
        </a:p>
        <a:p>
          <a:pPr marL="114300" lvl="1" indent="-114300" algn="l" defTabSz="666750">
            <a:lnSpc>
              <a:spcPct val="90000"/>
            </a:lnSpc>
            <a:spcBef>
              <a:spcPct val="0"/>
            </a:spcBef>
            <a:spcAft>
              <a:spcPct val="15000"/>
            </a:spcAft>
            <a:buChar char="•"/>
          </a:pPr>
          <a:r>
            <a:rPr lang="en-AU" sz="1500" kern="1200"/>
            <a:t>The star is visible and attractive, and it will generate profits and a positive cash flow even as the industry matures and market growth slows.</a:t>
          </a:r>
        </a:p>
      </dsp:txBody>
      <dsp:txXfrm>
        <a:off x="4109" y="653787"/>
        <a:ext cx="2471182" cy="3623400"/>
      </dsp:txXfrm>
    </dsp:sp>
    <dsp:sp modelId="{BCDBC06D-5768-5546-9E0A-571F57DF4A2B}">
      <dsp:nvSpPr>
        <dsp:cNvPr id="0" name=""/>
        <dsp:cNvSpPr/>
      </dsp:nvSpPr>
      <dsp:spPr>
        <a:xfrm>
          <a:off x="2821257" y="221787"/>
          <a:ext cx="2471182" cy="432000"/>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AU" sz="1500" kern="1200"/>
            <a:t>Cash cows</a:t>
          </a:r>
        </a:p>
      </dsp:txBody>
      <dsp:txXfrm>
        <a:off x="2821257" y="221787"/>
        <a:ext cx="2471182" cy="432000"/>
      </dsp:txXfrm>
    </dsp:sp>
    <dsp:sp modelId="{B3007E09-FEEB-9648-B194-090379DCD8F3}">
      <dsp:nvSpPr>
        <dsp:cNvPr id="0" name=""/>
        <dsp:cNvSpPr/>
      </dsp:nvSpPr>
      <dsp:spPr>
        <a:xfrm>
          <a:off x="2821257" y="653787"/>
          <a:ext cx="2471182" cy="3623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AU" sz="1500" kern="1200" dirty="0"/>
            <a:t>The cash cow exists in a mature, slow-growth industry but is a dominant business in the industry with a large market share. </a:t>
          </a:r>
        </a:p>
        <a:p>
          <a:pPr marL="114300" lvl="1" indent="-114300" algn="l" defTabSz="666750">
            <a:lnSpc>
              <a:spcPct val="90000"/>
            </a:lnSpc>
            <a:spcBef>
              <a:spcPct val="0"/>
            </a:spcBef>
            <a:spcAft>
              <a:spcPct val="15000"/>
            </a:spcAft>
            <a:buChar char="•"/>
          </a:pPr>
          <a:r>
            <a:rPr lang="en-AU" sz="1500" kern="1200"/>
            <a:t>Because heavy investments in advertising and plant expansion are no longer required, the company earns a positive cash flow. It can milk the cash cow to invest in other, riskier businesses.</a:t>
          </a:r>
        </a:p>
      </dsp:txBody>
      <dsp:txXfrm>
        <a:off x="2821257" y="653787"/>
        <a:ext cx="2471182" cy="3623400"/>
      </dsp:txXfrm>
    </dsp:sp>
    <dsp:sp modelId="{FE5940B7-DA2A-204D-BD8C-9DBF103C9762}">
      <dsp:nvSpPr>
        <dsp:cNvPr id="0" name=""/>
        <dsp:cNvSpPr/>
      </dsp:nvSpPr>
      <dsp:spPr>
        <a:xfrm>
          <a:off x="5638405" y="221787"/>
          <a:ext cx="2471182" cy="432000"/>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AU" sz="1500" kern="1200"/>
            <a:t>Question marks</a:t>
          </a:r>
        </a:p>
      </dsp:txBody>
      <dsp:txXfrm>
        <a:off x="5638405" y="221787"/>
        <a:ext cx="2471182" cy="432000"/>
      </dsp:txXfrm>
    </dsp:sp>
    <dsp:sp modelId="{0835F1B3-054C-6440-91FB-9D3B82CFD557}">
      <dsp:nvSpPr>
        <dsp:cNvPr id="0" name=""/>
        <dsp:cNvSpPr/>
      </dsp:nvSpPr>
      <dsp:spPr>
        <a:xfrm>
          <a:off x="5638405" y="653787"/>
          <a:ext cx="2471182" cy="3623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AU" sz="1500" kern="1200" dirty="0"/>
            <a:t>The question mark exists in a new, rapidly growing industry with only a small market share. </a:t>
          </a:r>
        </a:p>
        <a:p>
          <a:pPr marL="114300" lvl="1" indent="-114300" algn="l" defTabSz="666750">
            <a:lnSpc>
              <a:spcPct val="90000"/>
            </a:lnSpc>
            <a:spcBef>
              <a:spcPct val="0"/>
            </a:spcBef>
            <a:spcAft>
              <a:spcPct val="15000"/>
            </a:spcAft>
            <a:buChar char="•"/>
          </a:pPr>
          <a:r>
            <a:rPr lang="en-AU" sz="1500" kern="1200"/>
            <a:t>The question mark business is risky. It could become a star, or it could fail. The company can invest the cash earned from cash cows in question marks with the goal of nurturing them into future stars.</a:t>
          </a:r>
        </a:p>
      </dsp:txBody>
      <dsp:txXfrm>
        <a:off x="5638405" y="653787"/>
        <a:ext cx="2471182" cy="3623400"/>
      </dsp:txXfrm>
    </dsp:sp>
    <dsp:sp modelId="{A4C67204-B1A3-EF4A-B02E-E4C16B5B8E75}">
      <dsp:nvSpPr>
        <dsp:cNvPr id="0" name=""/>
        <dsp:cNvSpPr/>
      </dsp:nvSpPr>
      <dsp:spPr>
        <a:xfrm>
          <a:off x="8455553" y="221787"/>
          <a:ext cx="2471182" cy="432000"/>
        </a:xfrm>
        <a:prstGeom prst="rect">
          <a:avLst/>
        </a:prstGeom>
        <a:solidFill>
          <a:srgbClr val="007B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AU" sz="1500" kern="1200"/>
            <a:t>Dogs</a:t>
          </a:r>
        </a:p>
      </dsp:txBody>
      <dsp:txXfrm>
        <a:off x="8455553" y="221787"/>
        <a:ext cx="2471182" cy="432000"/>
      </dsp:txXfrm>
    </dsp:sp>
    <dsp:sp modelId="{9851DB3B-B16F-C847-8216-3A9A6422B043}">
      <dsp:nvSpPr>
        <dsp:cNvPr id="0" name=""/>
        <dsp:cNvSpPr/>
      </dsp:nvSpPr>
      <dsp:spPr>
        <a:xfrm>
          <a:off x="8455553" y="653787"/>
          <a:ext cx="2471182" cy="3623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AU" sz="1500" kern="1200"/>
            <a:t>The dog is a poor performer. </a:t>
          </a:r>
        </a:p>
        <a:p>
          <a:pPr marL="114300" lvl="1" indent="-114300" algn="l" defTabSz="666750">
            <a:lnSpc>
              <a:spcPct val="90000"/>
            </a:lnSpc>
            <a:spcBef>
              <a:spcPct val="0"/>
            </a:spcBef>
            <a:spcAft>
              <a:spcPct val="15000"/>
            </a:spcAft>
            <a:buChar char="•"/>
          </a:pPr>
          <a:r>
            <a:rPr lang="en-AU" sz="1500" kern="1200"/>
            <a:t>It has only a small share of a slow-growth market. </a:t>
          </a:r>
        </a:p>
        <a:p>
          <a:pPr marL="114300" lvl="1" indent="-114300" algn="l" defTabSz="666750">
            <a:lnSpc>
              <a:spcPct val="90000"/>
            </a:lnSpc>
            <a:spcBef>
              <a:spcPct val="0"/>
            </a:spcBef>
            <a:spcAft>
              <a:spcPct val="15000"/>
            </a:spcAft>
            <a:buChar char="•"/>
          </a:pPr>
          <a:r>
            <a:rPr lang="en-AU" sz="1500" kern="1200" dirty="0"/>
            <a:t>The dog provides little profit for the company and may be targeted for divestment or liquidation if turnaround is not possible.</a:t>
          </a:r>
        </a:p>
      </dsp:txBody>
      <dsp:txXfrm>
        <a:off x="8455553" y="653787"/>
        <a:ext cx="2471182" cy="36234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4AE6F-F5FF-8643-9C5B-851E7C35C910}">
      <dsp:nvSpPr>
        <dsp:cNvPr id="0" name=""/>
        <dsp:cNvSpPr/>
      </dsp:nvSpPr>
      <dsp:spPr>
        <a:xfrm>
          <a:off x="5181" y="78439"/>
          <a:ext cx="1986412" cy="443811"/>
        </a:xfrm>
        <a:prstGeom prst="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dirty="0"/>
            <a:t>Threat of new entrants</a:t>
          </a:r>
        </a:p>
      </dsp:txBody>
      <dsp:txXfrm>
        <a:off x="5181" y="78439"/>
        <a:ext cx="1986412" cy="443811"/>
      </dsp:txXfrm>
    </dsp:sp>
    <dsp:sp modelId="{85842655-EDA5-E846-8B07-99BDFF950329}">
      <dsp:nvSpPr>
        <dsp:cNvPr id="0" name=""/>
        <dsp:cNvSpPr/>
      </dsp:nvSpPr>
      <dsp:spPr>
        <a:xfrm>
          <a:off x="0" y="536112"/>
          <a:ext cx="1986412" cy="36769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a:t>Capital requirements and economies of scale are examples of two potential barriers to entry that can keep out new competitors.</a:t>
          </a:r>
        </a:p>
        <a:p>
          <a:pPr marL="114300" lvl="1" indent="-114300" algn="l" defTabSz="533400">
            <a:lnSpc>
              <a:spcPct val="90000"/>
            </a:lnSpc>
            <a:spcBef>
              <a:spcPct val="0"/>
            </a:spcBef>
            <a:spcAft>
              <a:spcPct val="15000"/>
            </a:spcAft>
            <a:buChar char="•"/>
          </a:pPr>
          <a:r>
            <a:rPr lang="en-AU" sz="1200" kern="1200"/>
            <a:t>In general, internet technology has made it much easier for new companies to enter an industry by curtailing the need for such organisational elements as an established sales force, physical assets such as buildings and machinery, or access to existing supplier and sales channels.</a:t>
          </a:r>
        </a:p>
      </dsp:txBody>
      <dsp:txXfrm>
        <a:off x="0" y="536112"/>
        <a:ext cx="1986412" cy="3676927"/>
      </dsp:txXfrm>
    </dsp:sp>
    <dsp:sp modelId="{AC719B29-AD6B-E14E-8199-C9BF7C782AE8}">
      <dsp:nvSpPr>
        <dsp:cNvPr id="0" name=""/>
        <dsp:cNvSpPr/>
      </dsp:nvSpPr>
      <dsp:spPr>
        <a:xfrm>
          <a:off x="2269692" y="78439"/>
          <a:ext cx="1986412" cy="443811"/>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dirty="0"/>
            <a:t>Bargaining power of buyers</a:t>
          </a:r>
        </a:p>
      </dsp:txBody>
      <dsp:txXfrm>
        <a:off x="2269692" y="78439"/>
        <a:ext cx="1986412" cy="443811"/>
      </dsp:txXfrm>
    </dsp:sp>
    <dsp:sp modelId="{A4739725-FCA3-1A45-B5BF-7EFF72D36F53}">
      <dsp:nvSpPr>
        <dsp:cNvPr id="0" name=""/>
        <dsp:cNvSpPr/>
      </dsp:nvSpPr>
      <dsp:spPr>
        <a:xfrm>
          <a:off x="2269692" y="522250"/>
          <a:ext cx="1986412" cy="36769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a:t>Informed customers become empowered customers.</a:t>
          </a:r>
        </a:p>
        <a:p>
          <a:pPr marL="114300" lvl="1" indent="-114300" algn="l" defTabSz="533400">
            <a:lnSpc>
              <a:spcPct val="90000"/>
            </a:lnSpc>
            <a:spcBef>
              <a:spcPct val="0"/>
            </a:spcBef>
            <a:spcAft>
              <a:spcPct val="15000"/>
            </a:spcAft>
            <a:buChar char="•"/>
          </a:pPr>
          <a:r>
            <a:rPr lang="en-AU" sz="1200" kern="1200"/>
            <a:t>The internet provides easy access to a wide range of information about products, services and competitors, thereby greatly increasing the bargaining power of consumers.</a:t>
          </a:r>
        </a:p>
      </dsp:txBody>
      <dsp:txXfrm>
        <a:off x="2269692" y="522250"/>
        <a:ext cx="1986412" cy="3676927"/>
      </dsp:txXfrm>
    </dsp:sp>
    <dsp:sp modelId="{06AD45C3-8376-9E42-BB72-029CFFD4F293}">
      <dsp:nvSpPr>
        <dsp:cNvPr id="0" name=""/>
        <dsp:cNvSpPr/>
      </dsp:nvSpPr>
      <dsp:spPr>
        <a:xfrm>
          <a:off x="4534202" y="78439"/>
          <a:ext cx="1986412" cy="443811"/>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dirty="0"/>
            <a:t>Bargaining power of suppliers</a:t>
          </a:r>
        </a:p>
      </dsp:txBody>
      <dsp:txXfrm>
        <a:off x="4534202" y="78439"/>
        <a:ext cx="1986412" cy="443811"/>
      </dsp:txXfrm>
    </dsp:sp>
    <dsp:sp modelId="{6B04AE91-35F4-3E46-BD8F-EF36BC5B4FD0}">
      <dsp:nvSpPr>
        <dsp:cNvPr id="0" name=""/>
        <dsp:cNvSpPr/>
      </dsp:nvSpPr>
      <dsp:spPr>
        <a:xfrm>
          <a:off x="4534202" y="522250"/>
          <a:ext cx="1986412" cy="36769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a:t>The concentration of suppliers and the availability of substitute suppliers are significant factors in determining supplier power. </a:t>
          </a:r>
        </a:p>
        <a:p>
          <a:pPr marL="114300" lvl="1" indent="-114300" algn="l" defTabSz="533400">
            <a:lnSpc>
              <a:spcPct val="90000"/>
            </a:lnSpc>
            <a:spcBef>
              <a:spcPct val="0"/>
            </a:spcBef>
            <a:spcAft>
              <a:spcPct val="15000"/>
            </a:spcAft>
            <a:buChar char="•"/>
          </a:pPr>
          <a:r>
            <a:rPr lang="en-AU" sz="1200" kern="1200" dirty="0"/>
            <a:t>The impact of the internet in this area can be both positive and negative. </a:t>
          </a:r>
        </a:p>
        <a:p>
          <a:pPr marL="114300" lvl="1" indent="-114300" algn="l" defTabSz="533400">
            <a:lnSpc>
              <a:spcPct val="90000"/>
            </a:lnSpc>
            <a:spcBef>
              <a:spcPct val="0"/>
            </a:spcBef>
            <a:spcAft>
              <a:spcPct val="15000"/>
            </a:spcAft>
            <a:buChar char="•"/>
          </a:pPr>
          <a:r>
            <a:rPr lang="en-AU" sz="1200" kern="1200"/>
            <a:t>That is, procurement over the web tends to give a company greater power over suppliers, but the web also gives suppliers access to a greater number of customers, as well as the ability to reach end users. </a:t>
          </a:r>
        </a:p>
        <a:p>
          <a:pPr marL="114300" lvl="1" indent="-114300" algn="l" defTabSz="533400">
            <a:lnSpc>
              <a:spcPct val="90000"/>
            </a:lnSpc>
            <a:spcBef>
              <a:spcPct val="0"/>
            </a:spcBef>
            <a:spcAft>
              <a:spcPct val="15000"/>
            </a:spcAft>
            <a:buChar char="•"/>
          </a:pPr>
          <a:r>
            <a:rPr lang="en-AU" sz="1200" kern="1200"/>
            <a:t>Overall, the internet tends to raise the bargaining power of suppliers.</a:t>
          </a:r>
        </a:p>
      </dsp:txBody>
      <dsp:txXfrm>
        <a:off x="4534202" y="522250"/>
        <a:ext cx="1986412" cy="3676927"/>
      </dsp:txXfrm>
    </dsp:sp>
    <dsp:sp modelId="{31EB16FC-94D6-9A40-8AC9-66285D0093AD}">
      <dsp:nvSpPr>
        <dsp:cNvPr id="0" name=""/>
        <dsp:cNvSpPr/>
      </dsp:nvSpPr>
      <dsp:spPr>
        <a:xfrm>
          <a:off x="6798713" y="78439"/>
          <a:ext cx="1986412" cy="443811"/>
        </a:xfrm>
        <a:prstGeom prst="rect">
          <a:avLst/>
        </a:prstGeom>
        <a:solidFill>
          <a:srgbClr val="0081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dirty="0"/>
            <a:t>Threat of substitute products</a:t>
          </a:r>
        </a:p>
      </dsp:txBody>
      <dsp:txXfrm>
        <a:off x="6798713" y="78439"/>
        <a:ext cx="1986412" cy="443811"/>
      </dsp:txXfrm>
    </dsp:sp>
    <dsp:sp modelId="{BD2E2EED-2F5D-8E49-9B2C-B63CD2B776A8}">
      <dsp:nvSpPr>
        <dsp:cNvPr id="0" name=""/>
        <dsp:cNvSpPr/>
      </dsp:nvSpPr>
      <dsp:spPr>
        <a:xfrm>
          <a:off x="6798713" y="522250"/>
          <a:ext cx="1986412" cy="36769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a:t>The power of alternatives and substitutes for an organisation’s product may be affected by cost changes or trends such as increased health consciousness that will deflect buyer loyalty. </a:t>
          </a:r>
        </a:p>
        <a:p>
          <a:pPr marL="114300" lvl="1" indent="-114300" algn="l" defTabSz="533400">
            <a:lnSpc>
              <a:spcPct val="90000"/>
            </a:lnSpc>
            <a:spcBef>
              <a:spcPct val="0"/>
            </a:spcBef>
            <a:spcAft>
              <a:spcPct val="15000"/>
            </a:spcAft>
            <a:buChar char="•"/>
          </a:pPr>
          <a:r>
            <a:rPr lang="en-AU" sz="1200" kern="1200"/>
            <a:t>The internet created a greater threat of new substitutes by enabling new approaches to meeting customer needs.</a:t>
          </a:r>
        </a:p>
      </dsp:txBody>
      <dsp:txXfrm>
        <a:off x="6798713" y="522250"/>
        <a:ext cx="1986412" cy="3676927"/>
      </dsp:txXfrm>
    </dsp:sp>
    <dsp:sp modelId="{B9393F86-7D28-F94B-BE05-ECAE7D01CAC6}">
      <dsp:nvSpPr>
        <dsp:cNvPr id="0" name=""/>
        <dsp:cNvSpPr/>
      </dsp:nvSpPr>
      <dsp:spPr>
        <a:xfrm>
          <a:off x="9063223" y="78439"/>
          <a:ext cx="1986412" cy="443811"/>
        </a:xfrm>
        <a:prstGeom prst="rect">
          <a:avLst/>
        </a:prstGeom>
        <a:solidFill>
          <a:srgbClr val="007B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a:t>Rivalry among competitors</a:t>
          </a:r>
        </a:p>
      </dsp:txBody>
      <dsp:txXfrm>
        <a:off x="9063223" y="78439"/>
        <a:ext cx="1986412" cy="443811"/>
      </dsp:txXfrm>
    </dsp:sp>
    <dsp:sp modelId="{626AE359-40AC-AD42-90A3-229E648B5E2C}">
      <dsp:nvSpPr>
        <dsp:cNvPr id="0" name=""/>
        <dsp:cNvSpPr/>
      </dsp:nvSpPr>
      <dsp:spPr>
        <a:xfrm>
          <a:off x="9063223" y="522250"/>
          <a:ext cx="1986412" cy="36769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dirty="0"/>
            <a:t>This is influenced by the preceding four forces as well as by cost and product differentiation. </a:t>
          </a:r>
        </a:p>
        <a:p>
          <a:pPr marL="114300" lvl="1" indent="-114300" algn="l" defTabSz="533400">
            <a:lnSpc>
              <a:spcPct val="90000"/>
            </a:lnSpc>
            <a:spcBef>
              <a:spcPct val="0"/>
            </a:spcBef>
            <a:spcAft>
              <a:spcPct val="15000"/>
            </a:spcAft>
            <a:buChar char="•"/>
          </a:pPr>
          <a:r>
            <a:rPr lang="en-AU" sz="1200" kern="1200"/>
            <a:t>With the levelling force of the internet and information technology, it has become more difficult for many organisations to find ways to distinguish themselves from their competitors, which intensifies rivalry. </a:t>
          </a:r>
        </a:p>
      </dsp:txBody>
      <dsp:txXfrm>
        <a:off x="9063223" y="522250"/>
        <a:ext cx="1986412" cy="36769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B8F8B-02B7-1445-A753-B69F7785226B}">
      <dsp:nvSpPr>
        <dsp:cNvPr id="0" name=""/>
        <dsp:cNvSpPr/>
      </dsp:nvSpPr>
      <dsp:spPr>
        <a:xfrm>
          <a:off x="3397" y="86096"/>
          <a:ext cx="3312730" cy="403200"/>
        </a:xfrm>
        <a:prstGeom prst="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AU" sz="1400" kern="1200"/>
            <a:t>Differentiation</a:t>
          </a:r>
        </a:p>
      </dsp:txBody>
      <dsp:txXfrm>
        <a:off x="3397" y="86096"/>
        <a:ext cx="3312730" cy="403200"/>
      </dsp:txXfrm>
    </dsp:sp>
    <dsp:sp modelId="{3EC15F52-AEAC-0744-97EF-C0E044664B7B}">
      <dsp:nvSpPr>
        <dsp:cNvPr id="0" name=""/>
        <dsp:cNvSpPr/>
      </dsp:nvSpPr>
      <dsp:spPr>
        <a:xfrm>
          <a:off x="3397" y="489296"/>
          <a:ext cx="3312730" cy="38429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AU" sz="1400" kern="1200" dirty="0"/>
            <a:t>This involves an attempt to distinguish the firm’s products or services from others in the industry. </a:t>
          </a:r>
        </a:p>
        <a:p>
          <a:pPr marL="114300" lvl="1" indent="-114300" algn="l" defTabSz="622300">
            <a:lnSpc>
              <a:spcPct val="90000"/>
            </a:lnSpc>
            <a:spcBef>
              <a:spcPct val="0"/>
            </a:spcBef>
            <a:spcAft>
              <a:spcPct val="15000"/>
            </a:spcAft>
            <a:buChar char="•"/>
          </a:pPr>
          <a:r>
            <a:rPr lang="en-AU" sz="1400" kern="1200" dirty="0"/>
            <a:t>The organisation may use advertising, distinctive product features, exceptional service or new technology to achieve a product perceived as unique. </a:t>
          </a:r>
        </a:p>
        <a:p>
          <a:pPr marL="114300" lvl="1" indent="-114300" algn="l" defTabSz="622300">
            <a:lnSpc>
              <a:spcPct val="90000"/>
            </a:lnSpc>
            <a:spcBef>
              <a:spcPct val="0"/>
            </a:spcBef>
            <a:spcAft>
              <a:spcPct val="15000"/>
            </a:spcAft>
            <a:buChar char="•"/>
          </a:pPr>
          <a:r>
            <a:rPr lang="en-AU" sz="1400" kern="1200" dirty="0"/>
            <a:t>Differentiation can reduce rivalry with competitors and fight off the threat of substitute products because customers are loyal to the company’s brand. </a:t>
          </a:r>
        </a:p>
        <a:p>
          <a:pPr marL="114300" lvl="1" indent="-114300" algn="l" defTabSz="622300">
            <a:lnSpc>
              <a:spcPct val="90000"/>
            </a:lnSpc>
            <a:spcBef>
              <a:spcPct val="0"/>
            </a:spcBef>
            <a:spcAft>
              <a:spcPct val="15000"/>
            </a:spcAft>
            <a:buChar char="•"/>
          </a:pPr>
          <a:r>
            <a:rPr lang="en-AU" sz="1400" kern="1200" dirty="0"/>
            <a:t>It requires a number of costly activities, such as product research and design and extensive advertising. </a:t>
          </a:r>
        </a:p>
        <a:p>
          <a:pPr marL="114300" lvl="1" indent="-114300" algn="l" defTabSz="622300">
            <a:lnSpc>
              <a:spcPct val="90000"/>
            </a:lnSpc>
            <a:spcBef>
              <a:spcPct val="0"/>
            </a:spcBef>
            <a:spcAft>
              <a:spcPct val="15000"/>
            </a:spcAft>
            <a:buChar char="•"/>
          </a:pPr>
          <a:r>
            <a:rPr lang="en-AU" sz="1400" kern="1200"/>
            <a:t>Companies need a robust marketing department and creative employees who are given the time and resources to seek innovation.</a:t>
          </a:r>
        </a:p>
      </dsp:txBody>
      <dsp:txXfrm>
        <a:off x="3397" y="489296"/>
        <a:ext cx="3312730" cy="3842999"/>
      </dsp:txXfrm>
    </dsp:sp>
    <dsp:sp modelId="{EC5CEB67-578F-044E-88AA-98A1C72433FE}">
      <dsp:nvSpPr>
        <dsp:cNvPr id="0" name=""/>
        <dsp:cNvSpPr/>
      </dsp:nvSpPr>
      <dsp:spPr>
        <a:xfrm>
          <a:off x="3779910" y="86096"/>
          <a:ext cx="3312730" cy="403200"/>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AU" sz="1400" kern="1200"/>
            <a:t>Cost leadership</a:t>
          </a:r>
        </a:p>
      </dsp:txBody>
      <dsp:txXfrm>
        <a:off x="3779910" y="86096"/>
        <a:ext cx="3312730" cy="403200"/>
      </dsp:txXfrm>
    </dsp:sp>
    <dsp:sp modelId="{916A6474-CECF-C44D-AEA6-B9285CCA107F}">
      <dsp:nvSpPr>
        <dsp:cNvPr id="0" name=""/>
        <dsp:cNvSpPr/>
      </dsp:nvSpPr>
      <dsp:spPr>
        <a:xfrm>
          <a:off x="3779910" y="489296"/>
          <a:ext cx="3312730" cy="38429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AU" sz="1400" kern="1200" dirty="0"/>
            <a:t>The organisation aggressively seeks efficient facilities, pursues cost reductions and uses tight cost controls to produce products more efficiently than competitors.</a:t>
          </a:r>
        </a:p>
        <a:p>
          <a:pPr marL="114300" lvl="1" indent="-114300" algn="l" defTabSz="622300">
            <a:lnSpc>
              <a:spcPct val="90000"/>
            </a:lnSpc>
            <a:spcBef>
              <a:spcPct val="0"/>
            </a:spcBef>
            <a:spcAft>
              <a:spcPct val="15000"/>
            </a:spcAft>
            <a:buChar char="•"/>
          </a:pPr>
          <a:r>
            <a:rPr lang="en-AU" sz="1400" kern="1200" dirty="0"/>
            <a:t>The aim is to keep internal costs low so that they can provide products and services to customers at lower prices and still make a profit. </a:t>
          </a:r>
        </a:p>
        <a:p>
          <a:pPr marL="114300" lvl="1" indent="-114300" algn="l" defTabSz="622300">
            <a:lnSpc>
              <a:spcPct val="90000"/>
            </a:lnSpc>
            <a:spcBef>
              <a:spcPct val="0"/>
            </a:spcBef>
            <a:spcAft>
              <a:spcPct val="15000"/>
            </a:spcAft>
            <a:buChar char="•"/>
          </a:pPr>
          <a:r>
            <a:rPr lang="en-AU" sz="1400" kern="1200"/>
            <a:t>The company can undercut competitors’ prices and still offer comparable quality and earn a reasonable profit. </a:t>
          </a:r>
        </a:p>
        <a:p>
          <a:pPr marL="114300" lvl="1" indent="-114300" algn="l" defTabSz="622300">
            <a:lnSpc>
              <a:spcPct val="90000"/>
            </a:lnSpc>
            <a:spcBef>
              <a:spcPct val="0"/>
            </a:spcBef>
            <a:spcAft>
              <a:spcPct val="15000"/>
            </a:spcAft>
            <a:buChar char="•"/>
          </a:pPr>
          <a:r>
            <a:rPr lang="en-AU" sz="1400" kern="1200" dirty="0"/>
            <a:t>This strategy is concerned with maintaining stability rather than pursuing innovation and growth.</a:t>
          </a:r>
        </a:p>
      </dsp:txBody>
      <dsp:txXfrm>
        <a:off x="3779910" y="489296"/>
        <a:ext cx="3312730" cy="3842999"/>
      </dsp:txXfrm>
    </dsp:sp>
    <dsp:sp modelId="{ED91871E-E931-8345-B744-E3B4511610D1}">
      <dsp:nvSpPr>
        <dsp:cNvPr id="0" name=""/>
        <dsp:cNvSpPr/>
      </dsp:nvSpPr>
      <dsp:spPr>
        <a:xfrm>
          <a:off x="7556423" y="86096"/>
          <a:ext cx="3312730" cy="403200"/>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AU" sz="1400" kern="1200"/>
            <a:t>Focus</a:t>
          </a:r>
        </a:p>
      </dsp:txBody>
      <dsp:txXfrm>
        <a:off x="7556423" y="86096"/>
        <a:ext cx="3312730" cy="403200"/>
      </dsp:txXfrm>
    </dsp:sp>
    <dsp:sp modelId="{E539E572-F1BB-2A46-8678-DECF97AA899E}">
      <dsp:nvSpPr>
        <dsp:cNvPr id="0" name=""/>
        <dsp:cNvSpPr/>
      </dsp:nvSpPr>
      <dsp:spPr>
        <a:xfrm>
          <a:off x="7556423" y="489296"/>
          <a:ext cx="3312730" cy="38429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AU" sz="1400" kern="1200" dirty="0"/>
            <a:t>The organisation concentrates on a specific regional market or buyer group. </a:t>
          </a:r>
        </a:p>
        <a:p>
          <a:pPr marL="114300" lvl="1" indent="-114300" algn="l" defTabSz="622300">
            <a:lnSpc>
              <a:spcPct val="90000"/>
            </a:lnSpc>
            <a:spcBef>
              <a:spcPct val="0"/>
            </a:spcBef>
            <a:spcAft>
              <a:spcPct val="15000"/>
            </a:spcAft>
            <a:buChar char="•"/>
          </a:pPr>
          <a:r>
            <a:rPr lang="en-AU" sz="1400" kern="1200"/>
            <a:t>The organisation will use either a differentiation or cost leadership approach, but only for a narrow target market.</a:t>
          </a:r>
        </a:p>
      </dsp:txBody>
      <dsp:txXfrm>
        <a:off x="7556423" y="489296"/>
        <a:ext cx="3312730" cy="38429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3F68D-AE5C-AF44-B428-7C9CAE415453}">
      <dsp:nvSpPr>
        <dsp:cNvPr id="0" name=""/>
        <dsp:cNvSpPr/>
      </dsp:nvSpPr>
      <dsp:spPr>
        <a:xfrm>
          <a:off x="3443" y="94985"/>
          <a:ext cx="3357689" cy="374400"/>
        </a:xfrm>
        <a:prstGeom prst="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300" kern="1200"/>
            <a:t>Globalisation strategy</a:t>
          </a:r>
        </a:p>
      </dsp:txBody>
      <dsp:txXfrm>
        <a:off x="3443" y="94985"/>
        <a:ext cx="3357689" cy="374400"/>
      </dsp:txXfrm>
    </dsp:sp>
    <dsp:sp modelId="{08C2760D-87C6-FB44-898A-D24969C97F03}">
      <dsp:nvSpPr>
        <dsp:cNvPr id="0" name=""/>
        <dsp:cNvSpPr/>
      </dsp:nvSpPr>
      <dsp:spPr>
        <a:xfrm>
          <a:off x="3443" y="469385"/>
          <a:ext cx="3357689" cy="47007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AU" sz="1300" kern="1200" dirty="0"/>
            <a:t>When an organisation chooses a strategy of globalisation, product design and advertising strategies are standardised throughout the world.</a:t>
          </a:r>
        </a:p>
        <a:p>
          <a:pPr marL="114300" lvl="1" indent="-114300" algn="l" defTabSz="577850">
            <a:lnSpc>
              <a:spcPct val="90000"/>
            </a:lnSpc>
            <a:spcBef>
              <a:spcPct val="0"/>
            </a:spcBef>
            <a:spcAft>
              <a:spcPct val="15000"/>
            </a:spcAft>
            <a:buChar char="•"/>
          </a:pPr>
          <a:r>
            <a:rPr lang="en-AU" sz="1300" kern="1200" dirty="0"/>
            <a:t>This approach is based on the assumption that a single global market exists for many consumer and industrial products. </a:t>
          </a:r>
        </a:p>
        <a:p>
          <a:pPr marL="114300" lvl="1" indent="-114300" algn="l" defTabSz="577850">
            <a:lnSpc>
              <a:spcPct val="90000"/>
            </a:lnSpc>
            <a:spcBef>
              <a:spcPct val="0"/>
            </a:spcBef>
            <a:spcAft>
              <a:spcPct val="15000"/>
            </a:spcAft>
            <a:buChar char="•"/>
          </a:pPr>
          <a:r>
            <a:rPr lang="en-AU" sz="1300" kern="1200"/>
            <a:t>The theory is that people everywhere want to buy the same products and live the same way.</a:t>
          </a:r>
        </a:p>
        <a:p>
          <a:pPr marL="114300" lvl="1" indent="-114300" algn="l" defTabSz="577850">
            <a:lnSpc>
              <a:spcPct val="90000"/>
            </a:lnSpc>
            <a:spcBef>
              <a:spcPct val="0"/>
            </a:spcBef>
            <a:spcAft>
              <a:spcPct val="15000"/>
            </a:spcAft>
            <a:buChar char="•"/>
          </a:pPr>
          <a:r>
            <a:rPr lang="en-AU" sz="1300" kern="1200"/>
            <a:t>Globalisation enables marketing departments alone to save millions of dollars.</a:t>
          </a:r>
        </a:p>
      </dsp:txBody>
      <dsp:txXfrm>
        <a:off x="3443" y="469385"/>
        <a:ext cx="3357689" cy="4700732"/>
      </dsp:txXfrm>
    </dsp:sp>
    <dsp:sp modelId="{63435CA6-FE17-E749-8C1A-19C5421B1C80}">
      <dsp:nvSpPr>
        <dsp:cNvPr id="0" name=""/>
        <dsp:cNvSpPr/>
      </dsp:nvSpPr>
      <dsp:spPr>
        <a:xfrm>
          <a:off x="3831209" y="94985"/>
          <a:ext cx="3357689" cy="374400"/>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300" kern="1200"/>
            <a:t>Multidomestic strategy</a:t>
          </a:r>
        </a:p>
      </dsp:txBody>
      <dsp:txXfrm>
        <a:off x="3831209" y="94985"/>
        <a:ext cx="3357689" cy="374400"/>
      </dsp:txXfrm>
    </dsp:sp>
    <dsp:sp modelId="{493F241F-F9BA-B64C-A1EA-B081197186CF}">
      <dsp:nvSpPr>
        <dsp:cNvPr id="0" name=""/>
        <dsp:cNvSpPr/>
      </dsp:nvSpPr>
      <dsp:spPr>
        <a:xfrm>
          <a:off x="3831209" y="469385"/>
          <a:ext cx="3357689" cy="47007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AU" sz="1300" kern="1200" dirty="0"/>
            <a:t>When an organisation chooses a multidomestic strategy, it means that competition in each country is handled independently of industry competition in other countries.</a:t>
          </a:r>
        </a:p>
        <a:p>
          <a:pPr marL="114300" lvl="1" indent="-114300" algn="l" defTabSz="577850">
            <a:lnSpc>
              <a:spcPct val="90000"/>
            </a:lnSpc>
            <a:spcBef>
              <a:spcPct val="0"/>
            </a:spcBef>
            <a:spcAft>
              <a:spcPct val="15000"/>
            </a:spcAft>
            <a:buChar char="•"/>
          </a:pPr>
          <a:r>
            <a:rPr lang="en-AU" sz="1300" kern="1200"/>
            <a:t>Thus, a multinational company is present in many countries, but it encourages marketing, advertising and product design to be modified and adapted to the specific needs of each country.</a:t>
          </a:r>
        </a:p>
        <a:p>
          <a:pPr marL="114300" lvl="1" indent="-114300" algn="l" defTabSz="577850">
            <a:lnSpc>
              <a:spcPct val="90000"/>
            </a:lnSpc>
            <a:spcBef>
              <a:spcPct val="0"/>
            </a:spcBef>
            <a:spcAft>
              <a:spcPct val="15000"/>
            </a:spcAft>
            <a:buChar char="•"/>
          </a:pPr>
          <a:r>
            <a:rPr lang="en-AU" sz="1300" kern="1200"/>
            <a:t>While working from a standard product design, many companies that want to work internationally have found it necessary to adjust their offerings because of the varying requirements and preferences of consumers around the world.</a:t>
          </a:r>
        </a:p>
      </dsp:txBody>
      <dsp:txXfrm>
        <a:off x="3831209" y="469385"/>
        <a:ext cx="3357689" cy="4700732"/>
      </dsp:txXfrm>
    </dsp:sp>
    <dsp:sp modelId="{3C2339C9-FD27-674F-8650-AEBBEFB2CF04}">
      <dsp:nvSpPr>
        <dsp:cNvPr id="0" name=""/>
        <dsp:cNvSpPr/>
      </dsp:nvSpPr>
      <dsp:spPr>
        <a:xfrm>
          <a:off x="7658975" y="94985"/>
          <a:ext cx="3357689" cy="374400"/>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300" kern="1200"/>
            <a:t>Transnational strategy</a:t>
          </a:r>
        </a:p>
      </dsp:txBody>
      <dsp:txXfrm>
        <a:off x="7658975" y="94985"/>
        <a:ext cx="3357689" cy="374400"/>
      </dsp:txXfrm>
    </dsp:sp>
    <dsp:sp modelId="{0C4D8D92-F55F-B041-9AD2-D24D932684DF}">
      <dsp:nvSpPr>
        <dsp:cNvPr id="0" name=""/>
        <dsp:cNvSpPr/>
      </dsp:nvSpPr>
      <dsp:spPr>
        <a:xfrm>
          <a:off x="7658975" y="469385"/>
          <a:ext cx="3357689" cy="47007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AU" sz="1300" kern="1200"/>
            <a:t>A transnational strategy, sometimes referred to as a ‘glocalisation strategy’ (‘Think global, act local’), seeks to achieve both global integration and national responsiveness.</a:t>
          </a:r>
        </a:p>
        <a:p>
          <a:pPr marL="114300" lvl="1" indent="-114300" algn="l" defTabSz="577850">
            <a:lnSpc>
              <a:spcPct val="90000"/>
            </a:lnSpc>
            <a:spcBef>
              <a:spcPct val="0"/>
            </a:spcBef>
            <a:spcAft>
              <a:spcPct val="15000"/>
            </a:spcAft>
            <a:buChar char="•"/>
          </a:pPr>
          <a:r>
            <a:rPr lang="en-AU" sz="1300" kern="1200"/>
            <a:t>A true transnational strategy is difficult to achieve, because one goal requires close global coordination while the other goal requires local flexibility. </a:t>
          </a:r>
        </a:p>
        <a:p>
          <a:pPr marL="114300" lvl="1" indent="-114300" algn="l" defTabSz="577850">
            <a:lnSpc>
              <a:spcPct val="90000"/>
            </a:lnSpc>
            <a:spcBef>
              <a:spcPct val="0"/>
            </a:spcBef>
            <a:spcAft>
              <a:spcPct val="15000"/>
            </a:spcAft>
            <a:buChar char="•"/>
          </a:pPr>
          <a:r>
            <a:rPr lang="en-AU" sz="1300" kern="1200"/>
            <a:t>Many industries are finding that, although increased competition means they must achieve global efficiency, growing pressure to meet local needs demands national responsiveness.</a:t>
          </a:r>
        </a:p>
        <a:p>
          <a:pPr marL="114300" lvl="1" indent="-114300" algn="l" defTabSz="577850">
            <a:lnSpc>
              <a:spcPct val="90000"/>
            </a:lnSpc>
            <a:spcBef>
              <a:spcPct val="0"/>
            </a:spcBef>
            <a:spcAft>
              <a:spcPct val="15000"/>
            </a:spcAft>
            <a:buChar char="•"/>
          </a:pPr>
          <a:r>
            <a:rPr lang="en-AU" sz="1300" kern="1200"/>
            <a:t>Although most multinational companies want to achieve some degree of global integration to hold costs down, even global products may require some customisation to meet government regulations in various countries or some tailoring to fit consumer preferences. </a:t>
          </a:r>
        </a:p>
        <a:p>
          <a:pPr marL="114300" lvl="1" indent="-114300" algn="l" defTabSz="577850">
            <a:lnSpc>
              <a:spcPct val="90000"/>
            </a:lnSpc>
            <a:spcBef>
              <a:spcPct val="0"/>
            </a:spcBef>
            <a:spcAft>
              <a:spcPct val="15000"/>
            </a:spcAft>
            <a:buChar char="•"/>
          </a:pPr>
          <a:r>
            <a:rPr lang="en-AU" sz="1300" kern="1200"/>
            <a:t>In addition, increased competition means many organisations need to take advantage of global opportunities as well as respond to the heterogeneity of the international marketplace.</a:t>
          </a:r>
        </a:p>
      </dsp:txBody>
      <dsp:txXfrm>
        <a:off x="7658975" y="469385"/>
        <a:ext cx="3357689" cy="47007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37833-8BD9-854A-8421-C4F4D83B8F5B}">
      <dsp:nvSpPr>
        <dsp:cNvPr id="0" name=""/>
        <dsp:cNvSpPr/>
      </dsp:nvSpPr>
      <dsp:spPr>
        <a:xfrm>
          <a:off x="4134" y="324680"/>
          <a:ext cx="2485948" cy="316800"/>
        </a:xfrm>
        <a:prstGeom prst="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AU" sz="1100" kern="1200"/>
            <a:t>Visible leadership</a:t>
          </a:r>
        </a:p>
      </dsp:txBody>
      <dsp:txXfrm>
        <a:off x="4134" y="324680"/>
        <a:ext cx="2485948" cy="316800"/>
      </dsp:txXfrm>
    </dsp:sp>
    <dsp:sp modelId="{AB12C9F2-EA12-2244-8322-7AD573C707EB}">
      <dsp:nvSpPr>
        <dsp:cNvPr id="0" name=""/>
        <dsp:cNvSpPr/>
      </dsp:nvSpPr>
      <dsp:spPr>
        <a:xfrm>
          <a:off x="4134" y="641479"/>
          <a:ext cx="2485948" cy="35328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AU" sz="1100" kern="1200"/>
            <a:t>The primary key to successful strategy execution is good leadership. </a:t>
          </a:r>
        </a:p>
        <a:p>
          <a:pPr marL="57150" lvl="1" indent="-57150" algn="l" defTabSz="488950">
            <a:lnSpc>
              <a:spcPct val="90000"/>
            </a:lnSpc>
            <a:spcBef>
              <a:spcPct val="0"/>
            </a:spcBef>
            <a:spcAft>
              <a:spcPct val="15000"/>
            </a:spcAft>
            <a:buChar char="•"/>
          </a:pPr>
          <a:r>
            <a:rPr lang="en-AU" sz="1100" kern="1200"/>
            <a:t>Leadership is the ability to influence people to adopt the new behaviours needed for putting the strategy into action.</a:t>
          </a:r>
        </a:p>
        <a:p>
          <a:pPr marL="57150" lvl="1" indent="-57150" algn="l" defTabSz="488950">
            <a:lnSpc>
              <a:spcPct val="90000"/>
            </a:lnSpc>
            <a:spcBef>
              <a:spcPct val="0"/>
            </a:spcBef>
            <a:spcAft>
              <a:spcPct val="15000"/>
            </a:spcAft>
            <a:buChar char="•"/>
          </a:pPr>
          <a:r>
            <a:rPr lang="en-AU" sz="1100" kern="1200"/>
            <a:t>Leaders actively use persuasion, motivation techniques and cultural values that support the new strategy. </a:t>
          </a:r>
        </a:p>
        <a:p>
          <a:pPr marL="57150" lvl="1" indent="-57150" algn="l" defTabSz="488950">
            <a:lnSpc>
              <a:spcPct val="90000"/>
            </a:lnSpc>
            <a:spcBef>
              <a:spcPct val="0"/>
            </a:spcBef>
            <a:spcAft>
              <a:spcPct val="15000"/>
            </a:spcAft>
            <a:buChar char="•"/>
          </a:pPr>
          <a:r>
            <a:rPr lang="en-AU" sz="1100" kern="1200"/>
            <a:t>They might make speeches to employees, build coalitions of people who support the new strategic direction, and persuade middle managers to go along with their vision for the company. </a:t>
          </a:r>
        </a:p>
        <a:p>
          <a:pPr marL="57150" lvl="1" indent="-57150" algn="l" defTabSz="488950">
            <a:lnSpc>
              <a:spcPct val="90000"/>
            </a:lnSpc>
            <a:spcBef>
              <a:spcPct val="0"/>
            </a:spcBef>
            <a:spcAft>
              <a:spcPct val="15000"/>
            </a:spcAft>
            <a:buChar char="•"/>
          </a:pPr>
          <a:r>
            <a:rPr lang="en-AU" sz="1100" kern="1200" dirty="0"/>
            <a:t>Most importantly, they lead by example.</a:t>
          </a:r>
        </a:p>
      </dsp:txBody>
      <dsp:txXfrm>
        <a:off x="4134" y="641479"/>
        <a:ext cx="2485948" cy="3532815"/>
      </dsp:txXfrm>
    </dsp:sp>
    <dsp:sp modelId="{736C6D9E-8850-5241-81BB-37B3B4292ABB}">
      <dsp:nvSpPr>
        <dsp:cNvPr id="0" name=""/>
        <dsp:cNvSpPr/>
      </dsp:nvSpPr>
      <dsp:spPr>
        <a:xfrm>
          <a:off x="2838115" y="324680"/>
          <a:ext cx="2485948" cy="316800"/>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AU" sz="1100" kern="1200"/>
            <a:t>Clear roles and accountability</a:t>
          </a:r>
        </a:p>
      </dsp:txBody>
      <dsp:txXfrm>
        <a:off x="2838115" y="324680"/>
        <a:ext cx="2485948" cy="316800"/>
      </dsp:txXfrm>
    </dsp:sp>
    <dsp:sp modelId="{07224FE4-83F9-3147-9FC3-ABDED3D7AFE1}">
      <dsp:nvSpPr>
        <dsp:cNvPr id="0" name=""/>
        <dsp:cNvSpPr/>
      </dsp:nvSpPr>
      <dsp:spPr>
        <a:xfrm>
          <a:off x="2838115" y="641479"/>
          <a:ext cx="2485948" cy="35328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AU" sz="1100" kern="1200"/>
            <a:t>People need to understand how their individual actions can contribute to achieving the strategy. Managers spell out not just what needs doing but the specifics of getting it done.</a:t>
          </a:r>
        </a:p>
        <a:p>
          <a:pPr marL="57150" lvl="1" indent="-57150" algn="l" defTabSz="488950">
            <a:lnSpc>
              <a:spcPct val="90000"/>
            </a:lnSpc>
            <a:spcBef>
              <a:spcPct val="0"/>
            </a:spcBef>
            <a:spcAft>
              <a:spcPct val="15000"/>
            </a:spcAft>
            <a:buChar char="•"/>
          </a:pPr>
          <a:r>
            <a:rPr lang="en-AU" sz="1100" kern="1200"/>
            <a:t>A technique known as ‘if–then’ planning, in which people have clarity about exactly when, where and how they will accomplish a goal, has been found to significantly improve implementation.</a:t>
          </a:r>
        </a:p>
        <a:p>
          <a:pPr marL="57150" lvl="1" indent="-57150" algn="l" defTabSz="488950">
            <a:lnSpc>
              <a:spcPct val="90000"/>
            </a:lnSpc>
            <a:spcBef>
              <a:spcPct val="0"/>
            </a:spcBef>
            <a:spcAft>
              <a:spcPct val="15000"/>
            </a:spcAft>
            <a:buChar char="•"/>
          </a:pPr>
          <a:r>
            <a:rPr lang="en-AU" sz="1100" kern="1200"/>
            <a:t>Managers also make sure strategy doesn’t conflict with structural design, particularly in relation to managers’ roles, authority and accountability. </a:t>
          </a:r>
        </a:p>
      </dsp:txBody>
      <dsp:txXfrm>
        <a:off x="2838115" y="641479"/>
        <a:ext cx="2485948" cy="3532815"/>
      </dsp:txXfrm>
    </dsp:sp>
    <dsp:sp modelId="{C633DDCA-8205-F74B-BB26-B798B8217D29}">
      <dsp:nvSpPr>
        <dsp:cNvPr id="0" name=""/>
        <dsp:cNvSpPr/>
      </dsp:nvSpPr>
      <dsp:spPr>
        <a:xfrm>
          <a:off x="5672095" y="324680"/>
          <a:ext cx="2485948" cy="316800"/>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AU" sz="1100" kern="1200"/>
            <a:t>Candid communication</a:t>
          </a:r>
        </a:p>
      </dsp:txBody>
      <dsp:txXfrm>
        <a:off x="5672095" y="324680"/>
        <a:ext cx="2485948" cy="316800"/>
      </dsp:txXfrm>
    </dsp:sp>
    <dsp:sp modelId="{B572FF9F-D50A-5C48-B96E-04C2F5C1F1AF}">
      <dsp:nvSpPr>
        <dsp:cNvPr id="0" name=""/>
        <dsp:cNvSpPr/>
      </dsp:nvSpPr>
      <dsp:spPr>
        <a:xfrm>
          <a:off x="5672095" y="641479"/>
          <a:ext cx="2485948" cy="35328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AU" sz="1100" kern="1200"/>
            <a:t>Managers openly and avidly promote their strategic ideas, but they also listen to others and encourage disagreement and debate. </a:t>
          </a:r>
        </a:p>
        <a:p>
          <a:pPr marL="57150" lvl="1" indent="-57150" algn="l" defTabSz="488950">
            <a:lnSpc>
              <a:spcPct val="90000"/>
            </a:lnSpc>
            <a:spcBef>
              <a:spcPct val="0"/>
            </a:spcBef>
            <a:spcAft>
              <a:spcPct val="15000"/>
            </a:spcAft>
            <a:buChar char="•"/>
          </a:pPr>
          <a:r>
            <a:rPr lang="en-AU" sz="1100" kern="1200"/>
            <a:t>They create a culture based on openness and honesty, which encourages teamwork and collaboration across hierarchical and departmental boundaries.</a:t>
          </a:r>
        </a:p>
        <a:p>
          <a:pPr marL="57150" lvl="1" indent="-57150" algn="l" defTabSz="488950">
            <a:lnSpc>
              <a:spcPct val="90000"/>
            </a:lnSpc>
            <a:spcBef>
              <a:spcPct val="0"/>
            </a:spcBef>
            <a:spcAft>
              <a:spcPct val="15000"/>
            </a:spcAft>
            <a:buChar char="•"/>
          </a:pPr>
          <a:r>
            <a:rPr lang="en-AU" sz="1100" kern="1200"/>
            <a:t>Candid communication supports the cascading of the strategy from the top to the bottom of the organisation. </a:t>
          </a:r>
        </a:p>
        <a:p>
          <a:pPr marL="57150" lvl="1" indent="-57150" algn="l" defTabSz="488950">
            <a:lnSpc>
              <a:spcPct val="90000"/>
            </a:lnSpc>
            <a:spcBef>
              <a:spcPct val="0"/>
            </a:spcBef>
            <a:spcAft>
              <a:spcPct val="15000"/>
            </a:spcAft>
            <a:buChar char="•"/>
          </a:pPr>
          <a:r>
            <a:rPr lang="en-AU" sz="1100" kern="1200"/>
            <a:t>When everyone feels free to be open and speak frankly, more people get involved in discussing the strategy so that ideas get debated, adapted and acted upon more quickly.</a:t>
          </a:r>
        </a:p>
        <a:p>
          <a:pPr marL="57150" lvl="1" indent="-57150" algn="l" defTabSz="488950">
            <a:lnSpc>
              <a:spcPct val="90000"/>
            </a:lnSpc>
            <a:spcBef>
              <a:spcPct val="0"/>
            </a:spcBef>
            <a:spcAft>
              <a:spcPct val="15000"/>
            </a:spcAft>
            <a:buChar char="•"/>
          </a:pPr>
          <a:r>
            <a:rPr lang="en-AU" sz="1100" kern="1200"/>
            <a:t>Effective strategy implementation also requires candid communication with shareholders, customers and other stakeholders.</a:t>
          </a:r>
        </a:p>
      </dsp:txBody>
      <dsp:txXfrm>
        <a:off x="5672095" y="641479"/>
        <a:ext cx="2485948" cy="3532815"/>
      </dsp:txXfrm>
    </dsp:sp>
    <dsp:sp modelId="{6C239446-CF14-A24D-A237-61CEEA52B4DA}">
      <dsp:nvSpPr>
        <dsp:cNvPr id="0" name=""/>
        <dsp:cNvSpPr/>
      </dsp:nvSpPr>
      <dsp:spPr>
        <a:xfrm>
          <a:off x="8506076" y="324680"/>
          <a:ext cx="2485948" cy="316800"/>
        </a:xfrm>
        <a:prstGeom prst="rect">
          <a:avLst/>
        </a:prstGeom>
        <a:solidFill>
          <a:srgbClr val="007B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AU" sz="1100" kern="1200" dirty="0"/>
            <a:t>Appropriate human resource practices</a:t>
          </a:r>
        </a:p>
      </dsp:txBody>
      <dsp:txXfrm>
        <a:off x="8506076" y="324680"/>
        <a:ext cx="2485948" cy="316800"/>
      </dsp:txXfrm>
    </dsp:sp>
    <dsp:sp modelId="{31722E6C-FFB2-224C-9911-95892554010A}">
      <dsp:nvSpPr>
        <dsp:cNvPr id="0" name=""/>
        <dsp:cNvSpPr/>
      </dsp:nvSpPr>
      <dsp:spPr>
        <a:xfrm>
          <a:off x="8506076" y="641479"/>
          <a:ext cx="2485948" cy="35328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AU" sz="1100" kern="1200"/>
            <a:t>The organisation’s human resources are its employees. </a:t>
          </a:r>
        </a:p>
        <a:p>
          <a:pPr marL="57150" lvl="1" indent="-57150" algn="l" defTabSz="488950">
            <a:lnSpc>
              <a:spcPct val="90000"/>
            </a:lnSpc>
            <a:spcBef>
              <a:spcPct val="0"/>
            </a:spcBef>
            <a:spcAft>
              <a:spcPct val="15000"/>
            </a:spcAft>
            <a:buChar char="•"/>
          </a:pPr>
          <a:r>
            <a:rPr lang="en-AU" sz="1100" kern="1200"/>
            <a:t>The human resource function recruits, selects, trains, compensates, transfers, promotes and lays off employees to achieve strategic goals. </a:t>
          </a:r>
        </a:p>
        <a:p>
          <a:pPr marL="57150" lvl="1" indent="-57150" algn="l" defTabSz="488950">
            <a:lnSpc>
              <a:spcPct val="90000"/>
            </a:lnSpc>
            <a:spcBef>
              <a:spcPct val="0"/>
            </a:spcBef>
            <a:spcAft>
              <a:spcPct val="15000"/>
            </a:spcAft>
            <a:buChar char="•"/>
          </a:pPr>
          <a:r>
            <a:rPr lang="en-AU" sz="1100" kern="1200"/>
            <a:t>Managers make sure human resource practices are aligned with the strategy.</a:t>
          </a:r>
        </a:p>
        <a:p>
          <a:pPr marL="57150" lvl="1" indent="-57150" algn="l" defTabSz="488950">
            <a:lnSpc>
              <a:spcPct val="90000"/>
            </a:lnSpc>
            <a:spcBef>
              <a:spcPct val="0"/>
            </a:spcBef>
            <a:spcAft>
              <a:spcPct val="15000"/>
            </a:spcAft>
            <a:buChar char="•"/>
          </a:pPr>
          <a:r>
            <a:rPr lang="en-AU" sz="1100" kern="1200"/>
            <a:t>Leaders of organisations often publicly thank employees for the successes experienced by the organisation in recognition that the best strategy on paper is worthless if the people of the organisation can’t or won’t implement them effectively.</a:t>
          </a:r>
        </a:p>
      </dsp:txBody>
      <dsp:txXfrm>
        <a:off x="8506076" y="641479"/>
        <a:ext cx="2485948" cy="3532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F10A1-B617-3D4F-8A03-0186C457188A}">
      <dsp:nvSpPr>
        <dsp:cNvPr id="0" name=""/>
        <dsp:cNvSpPr/>
      </dsp:nvSpPr>
      <dsp:spPr>
        <a:xfrm>
          <a:off x="5184" y="75734"/>
          <a:ext cx="1987575" cy="608499"/>
        </a:xfrm>
        <a:prstGeom prst="rect">
          <a:avLst/>
        </a:prstGeom>
        <a:solidFill>
          <a:srgbClr val="00669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dirty="0"/>
            <a:t>Build a coalition</a:t>
          </a:r>
        </a:p>
      </dsp:txBody>
      <dsp:txXfrm>
        <a:off x="5184" y="75734"/>
        <a:ext cx="1987575" cy="608499"/>
      </dsp:txXfrm>
    </dsp:sp>
    <dsp:sp modelId="{69A1CD8E-767F-7945-AC97-A247C3909B76}">
      <dsp:nvSpPr>
        <dsp:cNvPr id="0" name=""/>
        <dsp:cNvSpPr/>
      </dsp:nvSpPr>
      <dsp:spPr>
        <a:xfrm>
          <a:off x="5184" y="684233"/>
          <a:ext cx="1987575" cy="38045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dirty="0"/>
            <a:t>Coalitional management involves building an alliance of people who support a manager’s goals and influencing other people to accept and work towards those goals.</a:t>
          </a:r>
        </a:p>
        <a:p>
          <a:pPr marL="114300" lvl="1" indent="-114300" algn="l" defTabSz="533400">
            <a:lnSpc>
              <a:spcPct val="90000"/>
            </a:lnSpc>
            <a:spcBef>
              <a:spcPct val="0"/>
            </a:spcBef>
            <a:spcAft>
              <a:spcPct val="15000"/>
            </a:spcAft>
            <a:buChar char="•"/>
          </a:pPr>
          <a:r>
            <a:rPr lang="en-AU" sz="1200" kern="1200"/>
            <a:t>When certain goals are highly important to a manager’s team, the manager works to build a coalition to support them.</a:t>
          </a:r>
        </a:p>
        <a:p>
          <a:pPr marL="114300" lvl="1" indent="-114300" algn="l" defTabSz="533400">
            <a:lnSpc>
              <a:spcPct val="90000"/>
            </a:lnSpc>
            <a:spcBef>
              <a:spcPct val="0"/>
            </a:spcBef>
            <a:spcAft>
              <a:spcPct val="15000"/>
            </a:spcAft>
            <a:buChar char="•"/>
          </a:pPr>
          <a:r>
            <a:rPr lang="en-AU" sz="1200" kern="1200"/>
            <a:t>Building a coalition requires talking to many people both inside and outside the organisation.</a:t>
          </a:r>
        </a:p>
      </dsp:txBody>
      <dsp:txXfrm>
        <a:off x="5184" y="684233"/>
        <a:ext cx="1987575" cy="3804570"/>
      </dsp:txXfrm>
    </dsp:sp>
    <dsp:sp modelId="{AF879799-44DB-AC43-8741-51CB407F7B1B}">
      <dsp:nvSpPr>
        <dsp:cNvPr id="0" name=""/>
        <dsp:cNvSpPr/>
      </dsp:nvSpPr>
      <dsp:spPr>
        <a:xfrm>
          <a:off x="2271021" y="75734"/>
          <a:ext cx="1987575" cy="608499"/>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a:t>Modify goals by time or location</a:t>
          </a:r>
        </a:p>
      </dsp:txBody>
      <dsp:txXfrm>
        <a:off x="2271021" y="75734"/>
        <a:ext cx="1987575" cy="608499"/>
      </dsp:txXfrm>
    </dsp:sp>
    <dsp:sp modelId="{21052044-2DCC-A24D-BA47-E65BC34C0A3F}">
      <dsp:nvSpPr>
        <dsp:cNvPr id="0" name=""/>
        <dsp:cNvSpPr/>
      </dsp:nvSpPr>
      <dsp:spPr>
        <a:xfrm>
          <a:off x="2271021" y="684233"/>
          <a:ext cx="1987575" cy="38045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a:t>Since organisations pursue many goals simultaneously, managers must often deal with two conflicting goals that are both highly important to the organisation. </a:t>
          </a:r>
        </a:p>
        <a:p>
          <a:pPr marL="114300" lvl="1" indent="-114300" algn="l" defTabSz="533400">
            <a:lnSpc>
              <a:spcPct val="90000"/>
            </a:lnSpc>
            <a:spcBef>
              <a:spcPct val="0"/>
            </a:spcBef>
            <a:spcAft>
              <a:spcPct val="15000"/>
            </a:spcAft>
            <a:buChar char="•"/>
          </a:pPr>
          <a:r>
            <a:rPr lang="en-AU" sz="1200" kern="1200"/>
            <a:t>In such a case, they must find ways to balance the goals rather than fighting for one over the other. </a:t>
          </a:r>
        </a:p>
        <a:p>
          <a:pPr marL="114300" lvl="1" indent="-114300" algn="l" defTabSz="533400">
            <a:lnSpc>
              <a:spcPct val="90000"/>
            </a:lnSpc>
            <a:spcBef>
              <a:spcPct val="0"/>
            </a:spcBef>
            <a:spcAft>
              <a:spcPct val="15000"/>
            </a:spcAft>
            <a:buChar char="•"/>
          </a:pPr>
          <a:r>
            <a:rPr lang="en-AU" sz="1200" kern="1200"/>
            <a:t>An effective approach is to overcome conflicts by adapting the goals across space or time.</a:t>
          </a:r>
        </a:p>
      </dsp:txBody>
      <dsp:txXfrm>
        <a:off x="2271021" y="684233"/>
        <a:ext cx="1987575" cy="3804570"/>
      </dsp:txXfrm>
    </dsp:sp>
    <dsp:sp modelId="{EF8E2042-3C4A-0744-90D7-203A6B861BB3}">
      <dsp:nvSpPr>
        <dsp:cNvPr id="0" name=""/>
        <dsp:cNvSpPr/>
      </dsp:nvSpPr>
      <dsp:spPr>
        <a:xfrm>
          <a:off x="4536857" y="75734"/>
          <a:ext cx="1987575" cy="608499"/>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dirty="0"/>
            <a:t>Address conflicts with debate and dialogue</a:t>
          </a:r>
        </a:p>
      </dsp:txBody>
      <dsp:txXfrm>
        <a:off x="4536857" y="75734"/>
        <a:ext cx="1987575" cy="608499"/>
      </dsp:txXfrm>
    </dsp:sp>
    <dsp:sp modelId="{15D4FDEA-AD7C-9C40-8791-C9C40BBEDCEB}">
      <dsp:nvSpPr>
        <dsp:cNvPr id="0" name=""/>
        <dsp:cNvSpPr/>
      </dsp:nvSpPr>
      <dsp:spPr>
        <a:xfrm>
          <a:off x="4536857" y="684233"/>
          <a:ext cx="1987575" cy="38045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a:t>Good managers don’t let conflicts over goals simmer and detract from goal accomplishment or hurt the organisation.</a:t>
          </a:r>
        </a:p>
      </dsp:txBody>
      <dsp:txXfrm>
        <a:off x="4536857" y="684233"/>
        <a:ext cx="1987575" cy="3804570"/>
      </dsp:txXfrm>
    </dsp:sp>
    <dsp:sp modelId="{3439989A-FA23-5B43-AC07-6FE0D92E82CE}">
      <dsp:nvSpPr>
        <dsp:cNvPr id="0" name=""/>
        <dsp:cNvSpPr/>
      </dsp:nvSpPr>
      <dsp:spPr>
        <a:xfrm>
          <a:off x="6802693" y="75734"/>
          <a:ext cx="1987575" cy="608499"/>
        </a:xfrm>
        <a:prstGeom prst="rect">
          <a:avLst/>
        </a:prstGeom>
        <a:solidFill>
          <a:srgbClr val="007B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dirty="0"/>
            <a:t>Break down barriers and promote cross-silo cooperation</a:t>
          </a:r>
        </a:p>
      </dsp:txBody>
      <dsp:txXfrm>
        <a:off x="6802693" y="75734"/>
        <a:ext cx="1987575" cy="608499"/>
      </dsp:txXfrm>
    </dsp:sp>
    <dsp:sp modelId="{14477097-7052-6B45-8E1B-EBBDAB3DC144}">
      <dsp:nvSpPr>
        <dsp:cNvPr id="0" name=""/>
        <dsp:cNvSpPr/>
      </dsp:nvSpPr>
      <dsp:spPr>
        <a:xfrm>
          <a:off x="6802693" y="684233"/>
          <a:ext cx="1987575" cy="38045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a:t>An effective way to resolve conflict is to break down boundaries and get people to cooperate and collaborate across departments, divisions and levels. </a:t>
          </a:r>
        </a:p>
        <a:p>
          <a:pPr marL="114300" lvl="1" indent="-114300" algn="l" defTabSz="533400">
            <a:lnSpc>
              <a:spcPct val="90000"/>
            </a:lnSpc>
            <a:spcBef>
              <a:spcPct val="0"/>
            </a:spcBef>
            <a:spcAft>
              <a:spcPct val="15000"/>
            </a:spcAft>
            <a:buChar char="•"/>
          </a:pPr>
          <a:r>
            <a:rPr lang="en-AU" sz="1200" kern="1200"/>
            <a:t>Managers can arrange face-to-face meetings or task forces across departments, develop conflict resolution procedures, and walk the talk of values of collaboration. </a:t>
          </a:r>
        </a:p>
        <a:p>
          <a:pPr marL="114300" lvl="1" indent="-114300" algn="l" defTabSz="533400">
            <a:lnSpc>
              <a:spcPct val="90000"/>
            </a:lnSpc>
            <a:spcBef>
              <a:spcPct val="0"/>
            </a:spcBef>
            <a:spcAft>
              <a:spcPct val="15000"/>
            </a:spcAft>
            <a:buChar char="•"/>
          </a:pPr>
          <a:r>
            <a:rPr lang="en-AU" sz="1200" kern="1200"/>
            <a:t>Understanding and cooperation across the enterprise are essential so that the entire organisation will be aligned towards accomplishing desired goals.</a:t>
          </a:r>
        </a:p>
      </dsp:txBody>
      <dsp:txXfrm>
        <a:off x="6802693" y="684233"/>
        <a:ext cx="1987575" cy="3804570"/>
      </dsp:txXfrm>
    </dsp:sp>
    <dsp:sp modelId="{6F0DD61F-9F16-BA42-9A65-C75E85378513}">
      <dsp:nvSpPr>
        <dsp:cNvPr id="0" name=""/>
        <dsp:cNvSpPr/>
      </dsp:nvSpPr>
      <dsp:spPr>
        <a:xfrm>
          <a:off x="9068529" y="75734"/>
          <a:ext cx="1987575" cy="608499"/>
        </a:xfrm>
        <a:prstGeom prst="rect">
          <a:avLst/>
        </a:prstGeom>
        <a:solidFill>
          <a:srgbClr val="0081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dirty="0"/>
            <a:t>Manager departures</a:t>
          </a:r>
        </a:p>
      </dsp:txBody>
      <dsp:txXfrm>
        <a:off x="9068529" y="75734"/>
        <a:ext cx="1987575" cy="608499"/>
      </dsp:txXfrm>
    </dsp:sp>
    <dsp:sp modelId="{DBAC8487-BB79-D642-AA35-7F4FFD1606C8}">
      <dsp:nvSpPr>
        <dsp:cNvPr id="0" name=""/>
        <dsp:cNvSpPr/>
      </dsp:nvSpPr>
      <dsp:spPr>
        <a:xfrm>
          <a:off x="9068529" y="684233"/>
          <a:ext cx="1987575" cy="38045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a:t>Sometimes, conflicts are lessened or resolved when managers who support a particular goal leave the organisation. </a:t>
          </a:r>
        </a:p>
        <a:p>
          <a:pPr marL="114300" lvl="1" indent="-114300" algn="l" defTabSz="533400">
            <a:lnSpc>
              <a:spcPct val="90000"/>
            </a:lnSpc>
            <a:spcBef>
              <a:spcPct val="0"/>
            </a:spcBef>
            <a:spcAft>
              <a:spcPct val="15000"/>
            </a:spcAft>
            <a:buChar char="•"/>
          </a:pPr>
          <a:r>
            <a:rPr lang="en-AU" sz="1200" kern="1200"/>
            <a:t>They may feel so strongly about an issue, perhaps based on personal conviction, that they are not able to compromise.</a:t>
          </a:r>
        </a:p>
      </dsp:txBody>
      <dsp:txXfrm>
        <a:off x="9068529" y="684233"/>
        <a:ext cx="1987575" cy="38045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4D80A-44E9-784B-930F-F244449E92D4}">
      <dsp:nvSpPr>
        <dsp:cNvPr id="0" name=""/>
        <dsp:cNvSpPr/>
      </dsp:nvSpPr>
      <dsp:spPr>
        <a:xfrm>
          <a:off x="5330" y="137223"/>
          <a:ext cx="2043369" cy="345600"/>
        </a:xfrm>
        <a:prstGeom prst="rect">
          <a:avLst/>
        </a:prstGeom>
        <a:solidFill>
          <a:srgbClr val="00669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dirty="0"/>
            <a:t>Specific and measurable</a:t>
          </a:r>
        </a:p>
      </dsp:txBody>
      <dsp:txXfrm>
        <a:off x="5330" y="137223"/>
        <a:ext cx="2043369" cy="345600"/>
      </dsp:txXfrm>
    </dsp:sp>
    <dsp:sp modelId="{A67E651E-B106-EF4C-99DF-E4F10C29AA08}">
      <dsp:nvSpPr>
        <dsp:cNvPr id="0" name=""/>
        <dsp:cNvSpPr/>
      </dsp:nvSpPr>
      <dsp:spPr>
        <a:xfrm>
          <a:off x="5330" y="482823"/>
          <a:ext cx="2043369" cy="38045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dirty="0"/>
            <a:t>When possible, operational goals should be expressed in quantitative terms, such as increasing profits by 2 per cent.</a:t>
          </a:r>
        </a:p>
        <a:p>
          <a:pPr marL="114300" lvl="1" indent="-114300" algn="l" defTabSz="533400">
            <a:lnSpc>
              <a:spcPct val="90000"/>
            </a:lnSpc>
            <a:spcBef>
              <a:spcPct val="0"/>
            </a:spcBef>
            <a:spcAft>
              <a:spcPct val="15000"/>
            </a:spcAft>
            <a:buChar char="•"/>
          </a:pPr>
          <a:r>
            <a:rPr lang="en-AU" sz="1200" kern="1200"/>
            <a:t>Not all goals can be expressed in numerical terms, but vague goals have little motivating power for employees. </a:t>
          </a:r>
        </a:p>
        <a:p>
          <a:pPr marL="114300" lvl="1" indent="-114300" algn="l" defTabSz="533400">
            <a:lnSpc>
              <a:spcPct val="90000"/>
            </a:lnSpc>
            <a:spcBef>
              <a:spcPct val="0"/>
            </a:spcBef>
            <a:spcAft>
              <a:spcPct val="15000"/>
            </a:spcAft>
            <a:buChar char="•"/>
          </a:pPr>
          <a:r>
            <a:rPr lang="en-AU" sz="1200" kern="1200"/>
            <a:t>By necessity, goals are qualitative as well as quantitative. The important point is that the goals be precisely defined and allow for measurable progress. </a:t>
          </a:r>
        </a:p>
      </dsp:txBody>
      <dsp:txXfrm>
        <a:off x="5330" y="482823"/>
        <a:ext cx="2043369" cy="3804570"/>
      </dsp:txXfrm>
    </dsp:sp>
    <dsp:sp modelId="{B3F6B520-6B8E-EA4A-B753-C476AE22707F}">
      <dsp:nvSpPr>
        <dsp:cNvPr id="0" name=""/>
        <dsp:cNvSpPr/>
      </dsp:nvSpPr>
      <dsp:spPr>
        <a:xfrm>
          <a:off x="2334771" y="137223"/>
          <a:ext cx="2043369" cy="345600"/>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a:t>Defined time period</a:t>
          </a:r>
        </a:p>
      </dsp:txBody>
      <dsp:txXfrm>
        <a:off x="2334771" y="137223"/>
        <a:ext cx="2043369" cy="345600"/>
      </dsp:txXfrm>
    </dsp:sp>
    <dsp:sp modelId="{06355AA8-744B-2944-A621-BCF64EBD7AC6}">
      <dsp:nvSpPr>
        <dsp:cNvPr id="0" name=""/>
        <dsp:cNvSpPr/>
      </dsp:nvSpPr>
      <dsp:spPr>
        <a:xfrm>
          <a:off x="2334771" y="482823"/>
          <a:ext cx="2043369" cy="38045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dirty="0"/>
            <a:t>This specifies the date on which goal attainment will be measured. </a:t>
          </a:r>
        </a:p>
        <a:p>
          <a:pPr marL="114300" lvl="1" indent="-114300" algn="l" defTabSz="533400">
            <a:lnSpc>
              <a:spcPct val="90000"/>
            </a:lnSpc>
            <a:spcBef>
              <a:spcPct val="0"/>
            </a:spcBef>
            <a:spcAft>
              <a:spcPct val="15000"/>
            </a:spcAft>
            <a:buChar char="•"/>
          </a:pPr>
          <a:r>
            <a:rPr lang="en-AU" sz="1200" kern="1200"/>
            <a:t>When a goal involves a two- to three-year time horizon, setting specific dates for achieving parts of it is a good way to keep people on track towards the goal.</a:t>
          </a:r>
        </a:p>
      </dsp:txBody>
      <dsp:txXfrm>
        <a:off x="2334771" y="482823"/>
        <a:ext cx="2043369" cy="3804570"/>
      </dsp:txXfrm>
    </dsp:sp>
    <dsp:sp modelId="{448741A9-A3CC-4540-B7A1-0134AABD57C3}">
      <dsp:nvSpPr>
        <dsp:cNvPr id="0" name=""/>
        <dsp:cNvSpPr/>
      </dsp:nvSpPr>
      <dsp:spPr>
        <a:xfrm>
          <a:off x="4664213" y="137223"/>
          <a:ext cx="2043369" cy="345600"/>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a:t>Key result areas</a:t>
          </a:r>
        </a:p>
      </dsp:txBody>
      <dsp:txXfrm>
        <a:off x="4664213" y="137223"/>
        <a:ext cx="2043369" cy="345600"/>
      </dsp:txXfrm>
    </dsp:sp>
    <dsp:sp modelId="{C1EDF622-8AB2-6647-9678-825DE3F5D56A}">
      <dsp:nvSpPr>
        <dsp:cNvPr id="0" name=""/>
        <dsp:cNvSpPr/>
      </dsp:nvSpPr>
      <dsp:spPr>
        <a:xfrm>
          <a:off x="4664213" y="482823"/>
          <a:ext cx="2043369" cy="38045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dirty="0"/>
            <a:t>Goals cannot be set for every aspect of employee behaviour or organisational performance; if they were, their sheer number would render them meaningless. </a:t>
          </a:r>
        </a:p>
        <a:p>
          <a:pPr marL="114300" lvl="1" indent="-114300" algn="l" defTabSz="533400">
            <a:lnSpc>
              <a:spcPct val="90000"/>
            </a:lnSpc>
            <a:spcBef>
              <a:spcPct val="0"/>
            </a:spcBef>
            <a:spcAft>
              <a:spcPct val="15000"/>
            </a:spcAft>
            <a:buChar char="•"/>
          </a:pPr>
          <a:r>
            <a:rPr lang="en-AU" sz="1200" kern="1200"/>
            <a:t>Instead, managers establish goals based on the idea of measurement and clarity.</a:t>
          </a:r>
        </a:p>
        <a:p>
          <a:pPr marL="114300" lvl="1" indent="-114300" algn="l" defTabSz="533400">
            <a:lnSpc>
              <a:spcPct val="90000"/>
            </a:lnSpc>
            <a:spcBef>
              <a:spcPct val="0"/>
            </a:spcBef>
            <a:spcAft>
              <a:spcPct val="15000"/>
            </a:spcAft>
            <a:buChar char="•"/>
          </a:pPr>
          <a:r>
            <a:rPr lang="en-AU" sz="1200" b="1" kern="1200" dirty="0"/>
            <a:t>Key performance indicators (KPIs) </a:t>
          </a:r>
          <a:r>
            <a:rPr lang="en-AU" sz="1200" kern="1200" dirty="0"/>
            <a:t>assess what is important to the organisation and how well the organisation is progressing towards attaining its strategic goal, so that managers can establish lower-level goals that drive performance towards the overall strategic objective.</a:t>
          </a:r>
        </a:p>
      </dsp:txBody>
      <dsp:txXfrm>
        <a:off x="4664213" y="482823"/>
        <a:ext cx="2043369" cy="3804570"/>
      </dsp:txXfrm>
    </dsp:sp>
    <dsp:sp modelId="{64E92DA0-ED9E-8B47-838E-851B1F953ABB}">
      <dsp:nvSpPr>
        <dsp:cNvPr id="0" name=""/>
        <dsp:cNvSpPr/>
      </dsp:nvSpPr>
      <dsp:spPr>
        <a:xfrm>
          <a:off x="6993654" y="137223"/>
          <a:ext cx="2043369" cy="345600"/>
        </a:xfrm>
        <a:prstGeom prst="rect">
          <a:avLst/>
        </a:prstGeom>
        <a:solidFill>
          <a:srgbClr val="007B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dirty="0"/>
            <a:t>Challenging but realistic</a:t>
          </a:r>
        </a:p>
      </dsp:txBody>
      <dsp:txXfrm>
        <a:off x="6993654" y="137223"/>
        <a:ext cx="2043369" cy="345600"/>
      </dsp:txXfrm>
    </dsp:sp>
    <dsp:sp modelId="{E0DA35E5-EC48-0945-A730-EC0021EFDBD7}">
      <dsp:nvSpPr>
        <dsp:cNvPr id="0" name=""/>
        <dsp:cNvSpPr/>
      </dsp:nvSpPr>
      <dsp:spPr>
        <a:xfrm>
          <a:off x="6993654" y="482823"/>
          <a:ext cx="2043369" cy="38045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a:t>When goals are unrealistic, they set employees up for failure and lead to a decrease in employee morale. </a:t>
          </a:r>
        </a:p>
        <a:p>
          <a:pPr marL="114300" lvl="1" indent="-114300" algn="l" defTabSz="533400">
            <a:lnSpc>
              <a:spcPct val="90000"/>
            </a:lnSpc>
            <a:spcBef>
              <a:spcPct val="0"/>
            </a:spcBef>
            <a:spcAft>
              <a:spcPct val="15000"/>
            </a:spcAft>
            <a:buChar char="•"/>
          </a:pPr>
          <a:r>
            <a:rPr lang="en-AU" sz="1200" kern="1200"/>
            <a:t>However, if goals are too easy, employees may not feel motivated. </a:t>
          </a:r>
        </a:p>
      </dsp:txBody>
      <dsp:txXfrm>
        <a:off x="6993654" y="482823"/>
        <a:ext cx="2043369" cy="3804570"/>
      </dsp:txXfrm>
    </dsp:sp>
    <dsp:sp modelId="{B27A4476-6753-AC4F-867F-806EBDFA9FE7}">
      <dsp:nvSpPr>
        <dsp:cNvPr id="0" name=""/>
        <dsp:cNvSpPr/>
      </dsp:nvSpPr>
      <dsp:spPr>
        <a:xfrm>
          <a:off x="9323095" y="137223"/>
          <a:ext cx="2043369" cy="345600"/>
        </a:xfrm>
        <a:prstGeom prst="rect">
          <a:avLst/>
        </a:prstGeom>
        <a:solidFill>
          <a:srgbClr val="0081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a:t>Linked to rewards</a:t>
          </a:r>
        </a:p>
      </dsp:txBody>
      <dsp:txXfrm>
        <a:off x="9323095" y="137223"/>
        <a:ext cx="2043369" cy="345600"/>
      </dsp:txXfrm>
    </dsp:sp>
    <dsp:sp modelId="{E8ABE171-107F-B342-9F10-894D81BD029E}">
      <dsp:nvSpPr>
        <dsp:cNvPr id="0" name=""/>
        <dsp:cNvSpPr/>
      </dsp:nvSpPr>
      <dsp:spPr>
        <a:xfrm>
          <a:off x="9323095" y="482823"/>
          <a:ext cx="2043369" cy="38045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a:t>Goals should also be linked to rewards that employees feel are important – that is, a monetary bonus is not always the most effective reward. </a:t>
          </a:r>
        </a:p>
        <a:p>
          <a:pPr marL="114300" lvl="1" indent="-114300" algn="l" defTabSz="533400">
            <a:lnSpc>
              <a:spcPct val="90000"/>
            </a:lnSpc>
            <a:spcBef>
              <a:spcPct val="0"/>
            </a:spcBef>
            <a:spcAft>
              <a:spcPct val="15000"/>
            </a:spcAft>
            <a:buChar char="•"/>
          </a:pPr>
          <a:r>
            <a:rPr lang="en-AU" sz="1200" kern="1200"/>
            <a:t>The ultimate impact of goals depends on the extent to which salary increases, promotions and awards are based on goal achievement.</a:t>
          </a:r>
        </a:p>
        <a:p>
          <a:pPr marL="114300" lvl="1" indent="-114300" algn="l" defTabSz="533400">
            <a:lnSpc>
              <a:spcPct val="90000"/>
            </a:lnSpc>
            <a:spcBef>
              <a:spcPct val="0"/>
            </a:spcBef>
            <a:spcAft>
              <a:spcPct val="15000"/>
            </a:spcAft>
            <a:buChar char="•"/>
          </a:pPr>
          <a:r>
            <a:rPr lang="en-AU" sz="1200" kern="1200"/>
            <a:t>Employees pay attention to what gets noticed and rewarded in the organisation.</a:t>
          </a:r>
        </a:p>
      </dsp:txBody>
      <dsp:txXfrm>
        <a:off x="9323095" y="482823"/>
        <a:ext cx="2043369" cy="38045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9BE45-3EF4-9240-86A5-D2FEA10E5526}">
      <dsp:nvSpPr>
        <dsp:cNvPr id="0" name=""/>
        <dsp:cNvSpPr/>
      </dsp:nvSpPr>
      <dsp:spPr>
        <a:xfrm>
          <a:off x="4217" y="50622"/>
          <a:ext cx="2535935" cy="345600"/>
        </a:xfrm>
        <a:prstGeom prst="rect">
          <a:avLst/>
        </a:prstGeom>
        <a:solidFill>
          <a:srgbClr val="00669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a:t>Step 1: Set goals</a:t>
          </a:r>
        </a:p>
      </dsp:txBody>
      <dsp:txXfrm>
        <a:off x="4217" y="50622"/>
        <a:ext cx="2535935" cy="345600"/>
      </dsp:txXfrm>
    </dsp:sp>
    <dsp:sp modelId="{3B4E1315-7AFC-9B45-9BB0-4BFB3982D557}">
      <dsp:nvSpPr>
        <dsp:cNvPr id="0" name=""/>
        <dsp:cNvSpPr/>
      </dsp:nvSpPr>
      <dsp:spPr>
        <a:xfrm>
          <a:off x="4217" y="396222"/>
          <a:ext cx="2535935" cy="41504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dirty="0"/>
            <a:t>Setting goals involves employees at all levels and looks beyond day-to-day activities to answer the question, ‘What are we trying to accomplish?’ </a:t>
          </a:r>
        </a:p>
        <a:p>
          <a:pPr marL="114300" lvl="1" indent="-114300" algn="l" defTabSz="533400">
            <a:lnSpc>
              <a:spcPct val="90000"/>
            </a:lnSpc>
            <a:spcBef>
              <a:spcPct val="0"/>
            </a:spcBef>
            <a:spcAft>
              <a:spcPct val="15000"/>
            </a:spcAft>
            <a:buChar char="•"/>
          </a:pPr>
          <a:r>
            <a:rPr lang="en-AU" sz="1200" kern="1200" dirty="0"/>
            <a:t>Managers should heed the criteria of effective goals and make sure to assign responsibility for goal accomplishment. </a:t>
          </a:r>
        </a:p>
        <a:p>
          <a:pPr marL="114300" lvl="1" indent="-114300" algn="l" defTabSz="533400">
            <a:lnSpc>
              <a:spcPct val="90000"/>
            </a:lnSpc>
            <a:spcBef>
              <a:spcPct val="0"/>
            </a:spcBef>
            <a:spcAft>
              <a:spcPct val="15000"/>
            </a:spcAft>
            <a:buChar char="•"/>
          </a:pPr>
          <a:r>
            <a:rPr lang="en-AU" sz="1200" kern="1200" dirty="0"/>
            <a:t>Mutual agreement between employee and supervisor creates the strongest commitment to achieving goals. In the case of teams, all team members may participate in setting goals.</a:t>
          </a:r>
        </a:p>
      </dsp:txBody>
      <dsp:txXfrm>
        <a:off x="4217" y="396222"/>
        <a:ext cx="2535935" cy="4150440"/>
      </dsp:txXfrm>
    </dsp:sp>
    <dsp:sp modelId="{3F10A2F4-A971-7347-A0B4-FADBF467EDD1}">
      <dsp:nvSpPr>
        <dsp:cNvPr id="0" name=""/>
        <dsp:cNvSpPr/>
      </dsp:nvSpPr>
      <dsp:spPr>
        <a:xfrm>
          <a:off x="2895183" y="50622"/>
          <a:ext cx="2535935" cy="345600"/>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dirty="0"/>
            <a:t>Step 2: Develop action plans</a:t>
          </a:r>
        </a:p>
      </dsp:txBody>
      <dsp:txXfrm>
        <a:off x="2895183" y="50622"/>
        <a:ext cx="2535935" cy="345600"/>
      </dsp:txXfrm>
    </dsp:sp>
    <dsp:sp modelId="{B073F195-8940-D24B-9AE7-6B8EF15275E8}">
      <dsp:nvSpPr>
        <dsp:cNvPr id="0" name=""/>
        <dsp:cNvSpPr/>
      </dsp:nvSpPr>
      <dsp:spPr>
        <a:xfrm>
          <a:off x="2895183" y="396222"/>
          <a:ext cx="2535935" cy="41504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dirty="0"/>
            <a:t>An action plan defines the course of action needed to achieve the stated goals. </a:t>
          </a:r>
        </a:p>
        <a:p>
          <a:pPr marL="114300" lvl="1" indent="-114300" algn="l" defTabSz="533400">
            <a:lnSpc>
              <a:spcPct val="90000"/>
            </a:lnSpc>
            <a:spcBef>
              <a:spcPct val="0"/>
            </a:spcBef>
            <a:spcAft>
              <a:spcPct val="15000"/>
            </a:spcAft>
            <a:buChar char="•"/>
          </a:pPr>
          <a:r>
            <a:rPr lang="en-AU" sz="1200" kern="1200"/>
            <a:t>Action plans are made for both individuals and departments.</a:t>
          </a:r>
        </a:p>
      </dsp:txBody>
      <dsp:txXfrm>
        <a:off x="2895183" y="396222"/>
        <a:ext cx="2535935" cy="4150440"/>
      </dsp:txXfrm>
    </dsp:sp>
    <dsp:sp modelId="{524C739D-E6B5-5741-AB4D-99072F0DD8DA}">
      <dsp:nvSpPr>
        <dsp:cNvPr id="0" name=""/>
        <dsp:cNvSpPr/>
      </dsp:nvSpPr>
      <dsp:spPr>
        <a:xfrm>
          <a:off x="5786149" y="50622"/>
          <a:ext cx="2535935" cy="345600"/>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a:t>Step 3: Review progress</a:t>
          </a:r>
        </a:p>
      </dsp:txBody>
      <dsp:txXfrm>
        <a:off x="5786149" y="50622"/>
        <a:ext cx="2535935" cy="345600"/>
      </dsp:txXfrm>
    </dsp:sp>
    <dsp:sp modelId="{865ED286-8722-C148-9625-42043529C427}">
      <dsp:nvSpPr>
        <dsp:cNvPr id="0" name=""/>
        <dsp:cNvSpPr/>
      </dsp:nvSpPr>
      <dsp:spPr>
        <a:xfrm>
          <a:off x="5786149" y="396222"/>
          <a:ext cx="2535935" cy="41504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a:t>A periodic progress review is important to ensure that action plans are working. </a:t>
          </a:r>
        </a:p>
        <a:p>
          <a:pPr marL="114300" lvl="1" indent="-114300" algn="l" defTabSz="533400">
            <a:lnSpc>
              <a:spcPct val="90000"/>
            </a:lnSpc>
            <a:spcBef>
              <a:spcPct val="0"/>
            </a:spcBef>
            <a:spcAft>
              <a:spcPct val="15000"/>
            </a:spcAft>
            <a:buChar char="•"/>
          </a:pPr>
          <a:r>
            <a:rPr lang="en-AU" sz="1200" kern="1200" dirty="0"/>
            <a:t>KPIs often provide the data for the review. These reviews can occur informally between managers and employees where the organisation may wish to conduct three-, six- or nine-month reviews during the year. </a:t>
          </a:r>
        </a:p>
        <a:p>
          <a:pPr marL="114300" lvl="1" indent="-114300" algn="l" defTabSz="533400">
            <a:lnSpc>
              <a:spcPct val="90000"/>
            </a:lnSpc>
            <a:spcBef>
              <a:spcPct val="0"/>
            </a:spcBef>
            <a:spcAft>
              <a:spcPct val="15000"/>
            </a:spcAft>
            <a:buChar char="•"/>
          </a:pPr>
          <a:r>
            <a:rPr lang="en-AU" sz="1200" kern="1200"/>
            <a:t>This periodic check-up allows managers and employees to see whether they are on target or whether corrective action is necessary. </a:t>
          </a:r>
        </a:p>
        <a:p>
          <a:pPr marL="114300" lvl="1" indent="-114300" algn="l" defTabSz="533400">
            <a:lnSpc>
              <a:spcPct val="90000"/>
            </a:lnSpc>
            <a:spcBef>
              <a:spcPct val="0"/>
            </a:spcBef>
            <a:spcAft>
              <a:spcPct val="15000"/>
            </a:spcAft>
            <a:buChar char="•"/>
          </a:pPr>
          <a:r>
            <a:rPr lang="en-AU" sz="1200" kern="1200"/>
            <a:t>Managers and employees should not be locked into predefined behaviour and must be willing to take whatever steps are necessary to produce meaningful results. </a:t>
          </a:r>
        </a:p>
        <a:p>
          <a:pPr marL="114300" lvl="1" indent="-114300" algn="l" defTabSz="533400">
            <a:lnSpc>
              <a:spcPct val="90000"/>
            </a:lnSpc>
            <a:spcBef>
              <a:spcPct val="0"/>
            </a:spcBef>
            <a:spcAft>
              <a:spcPct val="15000"/>
            </a:spcAft>
            <a:buChar char="•"/>
          </a:pPr>
          <a:r>
            <a:rPr lang="en-AU" sz="1200" kern="1200" dirty="0"/>
            <a:t>The point of MBO is to achieve goals. The action plan can be changed whenever goals are not being met.</a:t>
          </a:r>
        </a:p>
      </dsp:txBody>
      <dsp:txXfrm>
        <a:off x="5786149" y="396222"/>
        <a:ext cx="2535935" cy="4150440"/>
      </dsp:txXfrm>
    </dsp:sp>
    <dsp:sp modelId="{4C873A84-D37F-D546-8F79-CBD0B4A1E8F6}">
      <dsp:nvSpPr>
        <dsp:cNvPr id="0" name=""/>
        <dsp:cNvSpPr/>
      </dsp:nvSpPr>
      <dsp:spPr>
        <a:xfrm>
          <a:off x="8677115" y="50622"/>
          <a:ext cx="2535935" cy="345600"/>
        </a:xfrm>
        <a:prstGeom prst="rect">
          <a:avLst/>
        </a:prstGeom>
        <a:solidFill>
          <a:srgbClr val="007B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a:t>Step 4: Appraise overall performance</a:t>
          </a:r>
        </a:p>
      </dsp:txBody>
      <dsp:txXfrm>
        <a:off x="8677115" y="50622"/>
        <a:ext cx="2535935" cy="345600"/>
      </dsp:txXfrm>
    </dsp:sp>
    <dsp:sp modelId="{372F9BEE-E4F8-2243-9A6D-9CB7627A141A}">
      <dsp:nvSpPr>
        <dsp:cNvPr id="0" name=""/>
        <dsp:cNvSpPr/>
      </dsp:nvSpPr>
      <dsp:spPr>
        <a:xfrm>
          <a:off x="8677115" y="396222"/>
          <a:ext cx="2535935" cy="41504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a:t>The final step in MBO is to carefully evaluate whether annual goals have been achieved for both individuals and departments. </a:t>
          </a:r>
        </a:p>
        <a:p>
          <a:pPr marL="114300" lvl="1" indent="-114300" algn="l" defTabSz="533400">
            <a:lnSpc>
              <a:spcPct val="90000"/>
            </a:lnSpc>
            <a:spcBef>
              <a:spcPct val="0"/>
            </a:spcBef>
            <a:spcAft>
              <a:spcPct val="15000"/>
            </a:spcAft>
            <a:buChar char="•"/>
          </a:pPr>
          <a:r>
            <a:rPr lang="en-AU" sz="1200" kern="1200"/>
            <a:t>Success or failure to achieve goals can become part of the performance appraisal system and the designation of salary increases and other rewards. </a:t>
          </a:r>
        </a:p>
        <a:p>
          <a:pPr marL="114300" lvl="1" indent="-114300" algn="l" defTabSz="533400">
            <a:lnSpc>
              <a:spcPct val="90000"/>
            </a:lnSpc>
            <a:spcBef>
              <a:spcPct val="0"/>
            </a:spcBef>
            <a:spcAft>
              <a:spcPct val="15000"/>
            </a:spcAft>
            <a:buChar char="•"/>
          </a:pPr>
          <a:r>
            <a:rPr lang="en-AU" sz="1200" kern="1200"/>
            <a:t>The appraisal of departmental and overall corporate performance shapes goals for the next year. </a:t>
          </a:r>
        </a:p>
        <a:p>
          <a:pPr marL="114300" lvl="1" indent="-114300" algn="l" defTabSz="533400">
            <a:lnSpc>
              <a:spcPct val="90000"/>
            </a:lnSpc>
            <a:spcBef>
              <a:spcPct val="0"/>
            </a:spcBef>
            <a:spcAft>
              <a:spcPct val="15000"/>
            </a:spcAft>
            <a:buChar char="•"/>
          </a:pPr>
          <a:r>
            <a:rPr lang="en-AU" sz="1200" kern="1200"/>
            <a:t>The MBO cycle repeats itself annually.</a:t>
          </a:r>
        </a:p>
      </dsp:txBody>
      <dsp:txXfrm>
        <a:off x="8677115" y="396222"/>
        <a:ext cx="2535935" cy="4150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32CBC-8F8C-034B-B589-C86BEA96EA21}">
      <dsp:nvSpPr>
        <dsp:cNvPr id="0" name=""/>
        <dsp:cNvSpPr/>
      </dsp:nvSpPr>
      <dsp:spPr>
        <a:xfrm>
          <a:off x="4053" y="58790"/>
          <a:ext cx="2437297" cy="694228"/>
        </a:xfrm>
        <a:prstGeom prst="rect">
          <a:avLst/>
        </a:prstGeom>
        <a:solidFill>
          <a:srgbClr val="00669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AU" sz="1900" kern="1200" dirty="0"/>
            <a:t>Source of motivation and commitment</a:t>
          </a:r>
        </a:p>
      </dsp:txBody>
      <dsp:txXfrm>
        <a:off x="4053" y="58790"/>
        <a:ext cx="2437297" cy="694228"/>
      </dsp:txXfrm>
    </dsp:sp>
    <dsp:sp modelId="{C99BD3B3-FCE1-1742-A149-1EED002F8F48}">
      <dsp:nvSpPr>
        <dsp:cNvPr id="0" name=""/>
        <dsp:cNvSpPr/>
      </dsp:nvSpPr>
      <dsp:spPr>
        <a:xfrm>
          <a:off x="4053" y="753018"/>
          <a:ext cx="2437297" cy="376819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AU" sz="1900" kern="1200"/>
            <a:t>Planning can reduce uncertainty for employees and clarify what they should accomplish. </a:t>
          </a:r>
        </a:p>
        <a:p>
          <a:pPr marL="171450" lvl="1" indent="-171450" algn="l" defTabSz="844550">
            <a:lnSpc>
              <a:spcPct val="90000"/>
            </a:lnSpc>
            <a:spcBef>
              <a:spcPct val="0"/>
            </a:spcBef>
            <a:spcAft>
              <a:spcPct val="15000"/>
            </a:spcAft>
            <a:buChar char="•"/>
          </a:pPr>
          <a:r>
            <a:rPr lang="en-AU" sz="1900" kern="1200"/>
            <a:t>The lack of a clear goal hampers motivation because people don’t understand what they’re working towards.</a:t>
          </a:r>
        </a:p>
      </dsp:txBody>
      <dsp:txXfrm>
        <a:off x="4053" y="753018"/>
        <a:ext cx="2437297" cy="3768198"/>
      </dsp:txXfrm>
    </dsp:sp>
    <dsp:sp modelId="{6576306A-BDB9-8043-B862-7C58DBD3C399}">
      <dsp:nvSpPr>
        <dsp:cNvPr id="0" name=""/>
        <dsp:cNvSpPr/>
      </dsp:nvSpPr>
      <dsp:spPr>
        <a:xfrm>
          <a:off x="2782572" y="58790"/>
          <a:ext cx="2437297" cy="694228"/>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AU" sz="1900" kern="1200" dirty="0"/>
            <a:t>Guide to resource allocation</a:t>
          </a:r>
        </a:p>
      </dsp:txBody>
      <dsp:txXfrm>
        <a:off x="2782572" y="58790"/>
        <a:ext cx="2437297" cy="694228"/>
      </dsp:txXfrm>
    </dsp:sp>
    <dsp:sp modelId="{F8E16DB1-9C28-C84E-86F5-3D050E5EB341}">
      <dsp:nvSpPr>
        <dsp:cNvPr id="0" name=""/>
        <dsp:cNvSpPr/>
      </dsp:nvSpPr>
      <dsp:spPr>
        <a:xfrm>
          <a:off x="2782572" y="753018"/>
          <a:ext cx="2437297" cy="376819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AU" sz="1900" kern="1200" dirty="0"/>
            <a:t>Planning helps managers decide where they need to allocate resources, such as employees, money and equipment. </a:t>
          </a:r>
        </a:p>
      </dsp:txBody>
      <dsp:txXfrm>
        <a:off x="2782572" y="753018"/>
        <a:ext cx="2437297" cy="3768198"/>
      </dsp:txXfrm>
    </dsp:sp>
    <dsp:sp modelId="{5F8DC9BC-CE98-2E40-BA4D-A1C3B54E1B28}">
      <dsp:nvSpPr>
        <dsp:cNvPr id="0" name=""/>
        <dsp:cNvSpPr/>
      </dsp:nvSpPr>
      <dsp:spPr>
        <a:xfrm>
          <a:off x="5561091" y="58790"/>
          <a:ext cx="2437297" cy="694228"/>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AU" sz="1900" kern="1200" dirty="0"/>
            <a:t>Guide to action</a:t>
          </a:r>
        </a:p>
      </dsp:txBody>
      <dsp:txXfrm>
        <a:off x="5561091" y="58790"/>
        <a:ext cx="2437297" cy="694228"/>
      </dsp:txXfrm>
    </dsp:sp>
    <dsp:sp modelId="{9939124D-2223-8F49-9CC1-C1864EC861F6}">
      <dsp:nvSpPr>
        <dsp:cNvPr id="0" name=""/>
        <dsp:cNvSpPr/>
      </dsp:nvSpPr>
      <dsp:spPr>
        <a:xfrm>
          <a:off x="5561091" y="753018"/>
          <a:ext cx="2437297" cy="376819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AU" sz="1900" kern="1200" dirty="0"/>
            <a:t>Planning focuses attention on specific targets and directs employee efforts towards important outcomes. </a:t>
          </a:r>
        </a:p>
        <a:p>
          <a:pPr marL="171450" lvl="1" indent="-171450" algn="l" defTabSz="844550">
            <a:lnSpc>
              <a:spcPct val="90000"/>
            </a:lnSpc>
            <a:spcBef>
              <a:spcPct val="0"/>
            </a:spcBef>
            <a:spcAft>
              <a:spcPct val="15000"/>
            </a:spcAft>
            <a:buChar char="•"/>
          </a:pPr>
          <a:r>
            <a:rPr lang="en-AU" sz="1900" kern="1200"/>
            <a:t>Planning helps managers and other employees know what actions they need to take to achieve the goal.</a:t>
          </a:r>
        </a:p>
      </dsp:txBody>
      <dsp:txXfrm>
        <a:off x="5561091" y="753018"/>
        <a:ext cx="2437297" cy="3768198"/>
      </dsp:txXfrm>
    </dsp:sp>
    <dsp:sp modelId="{9600B907-72B0-EE49-B311-DA2E040D4E1A}">
      <dsp:nvSpPr>
        <dsp:cNvPr id="0" name=""/>
        <dsp:cNvSpPr/>
      </dsp:nvSpPr>
      <dsp:spPr>
        <a:xfrm>
          <a:off x="8339610" y="58790"/>
          <a:ext cx="2437297" cy="694228"/>
        </a:xfrm>
        <a:prstGeom prst="rect">
          <a:avLst/>
        </a:prstGeom>
        <a:solidFill>
          <a:srgbClr val="0081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AU" sz="1900" kern="1200" dirty="0"/>
            <a:t>Standard of performance</a:t>
          </a:r>
        </a:p>
      </dsp:txBody>
      <dsp:txXfrm>
        <a:off x="8339610" y="58790"/>
        <a:ext cx="2437297" cy="694228"/>
      </dsp:txXfrm>
    </dsp:sp>
    <dsp:sp modelId="{1F9AE042-9375-FA4D-B772-B78E5ED9D577}">
      <dsp:nvSpPr>
        <dsp:cNvPr id="0" name=""/>
        <dsp:cNvSpPr/>
      </dsp:nvSpPr>
      <dsp:spPr>
        <a:xfrm>
          <a:off x="8339610" y="753018"/>
          <a:ext cx="2437297" cy="376819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AU" sz="1900" kern="1200" dirty="0"/>
            <a:t>Because planning and goal setting define desired outcomes, they also establish performance criteria so managers can measure whether things are on- or off-track.</a:t>
          </a:r>
        </a:p>
        <a:p>
          <a:pPr marL="171450" lvl="1" indent="-171450" algn="l" defTabSz="844550">
            <a:lnSpc>
              <a:spcPct val="90000"/>
            </a:lnSpc>
            <a:spcBef>
              <a:spcPct val="0"/>
            </a:spcBef>
            <a:spcAft>
              <a:spcPct val="15000"/>
            </a:spcAft>
            <a:buChar char="•"/>
          </a:pPr>
          <a:r>
            <a:rPr lang="en-AU" sz="1900" kern="1200"/>
            <a:t>Goals and plans provide a standard of assessment.</a:t>
          </a:r>
        </a:p>
      </dsp:txBody>
      <dsp:txXfrm>
        <a:off x="8339610" y="753018"/>
        <a:ext cx="2437297" cy="37681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A149A-B74F-5646-9309-07F00CC3419A}">
      <dsp:nvSpPr>
        <dsp:cNvPr id="0" name=""/>
        <dsp:cNvSpPr/>
      </dsp:nvSpPr>
      <dsp:spPr>
        <a:xfrm>
          <a:off x="3992" y="205974"/>
          <a:ext cx="2400441" cy="585644"/>
        </a:xfrm>
        <a:prstGeom prst="rect">
          <a:avLst/>
        </a:prstGeom>
        <a:solidFill>
          <a:srgbClr val="00669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AU" sz="1600" kern="1200" dirty="0"/>
            <a:t>Too much pressure</a:t>
          </a:r>
        </a:p>
      </dsp:txBody>
      <dsp:txXfrm>
        <a:off x="3992" y="205974"/>
        <a:ext cx="2400441" cy="585644"/>
      </dsp:txXfrm>
    </dsp:sp>
    <dsp:sp modelId="{BC768CE3-6701-E048-90E8-669C3095EC53}">
      <dsp:nvSpPr>
        <dsp:cNvPr id="0" name=""/>
        <dsp:cNvSpPr/>
      </dsp:nvSpPr>
      <dsp:spPr>
        <a:xfrm>
          <a:off x="3992" y="791619"/>
          <a:ext cx="2400441" cy="39504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AU" sz="1600" kern="1200"/>
            <a:t>If too much pressure is put on managers and employees to meet overly ambitious goals, they may resort to dysfunctional or unethical behaviour in order to meet their targets.</a:t>
          </a:r>
        </a:p>
      </dsp:txBody>
      <dsp:txXfrm>
        <a:off x="3992" y="791619"/>
        <a:ext cx="2400441" cy="3950483"/>
      </dsp:txXfrm>
    </dsp:sp>
    <dsp:sp modelId="{F97CEC6B-A747-C047-95CF-9D7DF2E73C60}">
      <dsp:nvSpPr>
        <dsp:cNvPr id="0" name=""/>
        <dsp:cNvSpPr/>
      </dsp:nvSpPr>
      <dsp:spPr>
        <a:xfrm>
          <a:off x="2740494" y="205974"/>
          <a:ext cx="2400441" cy="585644"/>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AU" sz="1600" kern="1200" dirty="0"/>
            <a:t>False sense of certainty</a:t>
          </a:r>
        </a:p>
      </dsp:txBody>
      <dsp:txXfrm>
        <a:off x="2740494" y="205974"/>
        <a:ext cx="2400441" cy="585644"/>
      </dsp:txXfrm>
    </dsp:sp>
    <dsp:sp modelId="{28F82E21-968D-2F4B-854D-7B1433A62F4E}">
      <dsp:nvSpPr>
        <dsp:cNvPr id="0" name=""/>
        <dsp:cNvSpPr/>
      </dsp:nvSpPr>
      <dsp:spPr>
        <a:xfrm>
          <a:off x="2740494" y="791619"/>
          <a:ext cx="2400441" cy="39504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AU" sz="1600" kern="1200"/>
            <a:t>Having a plan can give managers a false sense that they know what the future will be like. </a:t>
          </a:r>
        </a:p>
        <a:p>
          <a:pPr marL="171450" lvl="1" indent="-171450" algn="l" defTabSz="711200">
            <a:lnSpc>
              <a:spcPct val="90000"/>
            </a:lnSpc>
            <a:spcBef>
              <a:spcPct val="0"/>
            </a:spcBef>
            <a:spcAft>
              <a:spcPct val="15000"/>
            </a:spcAft>
            <a:buChar char="•"/>
          </a:pPr>
          <a:r>
            <a:rPr lang="en-AU" sz="1600" kern="1200"/>
            <a:t>However, all planning is based on assumptions, and managers can’t know what the future holds for their industry or for their competitors, suppliers and customers.</a:t>
          </a:r>
        </a:p>
      </dsp:txBody>
      <dsp:txXfrm>
        <a:off x="2740494" y="791619"/>
        <a:ext cx="2400441" cy="3950483"/>
      </dsp:txXfrm>
    </dsp:sp>
    <dsp:sp modelId="{63CA6C2D-261D-EA4F-98CC-941AE0F43BEA}">
      <dsp:nvSpPr>
        <dsp:cNvPr id="0" name=""/>
        <dsp:cNvSpPr/>
      </dsp:nvSpPr>
      <dsp:spPr>
        <a:xfrm>
          <a:off x="5476997" y="205974"/>
          <a:ext cx="2400441" cy="585644"/>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AU" sz="1600" kern="1200" dirty="0"/>
            <a:t>Rigidity in a turbulent environment</a:t>
          </a:r>
        </a:p>
      </dsp:txBody>
      <dsp:txXfrm>
        <a:off x="5476997" y="205974"/>
        <a:ext cx="2400441" cy="585644"/>
      </dsp:txXfrm>
    </dsp:sp>
    <dsp:sp modelId="{A6295636-1BB3-634D-A09A-B39219230EEB}">
      <dsp:nvSpPr>
        <dsp:cNvPr id="0" name=""/>
        <dsp:cNvSpPr/>
      </dsp:nvSpPr>
      <dsp:spPr>
        <a:xfrm>
          <a:off x="5476997" y="791619"/>
          <a:ext cx="2400441" cy="39504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AU" sz="1600" kern="1200" dirty="0"/>
            <a:t>A related problem is that planning can lock the organisation into specific goals, plans and timeframes that may no longer be appropriate.</a:t>
          </a:r>
        </a:p>
        <a:p>
          <a:pPr marL="171450" lvl="1" indent="-171450" algn="l" defTabSz="711200">
            <a:lnSpc>
              <a:spcPct val="90000"/>
            </a:lnSpc>
            <a:spcBef>
              <a:spcPct val="0"/>
            </a:spcBef>
            <a:spcAft>
              <a:spcPct val="15000"/>
            </a:spcAft>
            <a:buChar char="•"/>
          </a:pPr>
          <a:r>
            <a:rPr lang="en-AU" sz="1600" kern="1200" dirty="0"/>
            <a:t>Managing under conditions of change and uncertainty requires a degree of flexibility.</a:t>
          </a:r>
        </a:p>
        <a:p>
          <a:pPr marL="171450" lvl="1" indent="-171450" algn="l" defTabSz="711200">
            <a:lnSpc>
              <a:spcPct val="90000"/>
            </a:lnSpc>
            <a:spcBef>
              <a:spcPct val="0"/>
            </a:spcBef>
            <a:spcAft>
              <a:spcPct val="15000"/>
            </a:spcAft>
            <a:buChar char="•"/>
          </a:pPr>
          <a:r>
            <a:rPr lang="en-AU" sz="1600" kern="1200" dirty="0"/>
            <a:t>Managers who believe in ‘staying the course’ will often stick with a faulty plan even when conditions change dramatically.</a:t>
          </a:r>
        </a:p>
      </dsp:txBody>
      <dsp:txXfrm>
        <a:off x="5476997" y="791619"/>
        <a:ext cx="2400441" cy="3950483"/>
      </dsp:txXfrm>
    </dsp:sp>
    <dsp:sp modelId="{8B230FF4-E9FB-3B41-B683-3E112ADE0637}">
      <dsp:nvSpPr>
        <dsp:cNvPr id="0" name=""/>
        <dsp:cNvSpPr/>
      </dsp:nvSpPr>
      <dsp:spPr>
        <a:xfrm>
          <a:off x="8213500" y="205974"/>
          <a:ext cx="2400441" cy="585644"/>
        </a:xfrm>
        <a:prstGeom prst="rect">
          <a:avLst/>
        </a:prstGeom>
        <a:solidFill>
          <a:srgbClr val="0081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AU" sz="1600" kern="1200" dirty="0"/>
            <a:t>Barrier to intuition and creativity</a:t>
          </a:r>
        </a:p>
      </dsp:txBody>
      <dsp:txXfrm>
        <a:off x="8213500" y="205974"/>
        <a:ext cx="2400441" cy="585644"/>
      </dsp:txXfrm>
    </dsp:sp>
    <dsp:sp modelId="{66A74B89-6A6B-6F4D-9374-422A38E9F484}">
      <dsp:nvSpPr>
        <dsp:cNvPr id="0" name=""/>
        <dsp:cNvSpPr/>
      </dsp:nvSpPr>
      <dsp:spPr>
        <a:xfrm>
          <a:off x="8213500" y="791619"/>
          <a:ext cx="2400441" cy="39504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AU" sz="1600" kern="1200"/>
            <a:t>Success often comes from creativity and intuition, which can be hampered by too much routine planning.</a:t>
          </a:r>
        </a:p>
      </dsp:txBody>
      <dsp:txXfrm>
        <a:off x="8213500" y="791619"/>
        <a:ext cx="2400441" cy="39504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2B6BB-B654-6149-A96E-43C713CF6D8C}">
      <dsp:nvSpPr>
        <dsp:cNvPr id="0" name=""/>
        <dsp:cNvSpPr/>
      </dsp:nvSpPr>
      <dsp:spPr>
        <a:xfrm>
          <a:off x="4356" y="61024"/>
          <a:ext cx="2619446" cy="374400"/>
        </a:xfrm>
        <a:prstGeom prst="rect">
          <a:avLst/>
        </a:prstGeom>
        <a:solidFill>
          <a:srgbClr val="00669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300" kern="1200"/>
            <a:t>Pre-event stage </a:t>
          </a:r>
        </a:p>
      </dsp:txBody>
      <dsp:txXfrm>
        <a:off x="4356" y="61024"/>
        <a:ext cx="2619446" cy="374400"/>
      </dsp:txXfrm>
    </dsp:sp>
    <dsp:sp modelId="{43F3406A-36DC-B249-B0F1-7FE4B5A813ED}">
      <dsp:nvSpPr>
        <dsp:cNvPr id="0" name=""/>
        <dsp:cNvSpPr/>
      </dsp:nvSpPr>
      <dsp:spPr>
        <a:xfrm>
          <a:off x="4356" y="435424"/>
          <a:ext cx="2619446" cy="40680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AU" sz="1300" kern="1200" dirty="0"/>
            <a:t>This covers all activities managers undertake to try to prevent crises from occurring and to detect warning signs of potential crises, as well as detailed planning to handle a crisis when it occurs. </a:t>
          </a:r>
        </a:p>
        <a:p>
          <a:pPr marL="114300" lvl="1" indent="-114300" algn="l" defTabSz="577850">
            <a:lnSpc>
              <a:spcPct val="90000"/>
            </a:lnSpc>
            <a:spcBef>
              <a:spcPct val="0"/>
            </a:spcBef>
            <a:spcAft>
              <a:spcPct val="15000"/>
            </a:spcAft>
            <a:buChar char="•"/>
          </a:pPr>
          <a:r>
            <a:rPr lang="en-AU" sz="1300" kern="1200" dirty="0"/>
            <a:t>The manager must designate a crisis management team and spokesperson, create a detailed crisis management plan, and set up an effective communications system that is regularly practised and assessed to ensure the organisation is capable of implementing its plans effectively.</a:t>
          </a:r>
        </a:p>
        <a:p>
          <a:pPr marL="114300" lvl="1" indent="-114300" algn="l" defTabSz="577850">
            <a:lnSpc>
              <a:spcPct val="90000"/>
            </a:lnSpc>
            <a:spcBef>
              <a:spcPct val="0"/>
            </a:spcBef>
            <a:spcAft>
              <a:spcPct val="15000"/>
            </a:spcAft>
            <a:buChar char="•"/>
          </a:pPr>
          <a:r>
            <a:rPr lang="en-AU" sz="1300" kern="1200" dirty="0"/>
            <a:t>A major part of the plan is a communications plan that designates a crisis command centre and sets up a complete communications and messaging system.</a:t>
          </a:r>
        </a:p>
      </dsp:txBody>
      <dsp:txXfrm>
        <a:off x="4356" y="435424"/>
        <a:ext cx="2619446" cy="4068089"/>
      </dsp:txXfrm>
    </dsp:sp>
    <dsp:sp modelId="{5C138FED-05FB-B441-8690-5212E54F77B5}">
      <dsp:nvSpPr>
        <dsp:cNvPr id="0" name=""/>
        <dsp:cNvSpPr/>
      </dsp:nvSpPr>
      <dsp:spPr>
        <a:xfrm>
          <a:off x="2990524" y="61024"/>
          <a:ext cx="2619446" cy="374400"/>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300" kern="1200"/>
            <a:t>Response and recovery stage</a:t>
          </a:r>
        </a:p>
      </dsp:txBody>
      <dsp:txXfrm>
        <a:off x="2990524" y="61024"/>
        <a:ext cx="2619446" cy="374400"/>
      </dsp:txXfrm>
    </dsp:sp>
    <dsp:sp modelId="{E68F5981-60F1-574F-A137-FC18D408ACD8}">
      <dsp:nvSpPr>
        <dsp:cNvPr id="0" name=""/>
        <dsp:cNvSpPr/>
      </dsp:nvSpPr>
      <dsp:spPr>
        <a:xfrm>
          <a:off x="2990524" y="435424"/>
          <a:ext cx="2619446" cy="40680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AU" sz="1300" kern="1200" dirty="0"/>
            <a:t>This focuses on the organisation’s response to an actual crisis and involves the activation of pre-planned response routines, coordinating actions with stakeholders and focusing on the ability of the organisation to recover from the disturbance. </a:t>
          </a:r>
        </a:p>
        <a:p>
          <a:pPr marL="114300" lvl="1" indent="-114300" algn="l" defTabSz="577850">
            <a:lnSpc>
              <a:spcPct val="90000"/>
            </a:lnSpc>
            <a:spcBef>
              <a:spcPct val="0"/>
            </a:spcBef>
            <a:spcAft>
              <a:spcPct val="15000"/>
            </a:spcAft>
            <a:buChar char="•"/>
          </a:pPr>
          <a:r>
            <a:rPr lang="en-AU" sz="1300" kern="1200" dirty="0"/>
            <a:t>After ensuring people’s physical safety in a crisis, the next focus should be on responding to the emotional needs of employees, customers and the public.</a:t>
          </a:r>
        </a:p>
      </dsp:txBody>
      <dsp:txXfrm>
        <a:off x="2990524" y="435424"/>
        <a:ext cx="2619446" cy="4068089"/>
      </dsp:txXfrm>
    </dsp:sp>
    <dsp:sp modelId="{F10BFD92-FEE2-4A4B-8A34-9075E154DA4F}">
      <dsp:nvSpPr>
        <dsp:cNvPr id="0" name=""/>
        <dsp:cNvSpPr/>
      </dsp:nvSpPr>
      <dsp:spPr>
        <a:xfrm>
          <a:off x="5976693" y="61024"/>
          <a:ext cx="2619446" cy="374400"/>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300" kern="1200"/>
            <a:t>Post-event stage</a:t>
          </a:r>
        </a:p>
      </dsp:txBody>
      <dsp:txXfrm>
        <a:off x="5976693" y="61024"/>
        <a:ext cx="2619446" cy="374400"/>
      </dsp:txXfrm>
    </dsp:sp>
    <dsp:sp modelId="{0CB378C7-76F3-D34F-9178-62ABA0848DF6}">
      <dsp:nvSpPr>
        <dsp:cNvPr id="0" name=""/>
        <dsp:cNvSpPr/>
      </dsp:nvSpPr>
      <dsp:spPr>
        <a:xfrm>
          <a:off x="5976693" y="435424"/>
          <a:ext cx="2619446" cy="40680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AU" sz="1300" kern="1200" dirty="0"/>
            <a:t>Once an organisation is considered to have recovered and be back to its normal operational capabilities (or as close as is possible after the disturbance), this stage aims to review the identified causes of the disturbance and evaluate the organisation’s ability to respond to and recover from the disturbance.</a:t>
          </a:r>
        </a:p>
        <a:p>
          <a:pPr marL="114300" lvl="1" indent="-114300" algn="l" defTabSz="577850">
            <a:lnSpc>
              <a:spcPct val="90000"/>
            </a:lnSpc>
            <a:spcBef>
              <a:spcPct val="0"/>
            </a:spcBef>
            <a:spcAft>
              <a:spcPct val="15000"/>
            </a:spcAft>
            <a:buChar char="•"/>
          </a:pPr>
          <a:r>
            <a:rPr lang="en-AU" sz="1300" kern="1200" dirty="0"/>
            <a:t>It also ensures that any critical learnings are embedded back into the organisation’s pre-event routines, such as developing new monitoring processes or adjusting crisis response protocols to improve prevention and response capabilities.</a:t>
          </a:r>
        </a:p>
      </dsp:txBody>
      <dsp:txXfrm>
        <a:off x="5976693" y="435424"/>
        <a:ext cx="2619446" cy="4068089"/>
      </dsp:txXfrm>
    </dsp:sp>
    <dsp:sp modelId="{48ED9589-B791-F942-99BF-DCA19BF87FCB}">
      <dsp:nvSpPr>
        <dsp:cNvPr id="0" name=""/>
        <dsp:cNvSpPr/>
      </dsp:nvSpPr>
      <dsp:spPr>
        <a:xfrm>
          <a:off x="8962861" y="61024"/>
          <a:ext cx="2619446" cy="374400"/>
        </a:xfrm>
        <a:prstGeom prst="rect">
          <a:avLst/>
        </a:prstGeom>
        <a:solidFill>
          <a:srgbClr val="0081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300" kern="1200" dirty="0"/>
            <a:t>Near miss</a:t>
          </a:r>
        </a:p>
      </dsp:txBody>
      <dsp:txXfrm>
        <a:off x="8962861" y="61024"/>
        <a:ext cx="2619446" cy="374400"/>
      </dsp:txXfrm>
    </dsp:sp>
    <dsp:sp modelId="{2E68AF83-D0BE-2441-9E93-3B21C6ED2528}">
      <dsp:nvSpPr>
        <dsp:cNvPr id="0" name=""/>
        <dsp:cNvSpPr/>
      </dsp:nvSpPr>
      <dsp:spPr>
        <a:xfrm>
          <a:off x="8962861" y="435424"/>
          <a:ext cx="2619446" cy="40680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AU" sz="1300" kern="1200" dirty="0"/>
            <a:t>This refers to a scenario where an organisation identifies a potential threat but, through prevention or serendipity, avoids a disturbance escalating to become a crisis for the organisation.</a:t>
          </a:r>
        </a:p>
      </dsp:txBody>
      <dsp:txXfrm>
        <a:off x="8962861" y="435424"/>
        <a:ext cx="2619446" cy="40680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9094A-7A98-3B40-AE67-648EEA35EE51}">
      <dsp:nvSpPr>
        <dsp:cNvPr id="0" name=""/>
        <dsp:cNvSpPr/>
      </dsp:nvSpPr>
      <dsp:spPr>
        <a:xfrm>
          <a:off x="3379" y="154497"/>
          <a:ext cx="3294698" cy="518400"/>
        </a:xfrm>
        <a:prstGeom prst="rect">
          <a:avLst/>
        </a:prstGeom>
        <a:solidFill>
          <a:srgbClr val="00669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AU" sz="1800" kern="1200" dirty="0"/>
            <a:t>Corporate-level strategy</a:t>
          </a:r>
        </a:p>
      </dsp:txBody>
      <dsp:txXfrm>
        <a:off x="3379" y="154497"/>
        <a:ext cx="3294698" cy="518400"/>
      </dsp:txXfrm>
    </dsp:sp>
    <dsp:sp modelId="{4FE0C519-1C28-9940-9633-76D20FF76F9A}">
      <dsp:nvSpPr>
        <dsp:cNvPr id="0" name=""/>
        <dsp:cNvSpPr/>
      </dsp:nvSpPr>
      <dsp:spPr>
        <a:xfrm>
          <a:off x="3379" y="672897"/>
          <a:ext cx="3294698" cy="38539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dirty="0"/>
            <a:t>What business are we in?</a:t>
          </a:r>
        </a:p>
        <a:p>
          <a:pPr marL="171450" lvl="1" indent="-171450" algn="l" defTabSz="800100">
            <a:lnSpc>
              <a:spcPct val="90000"/>
            </a:lnSpc>
            <a:spcBef>
              <a:spcPct val="0"/>
            </a:spcBef>
            <a:spcAft>
              <a:spcPct val="15000"/>
            </a:spcAft>
            <a:buChar char="•"/>
          </a:pPr>
          <a:r>
            <a:rPr lang="en-AU" sz="1800" kern="1200" dirty="0"/>
            <a:t>This pertains to the organisation as a whole and the combination of business units and product lines that make up the corporate entity. </a:t>
          </a:r>
        </a:p>
        <a:p>
          <a:pPr marL="171450" lvl="1" indent="-171450" algn="l" defTabSz="800100">
            <a:lnSpc>
              <a:spcPct val="90000"/>
            </a:lnSpc>
            <a:spcBef>
              <a:spcPct val="0"/>
            </a:spcBef>
            <a:spcAft>
              <a:spcPct val="15000"/>
            </a:spcAft>
            <a:buChar char="•"/>
          </a:pPr>
          <a:r>
            <a:rPr lang="en-AU" sz="1800" kern="1200"/>
            <a:t>Strategic actions at this level usually relate to: the acquisition of new businesses; additions or divestments of business units, plants or product lines; and joint ventures with other corporations in new areas. </a:t>
          </a:r>
        </a:p>
      </dsp:txBody>
      <dsp:txXfrm>
        <a:off x="3379" y="672897"/>
        <a:ext cx="3294698" cy="3853979"/>
      </dsp:txXfrm>
    </dsp:sp>
    <dsp:sp modelId="{51E939EB-890E-6C4F-96B7-D5D30B16BF07}">
      <dsp:nvSpPr>
        <dsp:cNvPr id="0" name=""/>
        <dsp:cNvSpPr/>
      </dsp:nvSpPr>
      <dsp:spPr>
        <a:xfrm>
          <a:off x="3759335" y="154497"/>
          <a:ext cx="3294698" cy="518400"/>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AU" sz="1800" kern="1200"/>
            <a:t>Business-level strategy</a:t>
          </a:r>
        </a:p>
      </dsp:txBody>
      <dsp:txXfrm>
        <a:off x="3759335" y="154497"/>
        <a:ext cx="3294698" cy="518400"/>
      </dsp:txXfrm>
    </dsp:sp>
    <dsp:sp modelId="{3B9D6C2E-A909-824A-9D4A-B58B90C9ED6F}">
      <dsp:nvSpPr>
        <dsp:cNvPr id="0" name=""/>
        <dsp:cNvSpPr/>
      </dsp:nvSpPr>
      <dsp:spPr>
        <a:xfrm>
          <a:off x="3759335" y="672897"/>
          <a:ext cx="3294698" cy="38539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dirty="0"/>
            <a:t>How do we compete? </a:t>
          </a:r>
        </a:p>
        <a:p>
          <a:pPr marL="171450" lvl="1" indent="-171450" algn="l" defTabSz="800100">
            <a:lnSpc>
              <a:spcPct val="90000"/>
            </a:lnSpc>
            <a:spcBef>
              <a:spcPct val="0"/>
            </a:spcBef>
            <a:spcAft>
              <a:spcPct val="15000"/>
            </a:spcAft>
            <a:buChar char="•"/>
          </a:pPr>
          <a:r>
            <a:rPr lang="en-AU" sz="1800" kern="1200" dirty="0"/>
            <a:t>This pertains to each business unit or product line. </a:t>
          </a:r>
        </a:p>
        <a:p>
          <a:pPr marL="171450" lvl="1" indent="-171450" algn="l" defTabSz="800100">
            <a:lnSpc>
              <a:spcPct val="90000"/>
            </a:lnSpc>
            <a:spcBef>
              <a:spcPct val="0"/>
            </a:spcBef>
            <a:spcAft>
              <a:spcPct val="15000"/>
            </a:spcAft>
            <a:buChar char="•"/>
          </a:pPr>
          <a:r>
            <a:rPr lang="en-AU" sz="1800" kern="1200" dirty="0"/>
            <a:t>Strategic decisions at this level concern the amount of advertising, direction and extent of R&amp;D, product changes, new-product development, equipment and facilities, and expansion or contraction of product and service lines. </a:t>
          </a:r>
        </a:p>
      </dsp:txBody>
      <dsp:txXfrm>
        <a:off x="3759335" y="672897"/>
        <a:ext cx="3294698" cy="3853979"/>
      </dsp:txXfrm>
    </dsp:sp>
    <dsp:sp modelId="{11068BCB-267D-E347-9DFC-CAB6F41A1EDE}">
      <dsp:nvSpPr>
        <dsp:cNvPr id="0" name=""/>
        <dsp:cNvSpPr/>
      </dsp:nvSpPr>
      <dsp:spPr>
        <a:xfrm>
          <a:off x="7515291" y="154497"/>
          <a:ext cx="3294698" cy="518400"/>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AU" sz="1800" kern="1200"/>
            <a:t>Functional-level strategy </a:t>
          </a:r>
        </a:p>
      </dsp:txBody>
      <dsp:txXfrm>
        <a:off x="7515291" y="154497"/>
        <a:ext cx="3294698" cy="518400"/>
      </dsp:txXfrm>
    </dsp:sp>
    <dsp:sp modelId="{4F0F1FF7-9579-C14B-B8A0-D8F709947660}">
      <dsp:nvSpPr>
        <dsp:cNvPr id="0" name=""/>
        <dsp:cNvSpPr/>
      </dsp:nvSpPr>
      <dsp:spPr>
        <a:xfrm>
          <a:off x="7515291" y="672897"/>
          <a:ext cx="3294698" cy="38539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dirty="0"/>
            <a:t>How do we support the business-level strategy? </a:t>
          </a:r>
        </a:p>
        <a:p>
          <a:pPr marL="171450" lvl="1" indent="-171450" algn="l" defTabSz="800100">
            <a:lnSpc>
              <a:spcPct val="90000"/>
            </a:lnSpc>
            <a:spcBef>
              <a:spcPct val="0"/>
            </a:spcBef>
            <a:spcAft>
              <a:spcPct val="15000"/>
            </a:spcAft>
            <a:buChar char="•"/>
          </a:pPr>
          <a:r>
            <a:rPr lang="en-AU" sz="1800" kern="1200" dirty="0"/>
            <a:t>This pertains to the major functional departments within the business unit. </a:t>
          </a:r>
        </a:p>
        <a:p>
          <a:pPr marL="171450" lvl="1" indent="-171450" algn="l" defTabSz="800100">
            <a:lnSpc>
              <a:spcPct val="90000"/>
            </a:lnSpc>
            <a:spcBef>
              <a:spcPct val="0"/>
            </a:spcBef>
            <a:spcAft>
              <a:spcPct val="15000"/>
            </a:spcAft>
            <a:buChar char="•"/>
          </a:pPr>
          <a:r>
            <a:rPr lang="en-AU" sz="1800" kern="1200"/>
            <a:t>Functional strategies involve all of the major functions, including finance, research and development, marketing and manufacturing. </a:t>
          </a:r>
        </a:p>
      </dsp:txBody>
      <dsp:txXfrm>
        <a:off x="7515291" y="672897"/>
        <a:ext cx="3294698" cy="38539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EBD7C-6AEC-8C47-91D6-8A3024369587}">
      <dsp:nvSpPr>
        <dsp:cNvPr id="0" name=""/>
        <dsp:cNvSpPr/>
      </dsp:nvSpPr>
      <dsp:spPr>
        <a:xfrm>
          <a:off x="3897" y="100574"/>
          <a:ext cx="2343570" cy="875060"/>
        </a:xfrm>
        <a:prstGeom prst="rect">
          <a:avLst/>
        </a:prstGeom>
        <a:solidFill>
          <a:srgbClr val="00669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AU" sz="2100" kern="1200" dirty="0"/>
            <a:t>Strengths</a:t>
          </a:r>
        </a:p>
        <a:p>
          <a:pPr marL="0" lvl="0" indent="0" algn="ctr" defTabSz="933450">
            <a:lnSpc>
              <a:spcPct val="90000"/>
            </a:lnSpc>
            <a:spcBef>
              <a:spcPct val="0"/>
            </a:spcBef>
            <a:spcAft>
              <a:spcPct val="35000"/>
            </a:spcAft>
            <a:buNone/>
          </a:pPr>
          <a:r>
            <a:rPr lang="en-AU" sz="2100" kern="1200" dirty="0"/>
            <a:t> (S)</a:t>
          </a:r>
        </a:p>
      </dsp:txBody>
      <dsp:txXfrm>
        <a:off x="3897" y="100574"/>
        <a:ext cx="2343570" cy="875060"/>
      </dsp:txXfrm>
    </dsp:sp>
    <dsp:sp modelId="{76D801DF-9445-A649-A76F-FAE3436AFA9D}">
      <dsp:nvSpPr>
        <dsp:cNvPr id="0" name=""/>
        <dsp:cNvSpPr/>
      </dsp:nvSpPr>
      <dsp:spPr>
        <a:xfrm>
          <a:off x="3897" y="975635"/>
          <a:ext cx="2343570" cy="29398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AU" sz="2100" kern="1200" dirty="0"/>
            <a:t>Positive internal characteristics that the organisation can exploit to achieve its strategic performance goals</a:t>
          </a:r>
        </a:p>
      </dsp:txBody>
      <dsp:txXfrm>
        <a:off x="3897" y="975635"/>
        <a:ext cx="2343570" cy="2939894"/>
      </dsp:txXfrm>
    </dsp:sp>
    <dsp:sp modelId="{643822C6-16F3-B144-97A8-9468B54BEEB0}">
      <dsp:nvSpPr>
        <dsp:cNvPr id="0" name=""/>
        <dsp:cNvSpPr/>
      </dsp:nvSpPr>
      <dsp:spPr>
        <a:xfrm>
          <a:off x="2675567" y="100574"/>
          <a:ext cx="2343570" cy="875060"/>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AU" sz="2100" kern="1200" dirty="0"/>
            <a:t>Weaknesses </a:t>
          </a:r>
        </a:p>
        <a:p>
          <a:pPr marL="0" lvl="0" indent="0" algn="ctr" defTabSz="933450">
            <a:lnSpc>
              <a:spcPct val="90000"/>
            </a:lnSpc>
            <a:spcBef>
              <a:spcPct val="0"/>
            </a:spcBef>
            <a:spcAft>
              <a:spcPct val="35000"/>
            </a:spcAft>
            <a:buNone/>
          </a:pPr>
          <a:r>
            <a:rPr lang="en-AU" sz="2100" kern="1200" dirty="0"/>
            <a:t>(W) </a:t>
          </a:r>
        </a:p>
      </dsp:txBody>
      <dsp:txXfrm>
        <a:off x="2675567" y="100574"/>
        <a:ext cx="2343570" cy="875060"/>
      </dsp:txXfrm>
    </dsp:sp>
    <dsp:sp modelId="{B4F67FC8-6B4B-DC4F-8A1B-F32255DD2B4A}">
      <dsp:nvSpPr>
        <dsp:cNvPr id="0" name=""/>
        <dsp:cNvSpPr/>
      </dsp:nvSpPr>
      <dsp:spPr>
        <a:xfrm>
          <a:off x="2675567" y="975635"/>
          <a:ext cx="2343570" cy="29398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AU" sz="2100" kern="1200" dirty="0"/>
            <a:t>Internal characteristics that may inhibit or restrict the organisation’s performance</a:t>
          </a:r>
        </a:p>
      </dsp:txBody>
      <dsp:txXfrm>
        <a:off x="2675567" y="975635"/>
        <a:ext cx="2343570" cy="2939894"/>
      </dsp:txXfrm>
    </dsp:sp>
    <dsp:sp modelId="{F9529FE2-09B8-554A-A7D2-92C99F845773}">
      <dsp:nvSpPr>
        <dsp:cNvPr id="0" name=""/>
        <dsp:cNvSpPr/>
      </dsp:nvSpPr>
      <dsp:spPr>
        <a:xfrm>
          <a:off x="5347237" y="100574"/>
          <a:ext cx="2343570" cy="875060"/>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AU" sz="2100" kern="1200" dirty="0"/>
            <a:t>Opportunities</a:t>
          </a:r>
        </a:p>
        <a:p>
          <a:pPr marL="0" lvl="0" indent="0" algn="ctr" defTabSz="933450">
            <a:lnSpc>
              <a:spcPct val="90000"/>
            </a:lnSpc>
            <a:spcBef>
              <a:spcPct val="0"/>
            </a:spcBef>
            <a:spcAft>
              <a:spcPct val="35000"/>
            </a:spcAft>
            <a:buNone/>
          </a:pPr>
          <a:r>
            <a:rPr lang="en-AU" sz="2100" kern="1200" dirty="0"/>
            <a:t> (O)</a:t>
          </a:r>
        </a:p>
      </dsp:txBody>
      <dsp:txXfrm>
        <a:off x="5347237" y="100574"/>
        <a:ext cx="2343570" cy="875060"/>
      </dsp:txXfrm>
    </dsp:sp>
    <dsp:sp modelId="{7B370951-3DDC-4C44-B4CD-128E927EC270}">
      <dsp:nvSpPr>
        <dsp:cNvPr id="0" name=""/>
        <dsp:cNvSpPr/>
      </dsp:nvSpPr>
      <dsp:spPr>
        <a:xfrm>
          <a:off x="5347237" y="975635"/>
          <a:ext cx="2343570" cy="29398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AU" sz="2100" kern="1200" dirty="0"/>
            <a:t>Characteristics of the external environment that have the potential to help the organisation achieve or exceed its strategic goals</a:t>
          </a:r>
        </a:p>
      </dsp:txBody>
      <dsp:txXfrm>
        <a:off x="5347237" y="975635"/>
        <a:ext cx="2343570" cy="2939894"/>
      </dsp:txXfrm>
    </dsp:sp>
    <dsp:sp modelId="{D8FEBA53-0D0D-F348-B04E-EE6D72A30C59}">
      <dsp:nvSpPr>
        <dsp:cNvPr id="0" name=""/>
        <dsp:cNvSpPr/>
      </dsp:nvSpPr>
      <dsp:spPr>
        <a:xfrm>
          <a:off x="8018908" y="100574"/>
          <a:ext cx="2343570" cy="875060"/>
        </a:xfrm>
        <a:prstGeom prst="rect">
          <a:avLst/>
        </a:prstGeom>
        <a:solidFill>
          <a:srgbClr val="007B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AU" sz="2100" kern="1200" dirty="0"/>
            <a:t>Threats</a:t>
          </a:r>
        </a:p>
        <a:p>
          <a:pPr marL="0" lvl="0" indent="0" algn="ctr" defTabSz="933450">
            <a:lnSpc>
              <a:spcPct val="90000"/>
            </a:lnSpc>
            <a:spcBef>
              <a:spcPct val="0"/>
            </a:spcBef>
            <a:spcAft>
              <a:spcPct val="35000"/>
            </a:spcAft>
            <a:buNone/>
          </a:pPr>
          <a:r>
            <a:rPr lang="en-AU" sz="2100" kern="1200" dirty="0"/>
            <a:t>(T)</a:t>
          </a:r>
        </a:p>
      </dsp:txBody>
      <dsp:txXfrm>
        <a:off x="8018908" y="100574"/>
        <a:ext cx="2343570" cy="875060"/>
      </dsp:txXfrm>
    </dsp:sp>
    <dsp:sp modelId="{22E544C6-F934-F147-A22B-F7524085EC36}">
      <dsp:nvSpPr>
        <dsp:cNvPr id="0" name=""/>
        <dsp:cNvSpPr/>
      </dsp:nvSpPr>
      <dsp:spPr>
        <a:xfrm>
          <a:off x="8018908" y="975635"/>
          <a:ext cx="2343570" cy="29398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AU" sz="2100" kern="1200" dirty="0"/>
            <a:t>Characteristics of the external environment that may prevent the organisation from achieving its strategic goals</a:t>
          </a:r>
        </a:p>
      </dsp:txBody>
      <dsp:txXfrm>
        <a:off x="8018908" y="975635"/>
        <a:ext cx="2343570" cy="293989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3F5464-B898-B44F-AA5D-50E09FBB94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152DE4-4A6A-C848-9290-2366238E0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916F10D6-91A6-614D-A001-0A4CD63B47BC}" type="datetimeFigureOut">
              <a:rPr lang="en-US"/>
              <a:pPr>
                <a:defRPr/>
              </a:pPr>
              <a:t>3/19/2025</a:t>
            </a:fld>
            <a:endParaRPr lang="en-US"/>
          </a:p>
        </p:txBody>
      </p:sp>
      <p:sp>
        <p:nvSpPr>
          <p:cNvPr id="4" name="Footer Placeholder 3">
            <a:extLst>
              <a:ext uri="{FF2B5EF4-FFF2-40B4-BE49-F238E27FC236}">
                <a16:creationId xmlns:a16="http://schemas.microsoft.com/office/drawing/2014/main" id="{42020295-A878-144D-A72B-D001CE6EE5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D7522900-62DF-E94B-BF37-D2C5BA00EE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5045EC7-85EB-1349-8EA8-82460795932B}"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4ECBD-7079-244D-87A7-A656108A75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EA9D297-9B10-994A-A7CA-58D81194F94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218EBBB-50A5-9D42-A86B-429D17BEE6EE}" type="datetimeFigureOut">
              <a:rPr lang="en-US"/>
              <a:pPr>
                <a:defRPr/>
              </a:pPr>
              <a:t>3/19/2025</a:t>
            </a:fld>
            <a:endParaRPr lang="en-US"/>
          </a:p>
        </p:txBody>
      </p:sp>
      <p:sp>
        <p:nvSpPr>
          <p:cNvPr id="4" name="Slide Image Placeholder 3">
            <a:extLst>
              <a:ext uri="{FF2B5EF4-FFF2-40B4-BE49-F238E27FC236}">
                <a16:creationId xmlns:a16="http://schemas.microsoft.com/office/drawing/2014/main" id="{B6093E99-50BF-4A4C-BABA-80A400FDF57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A907975-2C43-E946-9F34-F6E4C810B90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CBF47C0-0CD7-D742-BCD7-B16B8B7983E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A74A3C7-87C0-D040-B5FD-3549CD5002F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31F1182-81F4-9E4F-9108-1E79DEFFDD3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6</a:t>
            </a:fld>
            <a:endParaRPr lang="en-US"/>
          </a:p>
        </p:txBody>
      </p:sp>
    </p:spTree>
    <p:extLst>
      <p:ext uri="{BB962C8B-B14F-4D97-AF65-F5344CB8AC3E}">
        <p14:creationId xmlns:p14="http://schemas.microsoft.com/office/powerpoint/2010/main" val="4229697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15</a:t>
            </a:fld>
            <a:endParaRPr lang="en-US"/>
          </a:p>
        </p:txBody>
      </p:sp>
    </p:spTree>
    <p:extLst>
      <p:ext uri="{BB962C8B-B14F-4D97-AF65-F5344CB8AC3E}">
        <p14:creationId xmlns:p14="http://schemas.microsoft.com/office/powerpoint/2010/main" val="426267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18</a:t>
            </a:fld>
            <a:endParaRPr lang="en-US"/>
          </a:p>
        </p:txBody>
      </p:sp>
    </p:spTree>
    <p:extLst>
      <p:ext uri="{BB962C8B-B14F-4D97-AF65-F5344CB8AC3E}">
        <p14:creationId xmlns:p14="http://schemas.microsoft.com/office/powerpoint/2010/main" val="3318633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19</a:t>
            </a:fld>
            <a:endParaRPr lang="en-US"/>
          </a:p>
        </p:txBody>
      </p:sp>
    </p:spTree>
    <p:extLst>
      <p:ext uri="{BB962C8B-B14F-4D97-AF65-F5344CB8AC3E}">
        <p14:creationId xmlns:p14="http://schemas.microsoft.com/office/powerpoint/2010/main" val="2567627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24</a:t>
            </a:fld>
            <a:endParaRPr lang="en-US"/>
          </a:p>
        </p:txBody>
      </p:sp>
    </p:spTree>
    <p:extLst>
      <p:ext uri="{BB962C8B-B14F-4D97-AF65-F5344CB8AC3E}">
        <p14:creationId xmlns:p14="http://schemas.microsoft.com/office/powerpoint/2010/main" val="4221967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25</a:t>
            </a:fld>
            <a:endParaRPr lang="en-US"/>
          </a:p>
        </p:txBody>
      </p:sp>
    </p:spTree>
    <p:extLst>
      <p:ext uri="{BB962C8B-B14F-4D97-AF65-F5344CB8AC3E}">
        <p14:creationId xmlns:p14="http://schemas.microsoft.com/office/powerpoint/2010/main" val="3930413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27</a:t>
            </a:fld>
            <a:endParaRPr lang="en-US"/>
          </a:p>
        </p:txBody>
      </p:sp>
    </p:spTree>
    <p:extLst>
      <p:ext uri="{BB962C8B-B14F-4D97-AF65-F5344CB8AC3E}">
        <p14:creationId xmlns:p14="http://schemas.microsoft.com/office/powerpoint/2010/main" val="4229697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28</a:t>
            </a:fld>
            <a:endParaRPr lang="en-US"/>
          </a:p>
        </p:txBody>
      </p:sp>
    </p:spTree>
    <p:extLst>
      <p:ext uri="{BB962C8B-B14F-4D97-AF65-F5344CB8AC3E}">
        <p14:creationId xmlns:p14="http://schemas.microsoft.com/office/powerpoint/2010/main" val="54241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29</a:t>
            </a:fld>
            <a:endParaRPr lang="en-US"/>
          </a:p>
        </p:txBody>
      </p:sp>
    </p:spTree>
    <p:extLst>
      <p:ext uri="{BB962C8B-B14F-4D97-AF65-F5344CB8AC3E}">
        <p14:creationId xmlns:p14="http://schemas.microsoft.com/office/powerpoint/2010/main" val="2887027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30</a:t>
            </a:fld>
            <a:endParaRPr lang="en-US"/>
          </a:p>
        </p:txBody>
      </p:sp>
    </p:spTree>
    <p:extLst>
      <p:ext uri="{BB962C8B-B14F-4D97-AF65-F5344CB8AC3E}">
        <p14:creationId xmlns:p14="http://schemas.microsoft.com/office/powerpoint/2010/main" val="3272154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31</a:t>
            </a:fld>
            <a:endParaRPr lang="en-US"/>
          </a:p>
        </p:txBody>
      </p:sp>
    </p:spTree>
    <p:extLst>
      <p:ext uri="{BB962C8B-B14F-4D97-AF65-F5344CB8AC3E}">
        <p14:creationId xmlns:p14="http://schemas.microsoft.com/office/powerpoint/2010/main" val="2878116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7</a:t>
            </a:fld>
            <a:endParaRPr lang="en-US"/>
          </a:p>
        </p:txBody>
      </p:sp>
    </p:spTree>
    <p:extLst>
      <p:ext uri="{BB962C8B-B14F-4D97-AF65-F5344CB8AC3E}">
        <p14:creationId xmlns:p14="http://schemas.microsoft.com/office/powerpoint/2010/main" val="1525319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32</a:t>
            </a:fld>
            <a:endParaRPr lang="en-US"/>
          </a:p>
        </p:txBody>
      </p:sp>
    </p:spTree>
    <p:extLst>
      <p:ext uri="{BB962C8B-B14F-4D97-AF65-F5344CB8AC3E}">
        <p14:creationId xmlns:p14="http://schemas.microsoft.com/office/powerpoint/2010/main" val="716651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33</a:t>
            </a:fld>
            <a:endParaRPr lang="en-US"/>
          </a:p>
        </p:txBody>
      </p:sp>
    </p:spTree>
    <p:extLst>
      <p:ext uri="{BB962C8B-B14F-4D97-AF65-F5344CB8AC3E}">
        <p14:creationId xmlns:p14="http://schemas.microsoft.com/office/powerpoint/2010/main" val="1827575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34</a:t>
            </a:fld>
            <a:endParaRPr lang="en-US"/>
          </a:p>
        </p:txBody>
      </p:sp>
    </p:spTree>
    <p:extLst>
      <p:ext uri="{BB962C8B-B14F-4D97-AF65-F5344CB8AC3E}">
        <p14:creationId xmlns:p14="http://schemas.microsoft.com/office/powerpoint/2010/main" val="1184844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38</a:t>
            </a:fld>
            <a:endParaRPr lang="en-US"/>
          </a:p>
        </p:txBody>
      </p:sp>
    </p:spTree>
    <p:extLst>
      <p:ext uri="{BB962C8B-B14F-4D97-AF65-F5344CB8AC3E}">
        <p14:creationId xmlns:p14="http://schemas.microsoft.com/office/powerpoint/2010/main" val="3318633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8</a:t>
            </a:fld>
            <a:endParaRPr lang="en-US"/>
          </a:p>
        </p:txBody>
      </p:sp>
    </p:spTree>
    <p:extLst>
      <p:ext uri="{BB962C8B-B14F-4D97-AF65-F5344CB8AC3E}">
        <p14:creationId xmlns:p14="http://schemas.microsoft.com/office/powerpoint/2010/main" val="54241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9</a:t>
            </a:fld>
            <a:endParaRPr lang="en-US"/>
          </a:p>
        </p:txBody>
      </p:sp>
    </p:spTree>
    <p:extLst>
      <p:ext uri="{BB962C8B-B14F-4D97-AF65-F5344CB8AC3E}">
        <p14:creationId xmlns:p14="http://schemas.microsoft.com/office/powerpoint/2010/main" val="3272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10</a:t>
            </a:fld>
            <a:endParaRPr lang="en-US"/>
          </a:p>
        </p:txBody>
      </p:sp>
    </p:spTree>
    <p:extLst>
      <p:ext uri="{BB962C8B-B14F-4D97-AF65-F5344CB8AC3E}">
        <p14:creationId xmlns:p14="http://schemas.microsoft.com/office/powerpoint/2010/main" val="308986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11</a:t>
            </a:fld>
            <a:endParaRPr lang="en-US"/>
          </a:p>
        </p:txBody>
      </p:sp>
    </p:spTree>
    <p:extLst>
      <p:ext uri="{BB962C8B-B14F-4D97-AF65-F5344CB8AC3E}">
        <p14:creationId xmlns:p14="http://schemas.microsoft.com/office/powerpoint/2010/main" val="1827575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12</a:t>
            </a:fld>
            <a:endParaRPr lang="en-US"/>
          </a:p>
        </p:txBody>
      </p:sp>
    </p:spTree>
    <p:extLst>
      <p:ext uri="{BB962C8B-B14F-4D97-AF65-F5344CB8AC3E}">
        <p14:creationId xmlns:p14="http://schemas.microsoft.com/office/powerpoint/2010/main" val="407001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13</a:t>
            </a:fld>
            <a:endParaRPr lang="en-US"/>
          </a:p>
        </p:txBody>
      </p:sp>
    </p:spTree>
    <p:extLst>
      <p:ext uri="{BB962C8B-B14F-4D97-AF65-F5344CB8AC3E}">
        <p14:creationId xmlns:p14="http://schemas.microsoft.com/office/powerpoint/2010/main" val="44276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14</a:t>
            </a:fld>
            <a:endParaRPr lang="en-US"/>
          </a:p>
        </p:txBody>
      </p:sp>
    </p:spTree>
    <p:extLst>
      <p:ext uri="{BB962C8B-B14F-4D97-AF65-F5344CB8AC3E}">
        <p14:creationId xmlns:p14="http://schemas.microsoft.com/office/powerpoint/2010/main" val="2351526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2E5683-A327-EE53-6A8B-0E590DCBE1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747"/>
          <a:stretch/>
        </p:blipFill>
        <p:spPr>
          <a:xfrm>
            <a:off x="0" y="-2005256"/>
            <a:ext cx="12192000" cy="7612602"/>
          </a:xfrm>
          <a:prstGeom prst="rect">
            <a:avLst/>
          </a:prstGeom>
        </p:spPr>
      </p:pic>
      <p:sp>
        <p:nvSpPr>
          <p:cNvPr id="2" name="Title 1">
            <a:extLst>
              <a:ext uri="{FF2B5EF4-FFF2-40B4-BE49-F238E27FC236}">
                <a16:creationId xmlns:a16="http://schemas.microsoft.com/office/drawing/2014/main" id="{EA9BCC02-48AB-ADD5-CB70-45CB93A479BE}"/>
              </a:ext>
            </a:extLst>
          </p:cNvPr>
          <p:cNvSpPr>
            <a:spLocks noGrp="1"/>
          </p:cNvSpPr>
          <p:nvPr>
            <p:ph type="ctrTitle"/>
          </p:nvPr>
        </p:nvSpPr>
        <p:spPr>
          <a:xfrm>
            <a:off x="1524000" y="1122363"/>
            <a:ext cx="9144000" cy="2387600"/>
          </a:xfrm>
        </p:spPr>
        <p:txBody>
          <a:bodyPr anchor="b"/>
          <a:lstStyle>
            <a:lvl1pPr algn="ctr">
              <a:defRPr sz="45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8D06BDD5-F0C9-3042-85E7-670EA0C5350F}"/>
              </a:ext>
            </a:extLst>
          </p:cNvPr>
          <p:cNvSpPr>
            <a:spLocks noGrp="1"/>
          </p:cNvSpPr>
          <p:nvPr>
            <p:ph type="subTitle" idx="1"/>
          </p:nvPr>
        </p:nvSpPr>
        <p:spPr>
          <a:xfrm>
            <a:off x="1524000" y="3602038"/>
            <a:ext cx="9144000" cy="1655762"/>
          </a:xfrm>
        </p:spPr>
        <p:txBody>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10" name="TextBox 9">
            <a:extLst>
              <a:ext uri="{FF2B5EF4-FFF2-40B4-BE49-F238E27FC236}">
                <a16:creationId xmlns:a16="http://schemas.microsoft.com/office/drawing/2014/main" id="{93C55B97-BEFC-F6C9-00C8-9146A89AE056}"/>
              </a:ext>
            </a:extLst>
          </p:cNvPr>
          <p:cNvSpPr txBox="1"/>
          <p:nvPr userDrawn="1"/>
        </p:nvSpPr>
        <p:spPr>
          <a:xfrm>
            <a:off x="6270171" y="6369635"/>
            <a:ext cx="1776448" cy="253916"/>
          </a:xfrm>
          <a:prstGeom prst="rect">
            <a:avLst/>
          </a:prstGeom>
          <a:noFill/>
        </p:spPr>
        <p:txBody>
          <a:bodyPr wrap="none" rtlCol="0">
            <a:spAutoFit/>
          </a:bodyPr>
          <a:lstStyle/>
          <a:p>
            <a:r>
              <a:rPr lang="en-AU" sz="1050" dirty="0">
                <a:latin typeface="Arial" panose="020B0604020202020204" pitchFamily="34" charset="0"/>
                <a:cs typeface="Arial" panose="020B0604020202020204" pitchFamily="34" charset="0"/>
              </a:rPr>
              <a:t>Provider Code: PRV14012</a:t>
            </a:r>
          </a:p>
        </p:txBody>
      </p:sp>
      <p:sp>
        <p:nvSpPr>
          <p:cNvPr id="11" name="TextBox 10">
            <a:extLst>
              <a:ext uri="{FF2B5EF4-FFF2-40B4-BE49-F238E27FC236}">
                <a16:creationId xmlns:a16="http://schemas.microsoft.com/office/drawing/2014/main" id="{A1BFF9FE-FDC7-5757-B649-FC224017427F}"/>
              </a:ext>
            </a:extLst>
          </p:cNvPr>
          <p:cNvSpPr txBox="1"/>
          <p:nvPr userDrawn="1"/>
        </p:nvSpPr>
        <p:spPr>
          <a:xfrm>
            <a:off x="9192978" y="6369635"/>
            <a:ext cx="1632178" cy="253916"/>
          </a:xfrm>
          <a:prstGeom prst="rect">
            <a:avLst/>
          </a:prstGeom>
          <a:noFill/>
        </p:spPr>
        <p:txBody>
          <a:bodyPr wrap="none" rtlCol="0">
            <a:spAutoFit/>
          </a:bodyPr>
          <a:lstStyle/>
          <a:p>
            <a:r>
              <a:rPr lang="en-AU" sz="1050" dirty="0">
                <a:latin typeface="Arial" panose="020B0604020202020204" pitchFamily="34" charset="0"/>
                <a:cs typeface="Arial" panose="020B0604020202020204" pitchFamily="34" charset="0"/>
              </a:rPr>
              <a:t>CRICOS Code: 03391M</a:t>
            </a:r>
          </a:p>
        </p:txBody>
      </p:sp>
      <p:pic>
        <p:nvPicPr>
          <p:cNvPr id="14" name="Picture 13" descr="A black background with blue text&#10;&#10;Description automatically generated">
            <a:extLst>
              <a:ext uri="{FF2B5EF4-FFF2-40B4-BE49-F238E27FC236}">
                <a16:creationId xmlns:a16="http://schemas.microsoft.com/office/drawing/2014/main" id="{5F3D99FC-96FD-8365-80E7-0F20C16594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4714" y="5906271"/>
            <a:ext cx="2578839" cy="731313"/>
          </a:xfrm>
          <a:prstGeom prst="rect">
            <a:avLst/>
          </a:prstGeom>
        </p:spPr>
      </p:pic>
    </p:spTree>
    <p:extLst>
      <p:ext uri="{BB962C8B-B14F-4D97-AF65-F5344CB8AC3E}">
        <p14:creationId xmlns:p14="http://schemas.microsoft.com/office/powerpoint/2010/main" val="2089336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63C0-490D-5F5D-E8D6-DEF19B6DBA5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7F2551D-3F4C-1938-7EBD-D5864C22A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FB0E147-496D-8D20-E3B0-2C9C7CD37F56}"/>
              </a:ext>
            </a:extLst>
          </p:cNvPr>
          <p:cNvSpPr>
            <a:spLocks noGrp="1"/>
          </p:cNvSpPr>
          <p:nvPr>
            <p:ph type="dt" sz="half" idx="10"/>
          </p:nvPr>
        </p:nvSpPr>
        <p:spPr/>
        <p:txBody>
          <a:bodyPr/>
          <a:lstStyle/>
          <a:p>
            <a:fld id="{26646480-15AE-41BB-A720-9FE3920C73BC}" type="datetime1">
              <a:rPr lang="en-AU" smtClean="0"/>
              <a:t>19/03/2025</a:t>
            </a:fld>
            <a:endParaRPr lang="en-AU"/>
          </a:p>
        </p:txBody>
      </p:sp>
      <p:sp>
        <p:nvSpPr>
          <p:cNvPr id="5" name="Footer Placeholder 4">
            <a:extLst>
              <a:ext uri="{FF2B5EF4-FFF2-40B4-BE49-F238E27FC236}">
                <a16:creationId xmlns:a16="http://schemas.microsoft.com/office/drawing/2014/main" id="{9BE9A733-95F5-D5BC-2D54-99820DCF182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0C38DB0-B6E4-40B6-40DA-7326AA522C74}"/>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123605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8CDC5C-942C-8C83-140B-96A8D21D76FB}"/>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6B13C13-BA75-1E34-F4DD-878B9F48EDAC}"/>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8F96191-C41F-6340-39A1-D051F5BD43DE}"/>
              </a:ext>
            </a:extLst>
          </p:cNvPr>
          <p:cNvSpPr>
            <a:spLocks noGrp="1"/>
          </p:cNvSpPr>
          <p:nvPr>
            <p:ph type="dt" sz="half" idx="10"/>
          </p:nvPr>
        </p:nvSpPr>
        <p:spPr/>
        <p:txBody>
          <a:bodyPr/>
          <a:lstStyle/>
          <a:p>
            <a:fld id="{42AF9440-3317-495D-A7BC-08E8DA5ED880}" type="datetime1">
              <a:rPr lang="en-AU" smtClean="0"/>
              <a:t>19/03/2025</a:t>
            </a:fld>
            <a:endParaRPr lang="en-AU"/>
          </a:p>
        </p:txBody>
      </p:sp>
      <p:sp>
        <p:nvSpPr>
          <p:cNvPr id="5" name="Footer Placeholder 4">
            <a:extLst>
              <a:ext uri="{FF2B5EF4-FFF2-40B4-BE49-F238E27FC236}">
                <a16:creationId xmlns:a16="http://schemas.microsoft.com/office/drawing/2014/main" id="{7EE24EC3-A7A0-B666-DDD8-44C8D9584B5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DD7FF98-869B-F23A-EE39-CFD4BD0D9CF3}"/>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1634898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CE4463-3CC8-41BC-AAFD-06FDD2733182}"/>
              </a:ext>
            </a:extLst>
          </p:cNvPr>
          <p:cNvSpPr/>
          <p:nvPr userDrawn="1"/>
        </p:nvSpPr>
        <p:spPr>
          <a:xfrm>
            <a:off x="0" y="1482812"/>
            <a:ext cx="12192000" cy="4765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335288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CE4463-3CC8-41BC-AAFD-06FDD2733182}"/>
              </a:ext>
            </a:extLst>
          </p:cNvPr>
          <p:cNvSpPr/>
          <p:nvPr userDrawn="1"/>
        </p:nvSpPr>
        <p:spPr>
          <a:xfrm>
            <a:off x="0" y="1482812"/>
            <a:ext cx="12192000" cy="4765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223085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CE4463-3CC8-41BC-AAFD-06FDD2733182}"/>
              </a:ext>
            </a:extLst>
          </p:cNvPr>
          <p:cNvSpPr/>
          <p:nvPr userDrawn="1"/>
        </p:nvSpPr>
        <p:spPr>
          <a:xfrm>
            <a:off x="0" y="1482812"/>
            <a:ext cx="12192000" cy="4765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414244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20588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CE4463-3CC8-41BC-AAFD-06FDD2733182}"/>
              </a:ext>
            </a:extLst>
          </p:cNvPr>
          <p:cNvSpPr/>
          <p:nvPr userDrawn="1"/>
        </p:nvSpPr>
        <p:spPr>
          <a:xfrm>
            <a:off x="0" y="1482812"/>
            <a:ext cx="12192000" cy="4765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630917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CE4463-3CC8-41BC-AAFD-06FDD2733182}"/>
              </a:ext>
            </a:extLst>
          </p:cNvPr>
          <p:cNvSpPr/>
          <p:nvPr userDrawn="1"/>
        </p:nvSpPr>
        <p:spPr>
          <a:xfrm>
            <a:off x="0" y="1482812"/>
            <a:ext cx="12192000" cy="4765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240135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50564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A117CD-78D6-8140-8F9E-BBE1D9A6A0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3"/>
            <a:ext cx="12192000" cy="783149"/>
          </a:xfrm>
          <a:prstGeom prst="rect">
            <a:avLst/>
          </a:prstGeom>
        </p:spPr>
      </p:pic>
      <p:sp>
        <p:nvSpPr>
          <p:cNvPr id="2" name="Title 1">
            <a:extLst>
              <a:ext uri="{FF2B5EF4-FFF2-40B4-BE49-F238E27FC236}">
                <a16:creationId xmlns:a16="http://schemas.microsoft.com/office/drawing/2014/main" id="{25A8DDE0-F96D-EF4F-4AAC-96AC7A3FA23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9C6E2C7-0B7E-49E7-A2AA-0F31EC71C0E6}"/>
              </a:ext>
            </a:extLst>
          </p:cNvPr>
          <p:cNvSpPr>
            <a:spLocks noGrp="1"/>
          </p:cNvSpPr>
          <p:nvPr>
            <p:ph idx="1"/>
          </p:nvPr>
        </p:nvSpPr>
        <p:spPr>
          <a:xfrm>
            <a:off x="838200" y="1825625"/>
            <a:ext cx="10515600" cy="41539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36600EF9-848E-8342-A464-86DA41E4F60E}"/>
              </a:ext>
            </a:extLst>
          </p:cNvPr>
          <p:cNvSpPr>
            <a:spLocks noGrp="1"/>
          </p:cNvSpPr>
          <p:nvPr>
            <p:ph type="dt" sz="half" idx="10"/>
          </p:nvPr>
        </p:nvSpPr>
        <p:spPr/>
        <p:txBody>
          <a:bodyPr/>
          <a:lstStyle/>
          <a:p>
            <a:fld id="{F9686A0F-D7F8-4968-BE3A-1B60F95CA0C3}" type="datetime1">
              <a:rPr lang="en-AU" smtClean="0"/>
              <a:t>19/03/2025</a:t>
            </a:fld>
            <a:endParaRPr lang="en-AU"/>
          </a:p>
        </p:txBody>
      </p:sp>
      <p:sp>
        <p:nvSpPr>
          <p:cNvPr id="5" name="Footer Placeholder 4">
            <a:extLst>
              <a:ext uri="{FF2B5EF4-FFF2-40B4-BE49-F238E27FC236}">
                <a16:creationId xmlns:a16="http://schemas.microsoft.com/office/drawing/2014/main" id="{82B3BBE9-60F7-9272-739D-6522C6E68C2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9B063B-F8FA-5477-6BA4-EA3B781186F0}"/>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9" name="Picture 8" descr="A black background with white text&#10;&#10;Description automatically generated">
            <a:extLst>
              <a:ext uri="{FF2B5EF4-FFF2-40B4-BE49-F238E27FC236}">
                <a16:creationId xmlns:a16="http://schemas.microsoft.com/office/drawing/2014/main" id="{E072116D-CEAC-A2E1-6153-3555683344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757" y="6200364"/>
            <a:ext cx="1947591" cy="551257"/>
          </a:xfrm>
          <a:prstGeom prst="rect">
            <a:avLst/>
          </a:prstGeom>
        </p:spPr>
      </p:pic>
      <p:sp>
        <p:nvSpPr>
          <p:cNvPr id="10" name="TextBox 9">
            <a:extLst>
              <a:ext uri="{FF2B5EF4-FFF2-40B4-BE49-F238E27FC236}">
                <a16:creationId xmlns:a16="http://schemas.microsoft.com/office/drawing/2014/main" id="{B058552A-4ED8-EF49-F3C5-CDB014C8D4AE}"/>
              </a:ext>
            </a:extLst>
          </p:cNvPr>
          <p:cNvSpPr txBox="1"/>
          <p:nvPr userDrawn="1"/>
        </p:nvSpPr>
        <p:spPr>
          <a:xfrm>
            <a:off x="9046687" y="6306715"/>
            <a:ext cx="1444626" cy="276999"/>
          </a:xfrm>
          <a:prstGeom prst="rect">
            <a:avLst/>
          </a:prstGeom>
          <a:noFill/>
        </p:spPr>
        <p:txBody>
          <a:bodyPr wrap="none" rtlCol="0">
            <a:spAutoFit/>
          </a:bodyPr>
          <a:lstStyle/>
          <a:p>
            <a:r>
              <a:rPr lang="en-AU" sz="12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221319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CD2D21-3EBA-35F0-107C-5E3B44F3EF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3"/>
            <a:ext cx="12192000" cy="783149"/>
          </a:xfrm>
          <a:prstGeom prst="rect">
            <a:avLst/>
          </a:prstGeom>
        </p:spPr>
      </p:pic>
      <p:sp>
        <p:nvSpPr>
          <p:cNvPr id="2" name="Title 1">
            <a:extLst>
              <a:ext uri="{FF2B5EF4-FFF2-40B4-BE49-F238E27FC236}">
                <a16:creationId xmlns:a16="http://schemas.microsoft.com/office/drawing/2014/main" id="{94DE4502-502A-E513-028F-CB12A61E0F5A}"/>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0F54D69-3459-8871-6E50-89FACBE2E684}"/>
              </a:ext>
            </a:extLst>
          </p:cNvPr>
          <p:cNvSpPr>
            <a:spLocks noGrp="1"/>
          </p:cNvSpPr>
          <p:nvPr>
            <p:ph type="body" idx="1"/>
          </p:nvPr>
        </p:nvSpPr>
        <p:spPr>
          <a:xfrm>
            <a:off x="831851" y="4589465"/>
            <a:ext cx="10515600" cy="139012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075016-E6EC-9527-6A28-BB6136EAA2F9}"/>
              </a:ext>
            </a:extLst>
          </p:cNvPr>
          <p:cNvSpPr>
            <a:spLocks noGrp="1"/>
          </p:cNvSpPr>
          <p:nvPr>
            <p:ph type="dt" sz="half" idx="10"/>
          </p:nvPr>
        </p:nvSpPr>
        <p:spPr/>
        <p:txBody>
          <a:bodyPr/>
          <a:lstStyle/>
          <a:p>
            <a:fld id="{369EFCBB-ADFC-4D78-A2FE-9896B488F96A}" type="datetime1">
              <a:rPr lang="en-AU" smtClean="0"/>
              <a:t>19/03/2025</a:t>
            </a:fld>
            <a:endParaRPr lang="en-AU"/>
          </a:p>
        </p:txBody>
      </p:sp>
      <p:sp>
        <p:nvSpPr>
          <p:cNvPr id="5" name="Footer Placeholder 4">
            <a:extLst>
              <a:ext uri="{FF2B5EF4-FFF2-40B4-BE49-F238E27FC236}">
                <a16:creationId xmlns:a16="http://schemas.microsoft.com/office/drawing/2014/main" id="{16C2A4F1-A0DD-2D3D-AA37-30A98D3E476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54CD5AC-1415-BCDA-AB63-99052A836142}"/>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8" name="Picture 7">
            <a:extLst>
              <a:ext uri="{FF2B5EF4-FFF2-40B4-BE49-F238E27FC236}">
                <a16:creationId xmlns:a16="http://schemas.microsoft.com/office/drawing/2014/main" id="{DC4456E6-F407-564E-0040-8C5DE902D7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4547"/>
          <a:stretch/>
        </p:blipFill>
        <p:spPr>
          <a:xfrm>
            <a:off x="0" y="0"/>
            <a:ext cx="12192000" cy="498574"/>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04219F32-9853-FCD3-EA66-E542053F75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757" y="6200364"/>
            <a:ext cx="1947591" cy="551257"/>
          </a:xfrm>
          <a:prstGeom prst="rect">
            <a:avLst/>
          </a:prstGeom>
        </p:spPr>
      </p:pic>
      <p:sp>
        <p:nvSpPr>
          <p:cNvPr id="12" name="TextBox 11">
            <a:extLst>
              <a:ext uri="{FF2B5EF4-FFF2-40B4-BE49-F238E27FC236}">
                <a16:creationId xmlns:a16="http://schemas.microsoft.com/office/drawing/2014/main" id="{159C27B5-6BBC-80C1-2230-82102BA6A23E}"/>
              </a:ext>
            </a:extLst>
          </p:cNvPr>
          <p:cNvSpPr txBox="1"/>
          <p:nvPr userDrawn="1"/>
        </p:nvSpPr>
        <p:spPr>
          <a:xfrm>
            <a:off x="9046687" y="6306715"/>
            <a:ext cx="1444626" cy="276999"/>
          </a:xfrm>
          <a:prstGeom prst="rect">
            <a:avLst/>
          </a:prstGeom>
          <a:noFill/>
        </p:spPr>
        <p:txBody>
          <a:bodyPr wrap="none" rtlCol="0">
            <a:spAutoFit/>
          </a:bodyPr>
          <a:lstStyle/>
          <a:p>
            <a:r>
              <a:rPr lang="en-AU" sz="12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392873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9E3680-4038-471B-BDB3-398A78013B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3"/>
            <a:ext cx="12192000" cy="783149"/>
          </a:xfrm>
          <a:prstGeom prst="rect">
            <a:avLst/>
          </a:prstGeom>
        </p:spPr>
      </p:pic>
      <p:sp>
        <p:nvSpPr>
          <p:cNvPr id="2" name="Title 1">
            <a:extLst>
              <a:ext uri="{FF2B5EF4-FFF2-40B4-BE49-F238E27FC236}">
                <a16:creationId xmlns:a16="http://schemas.microsoft.com/office/drawing/2014/main" id="{4394E86B-89A9-45B6-0061-00E5CFEC3A3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241327A-5C9A-9F2F-4AA3-868AA1DF81F1}"/>
              </a:ext>
            </a:extLst>
          </p:cNvPr>
          <p:cNvSpPr>
            <a:spLocks noGrp="1"/>
          </p:cNvSpPr>
          <p:nvPr>
            <p:ph sz="half" idx="1"/>
          </p:nvPr>
        </p:nvSpPr>
        <p:spPr>
          <a:xfrm>
            <a:off x="838200" y="1825625"/>
            <a:ext cx="5181600" cy="4175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026AE27-1080-B3CB-A760-52104E5390BA}"/>
              </a:ext>
            </a:extLst>
          </p:cNvPr>
          <p:cNvSpPr>
            <a:spLocks noGrp="1"/>
          </p:cNvSpPr>
          <p:nvPr>
            <p:ph sz="half" idx="2"/>
          </p:nvPr>
        </p:nvSpPr>
        <p:spPr>
          <a:xfrm>
            <a:off x="6172200" y="1825625"/>
            <a:ext cx="5181600" cy="4175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D64F458-28ED-0193-4FA5-EC8434E48334}"/>
              </a:ext>
            </a:extLst>
          </p:cNvPr>
          <p:cNvSpPr>
            <a:spLocks noGrp="1"/>
          </p:cNvSpPr>
          <p:nvPr>
            <p:ph type="dt" sz="half" idx="10"/>
          </p:nvPr>
        </p:nvSpPr>
        <p:spPr/>
        <p:txBody>
          <a:bodyPr/>
          <a:lstStyle/>
          <a:p>
            <a:fld id="{FD556ABA-F6DA-41FA-B9B3-0D068FA94838}" type="datetime1">
              <a:rPr lang="en-AU" smtClean="0"/>
              <a:t>19/03/2025</a:t>
            </a:fld>
            <a:endParaRPr lang="en-AU"/>
          </a:p>
        </p:txBody>
      </p:sp>
      <p:sp>
        <p:nvSpPr>
          <p:cNvPr id="6" name="Footer Placeholder 5">
            <a:extLst>
              <a:ext uri="{FF2B5EF4-FFF2-40B4-BE49-F238E27FC236}">
                <a16:creationId xmlns:a16="http://schemas.microsoft.com/office/drawing/2014/main" id="{50127CF5-E4E2-0EB7-8807-4001053BB2D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B8D8EBB-3195-53E9-4380-1C515DC927CA}"/>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10" name="Picture 9" descr="A black background with white text&#10;&#10;Description automatically generated">
            <a:extLst>
              <a:ext uri="{FF2B5EF4-FFF2-40B4-BE49-F238E27FC236}">
                <a16:creationId xmlns:a16="http://schemas.microsoft.com/office/drawing/2014/main" id="{B3916C34-82BC-E746-A84A-378B9C7675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757" y="6200364"/>
            <a:ext cx="1947591" cy="551257"/>
          </a:xfrm>
          <a:prstGeom prst="rect">
            <a:avLst/>
          </a:prstGeom>
        </p:spPr>
      </p:pic>
      <p:sp>
        <p:nvSpPr>
          <p:cNvPr id="9" name="TextBox 8">
            <a:extLst>
              <a:ext uri="{FF2B5EF4-FFF2-40B4-BE49-F238E27FC236}">
                <a16:creationId xmlns:a16="http://schemas.microsoft.com/office/drawing/2014/main" id="{9FE021EF-A5C8-D6A8-3926-D0D314DE3466}"/>
              </a:ext>
            </a:extLst>
          </p:cNvPr>
          <p:cNvSpPr txBox="1"/>
          <p:nvPr userDrawn="1"/>
        </p:nvSpPr>
        <p:spPr>
          <a:xfrm>
            <a:off x="9046687" y="6306715"/>
            <a:ext cx="1444626" cy="276999"/>
          </a:xfrm>
          <a:prstGeom prst="rect">
            <a:avLst/>
          </a:prstGeom>
          <a:noFill/>
        </p:spPr>
        <p:txBody>
          <a:bodyPr wrap="none" rtlCol="0">
            <a:spAutoFit/>
          </a:bodyPr>
          <a:lstStyle/>
          <a:p>
            <a:r>
              <a:rPr lang="en-AU" sz="12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5269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43AFFF-EC97-BF54-3C79-0C94413C90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3"/>
            <a:ext cx="12192000" cy="783149"/>
          </a:xfrm>
          <a:prstGeom prst="rect">
            <a:avLst/>
          </a:prstGeom>
        </p:spPr>
      </p:pic>
      <p:sp>
        <p:nvSpPr>
          <p:cNvPr id="2" name="Title 1">
            <a:extLst>
              <a:ext uri="{FF2B5EF4-FFF2-40B4-BE49-F238E27FC236}">
                <a16:creationId xmlns:a16="http://schemas.microsoft.com/office/drawing/2014/main" id="{D5B938BD-4D93-C1BF-0A77-B942E331FB8B}"/>
              </a:ext>
            </a:extLst>
          </p:cNvPr>
          <p:cNvSpPr>
            <a:spLocks noGrp="1"/>
          </p:cNvSpPr>
          <p:nvPr>
            <p:ph type="title"/>
          </p:nvPr>
        </p:nvSpPr>
        <p:spPr>
          <a:xfrm>
            <a:off x="839788" y="365127"/>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7FC7B3B-DEC5-5B63-9937-38BA625A2779}"/>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0397562-1C65-06EC-946C-C3241F15F3EA}"/>
              </a:ext>
            </a:extLst>
          </p:cNvPr>
          <p:cNvSpPr>
            <a:spLocks noGrp="1"/>
          </p:cNvSpPr>
          <p:nvPr>
            <p:ph sz="half" idx="2"/>
          </p:nvPr>
        </p:nvSpPr>
        <p:spPr>
          <a:xfrm>
            <a:off x="839789" y="2505077"/>
            <a:ext cx="5157787" cy="355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9DE4B30-DFFC-0BBF-2735-CFB5299A17D3}"/>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1E797F2-74D9-C15D-33CA-37F4205FBA5E}"/>
              </a:ext>
            </a:extLst>
          </p:cNvPr>
          <p:cNvSpPr>
            <a:spLocks noGrp="1"/>
          </p:cNvSpPr>
          <p:nvPr>
            <p:ph sz="quarter" idx="4"/>
          </p:nvPr>
        </p:nvSpPr>
        <p:spPr>
          <a:xfrm>
            <a:off x="6172201" y="2505077"/>
            <a:ext cx="5183188" cy="355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1A5C741-4C0E-19DD-4E48-DF9461C5BFCD}"/>
              </a:ext>
            </a:extLst>
          </p:cNvPr>
          <p:cNvSpPr>
            <a:spLocks noGrp="1"/>
          </p:cNvSpPr>
          <p:nvPr>
            <p:ph type="dt" sz="half" idx="10"/>
          </p:nvPr>
        </p:nvSpPr>
        <p:spPr/>
        <p:txBody>
          <a:bodyPr/>
          <a:lstStyle/>
          <a:p>
            <a:fld id="{62297287-CD3E-4ED9-BB86-A2067D9EF33A}" type="datetime1">
              <a:rPr lang="en-AU" smtClean="0"/>
              <a:t>19/03/2025</a:t>
            </a:fld>
            <a:endParaRPr lang="en-AU"/>
          </a:p>
        </p:txBody>
      </p:sp>
      <p:sp>
        <p:nvSpPr>
          <p:cNvPr id="8" name="Footer Placeholder 7">
            <a:extLst>
              <a:ext uri="{FF2B5EF4-FFF2-40B4-BE49-F238E27FC236}">
                <a16:creationId xmlns:a16="http://schemas.microsoft.com/office/drawing/2014/main" id="{70CB7942-B53C-D2F6-58B1-A26D3A8350D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1B46FCE-50D5-0409-FC1C-416DFA969601}"/>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12" name="Picture 11" descr="A black background with white text&#10;&#10;Description automatically generated">
            <a:extLst>
              <a:ext uri="{FF2B5EF4-FFF2-40B4-BE49-F238E27FC236}">
                <a16:creationId xmlns:a16="http://schemas.microsoft.com/office/drawing/2014/main" id="{2298CB4F-CFCB-30DB-9727-E83E12688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757" y="6200364"/>
            <a:ext cx="1947591" cy="551257"/>
          </a:xfrm>
          <a:prstGeom prst="rect">
            <a:avLst/>
          </a:prstGeom>
        </p:spPr>
      </p:pic>
      <p:sp>
        <p:nvSpPr>
          <p:cNvPr id="10" name="TextBox 9">
            <a:extLst>
              <a:ext uri="{FF2B5EF4-FFF2-40B4-BE49-F238E27FC236}">
                <a16:creationId xmlns:a16="http://schemas.microsoft.com/office/drawing/2014/main" id="{E5400E6F-848A-07BD-1FFB-4092DE96775B}"/>
              </a:ext>
            </a:extLst>
          </p:cNvPr>
          <p:cNvSpPr txBox="1"/>
          <p:nvPr userDrawn="1"/>
        </p:nvSpPr>
        <p:spPr>
          <a:xfrm>
            <a:off x="9046687" y="6306715"/>
            <a:ext cx="1444626" cy="276999"/>
          </a:xfrm>
          <a:prstGeom prst="rect">
            <a:avLst/>
          </a:prstGeom>
          <a:noFill/>
        </p:spPr>
        <p:txBody>
          <a:bodyPr wrap="none" rtlCol="0">
            <a:spAutoFit/>
          </a:bodyPr>
          <a:lstStyle/>
          <a:p>
            <a:r>
              <a:rPr lang="en-AU" sz="12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28156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5FC7B4-5E93-B73C-66B6-FAE9AC54BD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3"/>
            <a:ext cx="12192000" cy="783149"/>
          </a:xfrm>
          <a:prstGeom prst="rect">
            <a:avLst/>
          </a:prstGeom>
        </p:spPr>
      </p:pic>
      <p:sp>
        <p:nvSpPr>
          <p:cNvPr id="2" name="Title 1">
            <a:extLst>
              <a:ext uri="{FF2B5EF4-FFF2-40B4-BE49-F238E27FC236}">
                <a16:creationId xmlns:a16="http://schemas.microsoft.com/office/drawing/2014/main" id="{B69D4FA5-9CFF-220E-0458-50170F2DE1E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A5E5B9D-D27C-B044-286D-5855FC701ACD}"/>
              </a:ext>
            </a:extLst>
          </p:cNvPr>
          <p:cNvSpPr>
            <a:spLocks noGrp="1"/>
          </p:cNvSpPr>
          <p:nvPr>
            <p:ph type="dt" sz="half" idx="10"/>
          </p:nvPr>
        </p:nvSpPr>
        <p:spPr/>
        <p:txBody>
          <a:bodyPr/>
          <a:lstStyle/>
          <a:p>
            <a:fld id="{DEF64425-7A12-4423-9CCD-17F79108EDBD}" type="datetime1">
              <a:rPr lang="en-AU" smtClean="0"/>
              <a:t>19/03/2025</a:t>
            </a:fld>
            <a:endParaRPr lang="en-AU"/>
          </a:p>
        </p:txBody>
      </p:sp>
      <p:sp>
        <p:nvSpPr>
          <p:cNvPr id="4" name="Footer Placeholder 3">
            <a:extLst>
              <a:ext uri="{FF2B5EF4-FFF2-40B4-BE49-F238E27FC236}">
                <a16:creationId xmlns:a16="http://schemas.microsoft.com/office/drawing/2014/main" id="{FB6C5A4B-0B9B-E8AF-C391-8207EFE2587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0766BE9-A882-D9F6-7638-0191F1236578}"/>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8" name="Picture 7" descr="A black background with white text&#10;&#10;Description automatically generated">
            <a:extLst>
              <a:ext uri="{FF2B5EF4-FFF2-40B4-BE49-F238E27FC236}">
                <a16:creationId xmlns:a16="http://schemas.microsoft.com/office/drawing/2014/main" id="{9ED19BA5-ED66-09EE-92E9-502FA43AEC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757" y="6200364"/>
            <a:ext cx="1947591" cy="551257"/>
          </a:xfrm>
          <a:prstGeom prst="rect">
            <a:avLst/>
          </a:prstGeom>
        </p:spPr>
      </p:pic>
      <p:sp>
        <p:nvSpPr>
          <p:cNvPr id="6" name="TextBox 5">
            <a:extLst>
              <a:ext uri="{FF2B5EF4-FFF2-40B4-BE49-F238E27FC236}">
                <a16:creationId xmlns:a16="http://schemas.microsoft.com/office/drawing/2014/main" id="{82EDB296-9A0E-449D-4A78-7611BACF5DB0}"/>
              </a:ext>
            </a:extLst>
          </p:cNvPr>
          <p:cNvSpPr txBox="1"/>
          <p:nvPr userDrawn="1"/>
        </p:nvSpPr>
        <p:spPr>
          <a:xfrm>
            <a:off x="9046687" y="6306715"/>
            <a:ext cx="1444626" cy="276999"/>
          </a:xfrm>
          <a:prstGeom prst="rect">
            <a:avLst/>
          </a:prstGeom>
          <a:noFill/>
        </p:spPr>
        <p:txBody>
          <a:bodyPr wrap="none" rtlCol="0">
            <a:spAutoFit/>
          </a:bodyPr>
          <a:lstStyle/>
          <a:p>
            <a:r>
              <a:rPr lang="en-AU" sz="12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1994340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B2B18-A4D8-892B-5B0E-59BB4771875C}"/>
              </a:ext>
            </a:extLst>
          </p:cNvPr>
          <p:cNvSpPr>
            <a:spLocks noGrp="1"/>
          </p:cNvSpPr>
          <p:nvPr>
            <p:ph type="dt" sz="half" idx="10"/>
          </p:nvPr>
        </p:nvSpPr>
        <p:spPr/>
        <p:txBody>
          <a:bodyPr/>
          <a:lstStyle/>
          <a:p>
            <a:fld id="{A1C89F5D-E23F-4044-8089-27331787BFDF}" type="datetime1">
              <a:rPr lang="en-AU" smtClean="0"/>
              <a:t>19/03/2025</a:t>
            </a:fld>
            <a:endParaRPr lang="en-AU"/>
          </a:p>
        </p:txBody>
      </p:sp>
      <p:sp>
        <p:nvSpPr>
          <p:cNvPr id="3" name="Footer Placeholder 2">
            <a:extLst>
              <a:ext uri="{FF2B5EF4-FFF2-40B4-BE49-F238E27FC236}">
                <a16:creationId xmlns:a16="http://schemas.microsoft.com/office/drawing/2014/main" id="{F9821F95-18CA-E4EB-1602-40EEE1F25D6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2925634-1D33-7190-3D80-CB588F6E89ED}"/>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157177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7AC73-0567-7EEB-3E4D-B1140F62F11D}"/>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669A5B3-5896-9114-03A2-4C93A2797ED9}"/>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2143500-E97C-9065-B8A5-D7DBB648DC5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4F9FB34-6A1B-5F3A-37DD-429D0F7EBBA5}"/>
              </a:ext>
            </a:extLst>
          </p:cNvPr>
          <p:cNvSpPr>
            <a:spLocks noGrp="1"/>
          </p:cNvSpPr>
          <p:nvPr>
            <p:ph type="dt" sz="half" idx="10"/>
          </p:nvPr>
        </p:nvSpPr>
        <p:spPr/>
        <p:txBody>
          <a:bodyPr/>
          <a:lstStyle/>
          <a:p>
            <a:fld id="{F157B211-A5BF-449B-9F26-7D93E6A8614A}" type="datetime1">
              <a:rPr lang="en-AU" smtClean="0"/>
              <a:t>19/03/2025</a:t>
            </a:fld>
            <a:endParaRPr lang="en-AU"/>
          </a:p>
        </p:txBody>
      </p:sp>
      <p:sp>
        <p:nvSpPr>
          <p:cNvPr id="6" name="Footer Placeholder 5">
            <a:extLst>
              <a:ext uri="{FF2B5EF4-FFF2-40B4-BE49-F238E27FC236}">
                <a16:creationId xmlns:a16="http://schemas.microsoft.com/office/drawing/2014/main" id="{FA4A6493-1F51-F1E0-A8FB-96850697E3C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46E12F9-3056-6E33-D9D9-61B7A71F6A28}"/>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1606735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9CB77-42E4-B934-B913-93982D0303A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F5B71CF-8766-24FA-3A76-BBC63FFCE51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a:extLst>
              <a:ext uri="{FF2B5EF4-FFF2-40B4-BE49-F238E27FC236}">
                <a16:creationId xmlns:a16="http://schemas.microsoft.com/office/drawing/2014/main" id="{398B33B1-0D6B-9FB0-F11E-61875A4C4BA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EFC817C-EE7E-AF85-5C47-3F66B40B679C}"/>
              </a:ext>
            </a:extLst>
          </p:cNvPr>
          <p:cNvSpPr>
            <a:spLocks noGrp="1"/>
          </p:cNvSpPr>
          <p:nvPr>
            <p:ph type="dt" sz="half" idx="10"/>
          </p:nvPr>
        </p:nvSpPr>
        <p:spPr/>
        <p:txBody>
          <a:bodyPr/>
          <a:lstStyle/>
          <a:p>
            <a:fld id="{B6C27395-5897-48C3-AFD6-D69A5135025D}" type="datetime1">
              <a:rPr lang="en-AU" smtClean="0"/>
              <a:t>19/03/2025</a:t>
            </a:fld>
            <a:endParaRPr lang="en-AU"/>
          </a:p>
        </p:txBody>
      </p:sp>
      <p:sp>
        <p:nvSpPr>
          <p:cNvPr id="6" name="Footer Placeholder 5">
            <a:extLst>
              <a:ext uri="{FF2B5EF4-FFF2-40B4-BE49-F238E27FC236}">
                <a16:creationId xmlns:a16="http://schemas.microsoft.com/office/drawing/2014/main" id="{54F5D7C6-A669-5998-499B-E74C5C9F39F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7BCE5A5-BB3C-BB3F-F8EC-2A3A09AE027C}"/>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317615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E7F583-F2E3-7CAA-5BFE-93DA4370701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7766F3F3-178E-4531-38FF-EBBEAC953F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192C381B-1A90-6E8E-7D56-8BA418D5BB4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57952D8-3764-4BFF-83ED-236F339CF823}" type="datetime1">
              <a:rPr lang="en-AU" smtClean="0"/>
              <a:t>19/03/2025</a:t>
            </a:fld>
            <a:endParaRPr lang="en-AU"/>
          </a:p>
        </p:txBody>
      </p:sp>
      <p:sp>
        <p:nvSpPr>
          <p:cNvPr id="5" name="Footer Placeholder 4">
            <a:extLst>
              <a:ext uri="{FF2B5EF4-FFF2-40B4-BE49-F238E27FC236}">
                <a16:creationId xmlns:a16="http://schemas.microsoft.com/office/drawing/2014/main" id="{EDC35CC9-DB65-5F33-D092-29565BC41C2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0534231-67D3-95C9-6CEC-B65346F016C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475154-F9FC-49E4-922F-0B8F90CE7C70}" type="slidenum">
              <a:rPr lang="en-AU" smtClean="0"/>
              <a:t>‹#›</a:t>
            </a:fld>
            <a:endParaRPr lang="en-AU"/>
          </a:p>
        </p:txBody>
      </p:sp>
    </p:spTree>
    <p:extLst>
      <p:ext uri="{BB962C8B-B14F-4D97-AF65-F5344CB8AC3E}">
        <p14:creationId xmlns:p14="http://schemas.microsoft.com/office/powerpoint/2010/main" val="363209354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773" r:id="rId18"/>
  </p:sldLayoutIdLst>
  <p:hf hdr="0" ftr="0" dt="0"/>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tm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64012-6B3B-B14A-9569-3AF2D92B8716}"/>
              </a:ext>
            </a:extLst>
          </p:cNvPr>
          <p:cNvSpPr>
            <a:spLocks noGrp="1"/>
          </p:cNvSpPr>
          <p:nvPr>
            <p:ph type="ctrTitle"/>
          </p:nvPr>
        </p:nvSpPr>
        <p:spPr>
          <a:xfrm>
            <a:off x="2355617" y="217294"/>
            <a:ext cx="6504221" cy="983778"/>
          </a:xfrm>
        </p:spPr>
        <p:txBody>
          <a:bodyPr>
            <a:noAutofit/>
          </a:bodyPr>
          <a:lstStyle/>
          <a:p>
            <a:pPr algn="ctr"/>
            <a:r>
              <a:rPr lang="en-AU" sz="3200" b="1" dirty="0">
                <a:latin typeface="+mn-lt"/>
              </a:rPr>
              <a:t>MN101 Principles of Management </a:t>
            </a:r>
            <a:endParaRPr lang="en-AU" sz="3200" b="1" dirty="0"/>
          </a:p>
        </p:txBody>
      </p:sp>
      <p:sp>
        <p:nvSpPr>
          <p:cNvPr id="7" name="Subtitle 6">
            <a:extLst>
              <a:ext uri="{FF2B5EF4-FFF2-40B4-BE49-F238E27FC236}">
                <a16:creationId xmlns:a16="http://schemas.microsoft.com/office/drawing/2014/main" id="{9A398FB2-7CE1-FB70-DD16-E47CA17620AA}"/>
              </a:ext>
            </a:extLst>
          </p:cNvPr>
          <p:cNvSpPr>
            <a:spLocks noGrp="1"/>
          </p:cNvSpPr>
          <p:nvPr>
            <p:ph type="subTitle" idx="1"/>
          </p:nvPr>
        </p:nvSpPr>
        <p:spPr>
          <a:xfrm>
            <a:off x="2667000" y="3602038"/>
            <a:ext cx="6858000" cy="983778"/>
          </a:xfrm>
        </p:spPr>
        <p:txBody>
          <a:bodyPr>
            <a:normAutofit fontScale="92500" lnSpcReduction="20000"/>
          </a:bodyPr>
          <a:lstStyle/>
          <a:p>
            <a:pPr>
              <a:defRPr/>
            </a:pPr>
            <a:r>
              <a:rPr lang="en-US" sz="4000" b="1" dirty="0"/>
              <a:t>Organizational planning and goal setting</a:t>
            </a:r>
          </a:p>
          <a:p>
            <a:endParaRPr lang="en-US" dirty="0"/>
          </a:p>
        </p:txBody>
      </p:sp>
      <p:sp>
        <p:nvSpPr>
          <p:cNvPr id="5" name="Slide Number Placeholder 4">
            <a:extLst>
              <a:ext uri="{FF2B5EF4-FFF2-40B4-BE49-F238E27FC236}">
                <a16:creationId xmlns:a16="http://schemas.microsoft.com/office/drawing/2014/main" id="{83A05D96-03C2-8849-A1E3-BD1EB4772EEA}"/>
              </a:ext>
            </a:extLst>
          </p:cNvPr>
          <p:cNvSpPr>
            <a:spLocks noGrp="1"/>
          </p:cNvSpPr>
          <p:nvPr>
            <p:ph type="sldNum" sz="quarter" idx="4294967295"/>
          </p:nvPr>
        </p:nvSpPr>
        <p:spPr>
          <a:xfrm>
            <a:off x="11207750" y="6459538"/>
            <a:ext cx="984250" cy="365125"/>
          </a:xfrm>
        </p:spPr>
        <p:txBody>
          <a:bodyPr/>
          <a:lstStyle/>
          <a:p>
            <a:pPr defTabSz="914400" eaLnBrk="1" fontAlgn="auto" hangingPunct="1">
              <a:spcBef>
                <a:spcPts val="0"/>
              </a:spcBef>
              <a:spcAft>
                <a:spcPts val="0"/>
              </a:spcAft>
            </a:pPr>
            <a:fld id="{403C1DED-6FC5-6F4D-90FE-4D750CC8972A}" type="slidenum">
              <a:rPr lang="en-AU">
                <a:solidFill>
                  <a:prstClr val="black">
                    <a:tint val="75000"/>
                  </a:prstClr>
                </a:solidFill>
                <a:latin typeface="Calibri" panose="020F0502020204030204"/>
              </a:rPr>
              <a:pPr defTabSz="914400" eaLnBrk="1" fontAlgn="auto" hangingPunct="1">
                <a:spcBef>
                  <a:spcPts val="0"/>
                </a:spcBef>
                <a:spcAft>
                  <a:spcPts val="0"/>
                </a:spcAft>
              </a:pPr>
              <a:t>1</a:t>
            </a:fld>
            <a:endParaRPr lang="en-AU">
              <a:solidFill>
                <a:prstClr val="black">
                  <a:tint val="75000"/>
                </a:prstClr>
              </a:solidFill>
              <a:latin typeface="Calibri" panose="020F0502020204030204"/>
            </a:endParaRPr>
          </a:p>
        </p:txBody>
      </p:sp>
      <p:sp>
        <p:nvSpPr>
          <p:cNvPr id="8" name="Title 1">
            <a:extLst>
              <a:ext uri="{FF2B5EF4-FFF2-40B4-BE49-F238E27FC236}">
                <a16:creationId xmlns:a16="http://schemas.microsoft.com/office/drawing/2014/main" id="{C04CC23B-9A20-FC46-97C4-E5CC30E3D3F8}"/>
              </a:ext>
            </a:extLst>
          </p:cNvPr>
          <p:cNvSpPr txBox="1">
            <a:spLocks/>
          </p:cNvSpPr>
          <p:nvPr/>
        </p:nvSpPr>
        <p:spPr>
          <a:xfrm>
            <a:off x="2991315" y="2483070"/>
            <a:ext cx="6400800" cy="94593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AU" sz="3200" b="1" dirty="0">
                <a:solidFill>
                  <a:prstClr val="white"/>
                </a:solidFill>
              </a:rPr>
              <a:t>Lecture 3 (1)</a:t>
            </a:r>
          </a:p>
        </p:txBody>
      </p:sp>
    </p:spTree>
    <p:extLst>
      <p:ext uri="{BB962C8B-B14F-4D97-AF65-F5344CB8AC3E}">
        <p14:creationId xmlns:p14="http://schemas.microsoft.com/office/powerpoint/2010/main" val="2067750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489144" y="734076"/>
            <a:ext cx="4393941" cy="637741"/>
          </a:xfrm>
        </p:spPr>
        <p:txBody>
          <a:bodyPr>
            <a:normAutofit fontScale="90000"/>
          </a:bodyPr>
          <a:lstStyle/>
          <a:p>
            <a:r>
              <a:rPr lang="en-US" sz="2400" b="1" dirty="0">
                <a:solidFill>
                  <a:srgbClr val="00B050"/>
                </a:solidFill>
                <a:latin typeface="+mn-lt"/>
              </a:rPr>
              <a:t>Aligning goals with strategy maps</a:t>
            </a:r>
            <a:endParaRPr lang="en-AU" sz="2400" b="1" dirty="0">
              <a:solidFill>
                <a:srgbClr val="00B050"/>
              </a:solidFill>
              <a:latin typeface="+mn-lt"/>
            </a:endParaRPr>
          </a:p>
        </p:txBody>
      </p:sp>
      <p:sp>
        <p:nvSpPr>
          <p:cNvPr id="3" name="Text Placeholder 2">
            <a:extLst>
              <a:ext uri="{FF2B5EF4-FFF2-40B4-BE49-F238E27FC236}">
                <a16:creationId xmlns:a16="http://schemas.microsoft.com/office/drawing/2014/main" id="{80A3E3CD-0701-AA9D-84E0-B112C932B98F}"/>
              </a:ext>
            </a:extLst>
          </p:cNvPr>
          <p:cNvSpPr>
            <a:spLocks noGrp="1"/>
          </p:cNvSpPr>
          <p:nvPr>
            <p:ph type="body" idx="1"/>
          </p:nvPr>
        </p:nvSpPr>
        <p:spPr>
          <a:xfrm>
            <a:off x="557492" y="1336765"/>
            <a:ext cx="1827489" cy="409375"/>
          </a:xfrm>
        </p:spPr>
        <p:txBody>
          <a:bodyPr/>
          <a:lstStyle/>
          <a:p>
            <a:r>
              <a:rPr lang="en-AU" dirty="0">
                <a:solidFill>
                  <a:srgbClr val="7030A0"/>
                </a:solidFill>
              </a:rPr>
              <a:t>Strategy map</a:t>
            </a:r>
          </a:p>
        </p:txBody>
      </p:sp>
      <p:sp>
        <p:nvSpPr>
          <p:cNvPr id="9" name="Content Placeholder 8">
            <a:extLst>
              <a:ext uri="{FF2B5EF4-FFF2-40B4-BE49-F238E27FC236}">
                <a16:creationId xmlns:a16="http://schemas.microsoft.com/office/drawing/2014/main" id="{D1293700-8038-7A7B-CAD9-3784407787B1}"/>
              </a:ext>
            </a:extLst>
          </p:cNvPr>
          <p:cNvSpPr>
            <a:spLocks noGrp="1"/>
          </p:cNvSpPr>
          <p:nvPr>
            <p:ph sz="half" idx="2"/>
          </p:nvPr>
        </p:nvSpPr>
        <p:spPr>
          <a:xfrm>
            <a:off x="488754" y="1836647"/>
            <a:ext cx="4865671" cy="4064532"/>
          </a:xfrm>
        </p:spPr>
        <p:txBody>
          <a:bodyPr>
            <a:normAutofit fontScale="77500" lnSpcReduction="20000"/>
          </a:bodyPr>
          <a:lstStyle/>
          <a:p>
            <a:pPr>
              <a:lnSpc>
                <a:spcPct val="160000"/>
              </a:lnSpc>
            </a:pPr>
            <a:r>
              <a:rPr lang="en-AU" sz="2200" dirty="0"/>
              <a:t>A popular technique for achieving goal alignment is the strategy map.</a:t>
            </a:r>
          </a:p>
          <a:p>
            <a:pPr>
              <a:lnSpc>
                <a:spcPct val="160000"/>
              </a:lnSpc>
            </a:pPr>
            <a:r>
              <a:rPr lang="en-AU" sz="2200" dirty="0"/>
              <a:t>It offers a visual representation of the key drivers of an organisation’s long-term success, showing the cause-and-effect relationships among goals and plans.</a:t>
            </a:r>
          </a:p>
          <a:p>
            <a:pPr marL="228600" lvl="1">
              <a:lnSpc>
                <a:spcPct val="160000"/>
              </a:lnSpc>
              <a:spcBef>
                <a:spcPts val="1000"/>
              </a:spcBef>
            </a:pPr>
            <a:r>
              <a:rPr lang="en-AU" sz="2200" dirty="0"/>
              <a:t>It includes learning and growth, internal processes, customer service and financial performance – and how the various goals and plans in each area link to others.</a:t>
            </a:r>
          </a:p>
        </p:txBody>
      </p:sp>
      <p:sp>
        <p:nvSpPr>
          <p:cNvPr id="4" name="Title 1">
            <a:extLst>
              <a:ext uri="{FF2B5EF4-FFF2-40B4-BE49-F238E27FC236}">
                <a16:creationId xmlns:a16="http://schemas.microsoft.com/office/drawing/2014/main" id="{6288F08B-0149-9FB9-A7E6-5FEEA36BEF79}"/>
              </a:ext>
            </a:extLst>
          </p:cNvPr>
          <p:cNvSpPr txBox="1">
            <a:spLocks/>
          </p:cNvSpPr>
          <p:nvPr/>
        </p:nvSpPr>
        <p:spPr>
          <a:xfrm>
            <a:off x="488754" y="120028"/>
            <a:ext cx="9971088" cy="67829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b="1" dirty="0">
                <a:solidFill>
                  <a:srgbClr val="00649A"/>
                </a:solidFill>
              </a:rPr>
              <a:t>2. Goal setting in </a:t>
            </a:r>
            <a:r>
              <a:rPr lang="en-US" b="1" dirty="0" err="1">
                <a:solidFill>
                  <a:srgbClr val="00649A"/>
                </a:solidFill>
              </a:rPr>
              <a:t>organisations</a:t>
            </a:r>
            <a:r>
              <a:rPr lang="en-US" b="1" dirty="0">
                <a:solidFill>
                  <a:srgbClr val="00649A"/>
                </a:solidFill>
              </a:rPr>
              <a:t> (cont.)</a:t>
            </a:r>
            <a:endParaRPr lang="en-AU" b="1" dirty="0"/>
          </a:p>
        </p:txBody>
      </p:sp>
      <p:pic>
        <p:nvPicPr>
          <p:cNvPr id="5" name="Picture 4" descr="A diagram of a company's performance management&#10;&#10;Description automatically generated">
            <a:extLst>
              <a:ext uri="{FF2B5EF4-FFF2-40B4-BE49-F238E27FC236}">
                <a16:creationId xmlns:a16="http://schemas.microsoft.com/office/drawing/2014/main" id="{7CB67EF6-FC2D-2119-BC87-69690C367109}"/>
              </a:ext>
            </a:extLst>
          </p:cNvPr>
          <p:cNvPicPr>
            <a:picLocks noChangeAspect="1"/>
          </p:cNvPicPr>
          <p:nvPr/>
        </p:nvPicPr>
        <p:blipFill>
          <a:blip r:embed="rId3"/>
          <a:stretch>
            <a:fillRect/>
          </a:stretch>
        </p:blipFill>
        <p:spPr>
          <a:xfrm>
            <a:off x="5621160" y="963784"/>
            <a:ext cx="6367531" cy="5810258"/>
          </a:xfrm>
          <a:prstGeom prst="rect">
            <a:avLst/>
          </a:prstGeom>
        </p:spPr>
      </p:pic>
    </p:spTree>
    <p:extLst>
      <p:ext uri="{BB962C8B-B14F-4D97-AF65-F5344CB8AC3E}">
        <p14:creationId xmlns:p14="http://schemas.microsoft.com/office/powerpoint/2010/main" val="2472652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960484" y="113122"/>
            <a:ext cx="9970698" cy="742909"/>
          </a:xfrm>
        </p:spPr>
        <p:txBody>
          <a:bodyPr/>
          <a:lstStyle/>
          <a:p>
            <a:r>
              <a:rPr lang="en-US" b="1" dirty="0">
                <a:solidFill>
                  <a:srgbClr val="00649A"/>
                </a:solidFill>
              </a:rPr>
              <a:t>3. Performance management</a:t>
            </a:r>
            <a:endParaRPr lang="en-AU" b="1" dirty="0"/>
          </a:p>
        </p:txBody>
      </p:sp>
      <p:sp>
        <p:nvSpPr>
          <p:cNvPr id="3" name="Text Placeholder 2">
            <a:extLst>
              <a:ext uri="{FF2B5EF4-FFF2-40B4-BE49-F238E27FC236}">
                <a16:creationId xmlns:a16="http://schemas.microsoft.com/office/drawing/2014/main" id="{B4BAFBAB-5644-071B-245B-7870C3EADF8B}"/>
              </a:ext>
            </a:extLst>
          </p:cNvPr>
          <p:cNvSpPr>
            <a:spLocks noGrp="1"/>
          </p:cNvSpPr>
          <p:nvPr>
            <p:ph type="body" idx="1"/>
          </p:nvPr>
        </p:nvSpPr>
        <p:spPr>
          <a:xfrm>
            <a:off x="417081" y="865458"/>
            <a:ext cx="3276423" cy="505258"/>
          </a:xfrm>
        </p:spPr>
        <p:txBody>
          <a:bodyPr/>
          <a:lstStyle/>
          <a:p>
            <a:r>
              <a:rPr lang="en-AU" dirty="0">
                <a:solidFill>
                  <a:srgbClr val="00B050"/>
                </a:solidFill>
              </a:rPr>
              <a:t>Criteria for effective goals</a:t>
            </a:r>
          </a:p>
        </p:txBody>
      </p:sp>
      <p:graphicFrame>
        <p:nvGraphicFramePr>
          <p:cNvPr id="15" name="Content Placeholder 14">
            <a:extLst>
              <a:ext uri="{FF2B5EF4-FFF2-40B4-BE49-F238E27FC236}">
                <a16:creationId xmlns:a16="http://schemas.microsoft.com/office/drawing/2014/main" id="{0EA89AF3-9557-F27D-9715-7EB8665438C6}"/>
              </a:ext>
            </a:extLst>
          </p:cNvPr>
          <p:cNvGraphicFramePr>
            <a:graphicFrameLocks noGrp="1"/>
          </p:cNvGraphicFramePr>
          <p:nvPr>
            <p:ph sz="half" idx="2"/>
            <p:extLst>
              <p:ext uri="{D42A27DB-BD31-4B8C-83A1-F6EECF244321}">
                <p14:modId xmlns:p14="http://schemas.microsoft.com/office/powerpoint/2010/main" val="67946839"/>
              </p:ext>
            </p:extLst>
          </p:nvPr>
        </p:nvGraphicFramePr>
        <p:xfrm>
          <a:off x="417081" y="1602557"/>
          <a:ext cx="11371796" cy="4424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5539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660D51-1200-3D9B-93C5-E93F82062F45}"/>
              </a:ext>
            </a:extLst>
          </p:cNvPr>
          <p:cNvSpPr>
            <a:spLocks noGrp="1"/>
          </p:cNvSpPr>
          <p:nvPr>
            <p:ph type="title"/>
          </p:nvPr>
        </p:nvSpPr>
        <p:spPr>
          <a:xfrm>
            <a:off x="564495" y="188536"/>
            <a:ext cx="11077608" cy="766763"/>
          </a:xfrm>
        </p:spPr>
        <p:txBody>
          <a:bodyPr/>
          <a:lstStyle/>
          <a:p>
            <a:r>
              <a:rPr lang="en-US" b="1" dirty="0">
                <a:solidFill>
                  <a:srgbClr val="00649A"/>
                </a:solidFill>
              </a:rPr>
              <a:t>3. Performance management (cont.)</a:t>
            </a:r>
            <a:endParaRPr lang="en-AU" b="1" dirty="0"/>
          </a:p>
        </p:txBody>
      </p:sp>
      <p:graphicFrame>
        <p:nvGraphicFramePr>
          <p:cNvPr id="10" name="Content Placeholder 3">
            <a:extLst>
              <a:ext uri="{FF2B5EF4-FFF2-40B4-BE49-F238E27FC236}">
                <a16:creationId xmlns:a16="http://schemas.microsoft.com/office/drawing/2014/main" id="{BBA0E7E4-D5B6-5A05-FC13-D9668904BD5C}"/>
              </a:ext>
            </a:extLst>
          </p:cNvPr>
          <p:cNvGraphicFramePr>
            <a:graphicFrameLocks noGrp="1"/>
          </p:cNvGraphicFramePr>
          <p:nvPr>
            <p:ph sz="half" idx="2"/>
            <p:extLst>
              <p:ext uri="{D42A27DB-BD31-4B8C-83A1-F6EECF244321}">
                <p14:modId xmlns:p14="http://schemas.microsoft.com/office/powerpoint/2010/main" val="1633203696"/>
              </p:ext>
            </p:extLst>
          </p:nvPr>
        </p:nvGraphicFramePr>
        <p:xfrm>
          <a:off x="424835" y="2521370"/>
          <a:ext cx="11217268" cy="4597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12">
            <a:extLst>
              <a:ext uri="{FF2B5EF4-FFF2-40B4-BE49-F238E27FC236}">
                <a16:creationId xmlns:a16="http://schemas.microsoft.com/office/drawing/2014/main" id="{093FF7B1-D323-A227-7522-8464694E8684}"/>
              </a:ext>
            </a:extLst>
          </p:cNvPr>
          <p:cNvSpPr txBox="1">
            <a:spLocks/>
          </p:cNvSpPr>
          <p:nvPr/>
        </p:nvSpPr>
        <p:spPr>
          <a:xfrm>
            <a:off x="401653" y="1017879"/>
            <a:ext cx="11388693" cy="1267055"/>
          </a:xfrm>
          <a:prstGeom prst="rect">
            <a:avLst/>
          </a:prstGeom>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60000"/>
              </a:lnSpc>
              <a:spcAft>
                <a:spcPts val="0"/>
              </a:spcAft>
              <a:buFont typeface="Arial" panose="020B0604020202020204" pitchFamily="34" charset="0"/>
              <a:buNone/>
            </a:pPr>
            <a:r>
              <a:rPr lang="en-AU" dirty="0">
                <a:solidFill>
                  <a:srgbClr val="00B050"/>
                </a:solidFill>
              </a:rPr>
              <a:t>Management by objective (MOB):</a:t>
            </a:r>
          </a:p>
          <a:p>
            <a:pPr marL="0" indent="0" fontAlgn="auto">
              <a:lnSpc>
                <a:spcPct val="160000"/>
              </a:lnSpc>
              <a:spcAft>
                <a:spcPts val="0"/>
              </a:spcAft>
              <a:buFont typeface="Arial" panose="020B0604020202020204" pitchFamily="34" charset="0"/>
              <a:buNone/>
            </a:pPr>
            <a:r>
              <a:rPr lang="en-AU" dirty="0"/>
              <a:t>Management by objectives describes a method of management whereby managers and employees define goals for every department, project and person, and use them to monitor subsequent performance.</a:t>
            </a:r>
          </a:p>
        </p:txBody>
      </p:sp>
    </p:spTree>
    <p:extLst>
      <p:ext uri="{BB962C8B-B14F-4D97-AF65-F5344CB8AC3E}">
        <p14:creationId xmlns:p14="http://schemas.microsoft.com/office/powerpoint/2010/main" val="1228333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120152" y="1455719"/>
            <a:ext cx="3998015" cy="512337"/>
          </a:xfrm>
        </p:spPr>
        <p:txBody>
          <a:bodyPr>
            <a:normAutofit/>
          </a:bodyPr>
          <a:lstStyle/>
          <a:p>
            <a:r>
              <a:rPr lang="en-US" sz="2400" b="1" dirty="0">
                <a:solidFill>
                  <a:srgbClr val="00B050"/>
                </a:solidFill>
                <a:latin typeface="+mn-lt"/>
              </a:rPr>
              <a:t>Models of the MOB process</a:t>
            </a:r>
            <a:endParaRPr lang="en-AU" sz="2400" b="1" dirty="0">
              <a:solidFill>
                <a:srgbClr val="00B050"/>
              </a:solidFill>
              <a:latin typeface="+mn-lt"/>
            </a:endParaRPr>
          </a:p>
        </p:txBody>
      </p:sp>
      <p:pic>
        <p:nvPicPr>
          <p:cNvPr id="6" name="Picture 5" descr="A diagram of a process&#10;&#10;Description automatically generated">
            <a:extLst>
              <a:ext uri="{FF2B5EF4-FFF2-40B4-BE49-F238E27FC236}">
                <a16:creationId xmlns:a16="http://schemas.microsoft.com/office/drawing/2014/main" id="{C0259A2D-4888-EFBF-4FC1-4A3FDA5EA0DB}"/>
              </a:ext>
            </a:extLst>
          </p:cNvPr>
          <p:cNvPicPr>
            <a:picLocks noChangeAspect="1"/>
          </p:cNvPicPr>
          <p:nvPr/>
        </p:nvPicPr>
        <p:blipFill>
          <a:blip r:embed="rId3"/>
          <a:stretch>
            <a:fillRect/>
          </a:stretch>
        </p:blipFill>
        <p:spPr>
          <a:xfrm>
            <a:off x="120152" y="2111066"/>
            <a:ext cx="5507651" cy="4647414"/>
          </a:xfrm>
          <a:prstGeom prst="rect">
            <a:avLst/>
          </a:prstGeom>
        </p:spPr>
      </p:pic>
      <p:pic>
        <p:nvPicPr>
          <p:cNvPr id="3" name="Picture 2" descr="A diagram of a company&#10;&#10;Description automatically generated">
            <a:extLst>
              <a:ext uri="{FF2B5EF4-FFF2-40B4-BE49-F238E27FC236}">
                <a16:creationId xmlns:a16="http://schemas.microsoft.com/office/drawing/2014/main" id="{1EF49A04-055E-FDF4-5DB3-9E22D50363FA}"/>
              </a:ext>
            </a:extLst>
          </p:cNvPr>
          <p:cNvPicPr>
            <a:picLocks noChangeAspect="1"/>
          </p:cNvPicPr>
          <p:nvPr/>
        </p:nvPicPr>
        <p:blipFill>
          <a:blip r:embed="rId4"/>
          <a:stretch>
            <a:fillRect/>
          </a:stretch>
        </p:blipFill>
        <p:spPr>
          <a:xfrm>
            <a:off x="7277492" y="1143887"/>
            <a:ext cx="4694549" cy="4647414"/>
          </a:xfrm>
          <a:prstGeom prst="rect">
            <a:avLst/>
          </a:prstGeom>
        </p:spPr>
      </p:pic>
      <p:sp>
        <p:nvSpPr>
          <p:cNvPr id="5" name="Title 1">
            <a:extLst>
              <a:ext uri="{FF2B5EF4-FFF2-40B4-BE49-F238E27FC236}">
                <a16:creationId xmlns:a16="http://schemas.microsoft.com/office/drawing/2014/main" id="{A9F05788-EF7B-BFDE-3E01-791730FDEBDB}"/>
              </a:ext>
            </a:extLst>
          </p:cNvPr>
          <p:cNvSpPr txBox="1">
            <a:spLocks/>
          </p:cNvSpPr>
          <p:nvPr/>
        </p:nvSpPr>
        <p:spPr>
          <a:xfrm>
            <a:off x="8220173" y="630335"/>
            <a:ext cx="3195687" cy="53042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en-US" sz="2400" b="1" dirty="0">
                <a:latin typeface="+mn-lt"/>
              </a:rPr>
              <a:t>MOB benefits</a:t>
            </a:r>
            <a:endParaRPr lang="en-AU" sz="2400" dirty="0"/>
          </a:p>
        </p:txBody>
      </p:sp>
      <p:sp>
        <p:nvSpPr>
          <p:cNvPr id="7" name="Title 1">
            <a:extLst>
              <a:ext uri="{FF2B5EF4-FFF2-40B4-BE49-F238E27FC236}">
                <a16:creationId xmlns:a16="http://schemas.microsoft.com/office/drawing/2014/main" id="{075F894D-C5A3-BF5B-3E63-DCE0DB087665}"/>
              </a:ext>
            </a:extLst>
          </p:cNvPr>
          <p:cNvSpPr txBox="1">
            <a:spLocks/>
          </p:cNvSpPr>
          <p:nvPr/>
        </p:nvSpPr>
        <p:spPr>
          <a:xfrm>
            <a:off x="431236" y="188536"/>
            <a:ext cx="11077608" cy="441799"/>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b="1" dirty="0">
                <a:solidFill>
                  <a:srgbClr val="00649A"/>
                </a:solidFill>
              </a:rPr>
              <a:t>3. Performance management (cont.)</a:t>
            </a:r>
            <a:endParaRPr lang="en-AU" b="1" dirty="0"/>
          </a:p>
        </p:txBody>
      </p:sp>
    </p:spTree>
    <p:extLst>
      <p:ext uri="{BB962C8B-B14F-4D97-AF65-F5344CB8AC3E}">
        <p14:creationId xmlns:p14="http://schemas.microsoft.com/office/powerpoint/2010/main" val="455472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307387" y="766958"/>
            <a:ext cx="9970698" cy="615263"/>
          </a:xfrm>
        </p:spPr>
        <p:txBody>
          <a:bodyPr/>
          <a:lstStyle/>
          <a:p>
            <a:r>
              <a:rPr lang="en-US" sz="2400" b="1" dirty="0">
                <a:solidFill>
                  <a:srgbClr val="00B050"/>
                </a:solidFill>
                <a:latin typeface="+mn-lt"/>
              </a:rPr>
              <a:t>Management by objectives (cont.)</a:t>
            </a:r>
            <a:endParaRPr lang="en-AU" sz="2400" dirty="0">
              <a:solidFill>
                <a:srgbClr val="00B050"/>
              </a:solidFill>
            </a:endParaRPr>
          </a:p>
        </p:txBody>
      </p:sp>
      <p:sp>
        <p:nvSpPr>
          <p:cNvPr id="14" name="Content Placeholder 13">
            <a:extLst>
              <a:ext uri="{FF2B5EF4-FFF2-40B4-BE49-F238E27FC236}">
                <a16:creationId xmlns:a16="http://schemas.microsoft.com/office/drawing/2014/main" id="{28253312-DE1D-1739-F745-43068B96ADC1}"/>
              </a:ext>
            </a:extLst>
          </p:cNvPr>
          <p:cNvSpPr>
            <a:spLocks noGrp="1"/>
          </p:cNvSpPr>
          <p:nvPr>
            <p:ph sz="half" idx="2"/>
          </p:nvPr>
        </p:nvSpPr>
        <p:spPr>
          <a:xfrm>
            <a:off x="307387" y="1412431"/>
            <a:ext cx="11655227" cy="4601870"/>
          </a:xfrm>
        </p:spPr>
        <p:txBody>
          <a:bodyPr>
            <a:normAutofit/>
          </a:bodyPr>
          <a:lstStyle/>
          <a:p>
            <a:r>
              <a:rPr lang="en-AU" sz="2000" b="1" dirty="0">
                <a:solidFill>
                  <a:srgbClr val="00B050"/>
                </a:solidFill>
              </a:rPr>
              <a:t>Management by means (MBM)</a:t>
            </a:r>
          </a:p>
          <a:p>
            <a:pPr lvl="1">
              <a:buFont typeface="Wingdings" panose="05000000000000000000" pitchFamily="2" charset="2"/>
              <a:buChar char="Ø"/>
            </a:pPr>
            <a:r>
              <a:rPr lang="en-AU" sz="1900" dirty="0"/>
              <a:t>MBM focuses attention on the methods and processes used to achieve goals. </a:t>
            </a:r>
          </a:p>
          <a:p>
            <a:pPr marL="742950" lvl="2" indent="-342900">
              <a:spcBef>
                <a:spcPts val="1000"/>
              </a:spcBef>
              <a:buFont typeface="Wingdings" panose="05000000000000000000" pitchFamily="2" charset="2"/>
              <a:buChar char="Ø"/>
            </a:pPr>
            <a:r>
              <a:rPr lang="en-AU" sz="1900" dirty="0"/>
              <a:t>MBM is based on the idea that when managers pursue their activities in the right way, positive outcomes will result. </a:t>
            </a:r>
          </a:p>
          <a:p>
            <a:pPr marL="742950" lvl="2" indent="-342900">
              <a:spcBef>
                <a:spcPts val="1000"/>
              </a:spcBef>
              <a:buFont typeface="Wingdings" panose="05000000000000000000" pitchFamily="2" charset="2"/>
              <a:buChar char="Ø"/>
            </a:pPr>
            <a:r>
              <a:rPr lang="en-AU" sz="1900" dirty="0"/>
              <a:t>MBM focuses people on considering the means rather than just on reaching the goals.</a:t>
            </a:r>
          </a:p>
        </p:txBody>
      </p:sp>
      <p:sp>
        <p:nvSpPr>
          <p:cNvPr id="3" name="Title 1">
            <a:extLst>
              <a:ext uri="{FF2B5EF4-FFF2-40B4-BE49-F238E27FC236}">
                <a16:creationId xmlns:a16="http://schemas.microsoft.com/office/drawing/2014/main" id="{5ACF7236-2FF6-1EF6-4FC6-2E83C3735720}"/>
              </a:ext>
            </a:extLst>
          </p:cNvPr>
          <p:cNvSpPr txBox="1">
            <a:spLocks/>
          </p:cNvSpPr>
          <p:nvPr/>
        </p:nvSpPr>
        <p:spPr>
          <a:xfrm>
            <a:off x="392352" y="241841"/>
            <a:ext cx="11077608" cy="441799"/>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b="1" dirty="0">
                <a:solidFill>
                  <a:srgbClr val="00649A"/>
                </a:solidFill>
              </a:rPr>
              <a:t>3. Performance management (cont.)</a:t>
            </a:r>
            <a:endParaRPr lang="en-AU" b="1" dirty="0"/>
          </a:p>
        </p:txBody>
      </p:sp>
      <p:sp>
        <p:nvSpPr>
          <p:cNvPr id="7" name="TextBox 6">
            <a:extLst>
              <a:ext uri="{FF2B5EF4-FFF2-40B4-BE49-F238E27FC236}">
                <a16:creationId xmlns:a16="http://schemas.microsoft.com/office/drawing/2014/main" id="{AB733E88-DF2C-F392-E1EC-6E251DA08C9A}"/>
              </a:ext>
            </a:extLst>
          </p:cNvPr>
          <p:cNvSpPr txBox="1"/>
          <p:nvPr/>
        </p:nvSpPr>
        <p:spPr>
          <a:xfrm>
            <a:off x="307387" y="3228945"/>
            <a:ext cx="3711018" cy="400110"/>
          </a:xfrm>
          <a:prstGeom prst="rect">
            <a:avLst/>
          </a:prstGeom>
          <a:noFill/>
        </p:spPr>
        <p:txBody>
          <a:bodyPr wrap="square">
            <a:spAutoFit/>
          </a:bodyPr>
          <a:lstStyle/>
          <a:p>
            <a:r>
              <a:rPr lang="en-US" sz="2000" b="1" dirty="0">
                <a:solidFill>
                  <a:srgbClr val="00B050"/>
                </a:solidFill>
                <a:latin typeface="+mn-lt"/>
                <a:ea typeface="+mn-ea"/>
                <a:cs typeface="+mn-cs"/>
              </a:rPr>
              <a:t>Single-use and standing plans</a:t>
            </a:r>
            <a:endParaRPr lang="en-US" sz="2000" dirty="0">
              <a:solidFill>
                <a:srgbClr val="00B050"/>
              </a:solidFill>
            </a:endParaRPr>
          </a:p>
        </p:txBody>
      </p:sp>
      <p:sp>
        <p:nvSpPr>
          <p:cNvPr id="11" name="TextBox 10">
            <a:extLst>
              <a:ext uri="{FF2B5EF4-FFF2-40B4-BE49-F238E27FC236}">
                <a16:creationId xmlns:a16="http://schemas.microsoft.com/office/drawing/2014/main" id="{46AF5BC6-217D-8D52-FC41-C0E9CEFD7796}"/>
              </a:ext>
            </a:extLst>
          </p:cNvPr>
          <p:cNvSpPr txBox="1"/>
          <p:nvPr/>
        </p:nvSpPr>
        <p:spPr>
          <a:xfrm>
            <a:off x="659876" y="3874415"/>
            <a:ext cx="10124388" cy="1323439"/>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Single-use plans are developed to achieve a set of goals that are not likely to be repeated in the future.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Standing plans are ongoing plans that provide guidance for tasks or situations that occur repeatedly within the </a:t>
            </a:r>
            <a:r>
              <a:rPr lang="en-US" sz="2000" dirty="0" err="1">
                <a:latin typeface="Arial" panose="020B0604020202020204" pitchFamily="34" charset="0"/>
                <a:cs typeface="Arial" panose="020B0604020202020204" pitchFamily="34" charset="0"/>
              </a:rPr>
              <a:t>organisation</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99845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848183" y="858733"/>
            <a:ext cx="7829455" cy="527817"/>
          </a:xfrm>
        </p:spPr>
        <p:txBody>
          <a:bodyPr/>
          <a:lstStyle/>
          <a:p>
            <a:r>
              <a:rPr lang="en-US" sz="2400" b="1" dirty="0">
                <a:latin typeface="+mn-lt"/>
                <a:ea typeface="+mn-ea"/>
                <a:cs typeface="+mn-cs"/>
              </a:rPr>
              <a:t>Major types of single-use and standing plans</a:t>
            </a:r>
            <a:endParaRPr lang="en-AU" sz="2400" b="1" dirty="0">
              <a:latin typeface="+mn-lt"/>
              <a:ea typeface="+mn-ea"/>
              <a:cs typeface="+mn-cs"/>
            </a:endParaRPr>
          </a:p>
        </p:txBody>
      </p:sp>
      <p:pic>
        <p:nvPicPr>
          <p:cNvPr id="6" name="Picture 5" descr="A diagram of a plan&#10;&#10;Description automatically generated with medium confidence">
            <a:extLst>
              <a:ext uri="{FF2B5EF4-FFF2-40B4-BE49-F238E27FC236}">
                <a16:creationId xmlns:a16="http://schemas.microsoft.com/office/drawing/2014/main" id="{EE5B4F18-7F42-676F-91D9-E164B71BCDB3}"/>
              </a:ext>
            </a:extLst>
          </p:cNvPr>
          <p:cNvPicPr>
            <a:picLocks noChangeAspect="1"/>
          </p:cNvPicPr>
          <p:nvPr/>
        </p:nvPicPr>
        <p:blipFill>
          <a:blip r:embed="rId3"/>
          <a:stretch>
            <a:fillRect/>
          </a:stretch>
        </p:blipFill>
        <p:spPr>
          <a:xfrm>
            <a:off x="1" y="1461155"/>
            <a:ext cx="12192000" cy="5396845"/>
          </a:xfrm>
          <a:prstGeom prst="rect">
            <a:avLst/>
          </a:prstGeom>
        </p:spPr>
      </p:pic>
      <p:sp>
        <p:nvSpPr>
          <p:cNvPr id="3" name="Title 1">
            <a:extLst>
              <a:ext uri="{FF2B5EF4-FFF2-40B4-BE49-F238E27FC236}">
                <a16:creationId xmlns:a16="http://schemas.microsoft.com/office/drawing/2014/main" id="{5B2E72AB-D023-0254-F10C-01E1CE9878AC}"/>
              </a:ext>
            </a:extLst>
          </p:cNvPr>
          <p:cNvSpPr txBox="1">
            <a:spLocks/>
          </p:cNvSpPr>
          <p:nvPr/>
        </p:nvSpPr>
        <p:spPr>
          <a:xfrm>
            <a:off x="392352" y="241841"/>
            <a:ext cx="11077608" cy="441799"/>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b="1" dirty="0">
                <a:solidFill>
                  <a:srgbClr val="00649A"/>
                </a:solidFill>
              </a:rPr>
              <a:t>3. Performance management (cont.)</a:t>
            </a:r>
            <a:endParaRPr lang="en-AU" b="1" dirty="0"/>
          </a:p>
        </p:txBody>
      </p:sp>
    </p:spTree>
    <p:extLst>
      <p:ext uri="{BB962C8B-B14F-4D97-AF65-F5344CB8AC3E}">
        <p14:creationId xmlns:p14="http://schemas.microsoft.com/office/powerpoint/2010/main" val="4194732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442009" y="38968"/>
            <a:ext cx="9970698" cy="823912"/>
          </a:xfrm>
        </p:spPr>
        <p:txBody>
          <a:bodyPr/>
          <a:lstStyle/>
          <a:p>
            <a:r>
              <a:rPr lang="en-US" b="1" dirty="0">
                <a:solidFill>
                  <a:srgbClr val="00649A"/>
                </a:solidFill>
              </a:rPr>
              <a:t>4. Benefits and limitations of planning</a:t>
            </a:r>
            <a:endParaRPr lang="en-AU" b="1" dirty="0"/>
          </a:p>
        </p:txBody>
      </p:sp>
      <p:sp>
        <p:nvSpPr>
          <p:cNvPr id="3" name="Text Placeholder 2">
            <a:extLst>
              <a:ext uri="{FF2B5EF4-FFF2-40B4-BE49-F238E27FC236}">
                <a16:creationId xmlns:a16="http://schemas.microsoft.com/office/drawing/2014/main" id="{A49AA2E7-E701-9531-1423-CDB47CBE52A5}"/>
              </a:ext>
            </a:extLst>
          </p:cNvPr>
          <p:cNvSpPr>
            <a:spLocks noGrp="1"/>
          </p:cNvSpPr>
          <p:nvPr>
            <p:ph type="body" idx="1"/>
          </p:nvPr>
        </p:nvSpPr>
        <p:spPr>
          <a:xfrm>
            <a:off x="850158" y="784695"/>
            <a:ext cx="5157787" cy="374802"/>
          </a:xfrm>
        </p:spPr>
        <p:txBody>
          <a:bodyPr/>
          <a:lstStyle/>
          <a:p>
            <a:r>
              <a:rPr lang="en-AU" dirty="0"/>
              <a:t>Benefits of planning</a:t>
            </a:r>
          </a:p>
        </p:txBody>
      </p:sp>
      <p:graphicFrame>
        <p:nvGraphicFramePr>
          <p:cNvPr id="17" name="Content Placeholder 16">
            <a:extLst>
              <a:ext uri="{FF2B5EF4-FFF2-40B4-BE49-F238E27FC236}">
                <a16:creationId xmlns:a16="http://schemas.microsoft.com/office/drawing/2014/main" id="{E89AEA47-3089-0B91-F6E6-635638AD7448}"/>
              </a:ext>
            </a:extLst>
          </p:cNvPr>
          <p:cNvGraphicFramePr>
            <a:graphicFrameLocks noGrp="1"/>
          </p:cNvGraphicFramePr>
          <p:nvPr>
            <p:ph sz="half" idx="2"/>
            <p:extLst>
              <p:ext uri="{D42A27DB-BD31-4B8C-83A1-F6EECF244321}">
                <p14:modId xmlns:p14="http://schemas.microsoft.com/office/powerpoint/2010/main" val="1173010237"/>
              </p:ext>
            </p:extLst>
          </p:nvPr>
        </p:nvGraphicFramePr>
        <p:xfrm>
          <a:off x="617464" y="1404594"/>
          <a:ext cx="10780961" cy="4580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594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460863" y="98285"/>
            <a:ext cx="9970698" cy="750127"/>
          </a:xfrm>
        </p:spPr>
        <p:txBody>
          <a:bodyPr/>
          <a:lstStyle/>
          <a:p>
            <a:r>
              <a:rPr lang="en-US" sz="2400" b="1" dirty="0">
                <a:solidFill>
                  <a:schemeClr val="accent1"/>
                </a:solidFill>
                <a:latin typeface="+mn-lt"/>
              </a:rPr>
              <a:t>4. Benefits and limitations of planning (cont.)</a:t>
            </a:r>
            <a:endParaRPr lang="en-AU" sz="2400" b="1" dirty="0">
              <a:solidFill>
                <a:schemeClr val="accent1"/>
              </a:solidFill>
              <a:latin typeface="+mn-lt"/>
            </a:endParaRPr>
          </a:p>
        </p:txBody>
      </p:sp>
      <p:sp>
        <p:nvSpPr>
          <p:cNvPr id="4" name="Text Placeholder 3">
            <a:extLst>
              <a:ext uri="{FF2B5EF4-FFF2-40B4-BE49-F238E27FC236}">
                <a16:creationId xmlns:a16="http://schemas.microsoft.com/office/drawing/2014/main" id="{CC229D97-3BB5-E7A2-38BE-6EED2C11E7BC}"/>
              </a:ext>
            </a:extLst>
          </p:cNvPr>
          <p:cNvSpPr>
            <a:spLocks noGrp="1"/>
          </p:cNvSpPr>
          <p:nvPr>
            <p:ph type="body" idx="1"/>
          </p:nvPr>
        </p:nvSpPr>
        <p:spPr>
          <a:xfrm>
            <a:off x="912812" y="1110891"/>
            <a:ext cx="3310396" cy="435942"/>
          </a:xfrm>
        </p:spPr>
        <p:txBody>
          <a:bodyPr/>
          <a:lstStyle/>
          <a:p>
            <a:r>
              <a:rPr lang="en-AU" dirty="0">
                <a:solidFill>
                  <a:srgbClr val="00B050"/>
                </a:solidFill>
              </a:rPr>
              <a:t>Limitations of planning</a:t>
            </a:r>
          </a:p>
        </p:txBody>
      </p:sp>
      <p:graphicFrame>
        <p:nvGraphicFramePr>
          <p:cNvPr id="20" name="Content Placeholder 19">
            <a:extLst>
              <a:ext uri="{FF2B5EF4-FFF2-40B4-BE49-F238E27FC236}">
                <a16:creationId xmlns:a16="http://schemas.microsoft.com/office/drawing/2014/main" id="{1A1F1ED6-23ED-4735-0CD1-11CA0419717B}"/>
              </a:ext>
            </a:extLst>
          </p:cNvPr>
          <p:cNvGraphicFramePr>
            <a:graphicFrameLocks noGrp="1"/>
          </p:cNvGraphicFramePr>
          <p:nvPr>
            <p:ph sz="half" idx="2"/>
            <p:extLst>
              <p:ext uri="{D42A27DB-BD31-4B8C-83A1-F6EECF244321}">
                <p14:modId xmlns:p14="http://schemas.microsoft.com/office/powerpoint/2010/main" val="1276447806"/>
              </p:ext>
            </p:extLst>
          </p:nvPr>
        </p:nvGraphicFramePr>
        <p:xfrm>
          <a:off x="1193852" y="1735526"/>
          <a:ext cx="10617934" cy="4948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8146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7FF711-C012-809C-B46B-4467020F5C95}"/>
              </a:ext>
            </a:extLst>
          </p:cNvPr>
          <p:cNvSpPr>
            <a:spLocks noGrp="1"/>
          </p:cNvSpPr>
          <p:nvPr>
            <p:ph type="title"/>
          </p:nvPr>
        </p:nvSpPr>
        <p:spPr>
          <a:xfrm>
            <a:off x="168633" y="72717"/>
            <a:ext cx="9970698" cy="598751"/>
          </a:xfrm>
        </p:spPr>
        <p:txBody>
          <a:bodyPr/>
          <a:lstStyle/>
          <a:p>
            <a:r>
              <a:rPr lang="en-US" b="1" dirty="0">
                <a:solidFill>
                  <a:schemeClr val="accent1"/>
                </a:solidFill>
              </a:rPr>
              <a:t>5. Planning for a turbulent environment</a:t>
            </a:r>
            <a:endParaRPr lang="en-AU" b="1" dirty="0">
              <a:solidFill>
                <a:schemeClr val="accent1"/>
              </a:solidFill>
            </a:endParaRPr>
          </a:p>
        </p:txBody>
      </p:sp>
      <p:sp>
        <p:nvSpPr>
          <p:cNvPr id="3" name="Content Placeholder 2">
            <a:extLst>
              <a:ext uri="{FF2B5EF4-FFF2-40B4-BE49-F238E27FC236}">
                <a16:creationId xmlns:a16="http://schemas.microsoft.com/office/drawing/2014/main" id="{6BEDAA88-10E9-75E1-2D6F-F956ED18113C}"/>
              </a:ext>
            </a:extLst>
          </p:cNvPr>
          <p:cNvSpPr>
            <a:spLocks noGrp="1"/>
          </p:cNvSpPr>
          <p:nvPr>
            <p:ph sz="half" idx="2"/>
          </p:nvPr>
        </p:nvSpPr>
        <p:spPr>
          <a:xfrm>
            <a:off x="168633" y="598812"/>
            <a:ext cx="11854734" cy="5528611"/>
          </a:xfrm>
        </p:spPr>
        <p:txBody>
          <a:bodyPr>
            <a:noAutofit/>
          </a:bodyPr>
          <a:lstStyle/>
          <a:p>
            <a:pPr marL="0" indent="0">
              <a:buNone/>
            </a:pPr>
            <a:r>
              <a:rPr lang="en-AU" sz="1800" dirty="0">
                <a:solidFill>
                  <a:srgbClr val="00B050"/>
                </a:solidFill>
              </a:rPr>
              <a:t>Contingency planning</a:t>
            </a:r>
          </a:p>
          <a:p>
            <a:r>
              <a:rPr lang="en-AU" sz="1800" dirty="0">
                <a:solidFill>
                  <a:schemeClr val="tx2"/>
                </a:solidFill>
              </a:rPr>
              <a:t>Contingency plans define organisation responses to be taken in the case of emergencies, setbacks, uncontrollable factors or unexpected conditions such as recession, surging supply costs, technological developments or safety accidents.</a:t>
            </a:r>
          </a:p>
          <a:p>
            <a:pPr marL="228600" lvl="1">
              <a:spcBef>
                <a:spcPts val="1000"/>
              </a:spcBef>
            </a:pPr>
            <a:r>
              <a:rPr lang="en-AU" dirty="0">
                <a:solidFill>
                  <a:schemeClr val="tx2"/>
                </a:solidFill>
              </a:rPr>
              <a:t>To minimise the impact of these potential factors, a planning team can forecast the worst-case scenarios and develop responses to minimise or negate their impact. </a:t>
            </a:r>
          </a:p>
          <a:p>
            <a:pPr marL="0" lvl="1" indent="0">
              <a:spcBef>
                <a:spcPts val="750"/>
              </a:spcBef>
              <a:buNone/>
            </a:pPr>
            <a:r>
              <a:rPr lang="en-AU" dirty="0">
                <a:solidFill>
                  <a:srgbClr val="00B050"/>
                </a:solidFill>
              </a:rPr>
              <a:t>Scenario planning</a:t>
            </a:r>
          </a:p>
          <a:p>
            <a:r>
              <a:rPr lang="en-AU" sz="1800" dirty="0">
                <a:solidFill>
                  <a:schemeClr val="tx2"/>
                </a:solidFill>
              </a:rPr>
              <a:t>Scenario building involves looking at current trends and discontinuities and visualising future possibilities. </a:t>
            </a:r>
          </a:p>
          <a:p>
            <a:pPr marL="228600" lvl="1">
              <a:spcBef>
                <a:spcPts val="1000"/>
              </a:spcBef>
            </a:pPr>
            <a:r>
              <a:rPr lang="en-AU" dirty="0">
                <a:solidFill>
                  <a:schemeClr val="tx2"/>
                </a:solidFill>
              </a:rPr>
              <a:t>Managers think about what could be (rather than just focusing on what has been/historical trends) and how they will respond.</a:t>
            </a:r>
          </a:p>
          <a:p>
            <a:pPr marL="57150" lvl="1" indent="0">
              <a:spcBef>
                <a:spcPts val="1000"/>
              </a:spcBef>
              <a:buNone/>
            </a:pPr>
            <a:r>
              <a:rPr lang="en-AU" dirty="0">
                <a:solidFill>
                  <a:srgbClr val="00B050"/>
                </a:solidFill>
              </a:rPr>
              <a:t>Crisis planning</a:t>
            </a:r>
          </a:p>
          <a:p>
            <a:r>
              <a:rPr lang="en-AU" sz="1800" dirty="0">
                <a:solidFill>
                  <a:schemeClr val="tx2"/>
                </a:solidFill>
              </a:rPr>
              <a:t>Crisis planning enables firms to cope with unexpected events that are so sudden and devastating that they have the potential to destroy the organisation if managers aren’t prepared with a quick and appropriate response.</a:t>
            </a:r>
          </a:p>
          <a:p>
            <a:pPr marL="228600" lvl="1">
              <a:spcBef>
                <a:spcPts val="1000"/>
              </a:spcBef>
            </a:pPr>
            <a:r>
              <a:rPr lang="en-AU" dirty="0">
                <a:solidFill>
                  <a:schemeClr val="tx2"/>
                </a:solidFill>
              </a:rPr>
              <a:t>Stages include pre-event, response and recovery, post-event, and ‘near </a:t>
            </a:r>
            <a:r>
              <a:rPr lang="en-AU" dirty="0" err="1">
                <a:solidFill>
                  <a:schemeClr val="tx2"/>
                </a:solidFill>
              </a:rPr>
              <a:t>miss’</a:t>
            </a:r>
            <a:r>
              <a:rPr lang="en-AU" dirty="0">
                <a:solidFill>
                  <a:schemeClr val="tx2"/>
                </a:solidFill>
              </a:rPr>
              <a:t> (a potential threat is identified but the crisis is avoided through serendipity or prevention.</a:t>
            </a:r>
          </a:p>
          <a:p>
            <a:pPr marL="228600" lvl="1">
              <a:spcBef>
                <a:spcPts val="1000"/>
              </a:spcBef>
            </a:pPr>
            <a:endParaRPr lang="en-AU" sz="2000" dirty="0"/>
          </a:p>
        </p:txBody>
      </p:sp>
    </p:spTree>
    <p:extLst>
      <p:ext uri="{BB962C8B-B14F-4D97-AF65-F5344CB8AC3E}">
        <p14:creationId xmlns:p14="http://schemas.microsoft.com/office/powerpoint/2010/main" val="3548962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7FF711-C012-809C-B46B-4467020F5C95}"/>
              </a:ext>
            </a:extLst>
          </p:cNvPr>
          <p:cNvSpPr>
            <a:spLocks noGrp="1"/>
          </p:cNvSpPr>
          <p:nvPr>
            <p:ph type="title"/>
          </p:nvPr>
        </p:nvSpPr>
        <p:spPr>
          <a:xfrm>
            <a:off x="451436" y="788563"/>
            <a:ext cx="9970698" cy="465203"/>
          </a:xfrm>
        </p:spPr>
        <p:txBody>
          <a:bodyPr/>
          <a:lstStyle/>
          <a:p>
            <a:r>
              <a:rPr lang="en-AU" sz="2400" b="1" dirty="0">
                <a:solidFill>
                  <a:srgbClr val="00B050"/>
                </a:solidFill>
                <a:latin typeface="+mn-lt"/>
              </a:rPr>
              <a:t>Crisis planning</a:t>
            </a:r>
          </a:p>
        </p:txBody>
      </p:sp>
      <p:graphicFrame>
        <p:nvGraphicFramePr>
          <p:cNvPr id="15" name="Content Placeholder 14">
            <a:extLst>
              <a:ext uri="{FF2B5EF4-FFF2-40B4-BE49-F238E27FC236}">
                <a16:creationId xmlns:a16="http://schemas.microsoft.com/office/drawing/2014/main" id="{D196F5F0-DE32-562E-523F-1170C2E86AAB}"/>
              </a:ext>
            </a:extLst>
          </p:cNvPr>
          <p:cNvGraphicFramePr>
            <a:graphicFrameLocks noGrp="1"/>
          </p:cNvGraphicFramePr>
          <p:nvPr>
            <p:ph sz="half" idx="2"/>
          </p:nvPr>
        </p:nvGraphicFramePr>
        <p:xfrm>
          <a:off x="302668" y="1625125"/>
          <a:ext cx="11586664" cy="4564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6">
            <a:extLst>
              <a:ext uri="{FF2B5EF4-FFF2-40B4-BE49-F238E27FC236}">
                <a16:creationId xmlns:a16="http://schemas.microsoft.com/office/drawing/2014/main" id="{11C2179F-9163-7523-D912-ED0FD34D4A90}"/>
              </a:ext>
            </a:extLst>
          </p:cNvPr>
          <p:cNvSpPr txBox="1">
            <a:spLocks/>
          </p:cNvSpPr>
          <p:nvPr/>
        </p:nvSpPr>
        <p:spPr>
          <a:xfrm>
            <a:off x="168633" y="72717"/>
            <a:ext cx="9970698" cy="59875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b="1" dirty="0">
                <a:solidFill>
                  <a:srgbClr val="00649A"/>
                </a:solidFill>
              </a:rPr>
              <a:t>5. Planning for a turbulent environment (cont.)</a:t>
            </a:r>
            <a:endParaRPr lang="en-AU" b="1" dirty="0"/>
          </a:p>
        </p:txBody>
      </p:sp>
    </p:spTree>
    <p:extLst>
      <p:ext uri="{BB962C8B-B14F-4D97-AF65-F5344CB8AC3E}">
        <p14:creationId xmlns:p14="http://schemas.microsoft.com/office/powerpoint/2010/main" val="2644510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EEC0F43-E8F0-C137-39E0-BC58665252D4}"/>
              </a:ext>
            </a:extLst>
          </p:cNvPr>
          <p:cNvSpPr>
            <a:spLocks noGrp="1"/>
          </p:cNvSpPr>
          <p:nvPr>
            <p:ph type="title"/>
          </p:nvPr>
        </p:nvSpPr>
        <p:spPr>
          <a:xfrm>
            <a:off x="696798" y="289713"/>
            <a:ext cx="10515600" cy="549274"/>
          </a:xfrm>
        </p:spPr>
        <p:txBody>
          <a:bodyPr>
            <a:normAutofit fontScale="90000"/>
          </a:bodyPr>
          <a:lstStyle/>
          <a:p>
            <a:r>
              <a:rPr lang="en-US" sz="3600" b="1" dirty="0">
                <a:solidFill>
                  <a:srgbClr val="00649A"/>
                </a:solidFill>
              </a:rPr>
              <a:t>Learning objectives</a:t>
            </a:r>
            <a:endParaRPr lang="en-US" b="1" dirty="0"/>
          </a:p>
        </p:txBody>
      </p:sp>
      <p:sp>
        <p:nvSpPr>
          <p:cNvPr id="11" name="Content Placeholder 2">
            <a:extLst>
              <a:ext uri="{FF2B5EF4-FFF2-40B4-BE49-F238E27FC236}">
                <a16:creationId xmlns:a16="http://schemas.microsoft.com/office/drawing/2014/main" id="{D289137E-7C0A-6C4E-1000-2D8A3FB6EBBD}"/>
              </a:ext>
            </a:extLst>
          </p:cNvPr>
          <p:cNvSpPr>
            <a:spLocks noGrp="1"/>
          </p:cNvSpPr>
          <p:nvPr>
            <p:ph sz="half" idx="1"/>
          </p:nvPr>
        </p:nvSpPr>
        <p:spPr>
          <a:xfrm>
            <a:off x="335279" y="1073784"/>
            <a:ext cx="11608481" cy="5282567"/>
          </a:xfrm>
        </p:spPr>
        <p:txBody>
          <a:bodyPr>
            <a:normAutofit fontScale="92500"/>
          </a:bodyPr>
          <a:lstStyle/>
          <a:p>
            <a:pPr>
              <a:lnSpc>
                <a:spcPct val="150000"/>
              </a:lnSpc>
            </a:pPr>
            <a:r>
              <a:rPr lang="en-GB" sz="2400" noProof="0" dirty="0">
                <a:solidFill>
                  <a:schemeClr val="tx2"/>
                </a:solidFill>
              </a:rPr>
              <a:t>Define goals and plans, and explain the relationship between them.</a:t>
            </a:r>
            <a:endParaRPr lang="en-US" dirty="0">
              <a:solidFill>
                <a:schemeClr val="tx2"/>
              </a:solidFill>
            </a:endParaRPr>
          </a:p>
          <a:p>
            <a:pPr>
              <a:lnSpc>
                <a:spcPct val="150000"/>
              </a:lnSpc>
            </a:pPr>
            <a:r>
              <a:rPr lang="en-GB" sz="2400" noProof="0" dirty="0">
                <a:solidFill>
                  <a:schemeClr val="tx2"/>
                </a:solidFill>
              </a:rPr>
              <a:t>Describe the types of goals an organisation should have and how managers use strategy maps to align goals.</a:t>
            </a:r>
            <a:endParaRPr lang="en-US" dirty="0">
              <a:solidFill>
                <a:schemeClr val="tx2"/>
              </a:solidFill>
            </a:endParaRPr>
          </a:p>
          <a:p>
            <a:pPr>
              <a:lnSpc>
                <a:spcPct val="150000"/>
              </a:lnSpc>
            </a:pPr>
            <a:r>
              <a:rPr lang="en-GB" sz="1800" noProof="0" dirty="0">
                <a:solidFill>
                  <a:schemeClr val="tx2"/>
                </a:solidFill>
              </a:rPr>
              <a:t> </a:t>
            </a:r>
            <a:r>
              <a:rPr lang="en-GB" sz="2400" noProof="0" dirty="0">
                <a:solidFill>
                  <a:schemeClr val="tx2"/>
                </a:solidFill>
              </a:rPr>
              <a:t>Describe the four essential steps in the process of management by objectives (MBO).</a:t>
            </a:r>
          </a:p>
          <a:p>
            <a:pPr>
              <a:lnSpc>
                <a:spcPct val="150000"/>
              </a:lnSpc>
            </a:pPr>
            <a:r>
              <a:rPr lang="en-GB" sz="2400" noProof="0" dirty="0">
                <a:solidFill>
                  <a:schemeClr val="tx2"/>
                </a:solidFill>
              </a:rPr>
              <a:t>Discuss the benefits and limitations of planning.</a:t>
            </a:r>
            <a:endParaRPr lang="en-US" dirty="0">
              <a:solidFill>
                <a:schemeClr val="tx2"/>
              </a:solidFill>
            </a:endParaRPr>
          </a:p>
          <a:p>
            <a:pPr>
              <a:lnSpc>
                <a:spcPct val="150000"/>
              </a:lnSpc>
            </a:pPr>
            <a:r>
              <a:rPr lang="en-GB" sz="1800" noProof="0" dirty="0">
                <a:solidFill>
                  <a:schemeClr val="tx2"/>
                </a:solidFill>
              </a:rPr>
              <a:t> </a:t>
            </a:r>
            <a:r>
              <a:rPr lang="en-GB" sz="2400" noProof="0" dirty="0">
                <a:solidFill>
                  <a:schemeClr val="tx2"/>
                </a:solidFill>
              </a:rPr>
              <a:t>Describe and explain the importance of contingency planning, scenario building and crisis planning for today’s managers.</a:t>
            </a:r>
          </a:p>
          <a:p>
            <a:pPr>
              <a:lnSpc>
                <a:spcPct val="150000"/>
              </a:lnSpc>
            </a:pPr>
            <a:r>
              <a:rPr lang="en-GB" sz="2400" noProof="0" dirty="0">
                <a:solidFill>
                  <a:schemeClr val="tx2"/>
                </a:solidFill>
              </a:rPr>
              <a:t>Identify innovative planning approaches that managers use in a fast-changing environment.</a:t>
            </a:r>
            <a:endParaRPr lang="en-US" dirty="0">
              <a:solidFill>
                <a:schemeClr val="tx2"/>
              </a:solidFill>
            </a:endParaRPr>
          </a:p>
          <a:p>
            <a:endParaRPr lang="en-AU" sz="2100" dirty="0">
              <a:solidFill>
                <a:schemeClr val="tx2"/>
              </a:solidFill>
            </a:endParaRPr>
          </a:p>
        </p:txBody>
      </p:sp>
      <p:sp>
        <p:nvSpPr>
          <p:cNvPr id="10" name="Slide Number Placeholder 4">
            <a:extLst>
              <a:ext uri="{FF2B5EF4-FFF2-40B4-BE49-F238E27FC236}">
                <a16:creationId xmlns:a16="http://schemas.microsoft.com/office/drawing/2014/main" id="{F5C1DF6D-9EA4-1757-AD77-9FC95418A4E6}"/>
              </a:ext>
            </a:extLst>
          </p:cNvPr>
          <p:cNvSpPr>
            <a:spLocks noGrp="1"/>
          </p:cNvSpPr>
          <p:nvPr>
            <p:ph type="sldNum" sz="quarter" idx="12"/>
          </p:nvPr>
        </p:nvSpPr>
        <p:spPr/>
        <p:txBody>
          <a:bodyPr/>
          <a:lstStyle/>
          <a:p>
            <a:pPr>
              <a:spcAft>
                <a:spcPts val="600"/>
              </a:spcAft>
            </a:pPr>
            <a:fld id="{08475154-F9FC-49E4-922F-0B8F90CE7C70}" type="slidenum">
              <a:rPr lang="en-AU" smtClean="0"/>
              <a:pPr>
                <a:spcAft>
                  <a:spcPts val="600"/>
                </a:spcAft>
              </a:pPr>
              <a:t>2</a:t>
            </a:fld>
            <a:endParaRPr lang="en-AU"/>
          </a:p>
        </p:txBody>
      </p:sp>
    </p:spTree>
    <p:extLst>
      <p:ext uri="{BB962C8B-B14F-4D97-AF65-F5344CB8AC3E}">
        <p14:creationId xmlns:p14="http://schemas.microsoft.com/office/powerpoint/2010/main" val="2207532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6412-BF1D-262F-320B-8354A3D25E39}"/>
              </a:ext>
            </a:extLst>
          </p:cNvPr>
          <p:cNvSpPr>
            <a:spLocks noGrp="1"/>
          </p:cNvSpPr>
          <p:nvPr>
            <p:ph type="title"/>
          </p:nvPr>
        </p:nvSpPr>
        <p:spPr>
          <a:xfrm>
            <a:off x="630545" y="38968"/>
            <a:ext cx="9970698" cy="677469"/>
          </a:xfrm>
        </p:spPr>
        <p:txBody>
          <a:bodyPr/>
          <a:lstStyle/>
          <a:p>
            <a:r>
              <a:rPr lang="en-AU" b="1" dirty="0">
                <a:solidFill>
                  <a:srgbClr val="00649A"/>
                </a:solidFill>
              </a:rPr>
              <a:t>6. Innovative approaches to planning</a:t>
            </a:r>
          </a:p>
        </p:txBody>
      </p:sp>
      <p:sp>
        <p:nvSpPr>
          <p:cNvPr id="14" name="Content Placeholder 13">
            <a:extLst>
              <a:ext uri="{FF2B5EF4-FFF2-40B4-BE49-F238E27FC236}">
                <a16:creationId xmlns:a16="http://schemas.microsoft.com/office/drawing/2014/main" id="{76C43C7B-89BB-E8B6-5162-355B9053D93C}"/>
              </a:ext>
            </a:extLst>
          </p:cNvPr>
          <p:cNvSpPr>
            <a:spLocks noGrp="1"/>
          </p:cNvSpPr>
          <p:nvPr>
            <p:ph sz="half" idx="2"/>
          </p:nvPr>
        </p:nvSpPr>
        <p:spPr>
          <a:xfrm>
            <a:off x="113122" y="631596"/>
            <a:ext cx="11953188" cy="5688968"/>
          </a:xfrm>
        </p:spPr>
        <p:txBody>
          <a:bodyPr>
            <a:normAutofit fontScale="47500" lnSpcReduction="20000"/>
          </a:bodyPr>
          <a:lstStyle/>
          <a:p>
            <a:pPr marL="0" indent="0">
              <a:lnSpc>
                <a:spcPct val="170000"/>
              </a:lnSpc>
              <a:buNone/>
            </a:pPr>
            <a:r>
              <a:rPr lang="en-AU" sz="3300" dirty="0">
                <a:solidFill>
                  <a:srgbClr val="00B050"/>
                </a:solidFill>
              </a:rPr>
              <a:t>Decentralised planning</a:t>
            </a:r>
          </a:p>
          <a:p>
            <a:pPr lvl="1">
              <a:lnSpc>
                <a:spcPct val="170000"/>
              </a:lnSpc>
              <a:buFont typeface="Wingdings" panose="05000000000000000000" pitchFamily="2" charset="2"/>
              <a:buChar char="Ø"/>
            </a:pPr>
            <a:r>
              <a:rPr lang="en-AU" sz="3300" dirty="0"/>
              <a:t>Decentralised planning involves planning experts working directly with front-line managers in major divisions or departments to develop their own strategic goals and plans.</a:t>
            </a:r>
          </a:p>
          <a:p>
            <a:pPr lvl="1">
              <a:lnSpc>
                <a:spcPct val="170000"/>
              </a:lnSpc>
              <a:buFont typeface="Wingdings" panose="05000000000000000000" pitchFamily="2" charset="2"/>
              <a:buChar char="Ø"/>
            </a:pPr>
            <a:r>
              <a:rPr lang="en-AU" sz="3300" dirty="0"/>
              <a:t>This helps to develop dynamic plans that meet fast-changing needs. </a:t>
            </a:r>
          </a:p>
          <a:p>
            <a:pPr marL="0" indent="0">
              <a:lnSpc>
                <a:spcPct val="170000"/>
              </a:lnSpc>
              <a:buNone/>
            </a:pPr>
            <a:r>
              <a:rPr lang="en-AU" sz="3300" b="1" dirty="0">
                <a:solidFill>
                  <a:srgbClr val="00B050"/>
                </a:solidFill>
              </a:rPr>
              <a:t>Set stretch goals for excellence</a:t>
            </a:r>
          </a:p>
          <a:p>
            <a:pPr lvl="1">
              <a:lnSpc>
                <a:spcPct val="170000"/>
              </a:lnSpc>
              <a:buFont typeface="Wingdings" panose="05000000000000000000" pitchFamily="2" charset="2"/>
              <a:buChar char="Ø"/>
            </a:pPr>
            <a:r>
              <a:rPr lang="en-AU" sz="3300" dirty="0"/>
              <a:t>Stretch goals are reasonable yet highly ambitious goals that are so clear, compelling and imaginative that they fire up employees and engender excellence. </a:t>
            </a:r>
          </a:p>
          <a:p>
            <a:pPr marL="0" indent="0">
              <a:lnSpc>
                <a:spcPct val="170000"/>
              </a:lnSpc>
              <a:buNone/>
            </a:pPr>
            <a:r>
              <a:rPr lang="en-AU" sz="3300" b="1" dirty="0">
                <a:solidFill>
                  <a:srgbClr val="00B050"/>
                </a:solidFill>
              </a:rPr>
              <a:t>Use performance dashboards</a:t>
            </a:r>
          </a:p>
          <a:p>
            <a:pPr lvl="1">
              <a:lnSpc>
                <a:spcPct val="170000"/>
              </a:lnSpc>
              <a:buFont typeface="Wingdings" panose="05000000000000000000" pitchFamily="2" charset="2"/>
              <a:buChar char="Ø"/>
            </a:pPr>
            <a:r>
              <a:rPr lang="en-AU" sz="3300" dirty="0"/>
              <a:t>Useful to keep track of key performance metrics, such as sales in relation to targets, number of products on back order, or percentage of customer service calls resolved within specified time periods.</a:t>
            </a:r>
          </a:p>
          <a:p>
            <a:pPr marL="0" indent="0">
              <a:lnSpc>
                <a:spcPct val="170000"/>
              </a:lnSpc>
              <a:buNone/>
            </a:pPr>
            <a:r>
              <a:rPr lang="en-AU" sz="3300" dirty="0"/>
              <a:t> </a:t>
            </a:r>
            <a:r>
              <a:rPr lang="en-AU" sz="3400" b="1" dirty="0">
                <a:solidFill>
                  <a:srgbClr val="00B050"/>
                </a:solidFill>
              </a:rPr>
              <a:t>Apply flexible goal setting</a:t>
            </a:r>
          </a:p>
          <a:p>
            <a:pPr marL="685800" lvl="2" indent="-285750">
              <a:spcBef>
                <a:spcPts val="1000"/>
              </a:spcBef>
              <a:buFont typeface="Wingdings" panose="05000000000000000000" pitchFamily="2" charset="2"/>
              <a:buChar char="Ø"/>
            </a:pPr>
            <a:r>
              <a:rPr lang="en-AU" sz="3300" dirty="0"/>
              <a:t>Good managers know that plans must be based on a solid set of principles. They must also change as conditions change and managers learn more about the environment and their organisation’s products or services.</a:t>
            </a:r>
          </a:p>
          <a:p>
            <a:pPr marL="685800" lvl="2" indent="-285750">
              <a:spcBef>
                <a:spcPts val="1000"/>
              </a:spcBef>
              <a:buFont typeface="Wingdings" panose="05000000000000000000" pitchFamily="2" charset="2"/>
              <a:buChar char="Ø"/>
            </a:pPr>
            <a:r>
              <a:rPr lang="en-AU" sz="3300" dirty="0"/>
              <a:t>Flexible planning can help an organisation weather difficult times.</a:t>
            </a:r>
          </a:p>
          <a:p>
            <a:pPr lvl="1">
              <a:lnSpc>
                <a:spcPct val="170000"/>
              </a:lnSpc>
              <a:buFont typeface="Wingdings" panose="05000000000000000000" pitchFamily="2" charset="2"/>
              <a:buChar char="Ø"/>
            </a:pPr>
            <a:endParaRPr lang="en-AU" sz="2200" dirty="0"/>
          </a:p>
          <a:p>
            <a:pPr marL="685800" lvl="2" indent="-285750">
              <a:lnSpc>
                <a:spcPct val="170000"/>
              </a:lnSpc>
              <a:spcBef>
                <a:spcPts val="1000"/>
              </a:spcBef>
              <a:buFont typeface="Wingdings" panose="05000000000000000000" pitchFamily="2" charset="2"/>
              <a:buChar char="Ø"/>
            </a:pPr>
            <a:endParaRPr lang="en-AU" sz="2200" dirty="0"/>
          </a:p>
          <a:p>
            <a:pPr marL="342900" lvl="1" indent="-285750">
              <a:spcBef>
                <a:spcPts val="1000"/>
              </a:spcBef>
              <a:buFont typeface="Wingdings" panose="05000000000000000000" pitchFamily="2" charset="2"/>
              <a:buChar char="Ø"/>
            </a:pPr>
            <a:endParaRPr lang="en-AU" dirty="0"/>
          </a:p>
        </p:txBody>
      </p:sp>
    </p:spTree>
    <p:extLst>
      <p:ext uri="{BB962C8B-B14F-4D97-AF65-F5344CB8AC3E}">
        <p14:creationId xmlns:p14="http://schemas.microsoft.com/office/powerpoint/2010/main" val="280775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6412-BF1D-262F-320B-8354A3D25E39}"/>
              </a:ext>
            </a:extLst>
          </p:cNvPr>
          <p:cNvSpPr>
            <a:spLocks noGrp="1"/>
          </p:cNvSpPr>
          <p:nvPr>
            <p:ph type="title"/>
          </p:nvPr>
        </p:nvSpPr>
        <p:spPr>
          <a:xfrm>
            <a:off x="976460" y="40622"/>
            <a:ext cx="9969110" cy="539848"/>
          </a:xfrm>
        </p:spPr>
        <p:txBody>
          <a:bodyPr>
            <a:normAutofit fontScale="90000"/>
          </a:bodyPr>
          <a:lstStyle/>
          <a:p>
            <a:r>
              <a:rPr lang="en-AU" b="1" dirty="0">
                <a:solidFill>
                  <a:srgbClr val="00649A"/>
                </a:solidFill>
              </a:rPr>
              <a:t>Summary</a:t>
            </a:r>
          </a:p>
        </p:txBody>
      </p:sp>
      <p:sp>
        <p:nvSpPr>
          <p:cNvPr id="8" name="Content Placeholder 7">
            <a:extLst>
              <a:ext uri="{FF2B5EF4-FFF2-40B4-BE49-F238E27FC236}">
                <a16:creationId xmlns:a16="http://schemas.microsoft.com/office/drawing/2014/main" id="{AC77AC68-ABD6-CD92-0A04-9FA8FAE891A0}"/>
              </a:ext>
            </a:extLst>
          </p:cNvPr>
          <p:cNvSpPr>
            <a:spLocks noGrp="1"/>
          </p:cNvSpPr>
          <p:nvPr>
            <p:ph sz="half" idx="1"/>
          </p:nvPr>
        </p:nvSpPr>
        <p:spPr>
          <a:xfrm>
            <a:off x="188537" y="580470"/>
            <a:ext cx="11877772" cy="5716635"/>
          </a:xfrm>
        </p:spPr>
        <p:txBody>
          <a:bodyPr>
            <a:normAutofit fontScale="62500" lnSpcReduction="20000"/>
          </a:bodyPr>
          <a:lstStyle/>
          <a:p>
            <a:pPr lvl="0">
              <a:lnSpc>
                <a:spcPct val="150000"/>
              </a:lnSpc>
            </a:pPr>
            <a:r>
              <a:rPr lang="en-GB" sz="2600" dirty="0">
                <a:solidFill>
                  <a:schemeClr val="tx2"/>
                </a:solidFill>
              </a:rPr>
              <a:t>A goal is a desired future circumstance or condition that the organisation wants to realise. 
A plan is a blueprint specifying the resource allocations, schedules and other actions necessary for attaining goals. 
Planning is the act of determining goals and defining the means of achieving them. </a:t>
            </a:r>
          </a:p>
          <a:p>
            <a:pPr lvl="0">
              <a:lnSpc>
                <a:spcPct val="150000"/>
              </a:lnSpc>
            </a:pPr>
            <a:r>
              <a:rPr lang="en-GB" sz="2600" dirty="0">
                <a:solidFill>
                  <a:schemeClr val="tx2"/>
                </a:solidFill>
              </a:rPr>
              <a:t>Goals and plans need to be in alignment so that they are consistent and mutually supportive.</a:t>
            </a:r>
          </a:p>
          <a:p>
            <a:pPr lvl="0">
              <a:lnSpc>
                <a:spcPct val="150000"/>
              </a:lnSpc>
            </a:pPr>
            <a:r>
              <a:rPr lang="en-GB" sz="2600" dirty="0">
                <a:solidFill>
                  <a:schemeClr val="tx2"/>
                </a:solidFill>
              </a:rPr>
              <a:t>Planning and goal setting can provide a source of motivation and guide effective decision making for performance and resource allocation.</a:t>
            </a:r>
            <a:endParaRPr lang="en-AU" sz="2600" dirty="0">
              <a:solidFill>
                <a:schemeClr val="tx2"/>
              </a:solidFill>
            </a:endParaRPr>
          </a:p>
          <a:p>
            <a:pPr lvl="0">
              <a:lnSpc>
                <a:spcPct val="150000"/>
              </a:lnSpc>
            </a:pPr>
            <a:r>
              <a:rPr lang="en-GB" sz="2600" dirty="0">
                <a:solidFill>
                  <a:schemeClr val="tx2"/>
                </a:solidFill>
              </a:rPr>
              <a:t>They can also provide a sense of false security and reduce the organisation’s ability to navigate turbulent times if they are not flexible or responsive.</a:t>
            </a:r>
            <a:endParaRPr lang="en-AU" sz="2600" dirty="0">
              <a:solidFill>
                <a:schemeClr val="tx2"/>
              </a:solidFill>
            </a:endParaRPr>
          </a:p>
          <a:p>
            <a:pPr>
              <a:lnSpc>
                <a:spcPct val="150000"/>
              </a:lnSpc>
            </a:pPr>
            <a:r>
              <a:rPr lang="en-GB" sz="2600" dirty="0">
                <a:solidFill>
                  <a:schemeClr val="tx2"/>
                </a:solidFill>
              </a:rPr>
              <a:t>Managers use innovative planning approaches to cope with today’s turbulent environment. 
Contingency planning and scenario building allow managers to look at trends and discontinuities in the environment in order to identify solutions before problems arise for the organisation.</a:t>
            </a:r>
            <a:endParaRPr lang="en-AU" sz="2600" dirty="0">
              <a:solidFill>
                <a:schemeClr val="tx2"/>
              </a:solidFill>
            </a:endParaRPr>
          </a:p>
          <a:p>
            <a:pPr lvl="0">
              <a:lnSpc>
                <a:spcPct val="150000"/>
              </a:lnSpc>
            </a:pPr>
            <a:r>
              <a:rPr lang="en-GB" sz="2600" dirty="0">
                <a:solidFill>
                  <a:schemeClr val="tx2"/>
                </a:solidFill>
              </a:rPr>
              <a:t>Approaches to planning change with the times. </a:t>
            </a:r>
          </a:p>
          <a:p>
            <a:pPr lvl="0">
              <a:lnSpc>
                <a:spcPct val="150000"/>
              </a:lnSpc>
            </a:pPr>
            <a:r>
              <a:rPr lang="en-GB" sz="2600" dirty="0">
                <a:solidFill>
                  <a:schemeClr val="tx2"/>
                </a:solidFill>
              </a:rPr>
              <a:t>In many companies today, planning leverages the use of performance dashboards and continually revises challenging stretch goals to remain adaptive.</a:t>
            </a:r>
          </a:p>
          <a:p>
            <a:pPr>
              <a:lnSpc>
                <a:spcPct val="150000"/>
              </a:lnSpc>
            </a:pPr>
            <a:endParaRPr lang="en-US" dirty="0">
              <a:solidFill>
                <a:schemeClr val="tx2"/>
              </a:solidFill>
            </a:endParaRPr>
          </a:p>
        </p:txBody>
      </p:sp>
    </p:spTree>
    <p:extLst>
      <p:ext uri="{BB962C8B-B14F-4D97-AF65-F5344CB8AC3E}">
        <p14:creationId xmlns:p14="http://schemas.microsoft.com/office/powerpoint/2010/main" val="1628369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F8D9CC-C861-B822-A332-04E662F70E48}"/>
              </a:ext>
            </a:extLst>
          </p:cNvPr>
          <p:cNvSpPr>
            <a:spLocks noGrp="1"/>
          </p:cNvSpPr>
          <p:nvPr>
            <p:ph type="title"/>
          </p:nvPr>
        </p:nvSpPr>
        <p:spPr>
          <a:xfrm>
            <a:off x="831851" y="1709741"/>
            <a:ext cx="10515600" cy="1390122"/>
          </a:xfrm>
        </p:spPr>
        <p:txBody>
          <a:bodyPr/>
          <a:lstStyle/>
          <a:p>
            <a:pPr algn="ctr">
              <a:defRPr/>
            </a:pPr>
            <a:r>
              <a:rPr lang="en-AU" dirty="0"/>
              <a:t>Lecture 3(2)</a:t>
            </a:r>
            <a:br>
              <a:rPr lang="en-AU" dirty="0"/>
            </a:br>
            <a:r>
              <a:rPr lang="en-AU" dirty="0"/>
              <a:t>Strategy formulation and implementation</a:t>
            </a:r>
          </a:p>
        </p:txBody>
      </p:sp>
    </p:spTree>
    <p:extLst>
      <p:ext uri="{BB962C8B-B14F-4D97-AF65-F5344CB8AC3E}">
        <p14:creationId xmlns:p14="http://schemas.microsoft.com/office/powerpoint/2010/main" val="2221487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A9646C03-9FD9-1DED-EA5E-F4927EFD00FB}"/>
              </a:ext>
            </a:extLst>
          </p:cNvPr>
          <p:cNvSpPr>
            <a:spLocks noGrp="1"/>
          </p:cNvSpPr>
          <p:nvPr>
            <p:ph type="title"/>
          </p:nvPr>
        </p:nvSpPr>
        <p:spPr>
          <a:xfrm>
            <a:off x="839788" y="136523"/>
            <a:ext cx="10515600" cy="593727"/>
          </a:xfrm>
        </p:spPr>
        <p:txBody>
          <a:bodyPr>
            <a:normAutofit fontScale="90000"/>
          </a:bodyPr>
          <a:lstStyle/>
          <a:p>
            <a:r>
              <a:rPr lang="en-US" sz="4400" b="1" dirty="0">
                <a:solidFill>
                  <a:srgbClr val="00649A"/>
                </a:solidFill>
              </a:rPr>
              <a:t>Learning objectives</a:t>
            </a:r>
            <a:endParaRPr lang="en-AU" sz="4400" b="1" dirty="0">
              <a:solidFill>
                <a:srgbClr val="00649A"/>
              </a:solidFill>
            </a:endParaRPr>
          </a:p>
        </p:txBody>
      </p:sp>
      <p:sp>
        <p:nvSpPr>
          <p:cNvPr id="7" name="Slide Number Placeholder 6">
            <a:extLst>
              <a:ext uri="{FF2B5EF4-FFF2-40B4-BE49-F238E27FC236}">
                <a16:creationId xmlns:a16="http://schemas.microsoft.com/office/drawing/2014/main" id="{7B879634-36C1-29CA-8101-2E32A597DF7C}"/>
              </a:ext>
            </a:extLst>
          </p:cNvPr>
          <p:cNvSpPr>
            <a:spLocks noGrp="1"/>
          </p:cNvSpPr>
          <p:nvPr>
            <p:ph type="sldNum" sz="quarter" idx="12"/>
          </p:nvPr>
        </p:nvSpPr>
        <p:spPr/>
        <p:txBody>
          <a:bodyPr/>
          <a:lstStyle/>
          <a:p>
            <a:fld id="{08475154-F9FC-49E4-922F-0B8F90CE7C70}" type="slidenum">
              <a:rPr lang="en-AU" smtClean="0"/>
              <a:t>23</a:t>
            </a:fld>
            <a:endParaRPr lang="en-AU"/>
          </a:p>
        </p:txBody>
      </p:sp>
      <p:sp>
        <p:nvSpPr>
          <p:cNvPr id="9" name="TextBox 8">
            <a:extLst>
              <a:ext uri="{FF2B5EF4-FFF2-40B4-BE49-F238E27FC236}">
                <a16:creationId xmlns:a16="http://schemas.microsoft.com/office/drawing/2014/main" id="{2D8B38B3-5E72-1420-0CB7-D10DF241BAE4}"/>
              </a:ext>
            </a:extLst>
          </p:cNvPr>
          <p:cNvSpPr txBox="1"/>
          <p:nvPr/>
        </p:nvSpPr>
        <p:spPr>
          <a:xfrm>
            <a:off x="499620" y="768233"/>
            <a:ext cx="10774837" cy="461985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 Define the components of strategic management and discuss the three levels of strategy.</a:t>
            </a:r>
          </a:p>
          <a:p>
            <a:pPr marL="285750" indent="-285750">
              <a:lnSpc>
                <a:spcPct val="150000"/>
              </a:lnSpc>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 Explain the strategic management process and </a:t>
            </a:r>
            <a:r>
              <a:rPr lang="en-US" sz="2000" dirty="0" err="1">
                <a:solidFill>
                  <a:schemeClr val="tx2"/>
                </a:solidFill>
                <a:latin typeface="Arial" panose="020B0604020202020204" pitchFamily="34" charset="0"/>
                <a:cs typeface="Arial" panose="020B0604020202020204" pitchFamily="34" charset="0"/>
              </a:rPr>
              <a:t>summarise</a:t>
            </a:r>
            <a:r>
              <a:rPr lang="en-US" sz="2000" dirty="0">
                <a:solidFill>
                  <a:schemeClr val="tx2"/>
                </a:solidFill>
                <a:latin typeface="Arial" panose="020B0604020202020204" pitchFamily="34" charset="0"/>
                <a:cs typeface="Arial" panose="020B0604020202020204" pitchFamily="34" charset="0"/>
              </a:rPr>
              <a:t> how SWOT analysis can be used to evaluate an </a:t>
            </a:r>
            <a:r>
              <a:rPr lang="en-US" sz="2000" dirty="0" err="1">
                <a:solidFill>
                  <a:schemeClr val="tx2"/>
                </a:solidFill>
                <a:latin typeface="Arial" panose="020B0604020202020204" pitchFamily="34" charset="0"/>
                <a:cs typeface="Arial" panose="020B0604020202020204" pitchFamily="34" charset="0"/>
              </a:rPr>
              <a:t>organisation’s</a:t>
            </a:r>
            <a:r>
              <a:rPr lang="en-US" sz="2000" dirty="0">
                <a:solidFill>
                  <a:schemeClr val="tx2"/>
                </a:solidFill>
                <a:latin typeface="Arial" panose="020B0604020202020204" pitchFamily="34" charset="0"/>
                <a:cs typeface="Arial" panose="020B0604020202020204" pitchFamily="34" charset="0"/>
              </a:rPr>
              <a:t> strengths, weaknesses, opportunities and threats.</a:t>
            </a:r>
          </a:p>
          <a:p>
            <a:pPr marL="285750" indent="-285750">
              <a:lnSpc>
                <a:spcPct val="150000"/>
              </a:lnSpc>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Explain three approaches to corporate-level strategy: portfolio; the Boston Consulting Group (BCG) matrix; and diversification.</a:t>
            </a:r>
          </a:p>
          <a:p>
            <a:pPr marL="285750" indent="-285750">
              <a:lnSpc>
                <a:spcPct val="150000"/>
              </a:lnSpc>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 Describe Michael Porter’s competitive forces and strategies.</a:t>
            </a:r>
          </a:p>
          <a:p>
            <a:pPr marL="285750" indent="-285750">
              <a:lnSpc>
                <a:spcPct val="150000"/>
              </a:lnSpc>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  Discuss emerging models of strategy and their benefits for business growth.</a:t>
            </a:r>
          </a:p>
          <a:p>
            <a:pPr marL="285750" indent="-285750">
              <a:lnSpc>
                <a:spcPct val="150000"/>
              </a:lnSpc>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 Compare and contrast the </a:t>
            </a:r>
            <a:r>
              <a:rPr lang="en-US" sz="2000" dirty="0" err="1">
                <a:solidFill>
                  <a:schemeClr val="tx2"/>
                </a:solidFill>
                <a:latin typeface="Arial" panose="020B0604020202020204" pitchFamily="34" charset="0"/>
                <a:cs typeface="Arial" panose="020B0604020202020204" pitchFamily="34" charset="0"/>
              </a:rPr>
              <a:t>globalisation</a:t>
            </a:r>
            <a:r>
              <a:rPr lang="en-US" sz="2000" dirty="0">
                <a:solidFill>
                  <a:schemeClr val="tx2"/>
                </a:solidFill>
                <a:latin typeface="Arial" panose="020B0604020202020204" pitchFamily="34" charset="0"/>
                <a:cs typeface="Arial" panose="020B0604020202020204" pitchFamily="34" charset="0"/>
              </a:rPr>
              <a:t>, multidomestic and transnational strategies for global business.</a:t>
            </a:r>
          </a:p>
          <a:p>
            <a:pPr marL="285750" indent="-285750">
              <a:lnSpc>
                <a:spcPct val="150000"/>
              </a:lnSpc>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Explain the </a:t>
            </a:r>
            <a:r>
              <a:rPr lang="en-US" sz="2000" dirty="0" err="1">
                <a:solidFill>
                  <a:schemeClr val="tx2"/>
                </a:solidFill>
                <a:latin typeface="Arial" panose="020B0604020202020204" pitchFamily="34" charset="0"/>
                <a:cs typeface="Arial" panose="020B0604020202020204" pitchFamily="34" charset="0"/>
              </a:rPr>
              <a:t>organisational</a:t>
            </a:r>
            <a:r>
              <a:rPr lang="en-US" sz="2000" dirty="0">
                <a:solidFill>
                  <a:schemeClr val="tx2"/>
                </a:solidFill>
                <a:latin typeface="Arial" panose="020B0604020202020204" pitchFamily="34" charset="0"/>
                <a:cs typeface="Arial" panose="020B0604020202020204" pitchFamily="34" charset="0"/>
              </a:rPr>
              <a:t> dimensions used for implementing strategy.</a:t>
            </a:r>
          </a:p>
        </p:txBody>
      </p:sp>
    </p:spTree>
    <p:extLst>
      <p:ext uri="{BB962C8B-B14F-4D97-AF65-F5344CB8AC3E}">
        <p14:creationId xmlns:p14="http://schemas.microsoft.com/office/powerpoint/2010/main" val="54101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479716" y="95202"/>
            <a:ext cx="9970698" cy="539848"/>
          </a:xfrm>
        </p:spPr>
        <p:txBody>
          <a:bodyPr>
            <a:normAutofit fontScale="90000"/>
          </a:bodyPr>
          <a:lstStyle/>
          <a:p>
            <a:r>
              <a:rPr lang="en-US" b="1" dirty="0">
                <a:solidFill>
                  <a:srgbClr val="00649A"/>
                </a:solidFill>
              </a:rPr>
              <a:t>1. Thinking strategically</a:t>
            </a:r>
            <a:endParaRPr lang="en-AU" b="1" dirty="0"/>
          </a:p>
        </p:txBody>
      </p:sp>
      <p:sp>
        <p:nvSpPr>
          <p:cNvPr id="3" name="Content Placeholder 2">
            <a:extLst>
              <a:ext uri="{FF2B5EF4-FFF2-40B4-BE49-F238E27FC236}">
                <a16:creationId xmlns:a16="http://schemas.microsoft.com/office/drawing/2014/main" id="{5C3ACBAB-63D5-BF8D-4569-B0737E2B5FC2}"/>
              </a:ext>
            </a:extLst>
          </p:cNvPr>
          <p:cNvSpPr>
            <a:spLocks noGrp="1"/>
          </p:cNvSpPr>
          <p:nvPr>
            <p:ph sz="half" idx="2"/>
          </p:nvPr>
        </p:nvSpPr>
        <p:spPr>
          <a:xfrm>
            <a:off x="325768" y="956191"/>
            <a:ext cx="11316335" cy="4945618"/>
          </a:xfrm>
        </p:spPr>
        <p:txBody>
          <a:bodyPr>
            <a:normAutofit/>
          </a:bodyPr>
          <a:lstStyle/>
          <a:p>
            <a:pPr marL="0" indent="0">
              <a:lnSpc>
                <a:spcPct val="150000"/>
              </a:lnSpc>
              <a:buNone/>
            </a:pPr>
            <a:r>
              <a:rPr lang="en-AU" sz="2000" b="1" dirty="0">
                <a:solidFill>
                  <a:srgbClr val="00B050"/>
                </a:solidFill>
              </a:rPr>
              <a:t>What is strategic management?</a:t>
            </a:r>
          </a:p>
          <a:p>
            <a:pPr lvl="1">
              <a:lnSpc>
                <a:spcPct val="150000"/>
              </a:lnSpc>
              <a:buFont typeface="Wingdings" panose="05000000000000000000" pitchFamily="2" charset="2"/>
              <a:buChar char="§"/>
            </a:pPr>
            <a:r>
              <a:rPr lang="en-AU" sz="2000" dirty="0"/>
              <a:t>Strategic management refers to the set of decisions and actions used to formulate and implement strategies that will provide a competitively superior fit between an organisation and its environment so as to achieve organisational goals.</a:t>
            </a:r>
          </a:p>
          <a:p>
            <a:pPr marL="0" indent="0">
              <a:lnSpc>
                <a:spcPct val="150000"/>
              </a:lnSpc>
              <a:buNone/>
            </a:pPr>
            <a:r>
              <a:rPr lang="en-AU" sz="2000" b="1" dirty="0">
                <a:solidFill>
                  <a:srgbClr val="00B050"/>
                </a:solidFill>
              </a:rPr>
              <a:t>Purpose of strategy</a:t>
            </a:r>
          </a:p>
          <a:p>
            <a:pPr marL="342900" lvl="1" indent="0">
              <a:lnSpc>
                <a:spcPct val="150000"/>
              </a:lnSpc>
              <a:buNone/>
            </a:pPr>
            <a:r>
              <a:rPr lang="en-AU" sz="2000" dirty="0"/>
              <a:t>The first step in strategic management is to define an explicit </a:t>
            </a:r>
            <a:r>
              <a:rPr lang="en-AU" sz="2000" b="1" dirty="0"/>
              <a:t>strategy</a:t>
            </a:r>
            <a:r>
              <a:rPr lang="en-AU" sz="2000" dirty="0"/>
              <a:t>, which is the plan of action that describes resource allocation and activities for dealing with the environment, achieving a </a:t>
            </a:r>
            <a:r>
              <a:rPr lang="en-AU" sz="2000" b="1" dirty="0"/>
              <a:t>competitive advantage </a:t>
            </a:r>
            <a:r>
              <a:rPr lang="en-AU" sz="2000" dirty="0"/>
              <a:t>and attaining the organisation’s goals. </a:t>
            </a:r>
          </a:p>
          <a:p>
            <a:pPr lvl="1">
              <a:lnSpc>
                <a:spcPct val="150000"/>
              </a:lnSpc>
              <a:buFont typeface="Wingdings" panose="05000000000000000000" pitchFamily="2" charset="2"/>
              <a:buChar char="§"/>
            </a:pPr>
            <a:endParaRPr lang="en-AU" sz="2400" dirty="0"/>
          </a:p>
        </p:txBody>
      </p:sp>
    </p:spTree>
    <p:extLst>
      <p:ext uri="{BB962C8B-B14F-4D97-AF65-F5344CB8AC3E}">
        <p14:creationId xmlns:p14="http://schemas.microsoft.com/office/powerpoint/2010/main" val="3772986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6755C07F-6082-8DCA-9657-D15A98558BD0}"/>
              </a:ext>
            </a:extLst>
          </p:cNvPr>
          <p:cNvSpPr txBox="1">
            <a:spLocks/>
          </p:cNvSpPr>
          <p:nvPr/>
        </p:nvSpPr>
        <p:spPr>
          <a:xfrm>
            <a:off x="149778" y="22308"/>
            <a:ext cx="9970698" cy="552728"/>
          </a:xfrm>
          <a:prstGeom prst="rect">
            <a:avLst/>
          </a:prstGeom>
        </p:spPr>
        <p:txBody>
          <a:bodyPr vert="horz" lIns="91440" tIns="45720" rIns="91440" bIns="45720" rtlCol="0" anchor="ctr">
            <a:normAutofit fontScale="97500"/>
          </a:bodyPr>
          <a:lstStyle>
            <a:lvl1pPr defTabSz="685800" eaLnBrk="1" latinLnBrk="0" hangingPunct="1">
              <a:lnSpc>
                <a:spcPct val="90000"/>
              </a:lnSpc>
              <a:buNone/>
              <a:defRPr sz="3300" b="1">
                <a:solidFill>
                  <a:srgbClr val="00649A"/>
                </a:solidFill>
                <a:latin typeface="Arial" panose="020B0604020202020204" pitchFamily="34" charset="0"/>
                <a:ea typeface="+mj-ea"/>
                <a:cs typeface="Arial" panose="020B0604020202020204" pitchFamily="34" charset="0"/>
              </a:defRPr>
            </a:lvl1pPr>
          </a:lstStyle>
          <a:p>
            <a:r>
              <a:rPr lang="en-US" dirty="0"/>
              <a:t>1. Thinking strategically (cont.)</a:t>
            </a:r>
            <a:endParaRPr lang="en-AU" dirty="0"/>
          </a:p>
        </p:txBody>
      </p:sp>
      <p:sp>
        <p:nvSpPr>
          <p:cNvPr id="17" name="TextBox 16">
            <a:extLst>
              <a:ext uri="{FF2B5EF4-FFF2-40B4-BE49-F238E27FC236}">
                <a16:creationId xmlns:a16="http://schemas.microsoft.com/office/drawing/2014/main" id="{89913BB7-D8FE-C4E7-E9D4-6D87D2B68D30}"/>
              </a:ext>
            </a:extLst>
          </p:cNvPr>
          <p:cNvSpPr txBox="1"/>
          <p:nvPr/>
        </p:nvSpPr>
        <p:spPr>
          <a:xfrm>
            <a:off x="357370" y="575036"/>
            <a:ext cx="11477260" cy="6463308"/>
          </a:xfrm>
          <a:prstGeom prst="rect">
            <a:avLst/>
          </a:prstGeom>
          <a:noFill/>
        </p:spPr>
        <p:txBody>
          <a:bodyPr wrap="square">
            <a:spAutoFit/>
          </a:bodyPr>
          <a:lstStyle/>
          <a:p>
            <a:pPr indent="-114300"/>
            <a:r>
              <a:rPr lang="en-AU" sz="2000" b="1" dirty="0">
                <a:solidFill>
                  <a:srgbClr val="00B050"/>
                </a:solidFill>
                <a:latin typeface="Arial" panose="020B0604020202020204" pitchFamily="34" charset="0"/>
                <a:cs typeface="Arial" panose="020B0604020202020204" pitchFamily="34" charset="0"/>
              </a:rPr>
              <a:t>Areas of strategic thinking</a:t>
            </a:r>
          </a:p>
          <a:p>
            <a:pPr marL="171450" indent="-285750">
              <a:buFont typeface="Wingdings" panose="05000000000000000000" pitchFamily="2" charset="2"/>
              <a:buChar char="§"/>
            </a:pPr>
            <a:r>
              <a:rPr lang="en-AU" dirty="0">
                <a:solidFill>
                  <a:srgbClr val="7030A0"/>
                </a:solidFill>
                <a:latin typeface="Arial" panose="020B0604020202020204" pitchFamily="34" charset="0"/>
                <a:cs typeface="Arial" panose="020B0604020202020204" pitchFamily="34" charset="0"/>
              </a:rPr>
              <a:t>Define and identify target customers</a:t>
            </a:r>
          </a:p>
          <a:p>
            <a:pPr marL="1257300" lvl="2" indent="-342900">
              <a:buFont typeface="Wingdings" panose="05000000000000000000" pitchFamily="2" charset="2"/>
              <a:buChar char="Ø"/>
            </a:pPr>
            <a:r>
              <a:rPr lang="en-AU" dirty="0">
                <a:solidFill>
                  <a:schemeClr val="tx2"/>
                </a:solidFill>
                <a:latin typeface="Arial" panose="020B0604020202020204" pitchFamily="34" charset="0"/>
                <a:cs typeface="Arial" panose="020B0604020202020204" pitchFamily="34" charset="0"/>
              </a:rPr>
              <a:t>Defining customers and identifying which of their needs are to be served by the organisation.</a:t>
            </a:r>
          </a:p>
          <a:p>
            <a:pPr marL="1257300" lvl="2" indent="-342900">
              <a:buFont typeface="Wingdings" panose="05000000000000000000" pitchFamily="2" charset="2"/>
              <a:buChar char="Ø"/>
            </a:pPr>
            <a:r>
              <a:rPr lang="en-AU" dirty="0">
                <a:solidFill>
                  <a:schemeClr val="tx2"/>
                </a:solidFill>
                <a:latin typeface="Arial" panose="020B0604020202020204" pitchFamily="34" charset="0"/>
                <a:cs typeface="Arial" panose="020B0604020202020204" pitchFamily="34" charset="0"/>
              </a:rPr>
              <a:t>A target market can be defined geographically and/or demographically.</a:t>
            </a:r>
          </a:p>
          <a:p>
            <a:pPr marL="285750" indent="-285750">
              <a:buFont typeface="Wingdings" panose="05000000000000000000" pitchFamily="2" charset="2"/>
              <a:buChar char="§"/>
            </a:pPr>
            <a:r>
              <a:rPr lang="en-AU" dirty="0">
                <a:solidFill>
                  <a:srgbClr val="7030A0"/>
                </a:solidFill>
                <a:latin typeface="Arial" panose="020B0604020202020204" pitchFamily="34" charset="0"/>
                <a:cs typeface="Arial" panose="020B0604020202020204" pitchFamily="34" charset="0"/>
              </a:rPr>
              <a:t>Exploit core competence</a:t>
            </a:r>
          </a:p>
          <a:p>
            <a:pPr marL="1257300" lvl="2" indent="-342900">
              <a:buFont typeface="Wingdings" panose="05000000000000000000" pitchFamily="2" charset="2"/>
              <a:buChar char="Ø"/>
            </a:pPr>
            <a:r>
              <a:rPr lang="en-AU" dirty="0">
                <a:solidFill>
                  <a:schemeClr val="tx2"/>
                </a:solidFill>
                <a:latin typeface="Arial" panose="020B0604020202020204" pitchFamily="34" charset="0"/>
                <a:cs typeface="Arial" panose="020B0604020202020204" pitchFamily="34" charset="0"/>
              </a:rPr>
              <a:t>A </a:t>
            </a:r>
            <a:r>
              <a:rPr lang="en-AU" b="1" dirty="0">
                <a:solidFill>
                  <a:schemeClr val="tx2"/>
                </a:solidFill>
                <a:latin typeface="Arial" panose="020B0604020202020204" pitchFamily="34" charset="0"/>
                <a:cs typeface="Arial" panose="020B0604020202020204" pitchFamily="34" charset="0"/>
              </a:rPr>
              <a:t>core competence </a:t>
            </a:r>
            <a:r>
              <a:rPr lang="en-AU" dirty="0">
                <a:solidFill>
                  <a:schemeClr val="tx2"/>
                </a:solidFill>
                <a:latin typeface="Arial" panose="020B0604020202020204" pitchFamily="34" charset="0"/>
                <a:cs typeface="Arial" panose="020B0604020202020204" pitchFamily="34" charset="0"/>
              </a:rPr>
              <a:t>is something the organisation does especially well in comparison to its competitors. </a:t>
            </a:r>
          </a:p>
          <a:p>
            <a:pPr marL="1257300" lvl="2" indent="-342900">
              <a:buFont typeface="Wingdings" panose="05000000000000000000" pitchFamily="2" charset="2"/>
              <a:buChar char="Ø"/>
            </a:pPr>
            <a:r>
              <a:rPr lang="en-AU" dirty="0">
                <a:solidFill>
                  <a:schemeClr val="tx2"/>
                </a:solidFill>
                <a:latin typeface="Arial" panose="020B0604020202020204" pitchFamily="34" charset="0"/>
                <a:cs typeface="Arial" panose="020B0604020202020204" pitchFamily="34" charset="0"/>
              </a:rPr>
              <a:t>It represents a </a:t>
            </a:r>
            <a:r>
              <a:rPr lang="en-AU" b="1" dirty="0">
                <a:solidFill>
                  <a:schemeClr val="tx2"/>
                </a:solidFill>
                <a:latin typeface="Arial" panose="020B0604020202020204" pitchFamily="34" charset="0"/>
                <a:cs typeface="Arial" panose="020B0604020202020204" pitchFamily="34" charset="0"/>
              </a:rPr>
              <a:t>competitive advantage </a:t>
            </a:r>
            <a:r>
              <a:rPr lang="en-AU" dirty="0">
                <a:solidFill>
                  <a:schemeClr val="tx2"/>
                </a:solidFill>
                <a:latin typeface="Arial" panose="020B0604020202020204" pitchFamily="34" charset="0"/>
                <a:cs typeface="Arial" panose="020B0604020202020204" pitchFamily="34" charset="0"/>
              </a:rPr>
              <a:t>because the company posses expertise that competitors do not have</a:t>
            </a:r>
            <a:r>
              <a:rPr lang="en-AU"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en-AU" dirty="0">
                <a:solidFill>
                  <a:srgbClr val="7030A0"/>
                </a:solidFill>
                <a:latin typeface="Arial" panose="020B0604020202020204" pitchFamily="34" charset="0"/>
                <a:cs typeface="Arial" panose="020B0604020202020204" pitchFamily="34" charset="0"/>
              </a:rPr>
              <a:t>Build synergy</a:t>
            </a:r>
          </a:p>
          <a:p>
            <a:pPr marL="1257300" lvl="2" indent="-342900">
              <a:buFont typeface="Wingdings" panose="05000000000000000000" pitchFamily="2" charset="2"/>
              <a:buChar char="Ø"/>
            </a:pPr>
            <a:r>
              <a:rPr lang="en-AU" dirty="0">
                <a:solidFill>
                  <a:schemeClr val="tx2"/>
                </a:solidFill>
                <a:latin typeface="Arial" panose="020B0604020202020204" pitchFamily="34" charset="0"/>
                <a:cs typeface="Arial" panose="020B0604020202020204" pitchFamily="34" charset="0"/>
              </a:rPr>
              <a:t>When organisational parts interact to produce a joint effect that is greater than the sum of the parts acting alone, </a:t>
            </a:r>
            <a:r>
              <a:rPr lang="en-AU" b="1" dirty="0">
                <a:solidFill>
                  <a:schemeClr val="tx2"/>
                </a:solidFill>
                <a:latin typeface="Arial" panose="020B0604020202020204" pitchFamily="34" charset="0"/>
                <a:cs typeface="Arial" panose="020B0604020202020204" pitchFamily="34" charset="0"/>
              </a:rPr>
              <a:t>synergy</a:t>
            </a:r>
            <a:r>
              <a:rPr lang="en-AU" dirty="0">
                <a:solidFill>
                  <a:schemeClr val="tx2"/>
                </a:solidFill>
                <a:latin typeface="Arial" panose="020B0604020202020204" pitchFamily="34" charset="0"/>
                <a:cs typeface="Arial" panose="020B0604020202020204" pitchFamily="34" charset="0"/>
              </a:rPr>
              <a:t> occurs. </a:t>
            </a:r>
          </a:p>
          <a:p>
            <a:pPr marL="1257300" lvl="2" indent="-342900">
              <a:buFont typeface="Wingdings" panose="05000000000000000000" pitchFamily="2" charset="2"/>
              <a:buChar char="Ø"/>
            </a:pPr>
            <a:r>
              <a:rPr lang="en-AU" dirty="0">
                <a:solidFill>
                  <a:schemeClr val="tx2"/>
                </a:solidFill>
                <a:latin typeface="Arial" panose="020B0604020202020204" pitchFamily="34" charset="0"/>
                <a:cs typeface="Arial" panose="020B0604020202020204" pitchFamily="34" charset="0"/>
              </a:rPr>
              <a:t>The firm may attain a special advantage with respect to cost, market power, technology or management skill. </a:t>
            </a:r>
          </a:p>
          <a:p>
            <a:pPr marL="285750" indent="-285750">
              <a:buFont typeface="Wingdings" panose="05000000000000000000" pitchFamily="2" charset="2"/>
              <a:buChar char="§"/>
            </a:pPr>
            <a:r>
              <a:rPr lang="en-AU" dirty="0">
                <a:solidFill>
                  <a:srgbClr val="7030A0"/>
                </a:solidFill>
                <a:latin typeface="Arial" panose="020B0604020202020204" pitchFamily="34" charset="0"/>
                <a:cs typeface="Arial" panose="020B0604020202020204" pitchFamily="34" charset="0"/>
              </a:rPr>
              <a:t>Deliver value</a:t>
            </a:r>
          </a:p>
          <a:p>
            <a:pPr marL="1257300" lvl="2" indent="-342900">
              <a:buFont typeface="Wingdings" panose="05000000000000000000" pitchFamily="2" charset="2"/>
              <a:buChar char="Ø"/>
            </a:pPr>
            <a:r>
              <a:rPr lang="en-AU" dirty="0">
                <a:solidFill>
                  <a:schemeClr val="tx2"/>
                </a:solidFill>
                <a:latin typeface="Arial" panose="020B0604020202020204" pitchFamily="34" charset="0"/>
                <a:cs typeface="Arial" panose="020B0604020202020204" pitchFamily="34" charset="0"/>
              </a:rPr>
              <a:t>Delivering value to the customer is at the heart of strategy. </a:t>
            </a:r>
          </a:p>
          <a:p>
            <a:pPr marL="1257300" lvl="2" indent="-342900">
              <a:buFont typeface="Wingdings" panose="05000000000000000000" pitchFamily="2" charset="2"/>
              <a:buChar char="Ø"/>
            </a:pPr>
            <a:r>
              <a:rPr lang="en-AU" dirty="0">
                <a:solidFill>
                  <a:schemeClr val="tx2"/>
                </a:solidFill>
                <a:latin typeface="Arial" panose="020B0604020202020204" pitchFamily="34" charset="0"/>
                <a:cs typeface="Arial" panose="020B0604020202020204" pitchFamily="34" charset="0"/>
              </a:rPr>
              <a:t>Value can be defined as the </a:t>
            </a:r>
            <a:r>
              <a:rPr lang="en-AU" b="1" dirty="0">
                <a:solidFill>
                  <a:schemeClr val="tx2"/>
                </a:solidFill>
                <a:latin typeface="Arial" panose="020B0604020202020204" pitchFamily="34" charset="0"/>
                <a:cs typeface="Arial" panose="020B0604020202020204" pitchFamily="34" charset="0"/>
              </a:rPr>
              <a:t>combination of benefits received and costs paid</a:t>
            </a:r>
            <a:r>
              <a:rPr lang="en-AU" dirty="0">
                <a:solidFill>
                  <a:schemeClr val="tx2"/>
                </a:solidFill>
                <a:latin typeface="Arial" panose="020B0604020202020204" pitchFamily="34" charset="0"/>
                <a:cs typeface="Arial" panose="020B0604020202020204" pitchFamily="34" charset="0"/>
              </a:rPr>
              <a:t>. </a:t>
            </a:r>
          </a:p>
          <a:p>
            <a:pPr marL="1257300" lvl="2" indent="-342900">
              <a:buFont typeface="Wingdings" panose="05000000000000000000" pitchFamily="2" charset="2"/>
              <a:buChar char="Ø"/>
            </a:pPr>
            <a:r>
              <a:rPr lang="en-AU" dirty="0">
                <a:solidFill>
                  <a:schemeClr val="tx2"/>
                </a:solidFill>
                <a:latin typeface="Arial" panose="020B0604020202020204" pitchFamily="34" charset="0"/>
                <a:cs typeface="Arial" panose="020B0604020202020204" pitchFamily="34" charset="0"/>
              </a:rPr>
              <a:t>Managers help their companies create value by devising strategies that exploit core competencies and attain synergy.</a:t>
            </a:r>
          </a:p>
          <a:p>
            <a:pPr marL="1257300" lvl="2" indent="-34290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lvl="1"/>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5294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55F6C-8130-CC0B-012E-D50DAA77056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250E6B2-32E6-BDDF-0FCE-17933D32D201}"/>
              </a:ext>
            </a:extLst>
          </p:cNvPr>
          <p:cNvSpPr>
            <a:spLocks noGrp="1"/>
          </p:cNvSpPr>
          <p:nvPr>
            <p:ph type="body" idx="1"/>
          </p:nvPr>
        </p:nvSpPr>
        <p:spPr>
          <a:xfrm>
            <a:off x="538844" y="683878"/>
            <a:ext cx="2656844" cy="361509"/>
          </a:xfrm>
        </p:spPr>
        <p:txBody>
          <a:bodyPr>
            <a:normAutofit lnSpcReduction="10000"/>
          </a:bodyPr>
          <a:lstStyle/>
          <a:p>
            <a:r>
              <a:rPr lang="en-US" sz="2000" b="1" dirty="0">
                <a:solidFill>
                  <a:srgbClr val="00B050"/>
                </a:solidFill>
                <a:latin typeface="+mn-lt"/>
                <a:ea typeface="+mn-ea"/>
                <a:cs typeface="+mn-cs"/>
              </a:rPr>
              <a:t>Levels of strategy</a:t>
            </a:r>
            <a:endParaRPr lang="en-AU" sz="2000" dirty="0">
              <a:solidFill>
                <a:srgbClr val="00B050"/>
              </a:solidFill>
            </a:endParaRPr>
          </a:p>
        </p:txBody>
      </p:sp>
      <p:graphicFrame>
        <p:nvGraphicFramePr>
          <p:cNvPr id="11" name="Content Placeholder 10">
            <a:extLst>
              <a:ext uri="{FF2B5EF4-FFF2-40B4-BE49-F238E27FC236}">
                <a16:creationId xmlns:a16="http://schemas.microsoft.com/office/drawing/2014/main" id="{47B7F382-01B3-4E32-B7BA-418FA9C4D198}"/>
              </a:ext>
            </a:extLst>
          </p:cNvPr>
          <p:cNvGraphicFramePr>
            <a:graphicFrameLocks noGrp="1"/>
          </p:cNvGraphicFramePr>
          <p:nvPr>
            <p:ph sz="half" idx="2"/>
            <p:extLst>
              <p:ext uri="{D42A27DB-BD31-4B8C-83A1-F6EECF244321}">
                <p14:modId xmlns:p14="http://schemas.microsoft.com/office/powerpoint/2010/main" val="4236603507"/>
              </p:ext>
            </p:extLst>
          </p:nvPr>
        </p:nvGraphicFramePr>
        <p:xfrm>
          <a:off x="538843" y="1508289"/>
          <a:ext cx="10813369" cy="4681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4">
            <a:extLst>
              <a:ext uri="{FF2B5EF4-FFF2-40B4-BE49-F238E27FC236}">
                <a16:creationId xmlns:a16="http://schemas.microsoft.com/office/drawing/2014/main" id="{3DA15A71-B5AB-C4A8-A61A-28A9B57885E8}"/>
              </a:ext>
            </a:extLst>
          </p:cNvPr>
          <p:cNvSpPr txBox="1">
            <a:spLocks/>
          </p:cNvSpPr>
          <p:nvPr/>
        </p:nvSpPr>
        <p:spPr>
          <a:xfrm>
            <a:off x="149778" y="22308"/>
            <a:ext cx="9970698" cy="552728"/>
          </a:xfrm>
          <a:prstGeom prst="rect">
            <a:avLst/>
          </a:prstGeom>
        </p:spPr>
        <p:txBody>
          <a:bodyPr vert="horz" lIns="91440" tIns="45720" rIns="91440" bIns="45720" rtlCol="0" anchor="ctr">
            <a:normAutofit fontScale="97500"/>
          </a:bodyPr>
          <a:lstStyle>
            <a:lvl1pPr defTabSz="685800" eaLnBrk="1" latinLnBrk="0" hangingPunct="1">
              <a:lnSpc>
                <a:spcPct val="90000"/>
              </a:lnSpc>
              <a:buNone/>
              <a:defRPr sz="3300" b="1">
                <a:solidFill>
                  <a:srgbClr val="00649A"/>
                </a:solidFill>
                <a:latin typeface="Arial" panose="020B0604020202020204" pitchFamily="34" charset="0"/>
                <a:ea typeface="+mj-ea"/>
                <a:cs typeface="Arial" panose="020B0604020202020204" pitchFamily="34" charset="0"/>
              </a:defRPr>
            </a:lvl1pPr>
          </a:lstStyle>
          <a:p>
            <a:r>
              <a:rPr lang="en-US" dirty="0"/>
              <a:t>1. Thinking strategically (cont.)</a:t>
            </a:r>
            <a:endParaRPr lang="en-AU" dirty="0"/>
          </a:p>
        </p:txBody>
      </p:sp>
    </p:spTree>
    <p:extLst>
      <p:ext uri="{BB962C8B-B14F-4D97-AF65-F5344CB8AC3E}">
        <p14:creationId xmlns:p14="http://schemas.microsoft.com/office/powerpoint/2010/main" val="3428626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244047" y="195443"/>
            <a:ext cx="9970698" cy="718957"/>
          </a:xfrm>
        </p:spPr>
        <p:txBody>
          <a:bodyPr vert="horz" lIns="91440" tIns="45720" rIns="91440" bIns="45720" rtlCol="0" anchor="ctr">
            <a:normAutofit/>
          </a:bodyPr>
          <a:lstStyle/>
          <a:p>
            <a:r>
              <a:rPr lang="en-US" b="1" dirty="0">
                <a:solidFill>
                  <a:srgbClr val="00649A"/>
                </a:solidFill>
              </a:rPr>
              <a:t>2. The strategic management process</a:t>
            </a:r>
            <a:endParaRPr lang="en-AU" b="1" dirty="0">
              <a:solidFill>
                <a:srgbClr val="00649A"/>
              </a:solidFill>
            </a:endParaRPr>
          </a:p>
        </p:txBody>
      </p:sp>
      <p:pic>
        <p:nvPicPr>
          <p:cNvPr id="5" name="Picture 4" descr="A diagram of a swot&#10;&#10;Description automatically generated">
            <a:extLst>
              <a:ext uri="{FF2B5EF4-FFF2-40B4-BE49-F238E27FC236}">
                <a16:creationId xmlns:a16="http://schemas.microsoft.com/office/drawing/2014/main" id="{99D3CD28-42CE-D855-42A0-8F7F2A53C736}"/>
              </a:ext>
            </a:extLst>
          </p:cNvPr>
          <p:cNvPicPr>
            <a:picLocks noChangeAspect="1"/>
          </p:cNvPicPr>
          <p:nvPr/>
        </p:nvPicPr>
        <p:blipFill>
          <a:blip r:embed="rId3"/>
          <a:stretch>
            <a:fillRect/>
          </a:stretch>
        </p:blipFill>
        <p:spPr>
          <a:xfrm>
            <a:off x="838986" y="1291473"/>
            <a:ext cx="10162094" cy="4260468"/>
          </a:xfrm>
          <a:prstGeom prst="rect">
            <a:avLst/>
          </a:prstGeom>
        </p:spPr>
      </p:pic>
    </p:spTree>
    <p:extLst>
      <p:ext uri="{BB962C8B-B14F-4D97-AF65-F5344CB8AC3E}">
        <p14:creationId xmlns:p14="http://schemas.microsoft.com/office/powerpoint/2010/main" val="2255441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1293700-8038-7A7B-CAD9-3784407787B1}"/>
              </a:ext>
            </a:extLst>
          </p:cNvPr>
          <p:cNvSpPr>
            <a:spLocks noGrp="1"/>
          </p:cNvSpPr>
          <p:nvPr>
            <p:ph sz="half" idx="2"/>
          </p:nvPr>
        </p:nvSpPr>
        <p:spPr>
          <a:xfrm>
            <a:off x="301658" y="572079"/>
            <a:ext cx="11415861" cy="5206093"/>
          </a:xfrm>
        </p:spPr>
        <p:txBody>
          <a:bodyPr>
            <a:normAutofit fontScale="85000" lnSpcReduction="10000"/>
          </a:bodyPr>
          <a:lstStyle/>
          <a:p>
            <a:pPr marL="0" indent="0">
              <a:lnSpc>
                <a:spcPct val="150000"/>
              </a:lnSpc>
              <a:buNone/>
            </a:pPr>
            <a:r>
              <a:rPr lang="en-US" sz="2400" b="1" dirty="0">
                <a:solidFill>
                  <a:srgbClr val="00B050"/>
                </a:solidFill>
                <a:latin typeface="+mn-lt"/>
                <a:cs typeface="+mn-cs"/>
              </a:rPr>
              <a:t>Strategy formulation versus implementation</a:t>
            </a:r>
            <a:endParaRPr lang="en-AU" sz="2400" b="1" dirty="0">
              <a:solidFill>
                <a:srgbClr val="00B050"/>
              </a:solidFill>
              <a:latin typeface="+mn-lt"/>
              <a:cs typeface="+mn-cs"/>
            </a:endParaRPr>
          </a:p>
          <a:p>
            <a:pPr lvl="1">
              <a:lnSpc>
                <a:spcPct val="150000"/>
              </a:lnSpc>
            </a:pPr>
            <a:r>
              <a:rPr lang="en-AU" sz="2000" dirty="0">
                <a:solidFill>
                  <a:srgbClr val="00B050"/>
                </a:solidFill>
              </a:rPr>
              <a:t>Strategy formulation </a:t>
            </a:r>
          </a:p>
          <a:p>
            <a:pPr lvl="2">
              <a:lnSpc>
                <a:spcPct val="150000"/>
              </a:lnSpc>
              <a:buFont typeface="Wingdings" panose="05000000000000000000" pitchFamily="2" charset="2"/>
              <a:buChar char="Ø"/>
            </a:pPr>
            <a:r>
              <a:rPr lang="en-AU" sz="2000" dirty="0">
                <a:solidFill>
                  <a:schemeClr val="tx2"/>
                </a:solidFill>
              </a:rPr>
              <a:t>Includes the planning and decision making that lead to the establishment of the firm’s goals and the development of a specific strategic plan</a:t>
            </a:r>
          </a:p>
          <a:p>
            <a:pPr marL="1028700" lvl="3" indent="-285750">
              <a:lnSpc>
                <a:spcPct val="150000"/>
              </a:lnSpc>
              <a:spcBef>
                <a:spcPts val="1000"/>
              </a:spcBef>
              <a:buFont typeface="Wingdings" panose="05000000000000000000" pitchFamily="2" charset="2"/>
              <a:buChar char="Ø"/>
            </a:pPr>
            <a:r>
              <a:rPr lang="en-AU" sz="2000" dirty="0">
                <a:solidFill>
                  <a:schemeClr val="tx2"/>
                </a:solidFill>
              </a:rPr>
              <a:t>May include assessing the external environment and internal problems, and integrating the results into goals and strategy</a:t>
            </a:r>
          </a:p>
          <a:p>
            <a:pPr marL="1028700" lvl="3" indent="-285750">
              <a:lnSpc>
                <a:spcPct val="150000"/>
              </a:lnSpc>
              <a:spcBef>
                <a:spcPts val="1000"/>
              </a:spcBef>
              <a:buFont typeface="Wingdings" panose="05000000000000000000" pitchFamily="2" charset="2"/>
              <a:buChar char="Ø"/>
            </a:pPr>
            <a:r>
              <a:rPr lang="en-AU" sz="2000" dirty="0">
                <a:solidFill>
                  <a:schemeClr val="tx2"/>
                </a:solidFill>
              </a:rPr>
              <a:t>Contrasts with strategy implementation</a:t>
            </a:r>
          </a:p>
          <a:p>
            <a:pPr marL="514350" lvl="2">
              <a:lnSpc>
                <a:spcPct val="150000"/>
              </a:lnSpc>
              <a:spcBef>
                <a:spcPts val="750"/>
              </a:spcBef>
            </a:pPr>
            <a:r>
              <a:rPr lang="en-AU" sz="2000" dirty="0">
                <a:solidFill>
                  <a:srgbClr val="00B050"/>
                </a:solidFill>
              </a:rPr>
              <a:t>Strategy implementation</a:t>
            </a:r>
          </a:p>
          <a:p>
            <a:pPr lvl="2">
              <a:lnSpc>
                <a:spcPct val="150000"/>
              </a:lnSpc>
              <a:buFont typeface="Wingdings" panose="05000000000000000000" pitchFamily="2" charset="2"/>
              <a:buChar char="Ø"/>
            </a:pPr>
            <a:r>
              <a:rPr lang="en-AU" sz="2000" dirty="0">
                <a:solidFill>
                  <a:schemeClr val="tx2"/>
                </a:solidFill>
              </a:rPr>
              <a:t>Strategy implementation refers to the use of managerial and organisational tools to direct resources towards accomplishing strategic results.</a:t>
            </a:r>
          </a:p>
          <a:p>
            <a:pPr marL="1085850" lvl="3" indent="-342900">
              <a:lnSpc>
                <a:spcPct val="150000"/>
              </a:lnSpc>
              <a:spcBef>
                <a:spcPts val="1000"/>
              </a:spcBef>
              <a:buFont typeface="Wingdings" panose="05000000000000000000" pitchFamily="2" charset="2"/>
              <a:buChar char="Ø"/>
            </a:pPr>
            <a:r>
              <a:rPr lang="en-AU" sz="2000" dirty="0">
                <a:solidFill>
                  <a:schemeClr val="tx2"/>
                </a:solidFill>
              </a:rPr>
              <a:t>Managers may use persuasion, new equipment, changes in organisational structure or a reward system to ensure that employees and resources are used to make formulated strategy a reality.</a:t>
            </a:r>
          </a:p>
          <a:p>
            <a:pPr marL="685800" lvl="2" indent="-285750">
              <a:lnSpc>
                <a:spcPct val="150000"/>
              </a:lnSpc>
              <a:spcBef>
                <a:spcPts val="1000"/>
              </a:spcBef>
              <a:buFont typeface="Wingdings" panose="05000000000000000000" pitchFamily="2" charset="2"/>
              <a:buChar char="Ø"/>
            </a:pPr>
            <a:endParaRPr lang="en-AU" sz="2000" dirty="0"/>
          </a:p>
        </p:txBody>
      </p:sp>
      <p:sp>
        <p:nvSpPr>
          <p:cNvPr id="4" name="Title 1">
            <a:extLst>
              <a:ext uri="{FF2B5EF4-FFF2-40B4-BE49-F238E27FC236}">
                <a16:creationId xmlns:a16="http://schemas.microsoft.com/office/drawing/2014/main" id="{6AD3CA40-D359-D6C8-CB63-7453DF8DDCD9}"/>
              </a:ext>
            </a:extLst>
          </p:cNvPr>
          <p:cNvSpPr>
            <a:spLocks noGrp="1"/>
          </p:cNvSpPr>
          <p:nvPr>
            <p:ph type="title"/>
          </p:nvPr>
        </p:nvSpPr>
        <p:spPr>
          <a:xfrm>
            <a:off x="376238" y="152400"/>
            <a:ext cx="9971087" cy="412750"/>
          </a:xfrm>
        </p:spPr>
        <p:txBody>
          <a:bodyPr vert="horz" lIns="91440" tIns="45720" rIns="91440" bIns="45720" rtlCol="0" anchor="ctr">
            <a:normAutofit fontScale="90000"/>
          </a:bodyPr>
          <a:lstStyle/>
          <a:p>
            <a:r>
              <a:rPr lang="en-US" b="1" dirty="0">
                <a:solidFill>
                  <a:srgbClr val="00649A"/>
                </a:solidFill>
              </a:rPr>
              <a:t>2. The strategic management process (cont.)</a:t>
            </a:r>
            <a:endParaRPr lang="en-AU" b="1" dirty="0">
              <a:solidFill>
                <a:srgbClr val="00649A"/>
              </a:solidFill>
            </a:endParaRPr>
          </a:p>
        </p:txBody>
      </p:sp>
    </p:spTree>
    <p:extLst>
      <p:ext uri="{BB962C8B-B14F-4D97-AF65-F5344CB8AC3E}">
        <p14:creationId xmlns:p14="http://schemas.microsoft.com/office/powerpoint/2010/main" val="231815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1293700-8038-7A7B-CAD9-3784407787B1}"/>
              </a:ext>
            </a:extLst>
          </p:cNvPr>
          <p:cNvSpPr>
            <a:spLocks noGrp="1"/>
          </p:cNvSpPr>
          <p:nvPr>
            <p:ph sz="half" idx="2"/>
          </p:nvPr>
        </p:nvSpPr>
        <p:spPr>
          <a:xfrm>
            <a:off x="359789" y="891451"/>
            <a:ext cx="11602825" cy="1691494"/>
          </a:xfrm>
        </p:spPr>
        <p:txBody>
          <a:bodyPr>
            <a:noAutofit/>
          </a:bodyPr>
          <a:lstStyle/>
          <a:p>
            <a:r>
              <a:rPr lang="en-US" sz="2000" b="1" dirty="0">
                <a:solidFill>
                  <a:srgbClr val="00B050"/>
                </a:solidFill>
                <a:latin typeface="+mn-lt"/>
                <a:cs typeface="+mn-cs"/>
              </a:rPr>
              <a:t>SWOT (situation) analysis</a:t>
            </a:r>
            <a:endParaRPr lang="en-AU" sz="2000" b="1" dirty="0">
              <a:solidFill>
                <a:srgbClr val="00B050"/>
              </a:solidFill>
              <a:latin typeface="+mn-lt"/>
              <a:cs typeface="+mn-cs"/>
            </a:endParaRPr>
          </a:p>
          <a:p>
            <a:pPr lvl="1">
              <a:lnSpc>
                <a:spcPct val="150000"/>
              </a:lnSpc>
            </a:pPr>
            <a:r>
              <a:rPr lang="en-AU" sz="1400" dirty="0">
                <a:solidFill>
                  <a:schemeClr val="tx2"/>
                </a:solidFill>
              </a:rPr>
              <a:t>SWOT (situation) analysis describes a search for strengths, weaknesses, opportunities and threats that affect organisational performance.</a:t>
            </a:r>
          </a:p>
          <a:p>
            <a:pPr marL="1028700" lvl="3" indent="-285750">
              <a:lnSpc>
                <a:spcPct val="150000"/>
              </a:lnSpc>
              <a:spcBef>
                <a:spcPts val="1000"/>
              </a:spcBef>
              <a:buFont typeface="Wingdings" panose="05000000000000000000" pitchFamily="2" charset="2"/>
              <a:buChar char="Ø"/>
            </a:pPr>
            <a:r>
              <a:rPr lang="en-AU" sz="1400" dirty="0">
                <a:solidFill>
                  <a:schemeClr val="tx2"/>
                </a:solidFill>
              </a:rPr>
              <a:t>Managers obtain external information about opportunities and threats from a variety of sources, including customers, government reports, professional journals, suppliers, bankers, friends in other organisations, consultants or association meetings. </a:t>
            </a:r>
          </a:p>
        </p:txBody>
      </p:sp>
      <p:sp>
        <p:nvSpPr>
          <p:cNvPr id="3" name="Title 1">
            <a:extLst>
              <a:ext uri="{FF2B5EF4-FFF2-40B4-BE49-F238E27FC236}">
                <a16:creationId xmlns:a16="http://schemas.microsoft.com/office/drawing/2014/main" id="{0897C66B-44B2-DF7A-2C37-7FC4A1A92307}"/>
              </a:ext>
            </a:extLst>
          </p:cNvPr>
          <p:cNvSpPr>
            <a:spLocks noGrp="1"/>
          </p:cNvSpPr>
          <p:nvPr>
            <p:ph type="title"/>
          </p:nvPr>
        </p:nvSpPr>
        <p:spPr>
          <a:xfrm>
            <a:off x="995363" y="0"/>
            <a:ext cx="9971087" cy="735291"/>
          </a:xfrm>
        </p:spPr>
        <p:txBody>
          <a:bodyPr>
            <a:normAutofit/>
          </a:bodyPr>
          <a:lstStyle/>
          <a:p>
            <a:r>
              <a:rPr lang="en-US" b="1" dirty="0">
                <a:solidFill>
                  <a:srgbClr val="00649A"/>
                </a:solidFill>
              </a:rPr>
              <a:t>2. The strategic management process (cont.)</a:t>
            </a:r>
            <a:endParaRPr lang="en-AU" b="1" dirty="0"/>
          </a:p>
        </p:txBody>
      </p:sp>
      <p:sp>
        <p:nvSpPr>
          <p:cNvPr id="8" name="Text Placeholder 4">
            <a:extLst>
              <a:ext uri="{FF2B5EF4-FFF2-40B4-BE49-F238E27FC236}">
                <a16:creationId xmlns:a16="http://schemas.microsoft.com/office/drawing/2014/main" id="{7C38CE81-F008-D7C2-8AA3-5DE2CCA21ED4}"/>
              </a:ext>
            </a:extLst>
          </p:cNvPr>
          <p:cNvSpPr>
            <a:spLocks noGrp="1"/>
          </p:cNvSpPr>
          <p:nvPr>
            <p:ph type="body" idx="1"/>
          </p:nvPr>
        </p:nvSpPr>
        <p:spPr>
          <a:xfrm>
            <a:off x="667715" y="2633386"/>
            <a:ext cx="5183188" cy="331515"/>
          </a:xfrm>
        </p:spPr>
        <p:txBody>
          <a:bodyPr>
            <a:normAutofit lnSpcReduction="10000"/>
          </a:bodyPr>
          <a:lstStyle/>
          <a:p>
            <a:r>
              <a:rPr lang="en-AU" dirty="0"/>
              <a:t>SWOT components</a:t>
            </a:r>
          </a:p>
        </p:txBody>
      </p:sp>
      <p:graphicFrame>
        <p:nvGraphicFramePr>
          <p:cNvPr id="10" name="Content Placeholder 3">
            <a:extLst>
              <a:ext uri="{FF2B5EF4-FFF2-40B4-BE49-F238E27FC236}">
                <a16:creationId xmlns:a16="http://schemas.microsoft.com/office/drawing/2014/main" id="{CCAD03C6-6568-88EA-48C1-0E0E37057358}"/>
              </a:ext>
            </a:extLst>
          </p:cNvPr>
          <p:cNvGraphicFramePr>
            <a:graphicFrameLocks/>
          </p:cNvGraphicFramePr>
          <p:nvPr>
            <p:extLst>
              <p:ext uri="{D42A27DB-BD31-4B8C-83A1-F6EECF244321}">
                <p14:modId xmlns:p14="http://schemas.microsoft.com/office/powerpoint/2010/main" val="2195533949"/>
              </p:ext>
            </p:extLst>
          </p:nvPr>
        </p:nvGraphicFramePr>
        <p:xfrm>
          <a:off x="667715" y="3015342"/>
          <a:ext cx="10366376" cy="4016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9735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508E5-FA7F-B518-0F64-CB27C272FFC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2D74EC2-E3F8-BF86-902A-2C86D346B141}"/>
              </a:ext>
            </a:extLst>
          </p:cNvPr>
          <p:cNvSpPr>
            <a:spLocks noGrp="1"/>
          </p:cNvSpPr>
          <p:nvPr>
            <p:ph type="title"/>
          </p:nvPr>
        </p:nvSpPr>
        <p:spPr>
          <a:xfrm>
            <a:off x="838200" y="186372"/>
            <a:ext cx="10515600" cy="630553"/>
          </a:xfrm>
        </p:spPr>
        <p:txBody>
          <a:bodyPr anchor="ctr">
            <a:normAutofit/>
          </a:bodyPr>
          <a:lstStyle/>
          <a:p>
            <a:r>
              <a:rPr lang="en-US" b="1" dirty="0">
                <a:solidFill>
                  <a:schemeClr val="accent1"/>
                </a:solidFill>
              </a:rPr>
              <a:t>1. Goal setting and planning</a:t>
            </a:r>
            <a:endParaRPr lang="en-AU" b="1" dirty="0">
              <a:solidFill>
                <a:schemeClr val="accent1"/>
              </a:solidFill>
            </a:endParaRPr>
          </a:p>
        </p:txBody>
      </p:sp>
      <p:sp>
        <p:nvSpPr>
          <p:cNvPr id="3" name="Content Placeholder 2">
            <a:extLst>
              <a:ext uri="{FF2B5EF4-FFF2-40B4-BE49-F238E27FC236}">
                <a16:creationId xmlns:a16="http://schemas.microsoft.com/office/drawing/2014/main" id="{B3C2A9E1-B406-AE27-64B4-A63BEEDED6D5}"/>
              </a:ext>
            </a:extLst>
          </p:cNvPr>
          <p:cNvSpPr>
            <a:spLocks noGrp="1"/>
          </p:cNvSpPr>
          <p:nvPr>
            <p:ph sz="half" idx="1"/>
          </p:nvPr>
        </p:nvSpPr>
        <p:spPr>
          <a:xfrm>
            <a:off x="335280" y="1073784"/>
            <a:ext cx="5415280" cy="5282567"/>
          </a:xfrm>
        </p:spPr>
        <p:txBody>
          <a:bodyPr>
            <a:normAutofit/>
          </a:bodyPr>
          <a:lstStyle/>
          <a:p>
            <a:r>
              <a:rPr lang="en-AU" dirty="0">
                <a:solidFill>
                  <a:schemeClr val="tx2"/>
                </a:solidFill>
              </a:rPr>
              <a:t>A goal is a desired future circumstance or condition that the organisation attempts to realise.</a:t>
            </a:r>
          </a:p>
          <a:p>
            <a:pPr marL="685800" lvl="2" indent="-285750">
              <a:spcBef>
                <a:spcPts val="1000"/>
              </a:spcBef>
              <a:buFont typeface="Wingdings" panose="05000000000000000000" pitchFamily="2" charset="2"/>
              <a:buChar char="Ø"/>
            </a:pPr>
            <a:r>
              <a:rPr lang="en-AU" sz="2100" dirty="0">
                <a:solidFill>
                  <a:schemeClr val="tx2"/>
                </a:solidFill>
              </a:rPr>
              <a:t>Goals help to define and state an organisation’s purpose. </a:t>
            </a:r>
          </a:p>
          <a:p>
            <a:r>
              <a:rPr lang="en-AU" dirty="0">
                <a:solidFill>
                  <a:schemeClr val="tx2"/>
                </a:solidFill>
              </a:rPr>
              <a:t>A plan is a blueprint for goal achievement and specifies the necessary resource allocations, schedules, tasks and other actions.</a:t>
            </a:r>
          </a:p>
          <a:p>
            <a:pPr marL="1028700" lvl="3" indent="-285750">
              <a:spcBef>
                <a:spcPts val="1000"/>
              </a:spcBef>
              <a:buFont typeface="Wingdings" panose="05000000000000000000" pitchFamily="2" charset="2"/>
              <a:buChar char="Ø"/>
            </a:pPr>
            <a:r>
              <a:rPr lang="en-AU" sz="2100" dirty="0">
                <a:solidFill>
                  <a:schemeClr val="tx2"/>
                </a:solidFill>
              </a:rPr>
              <a:t>Goals specify future ends; plans specify today’s means. </a:t>
            </a:r>
          </a:p>
        </p:txBody>
      </p:sp>
      <p:sp>
        <p:nvSpPr>
          <p:cNvPr id="10" name="Slide Number Placeholder 4">
            <a:extLst>
              <a:ext uri="{FF2B5EF4-FFF2-40B4-BE49-F238E27FC236}">
                <a16:creationId xmlns:a16="http://schemas.microsoft.com/office/drawing/2014/main" id="{2E011FF9-61AA-1D3C-2284-536EDE190A25}"/>
              </a:ext>
            </a:extLst>
          </p:cNvPr>
          <p:cNvSpPr>
            <a:spLocks noGrp="1"/>
          </p:cNvSpPr>
          <p:nvPr>
            <p:ph type="sldNum" sz="quarter" idx="12"/>
          </p:nvPr>
        </p:nvSpPr>
        <p:spPr/>
        <p:txBody>
          <a:bodyPr/>
          <a:lstStyle/>
          <a:p>
            <a:pPr>
              <a:spcAft>
                <a:spcPts val="600"/>
              </a:spcAft>
            </a:pPr>
            <a:fld id="{08475154-F9FC-49E4-922F-0B8F90CE7C70}" type="slidenum">
              <a:rPr lang="en-AU" smtClean="0"/>
              <a:pPr>
                <a:spcAft>
                  <a:spcPts val="600"/>
                </a:spcAft>
              </a:pPr>
              <a:t>3</a:t>
            </a:fld>
            <a:endParaRPr lang="en-AU"/>
          </a:p>
        </p:txBody>
      </p:sp>
      <p:pic>
        <p:nvPicPr>
          <p:cNvPr id="2" name="Picture 1" descr="A diagram of a mission statement&#10;&#10;Description automatically generated">
            <a:extLst>
              <a:ext uri="{FF2B5EF4-FFF2-40B4-BE49-F238E27FC236}">
                <a16:creationId xmlns:a16="http://schemas.microsoft.com/office/drawing/2014/main" id="{3DC4286D-FC72-B712-323B-B83B1B1F58E7}"/>
              </a:ext>
            </a:extLst>
          </p:cNvPr>
          <p:cNvPicPr>
            <a:picLocks noChangeAspect="1"/>
          </p:cNvPicPr>
          <p:nvPr/>
        </p:nvPicPr>
        <p:blipFill rotWithShape="1">
          <a:blip r:embed="rId2"/>
          <a:srcRect l="6114" r="-4" b="-4"/>
          <a:stretch/>
        </p:blipFill>
        <p:spPr>
          <a:xfrm>
            <a:off x="6096000" y="1073784"/>
            <a:ext cx="5842000" cy="4927419"/>
          </a:xfrm>
          <a:prstGeom prst="rect">
            <a:avLst/>
          </a:prstGeom>
          <a:noFill/>
        </p:spPr>
      </p:pic>
      <p:sp>
        <p:nvSpPr>
          <p:cNvPr id="4" name="Title 4">
            <a:extLst>
              <a:ext uri="{FF2B5EF4-FFF2-40B4-BE49-F238E27FC236}">
                <a16:creationId xmlns:a16="http://schemas.microsoft.com/office/drawing/2014/main" id="{06706142-3C93-8A16-0647-CF50FF75B8D0}"/>
              </a:ext>
            </a:extLst>
          </p:cNvPr>
          <p:cNvSpPr txBox="1">
            <a:spLocks/>
          </p:cNvSpPr>
          <p:nvPr/>
        </p:nvSpPr>
        <p:spPr>
          <a:xfrm>
            <a:off x="6352615" y="686455"/>
            <a:ext cx="5675986" cy="558702"/>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sz="2400" b="1">
                <a:solidFill>
                  <a:srgbClr val="00B050"/>
                </a:solidFill>
                <a:latin typeface="+mn-lt"/>
              </a:rPr>
              <a:t>Levels of goals or plans and their importance</a:t>
            </a:r>
            <a:endParaRPr lang="en-AU" sz="2400" b="1" dirty="0">
              <a:solidFill>
                <a:srgbClr val="00B050"/>
              </a:solidFill>
              <a:latin typeface="+mn-lt"/>
            </a:endParaRPr>
          </a:p>
        </p:txBody>
      </p:sp>
    </p:spTree>
    <p:extLst>
      <p:ext uri="{BB962C8B-B14F-4D97-AF65-F5344CB8AC3E}">
        <p14:creationId xmlns:p14="http://schemas.microsoft.com/office/powerpoint/2010/main" val="3534037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448998" y="886120"/>
            <a:ext cx="9970698" cy="933253"/>
          </a:xfrm>
        </p:spPr>
        <p:txBody>
          <a:bodyPr>
            <a:normAutofit fontScale="90000"/>
          </a:bodyPr>
          <a:lstStyle/>
          <a:p>
            <a:pPr marL="342900" indent="-342900">
              <a:buFont typeface="Wingdings" panose="05000000000000000000" pitchFamily="2" charset="2"/>
              <a:buChar char="§"/>
            </a:pPr>
            <a:r>
              <a:rPr lang="en-US" sz="2400" b="1" dirty="0">
                <a:solidFill>
                  <a:srgbClr val="00B050"/>
                </a:solidFill>
                <a:latin typeface="+mn-lt"/>
                <a:cs typeface="+mn-cs"/>
              </a:rPr>
              <a:t>SWOT (situation) analysis</a:t>
            </a:r>
            <a:br>
              <a:rPr lang="en-AU" sz="2400" b="1" dirty="0">
                <a:solidFill>
                  <a:srgbClr val="00B050"/>
                </a:solidFill>
                <a:latin typeface="+mn-lt"/>
                <a:cs typeface="+mn-cs"/>
              </a:rPr>
            </a:br>
            <a:br>
              <a:rPr lang="en-AU" sz="2400" b="1" dirty="0">
                <a:solidFill>
                  <a:srgbClr val="00B050"/>
                </a:solidFill>
                <a:latin typeface="+mn-lt"/>
                <a:cs typeface="+mn-cs"/>
              </a:rPr>
            </a:br>
            <a:r>
              <a:rPr lang="en-AU" sz="2400" b="1" dirty="0">
                <a:solidFill>
                  <a:srgbClr val="00B050"/>
                </a:solidFill>
                <a:latin typeface="+mn-lt"/>
              </a:rPr>
              <a:t>Checklist for analysing organisational strengths and weaknesses</a:t>
            </a:r>
          </a:p>
        </p:txBody>
      </p:sp>
      <p:pic>
        <p:nvPicPr>
          <p:cNvPr id="5" name="Picture 4" descr="A diagram of a marketing strategy&#10;&#10;Description automatically generated with medium confidence">
            <a:extLst>
              <a:ext uri="{FF2B5EF4-FFF2-40B4-BE49-F238E27FC236}">
                <a16:creationId xmlns:a16="http://schemas.microsoft.com/office/drawing/2014/main" id="{24C3C1F8-9A5A-C995-8F39-BD3223753541}"/>
              </a:ext>
            </a:extLst>
          </p:cNvPr>
          <p:cNvPicPr>
            <a:picLocks noChangeAspect="1"/>
          </p:cNvPicPr>
          <p:nvPr/>
        </p:nvPicPr>
        <p:blipFill>
          <a:blip r:embed="rId3"/>
          <a:stretch>
            <a:fillRect/>
          </a:stretch>
        </p:blipFill>
        <p:spPr>
          <a:xfrm>
            <a:off x="0" y="1819373"/>
            <a:ext cx="12122870" cy="5038627"/>
          </a:xfrm>
          <a:prstGeom prst="rect">
            <a:avLst/>
          </a:prstGeom>
        </p:spPr>
      </p:pic>
      <p:sp>
        <p:nvSpPr>
          <p:cNvPr id="3" name="Title 1">
            <a:extLst>
              <a:ext uri="{FF2B5EF4-FFF2-40B4-BE49-F238E27FC236}">
                <a16:creationId xmlns:a16="http://schemas.microsoft.com/office/drawing/2014/main" id="{D3223909-383A-C6B3-66B9-8F49D2C2F707}"/>
              </a:ext>
            </a:extLst>
          </p:cNvPr>
          <p:cNvSpPr txBox="1">
            <a:spLocks/>
          </p:cNvSpPr>
          <p:nvPr/>
        </p:nvSpPr>
        <p:spPr>
          <a:xfrm>
            <a:off x="448609" y="144649"/>
            <a:ext cx="9971087" cy="6348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b="1" dirty="0">
                <a:solidFill>
                  <a:srgbClr val="00649A"/>
                </a:solidFill>
              </a:rPr>
              <a:t>2. The strategic management process (cont.)</a:t>
            </a:r>
            <a:endParaRPr lang="en-AU" b="1" dirty="0"/>
          </a:p>
        </p:txBody>
      </p:sp>
    </p:spTree>
    <p:extLst>
      <p:ext uri="{BB962C8B-B14F-4D97-AF65-F5344CB8AC3E}">
        <p14:creationId xmlns:p14="http://schemas.microsoft.com/office/powerpoint/2010/main" val="3793820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479716" y="22145"/>
            <a:ext cx="9970698" cy="788560"/>
          </a:xfrm>
        </p:spPr>
        <p:txBody>
          <a:bodyPr/>
          <a:lstStyle/>
          <a:p>
            <a:r>
              <a:rPr lang="en-US" b="1" dirty="0">
                <a:solidFill>
                  <a:srgbClr val="00649A"/>
                </a:solidFill>
              </a:rPr>
              <a:t>3. Formulating corporate-level strategy</a:t>
            </a:r>
            <a:endParaRPr lang="en-AU" b="1" dirty="0"/>
          </a:p>
        </p:txBody>
      </p:sp>
      <p:sp>
        <p:nvSpPr>
          <p:cNvPr id="9" name="Content Placeholder 8">
            <a:extLst>
              <a:ext uri="{FF2B5EF4-FFF2-40B4-BE49-F238E27FC236}">
                <a16:creationId xmlns:a16="http://schemas.microsoft.com/office/drawing/2014/main" id="{D1293700-8038-7A7B-CAD9-3784407787B1}"/>
              </a:ext>
            </a:extLst>
          </p:cNvPr>
          <p:cNvSpPr>
            <a:spLocks noGrp="1"/>
          </p:cNvSpPr>
          <p:nvPr>
            <p:ph sz="half" idx="2"/>
          </p:nvPr>
        </p:nvSpPr>
        <p:spPr>
          <a:xfrm>
            <a:off x="479716" y="961534"/>
            <a:ext cx="10823022" cy="4590853"/>
          </a:xfrm>
        </p:spPr>
        <p:txBody>
          <a:bodyPr>
            <a:normAutofit fontScale="85000" lnSpcReduction="10000"/>
          </a:bodyPr>
          <a:lstStyle/>
          <a:p>
            <a:pPr marL="0" indent="0">
              <a:lnSpc>
                <a:spcPct val="150000"/>
              </a:lnSpc>
              <a:buNone/>
            </a:pPr>
            <a:r>
              <a:rPr lang="en-AU" sz="2000" dirty="0">
                <a:solidFill>
                  <a:srgbClr val="00B050"/>
                </a:solidFill>
              </a:rPr>
              <a:t>Portfolio strategy</a:t>
            </a:r>
          </a:p>
          <a:p>
            <a:pPr>
              <a:lnSpc>
                <a:spcPct val="150000"/>
              </a:lnSpc>
            </a:pPr>
            <a:r>
              <a:rPr lang="en-AU" sz="2000" dirty="0">
                <a:solidFill>
                  <a:schemeClr val="tx2"/>
                </a:solidFill>
              </a:rPr>
              <a:t>This is a type of corporate-level strategy that relates to the organisation’s mix of strategic business units and product lines that fit together in such a way as to provide the organisation with synergy and competitive advantage.</a:t>
            </a:r>
          </a:p>
          <a:p>
            <a:pPr marL="685800" lvl="2" indent="-285750">
              <a:lnSpc>
                <a:spcPct val="150000"/>
              </a:lnSpc>
              <a:spcBef>
                <a:spcPts val="1000"/>
              </a:spcBef>
              <a:buFont typeface="Wingdings" panose="05000000000000000000" pitchFamily="2" charset="2"/>
              <a:buChar char="Ø"/>
            </a:pPr>
            <a:r>
              <a:rPr lang="en-AU" sz="2000" dirty="0">
                <a:solidFill>
                  <a:schemeClr val="tx2"/>
                </a:solidFill>
              </a:rPr>
              <a:t>Individual investors often wish to diversify in an investment portfolio with some high-risk stocks, some low-risk stocks, some growth stocks and perhaps a few income bonds. </a:t>
            </a:r>
          </a:p>
          <a:p>
            <a:pPr marL="57150" lvl="1" indent="0">
              <a:lnSpc>
                <a:spcPct val="150000"/>
              </a:lnSpc>
              <a:spcBef>
                <a:spcPts val="1000"/>
              </a:spcBef>
              <a:buNone/>
            </a:pPr>
            <a:r>
              <a:rPr lang="en-AU" sz="2000" dirty="0">
                <a:solidFill>
                  <a:srgbClr val="00B050"/>
                </a:solidFill>
              </a:rPr>
              <a:t>Strategic business units (SBUs)</a:t>
            </a:r>
          </a:p>
          <a:p>
            <a:pPr lvl="1">
              <a:lnSpc>
                <a:spcPct val="150000"/>
              </a:lnSpc>
              <a:buFont typeface="Wingdings" panose="05000000000000000000" pitchFamily="2" charset="2"/>
              <a:buChar char="Ø"/>
            </a:pPr>
            <a:r>
              <a:rPr lang="en-AU" sz="2000" dirty="0"/>
              <a:t> </a:t>
            </a:r>
            <a:r>
              <a:rPr lang="en-AU" sz="2000" dirty="0">
                <a:solidFill>
                  <a:schemeClr val="tx2"/>
                </a:solidFill>
              </a:rPr>
              <a:t>Corporations like to have a balanced mix of business divisions, called strategic business units (SBUs). </a:t>
            </a:r>
          </a:p>
          <a:p>
            <a:pPr lvl="1">
              <a:lnSpc>
                <a:spcPct val="150000"/>
              </a:lnSpc>
              <a:buFont typeface="Wingdings" panose="05000000000000000000" pitchFamily="2" charset="2"/>
              <a:buChar char="Ø"/>
            </a:pPr>
            <a:r>
              <a:rPr lang="en-AU" sz="2000" dirty="0">
                <a:solidFill>
                  <a:schemeClr val="tx2"/>
                </a:solidFill>
              </a:rPr>
              <a:t>An SBU has a unique business mission, product line, competitors and markets relative to other SBUs in the corporation.</a:t>
            </a:r>
          </a:p>
          <a:p>
            <a:pPr marL="685800" lvl="2" indent="-285750">
              <a:lnSpc>
                <a:spcPct val="150000"/>
              </a:lnSpc>
              <a:spcBef>
                <a:spcPts val="1000"/>
              </a:spcBef>
              <a:buFont typeface="Wingdings" panose="05000000000000000000" pitchFamily="2" charset="2"/>
              <a:buChar char="Ø"/>
            </a:pPr>
            <a:endParaRPr lang="en-AU" sz="2000" dirty="0"/>
          </a:p>
        </p:txBody>
      </p:sp>
    </p:spTree>
    <p:extLst>
      <p:ext uri="{BB962C8B-B14F-4D97-AF65-F5344CB8AC3E}">
        <p14:creationId xmlns:p14="http://schemas.microsoft.com/office/powerpoint/2010/main" val="4213137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685188" y="146050"/>
            <a:ext cx="10515600" cy="732153"/>
          </a:xfrm>
        </p:spPr>
        <p:txBody>
          <a:bodyPr vert="horz" lIns="91440" tIns="45720" rIns="91440" bIns="45720" rtlCol="0" anchor="ctr">
            <a:normAutofit/>
          </a:bodyPr>
          <a:lstStyle/>
          <a:p>
            <a:r>
              <a:rPr lang="en-US" b="1" dirty="0">
                <a:solidFill>
                  <a:srgbClr val="00649A"/>
                </a:solidFill>
              </a:rPr>
              <a:t>3. Formulating corporate-level strategy (</a:t>
            </a:r>
            <a:r>
              <a:rPr lang="en-US" b="1">
                <a:solidFill>
                  <a:srgbClr val="00649A"/>
                </a:solidFill>
              </a:rPr>
              <a:t>cont.)</a:t>
            </a:r>
            <a:endParaRPr lang="en-AU" b="1" dirty="0">
              <a:solidFill>
                <a:srgbClr val="00649A"/>
              </a:solidFill>
            </a:endParaRPr>
          </a:p>
        </p:txBody>
      </p:sp>
      <p:sp>
        <p:nvSpPr>
          <p:cNvPr id="9" name="Content Placeholder 8">
            <a:extLst>
              <a:ext uri="{FF2B5EF4-FFF2-40B4-BE49-F238E27FC236}">
                <a16:creationId xmlns:a16="http://schemas.microsoft.com/office/drawing/2014/main" id="{D1293700-8038-7A7B-CAD9-3784407787B1}"/>
              </a:ext>
            </a:extLst>
          </p:cNvPr>
          <p:cNvSpPr>
            <a:spLocks noGrp="1"/>
          </p:cNvSpPr>
          <p:nvPr>
            <p:ph sz="half" idx="1"/>
          </p:nvPr>
        </p:nvSpPr>
        <p:spPr>
          <a:xfrm>
            <a:off x="301658" y="989814"/>
            <a:ext cx="5718142" cy="5011389"/>
          </a:xfrm>
        </p:spPr>
        <p:txBody>
          <a:bodyPr>
            <a:normAutofit fontScale="92500" lnSpcReduction="10000"/>
          </a:bodyPr>
          <a:lstStyle/>
          <a:p>
            <a:pPr marL="0" indent="0">
              <a:lnSpc>
                <a:spcPct val="150000"/>
              </a:lnSpc>
              <a:buNone/>
            </a:pPr>
            <a:r>
              <a:rPr lang="en-AU" sz="1800" dirty="0">
                <a:solidFill>
                  <a:schemeClr val="tx2"/>
                </a:solidFill>
              </a:rPr>
              <a:t>Evaluating business units</a:t>
            </a:r>
          </a:p>
          <a:p>
            <a:pPr>
              <a:lnSpc>
                <a:spcPct val="150000"/>
              </a:lnSpc>
              <a:buFont typeface="Wingdings" panose="05000000000000000000" pitchFamily="2" charset="2"/>
              <a:buChar char="Ø"/>
            </a:pPr>
            <a:r>
              <a:rPr lang="en-AU" sz="1800" b="1" dirty="0">
                <a:solidFill>
                  <a:srgbClr val="C00000"/>
                </a:solidFill>
              </a:rPr>
              <a:t>The BCG matrix</a:t>
            </a:r>
          </a:p>
          <a:p>
            <a:pPr marL="342900" lvl="1" indent="0">
              <a:lnSpc>
                <a:spcPct val="150000"/>
              </a:lnSpc>
              <a:buNone/>
            </a:pPr>
            <a:r>
              <a:rPr lang="en-AU" dirty="0">
                <a:solidFill>
                  <a:srgbClr val="C00000"/>
                </a:solidFill>
              </a:rPr>
              <a:t>The BCG matrix </a:t>
            </a:r>
            <a:r>
              <a:rPr lang="en-AU" dirty="0">
                <a:solidFill>
                  <a:schemeClr val="tx2"/>
                </a:solidFill>
              </a:rPr>
              <a:t>evaluates strategic business units with respect to the dimensions of business growth rate and market share:</a:t>
            </a:r>
          </a:p>
          <a:p>
            <a:pPr lvl="2">
              <a:lnSpc>
                <a:spcPct val="150000"/>
              </a:lnSpc>
              <a:buFont typeface="Wingdings" panose="05000000000000000000" pitchFamily="2" charset="2"/>
              <a:buChar char="ü"/>
            </a:pPr>
            <a:r>
              <a:rPr lang="en-AU" sz="1800" i="1" dirty="0">
                <a:solidFill>
                  <a:schemeClr val="tx2"/>
                </a:solidFill>
              </a:rPr>
              <a:t>Business growth rate </a:t>
            </a:r>
            <a:r>
              <a:rPr lang="en-AU" sz="1800" dirty="0">
                <a:solidFill>
                  <a:schemeClr val="tx2"/>
                </a:solidFill>
              </a:rPr>
              <a:t>relates to how rapidly the entire industry is increasing.</a:t>
            </a:r>
          </a:p>
          <a:p>
            <a:pPr lvl="2">
              <a:lnSpc>
                <a:spcPct val="150000"/>
              </a:lnSpc>
              <a:buFont typeface="Wingdings" panose="05000000000000000000" pitchFamily="2" charset="2"/>
              <a:buChar char="ü"/>
            </a:pPr>
            <a:r>
              <a:rPr lang="en-AU" sz="1800" i="1" dirty="0">
                <a:solidFill>
                  <a:schemeClr val="tx2"/>
                </a:solidFill>
              </a:rPr>
              <a:t>Market share </a:t>
            </a:r>
            <a:r>
              <a:rPr lang="en-AU" sz="1800" dirty="0">
                <a:solidFill>
                  <a:schemeClr val="tx2"/>
                </a:solidFill>
              </a:rPr>
              <a:t>defines whether a business unit has a larger or smaller share than competitors. </a:t>
            </a:r>
          </a:p>
          <a:p>
            <a:pPr lvl="2">
              <a:lnSpc>
                <a:spcPct val="150000"/>
              </a:lnSpc>
              <a:buFont typeface="Wingdings" panose="05000000000000000000" pitchFamily="2" charset="2"/>
              <a:buChar char="ü"/>
            </a:pPr>
            <a:r>
              <a:rPr lang="en-AU" sz="1800" dirty="0">
                <a:solidFill>
                  <a:schemeClr val="tx2"/>
                </a:solidFill>
              </a:rPr>
              <a:t>The combinations of high and low market share and high and low business growth provide four categories for a corporate portfolio.</a:t>
            </a:r>
          </a:p>
        </p:txBody>
      </p:sp>
      <p:pic>
        <p:nvPicPr>
          <p:cNvPr id="3" name="Picture 2" descr="A diagram of a market share&#10;&#10;Description automatically generated">
            <a:extLst>
              <a:ext uri="{FF2B5EF4-FFF2-40B4-BE49-F238E27FC236}">
                <a16:creationId xmlns:a16="http://schemas.microsoft.com/office/drawing/2014/main" id="{A1E3BD2F-D6D9-4719-4015-74051EC697F3}"/>
              </a:ext>
            </a:extLst>
          </p:cNvPr>
          <p:cNvPicPr>
            <a:picLocks noChangeAspect="1"/>
          </p:cNvPicPr>
          <p:nvPr/>
        </p:nvPicPr>
        <p:blipFill>
          <a:blip r:embed="rId3"/>
          <a:stretch>
            <a:fillRect/>
          </a:stretch>
        </p:blipFill>
        <p:spPr>
          <a:xfrm>
            <a:off x="6325211" y="989814"/>
            <a:ext cx="5373453" cy="5011389"/>
          </a:xfrm>
          <a:prstGeom prst="rect">
            <a:avLst/>
          </a:prstGeom>
          <a:noFill/>
        </p:spPr>
      </p:pic>
      <p:sp>
        <p:nvSpPr>
          <p:cNvPr id="14" name="Slide Number Placeholder 4">
            <a:extLst>
              <a:ext uri="{FF2B5EF4-FFF2-40B4-BE49-F238E27FC236}">
                <a16:creationId xmlns:a16="http://schemas.microsoft.com/office/drawing/2014/main" id="{47CAD693-255C-6C97-5934-04654C6C10C4}"/>
              </a:ext>
            </a:extLst>
          </p:cNvPr>
          <p:cNvSpPr>
            <a:spLocks noGrp="1"/>
          </p:cNvSpPr>
          <p:nvPr>
            <p:ph type="sldNum" sz="quarter" idx="12"/>
          </p:nvPr>
        </p:nvSpPr>
        <p:spPr>
          <a:xfrm>
            <a:off x="8610600" y="6356352"/>
            <a:ext cx="2743200" cy="365125"/>
          </a:xfrm>
        </p:spPr>
        <p:txBody>
          <a:bodyPr/>
          <a:lstStyle/>
          <a:p>
            <a:pPr>
              <a:spcAft>
                <a:spcPts val="600"/>
              </a:spcAft>
            </a:pPr>
            <a:fld id="{08475154-F9FC-49E4-922F-0B8F90CE7C70}" type="slidenum">
              <a:rPr lang="en-AU" smtClean="0"/>
              <a:pPr>
                <a:spcAft>
                  <a:spcPts val="600"/>
                </a:spcAft>
              </a:pPr>
              <a:t>32</a:t>
            </a:fld>
            <a:endParaRPr lang="en-AU"/>
          </a:p>
        </p:txBody>
      </p:sp>
    </p:spTree>
    <p:extLst>
      <p:ext uri="{BB962C8B-B14F-4D97-AF65-F5344CB8AC3E}">
        <p14:creationId xmlns:p14="http://schemas.microsoft.com/office/powerpoint/2010/main" val="855866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517424" y="1291472"/>
            <a:ext cx="9970698" cy="540618"/>
          </a:xfrm>
        </p:spPr>
        <p:txBody>
          <a:bodyPr/>
          <a:lstStyle/>
          <a:p>
            <a:r>
              <a:rPr lang="en-US" sz="2400" b="1" dirty="0">
                <a:solidFill>
                  <a:srgbClr val="00B050"/>
                </a:solidFill>
                <a:latin typeface="+mn-lt"/>
              </a:rPr>
              <a:t>The BCG matrix (cont.)</a:t>
            </a:r>
            <a:endParaRPr lang="en-AU" sz="2400" b="1" dirty="0">
              <a:solidFill>
                <a:srgbClr val="00B050"/>
              </a:solidFill>
              <a:latin typeface="+mn-lt"/>
            </a:endParaRPr>
          </a:p>
        </p:txBody>
      </p:sp>
      <p:graphicFrame>
        <p:nvGraphicFramePr>
          <p:cNvPr id="18" name="Content Placeholder 17">
            <a:extLst>
              <a:ext uri="{FF2B5EF4-FFF2-40B4-BE49-F238E27FC236}">
                <a16:creationId xmlns:a16="http://schemas.microsoft.com/office/drawing/2014/main" id="{7884119A-6EA6-7375-2802-F711D53F3C1C}"/>
              </a:ext>
            </a:extLst>
          </p:cNvPr>
          <p:cNvGraphicFramePr>
            <a:graphicFrameLocks noGrp="1"/>
          </p:cNvGraphicFramePr>
          <p:nvPr>
            <p:ph sz="half" idx="2"/>
            <p:extLst>
              <p:ext uri="{D42A27DB-BD31-4B8C-83A1-F6EECF244321}">
                <p14:modId xmlns:p14="http://schemas.microsoft.com/office/powerpoint/2010/main" val="644132180"/>
              </p:ext>
            </p:extLst>
          </p:nvPr>
        </p:nvGraphicFramePr>
        <p:xfrm>
          <a:off x="424543" y="1690688"/>
          <a:ext cx="10930845" cy="4498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E82562A9-7278-6692-1D72-06BA315DBE46}"/>
              </a:ext>
            </a:extLst>
          </p:cNvPr>
          <p:cNvSpPr txBox="1">
            <a:spLocks/>
          </p:cNvSpPr>
          <p:nvPr/>
        </p:nvSpPr>
        <p:spPr>
          <a:xfrm>
            <a:off x="685188" y="146050"/>
            <a:ext cx="10515600" cy="732153"/>
          </a:xfrm>
          <a:prstGeom prst="rect">
            <a:avLst/>
          </a:prstGeom>
        </p:spPr>
        <p:txBody>
          <a:bodyPr vert="horz" lIns="91440" tIns="45720" rIns="91440" bIns="45720" rtlCol="0" anchor="ctr">
            <a:normAutofit/>
          </a:bodyPr>
          <a:lstStyle>
            <a:lvl1pPr defTabSz="685800" eaLnBrk="1" latinLnBrk="0" hangingPunct="1">
              <a:lnSpc>
                <a:spcPct val="90000"/>
              </a:lnSpc>
              <a:buNone/>
              <a:defRPr sz="3300" b="1">
                <a:solidFill>
                  <a:srgbClr val="00649A"/>
                </a:solidFill>
                <a:latin typeface="Arial" panose="020B0604020202020204" pitchFamily="34" charset="0"/>
                <a:ea typeface="+mj-ea"/>
                <a:cs typeface="Arial" panose="020B0604020202020204" pitchFamily="34" charset="0"/>
              </a:defRPr>
            </a:lvl1pPr>
          </a:lstStyle>
          <a:p>
            <a:r>
              <a:rPr lang="en-US"/>
              <a:t>3. Formulating corporate-level strategy (cont.)</a:t>
            </a:r>
            <a:endParaRPr lang="en-AU" dirty="0"/>
          </a:p>
        </p:txBody>
      </p:sp>
    </p:spTree>
    <p:extLst>
      <p:ext uri="{BB962C8B-B14F-4D97-AF65-F5344CB8AC3E}">
        <p14:creationId xmlns:p14="http://schemas.microsoft.com/office/powerpoint/2010/main" val="583653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E973A9BD-9B9E-E651-9036-F536463DFB05}"/>
              </a:ext>
            </a:extLst>
          </p:cNvPr>
          <p:cNvSpPr>
            <a:spLocks noGrp="1"/>
          </p:cNvSpPr>
          <p:nvPr>
            <p:ph sz="half" idx="2"/>
          </p:nvPr>
        </p:nvSpPr>
        <p:spPr>
          <a:xfrm>
            <a:off x="509048" y="601662"/>
            <a:ext cx="11444140" cy="5308944"/>
          </a:xfrm>
        </p:spPr>
        <p:txBody>
          <a:bodyPr>
            <a:normAutofit/>
          </a:bodyPr>
          <a:lstStyle/>
          <a:p>
            <a:pPr marL="0" indent="0">
              <a:lnSpc>
                <a:spcPct val="150000"/>
              </a:lnSpc>
              <a:buNone/>
            </a:pPr>
            <a:r>
              <a:rPr lang="en-US" sz="2400" b="1" dirty="0">
                <a:latin typeface="+mn-lt"/>
                <a:cs typeface="+mn-cs"/>
              </a:rPr>
              <a:t> </a:t>
            </a:r>
            <a:r>
              <a:rPr lang="en-US" sz="2000" b="1" dirty="0">
                <a:solidFill>
                  <a:srgbClr val="00B050"/>
                </a:solidFill>
                <a:latin typeface="+mn-lt"/>
                <a:cs typeface="+mn-cs"/>
              </a:rPr>
              <a:t>Diversification</a:t>
            </a:r>
            <a:r>
              <a:rPr lang="en-US" sz="2000" dirty="0">
                <a:solidFill>
                  <a:srgbClr val="00B050"/>
                </a:solidFill>
              </a:rPr>
              <a:t> </a:t>
            </a:r>
            <a:r>
              <a:rPr lang="en-US" sz="2000" b="1" dirty="0">
                <a:solidFill>
                  <a:srgbClr val="00B050"/>
                </a:solidFill>
                <a:latin typeface="+mn-lt"/>
                <a:cs typeface="+mn-cs"/>
              </a:rPr>
              <a:t>strategy</a:t>
            </a:r>
            <a:endParaRPr lang="en-AU" sz="2000" b="1" dirty="0">
              <a:solidFill>
                <a:srgbClr val="00B050"/>
              </a:solidFill>
              <a:latin typeface="+mn-lt"/>
              <a:cs typeface="+mn-cs"/>
            </a:endParaRPr>
          </a:p>
          <a:p>
            <a:pPr>
              <a:lnSpc>
                <a:spcPct val="150000"/>
              </a:lnSpc>
              <a:buFont typeface="Wingdings" panose="05000000000000000000" pitchFamily="2" charset="2"/>
              <a:buChar char="Ø"/>
            </a:pPr>
            <a:r>
              <a:rPr lang="en-AU" sz="2000" dirty="0">
                <a:solidFill>
                  <a:schemeClr val="tx2"/>
                </a:solidFill>
              </a:rPr>
              <a:t>The purpose of diversification is to expand the organisation’s business operations to produce new kinds of valuable products and services. </a:t>
            </a:r>
          </a:p>
          <a:p>
            <a:pPr lvl="1">
              <a:lnSpc>
                <a:spcPct val="150000"/>
              </a:lnSpc>
            </a:pPr>
            <a:r>
              <a:rPr lang="en-AU" sz="2000" dirty="0">
                <a:solidFill>
                  <a:schemeClr val="tx2"/>
                </a:solidFill>
              </a:rPr>
              <a:t>Related diversification - when the new business is related to the company’s existing business activities.</a:t>
            </a:r>
          </a:p>
          <a:p>
            <a:pPr lvl="1">
              <a:lnSpc>
                <a:spcPct val="150000"/>
              </a:lnSpc>
            </a:pPr>
            <a:r>
              <a:rPr lang="en-AU" sz="2000" dirty="0">
                <a:solidFill>
                  <a:schemeClr val="tx2"/>
                </a:solidFill>
              </a:rPr>
              <a:t>Unrelated diversification - when the company’s lines of business aren’t logically associated with one another; therefore, it can be difficult to make the strategy successful.</a:t>
            </a:r>
          </a:p>
          <a:p>
            <a:pPr marL="342900" lvl="1" indent="0">
              <a:lnSpc>
                <a:spcPct val="150000"/>
              </a:lnSpc>
              <a:buNone/>
            </a:pPr>
            <a:r>
              <a:rPr lang="en-AU" sz="2000" b="1" dirty="0">
                <a:solidFill>
                  <a:srgbClr val="00B050"/>
                </a:solidFill>
              </a:rPr>
              <a:t>Vertical integration</a:t>
            </a:r>
          </a:p>
          <a:p>
            <a:pPr lvl="1">
              <a:lnSpc>
                <a:spcPct val="150000"/>
              </a:lnSpc>
              <a:buFont typeface="Wingdings" panose="05000000000000000000" pitchFamily="2" charset="2"/>
              <a:buChar char="Ø"/>
            </a:pPr>
            <a:r>
              <a:rPr lang="en-AU" sz="2000" dirty="0">
                <a:solidFill>
                  <a:schemeClr val="tx2"/>
                </a:solidFill>
              </a:rPr>
              <a:t>Vertical integration means that the company expands into businesses that either produce the supplies needed to make products or that distribute and sell those products to customers.</a:t>
            </a:r>
          </a:p>
          <a:p>
            <a:pPr marL="342900" lvl="1" indent="0">
              <a:lnSpc>
                <a:spcPct val="150000"/>
              </a:lnSpc>
              <a:buNone/>
            </a:pPr>
            <a:endParaRPr lang="en-AU" sz="2000" dirty="0"/>
          </a:p>
        </p:txBody>
      </p:sp>
      <p:sp>
        <p:nvSpPr>
          <p:cNvPr id="3" name="Title 1">
            <a:extLst>
              <a:ext uri="{FF2B5EF4-FFF2-40B4-BE49-F238E27FC236}">
                <a16:creationId xmlns:a16="http://schemas.microsoft.com/office/drawing/2014/main" id="{46AE62D3-6706-BD8C-FBF8-DADB357A6EB2}"/>
              </a:ext>
            </a:extLst>
          </p:cNvPr>
          <p:cNvSpPr>
            <a:spLocks noGrp="1"/>
          </p:cNvSpPr>
          <p:nvPr>
            <p:ph type="title"/>
          </p:nvPr>
        </p:nvSpPr>
        <p:spPr>
          <a:xfrm>
            <a:off x="328613" y="128588"/>
            <a:ext cx="9971087" cy="473075"/>
          </a:xfrm>
        </p:spPr>
        <p:txBody>
          <a:bodyPr vert="horz" lIns="91440" tIns="45720" rIns="91440" bIns="45720" rtlCol="0" anchor="ctr">
            <a:normAutofit fontScale="90000"/>
          </a:bodyPr>
          <a:lstStyle/>
          <a:p>
            <a:r>
              <a:rPr lang="en-US" b="1" dirty="0">
                <a:solidFill>
                  <a:srgbClr val="00649A"/>
                </a:solidFill>
              </a:rPr>
              <a:t>3. Formulating corporate-level strategy (cont.)</a:t>
            </a:r>
            <a:endParaRPr lang="en-AU" b="1" dirty="0">
              <a:solidFill>
                <a:srgbClr val="00649A"/>
              </a:solidFill>
            </a:endParaRPr>
          </a:p>
        </p:txBody>
      </p:sp>
    </p:spTree>
    <p:extLst>
      <p:ext uri="{BB962C8B-B14F-4D97-AF65-F5344CB8AC3E}">
        <p14:creationId xmlns:p14="http://schemas.microsoft.com/office/powerpoint/2010/main" val="3097901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480768" y="2243579"/>
            <a:ext cx="3035430" cy="1583703"/>
          </a:xfrm>
        </p:spPr>
        <p:txBody>
          <a:bodyPr>
            <a:normAutofit/>
          </a:bodyPr>
          <a:lstStyle/>
          <a:p>
            <a:r>
              <a:rPr lang="en-US" sz="2400" b="1" dirty="0">
                <a:solidFill>
                  <a:srgbClr val="00B050"/>
                </a:solidFill>
                <a:latin typeface="+mn-lt"/>
              </a:rPr>
              <a:t>Forces affecting industry competition</a:t>
            </a:r>
            <a:endParaRPr lang="en-AU" sz="2400" b="1" dirty="0">
              <a:solidFill>
                <a:srgbClr val="00B050"/>
              </a:solidFill>
              <a:latin typeface="+mn-lt"/>
            </a:endParaRPr>
          </a:p>
        </p:txBody>
      </p:sp>
      <p:pic>
        <p:nvPicPr>
          <p:cNvPr id="5" name="Picture 4" descr="A diagram of a company's competition&#10;&#10;Description automatically generated">
            <a:extLst>
              <a:ext uri="{FF2B5EF4-FFF2-40B4-BE49-F238E27FC236}">
                <a16:creationId xmlns:a16="http://schemas.microsoft.com/office/drawing/2014/main" id="{EBF89F99-8AFC-7E34-8BAA-DE692FB9EED6}"/>
              </a:ext>
            </a:extLst>
          </p:cNvPr>
          <p:cNvPicPr>
            <a:picLocks noChangeAspect="1"/>
          </p:cNvPicPr>
          <p:nvPr/>
        </p:nvPicPr>
        <p:blipFill>
          <a:blip r:embed="rId2"/>
          <a:stretch>
            <a:fillRect/>
          </a:stretch>
        </p:blipFill>
        <p:spPr>
          <a:xfrm>
            <a:off x="4109667" y="1214334"/>
            <a:ext cx="7372487" cy="4683993"/>
          </a:xfrm>
          <a:prstGeom prst="rect">
            <a:avLst/>
          </a:prstGeom>
        </p:spPr>
      </p:pic>
      <p:sp>
        <p:nvSpPr>
          <p:cNvPr id="3" name="Title 1">
            <a:extLst>
              <a:ext uri="{FF2B5EF4-FFF2-40B4-BE49-F238E27FC236}">
                <a16:creationId xmlns:a16="http://schemas.microsoft.com/office/drawing/2014/main" id="{4F91D9A9-916F-9A03-D566-D3DF9A303F53}"/>
              </a:ext>
            </a:extLst>
          </p:cNvPr>
          <p:cNvSpPr txBox="1">
            <a:spLocks/>
          </p:cNvSpPr>
          <p:nvPr/>
        </p:nvSpPr>
        <p:spPr>
          <a:xfrm>
            <a:off x="573985" y="148308"/>
            <a:ext cx="9970698" cy="716397"/>
          </a:xfrm>
          <a:prstGeom prst="rect">
            <a:avLst/>
          </a:prstGeom>
        </p:spPr>
        <p:txBody>
          <a:bodyPr vert="horz" lIns="91440" tIns="45720" rIns="91440" bIns="45720" rtlCol="0" anchor="ctr">
            <a:normAutofit/>
          </a:bodyPr>
          <a:lstStyle>
            <a:lvl1pPr defTabSz="685800" eaLnBrk="1" latinLnBrk="0" hangingPunct="1">
              <a:lnSpc>
                <a:spcPct val="90000"/>
              </a:lnSpc>
              <a:buNone/>
              <a:defRPr sz="3300" b="1">
                <a:solidFill>
                  <a:srgbClr val="00649A"/>
                </a:solidFill>
                <a:latin typeface="Arial" panose="020B0604020202020204" pitchFamily="34" charset="0"/>
                <a:ea typeface="+mj-ea"/>
                <a:cs typeface="Arial" panose="020B0604020202020204" pitchFamily="34" charset="0"/>
              </a:defRPr>
            </a:lvl1pPr>
          </a:lstStyle>
          <a:p>
            <a:r>
              <a:rPr lang="en-US" dirty="0"/>
              <a:t>4. Formulating business-level strategy</a:t>
            </a:r>
            <a:endParaRPr lang="en-AU" dirty="0"/>
          </a:p>
        </p:txBody>
      </p:sp>
    </p:spTree>
    <p:extLst>
      <p:ext uri="{BB962C8B-B14F-4D97-AF65-F5344CB8AC3E}">
        <p14:creationId xmlns:p14="http://schemas.microsoft.com/office/powerpoint/2010/main" val="1168505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573985" y="148308"/>
            <a:ext cx="9970698" cy="716397"/>
          </a:xfrm>
        </p:spPr>
        <p:txBody>
          <a:bodyPr vert="horz" lIns="91440" tIns="45720" rIns="91440" bIns="45720" rtlCol="0" anchor="ctr">
            <a:normAutofit/>
          </a:bodyPr>
          <a:lstStyle/>
          <a:p>
            <a:r>
              <a:rPr lang="en-US" b="1" dirty="0">
                <a:solidFill>
                  <a:srgbClr val="00649A"/>
                </a:solidFill>
              </a:rPr>
              <a:t>4. Formulating business-level strategy (cont.)</a:t>
            </a:r>
            <a:endParaRPr lang="en-AU" b="1" dirty="0">
              <a:solidFill>
                <a:srgbClr val="00649A"/>
              </a:solidFill>
            </a:endParaRPr>
          </a:p>
        </p:txBody>
      </p:sp>
      <p:sp>
        <p:nvSpPr>
          <p:cNvPr id="25" name="Text Placeholder 24">
            <a:extLst>
              <a:ext uri="{FF2B5EF4-FFF2-40B4-BE49-F238E27FC236}">
                <a16:creationId xmlns:a16="http://schemas.microsoft.com/office/drawing/2014/main" id="{B5E97752-845B-4FFE-D778-49A23FF4B110}"/>
              </a:ext>
            </a:extLst>
          </p:cNvPr>
          <p:cNvSpPr>
            <a:spLocks noGrp="1"/>
          </p:cNvSpPr>
          <p:nvPr>
            <p:ph type="body" idx="1"/>
          </p:nvPr>
        </p:nvSpPr>
        <p:spPr>
          <a:xfrm>
            <a:off x="688912" y="990194"/>
            <a:ext cx="5619032" cy="445949"/>
          </a:xfrm>
        </p:spPr>
        <p:txBody>
          <a:bodyPr/>
          <a:lstStyle/>
          <a:p>
            <a:r>
              <a:rPr lang="en-AU" dirty="0">
                <a:solidFill>
                  <a:srgbClr val="00B050"/>
                </a:solidFill>
              </a:rPr>
              <a:t>Porter’s five competitive forces</a:t>
            </a:r>
          </a:p>
        </p:txBody>
      </p:sp>
      <p:graphicFrame>
        <p:nvGraphicFramePr>
          <p:cNvPr id="23" name="Content Placeholder 22">
            <a:extLst>
              <a:ext uri="{FF2B5EF4-FFF2-40B4-BE49-F238E27FC236}">
                <a16:creationId xmlns:a16="http://schemas.microsoft.com/office/drawing/2014/main" id="{9D41976A-6704-84B8-1B99-246DD777C35E}"/>
              </a:ext>
            </a:extLst>
          </p:cNvPr>
          <p:cNvGraphicFramePr>
            <a:graphicFrameLocks noGrp="1"/>
          </p:cNvGraphicFramePr>
          <p:nvPr>
            <p:ph sz="half" idx="2"/>
            <p:extLst>
              <p:ext uri="{D42A27DB-BD31-4B8C-83A1-F6EECF244321}">
                <p14:modId xmlns:p14="http://schemas.microsoft.com/office/powerpoint/2010/main" val="2241519089"/>
              </p:ext>
            </p:extLst>
          </p:nvPr>
        </p:nvGraphicFramePr>
        <p:xfrm>
          <a:off x="323334" y="1609042"/>
          <a:ext cx="11054818" cy="4277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5557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187486" y="110602"/>
            <a:ext cx="9970698" cy="823912"/>
          </a:xfrm>
        </p:spPr>
        <p:txBody>
          <a:bodyPr vert="horz" lIns="91440" tIns="45720" rIns="91440" bIns="45720" rtlCol="0" anchor="ctr">
            <a:normAutofit/>
          </a:bodyPr>
          <a:lstStyle/>
          <a:p>
            <a:r>
              <a:rPr lang="en-US" b="1" dirty="0">
                <a:solidFill>
                  <a:srgbClr val="00649A"/>
                </a:solidFill>
              </a:rPr>
              <a:t>4. Formulating business-level strategy (cont.)</a:t>
            </a:r>
            <a:endParaRPr lang="en-AU" b="1" dirty="0">
              <a:solidFill>
                <a:srgbClr val="00649A"/>
              </a:solidFill>
            </a:endParaRPr>
          </a:p>
        </p:txBody>
      </p:sp>
      <p:sp>
        <p:nvSpPr>
          <p:cNvPr id="25" name="Text Placeholder 24">
            <a:extLst>
              <a:ext uri="{FF2B5EF4-FFF2-40B4-BE49-F238E27FC236}">
                <a16:creationId xmlns:a16="http://schemas.microsoft.com/office/drawing/2014/main" id="{B5E97752-845B-4FFE-D778-49A23FF4B110}"/>
              </a:ext>
            </a:extLst>
          </p:cNvPr>
          <p:cNvSpPr>
            <a:spLocks noGrp="1"/>
          </p:cNvSpPr>
          <p:nvPr>
            <p:ph type="body" idx="1"/>
          </p:nvPr>
        </p:nvSpPr>
        <p:spPr>
          <a:xfrm>
            <a:off x="960484" y="934514"/>
            <a:ext cx="5619032" cy="425097"/>
          </a:xfrm>
        </p:spPr>
        <p:txBody>
          <a:bodyPr/>
          <a:lstStyle/>
          <a:p>
            <a:r>
              <a:rPr lang="en-AU" dirty="0">
                <a:solidFill>
                  <a:srgbClr val="00B050"/>
                </a:solidFill>
              </a:rPr>
              <a:t>Porter’s competitive strategies</a:t>
            </a:r>
          </a:p>
        </p:txBody>
      </p:sp>
      <p:graphicFrame>
        <p:nvGraphicFramePr>
          <p:cNvPr id="6" name="Content Placeholder 5">
            <a:extLst>
              <a:ext uri="{FF2B5EF4-FFF2-40B4-BE49-F238E27FC236}">
                <a16:creationId xmlns:a16="http://schemas.microsoft.com/office/drawing/2014/main" id="{50D74A41-5E01-A672-0EE3-6CCB26E4B28E}"/>
              </a:ext>
            </a:extLst>
          </p:cNvPr>
          <p:cNvGraphicFramePr>
            <a:graphicFrameLocks noGrp="1"/>
          </p:cNvGraphicFramePr>
          <p:nvPr>
            <p:ph sz="half" idx="2"/>
            <p:extLst>
              <p:ext uri="{D42A27DB-BD31-4B8C-83A1-F6EECF244321}">
                <p14:modId xmlns:p14="http://schemas.microsoft.com/office/powerpoint/2010/main" val="1438212032"/>
              </p:ext>
            </p:extLst>
          </p:nvPr>
        </p:nvGraphicFramePr>
        <p:xfrm>
          <a:off x="557448" y="1611984"/>
          <a:ext cx="10872552" cy="4418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0130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7FF711-C012-809C-B46B-4467020F5C95}"/>
              </a:ext>
            </a:extLst>
          </p:cNvPr>
          <p:cNvSpPr>
            <a:spLocks noGrp="1"/>
          </p:cNvSpPr>
          <p:nvPr>
            <p:ph type="title"/>
          </p:nvPr>
        </p:nvSpPr>
        <p:spPr>
          <a:xfrm>
            <a:off x="460864" y="125769"/>
            <a:ext cx="9970698" cy="823912"/>
          </a:xfrm>
        </p:spPr>
        <p:txBody>
          <a:bodyPr vert="horz" lIns="91440" tIns="45720" rIns="91440" bIns="45720" rtlCol="0" anchor="ctr">
            <a:normAutofit/>
          </a:bodyPr>
          <a:lstStyle/>
          <a:p>
            <a:r>
              <a:rPr lang="en-US" b="1" dirty="0">
                <a:solidFill>
                  <a:srgbClr val="00649A"/>
                </a:solidFill>
              </a:rPr>
              <a:t>5. Contemporary trends in strategy</a:t>
            </a:r>
            <a:endParaRPr lang="en-AU" b="1" dirty="0">
              <a:solidFill>
                <a:srgbClr val="00649A"/>
              </a:solidFill>
            </a:endParaRPr>
          </a:p>
        </p:txBody>
      </p:sp>
      <p:sp>
        <p:nvSpPr>
          <p:cNvPr id="3" name="Content Placeholder 2">
            <a:extLst>
              <a:ext uri="{FF2B5EF4-FFF2-40B4-BE49-F238E27FC236}">
                <a16:creationId xmlns:a16="http://schemas.microsoft.com/office/drawing/2014/main" id="{6BEDAA88-10E9-75E1-2D6F-F956ED18113C}"/>
              </a:ext>
            </a:extLst>
          </p:cNvPr>
          <p:cNvSpPr>
            <a:spLocks noGrp="1"/>
          </p:cNvSpPr>
          <p:nvPr>
            <p:ph sz="half" idx="2"/>
          </p:nvPr>
        </p:nvSpPr>
        <p:spPr>
          <a:xfrm>
            <a:off x="235670" y="995819"/>
            <a:ext cx="3393650" cy="5046761"/>
          </a:xfrm>
        </p:spPr>
        <p:txBody>
          <a:bodyPr>
            <a:normAutofit lnSpcReduction="10000"/>
          </a:bodyPr>
          <a:lstStyle/>
          <a:p>
            <a:pPr marL="0" indent="0">
              <a:lnSpc>
                <a:spcPct val="150000"/>
              </a:lnSpc>
              <a:buNone/>
            </a:pPr>
            <a:r>
              <a:rPr lang="en-AU" sz="2000" b="1" dirty="0">
                <a:solidFill>
                  <a:srgbClr val="00B050"/>
                </a:solidFill>
              </a:rPr>
              <a:t>(1) Innovation from within (dynamic capabilities)</a:t>
            </a:r>
          </a:p>
          <a:p>
            <a:pPr>
              <a:lnSpc>
                <a:spcPct val="150000"/>
              </a:lnSpc>
            </a:pPr>
            <a:r>
              <a:rPr lang="en-AU" sz="2000" dirty="0">
                <a:solidFill>
                  <a:schemeClr val="tx2"/>
                </a:solidFill>
              </a:rPr>
              <a:t>managers focus on leveraging and developing more from the firm’s existing assets, capabilities and core competencies in a way that will provide a sustained competitive advantage.</a:t>
            </a:r>
          </a:p>
        </p:txBody>
      </p:sp>
      <p:sp>
        <p:nvSpPr>
          <p:cNvPr id="2" name="Title 6">
            <a:extLst>
              <a:ext uri="{FF2B5EF4-FFF2-40B4-BE49-F238E27FC236}">
                <a16:creationId xmlns:a16="http://schemas.microsoft.com/office/drawing/2014/main" id="{A08267DC-613F-820D-D067-504365478CBF}"/>
              </a:ext>
            </a:extLst>
          </p:cNvPr>
          <p:cNvSpPr txBox="1">
            <a:spLocks/>
          </p:cNvSpPr>
          <p:nvPr/>
        </p:nvSpPr>
        <p:spPr>
          <a:xfrm>
            <a:off x="5796434" y="837341"/>
            <a:ext cx="3272151" cy="568898"/>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sz="2400" b="1" dirty="0">
                <a:solidFill>
                  <a:srgbClr val="00B050"/>
                </a:solidFill>
                <a:latin typeface="+mn-lt"/>
              </a:rPr>
              <a:t>(2) Strategic partnerships</a:t>
            </a:r>
            <a:endParaRPr lang="en-AU" sz="2400" b="1" dirty="0">
              <a:solidFill>
                <a:srgbClr val="00B050"/>
              </a:solidFill>
              <a:latin typeface="+mn-lt"/>
            </a:endParaRPr>
          </a:p>
        </p:txBody>
      </p:sp>
      <p:pic>
        <p:nvPicPr>
          <p:cNvPr id="4" name="Picture 3" descr="A diagram of a diagram&#10;&#10;Description automatically generated">
            <a:extLst>
              <a:ext uri="{FF2B5EF4-FFF2-40B4-BE49-F238E27FC236}">
                <a16:creationId xmlns:a16="http://schemas.microsoft.com/office/drawing/2014/main" id="{96A65D14-B521-C28B-9E4C-065969ECC55E}"/>
              </a:ext>
            </a:extLst>
          </p:cNvPr>
          <p:cNvPicPr>
            <a:picLocks noChangeAspect="1"/>
          </p:cNvPicPr>
          <p:nvPr/>
        </p:nvPicPr>
        <p:blipFill>
          <a:blip r:embed="rId3"/>
          <a:stretch>
            <a:fillRect/>
          </a:stretch>
        </p:blipFill>
        <p:spPr>
          <a:xfrm>
            <a:off x="4368800" y="1406239"/>
            <a:ext cx="7678414" cy="4492858"/>
          </a:xfrm>
          <a:prstGeom prst="rect">
            <a:avLst/>
          </a:prstGeom>
        </p:spPr>
      </p:pic>
    </p:spTree>
    <p:extLst>
      <p:ext uri="{BB962C8B-B14F-4D97-AF65-F5344CB8AC3E}">
        <p14:creationId xmlns:p14="http://schemas.microsoft.com/office/powerpoint/2010/main" val="2872292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 shot of a chart&#10;&#10;Description automatically generated">
            <a:extLst>
              <a:ext uri="{FF2B5EF4-FFF2-40B4-BE49-F238E27FC236}">
                <a16:creationId xmlns:a16="http://schemas.microsoft.com/office/drawing/2014/main" id="{3781688C-2A5B-44DC-A2A7-850E0543DBA3}"/>
              </a:ext>
            </a:extLst>
          </p:cNvPr>
          <p:cNvPicPr>
            <a:picLocks noChangeAspect="1"/>
          </p:cNvPicPr>
          <p:nvPr/>
        </p:nvPicPr>
        <p:blipFill>
          <a:blip r:embed="rId2"/>
          <a:stretch>
            <a:fillRect/>
          </a:stretch>
        </p:blipFill>
        <p:spPr>
          <a:xfrm>
            <a:off x="822960" y="1055449"/>
            <a:ext cx="8442959" cy="5611335"/>
          </a:xfrm>
          <a:prstGeom prst="rect">
            <a:avLst/>
          </a:prstGeom>
        </p:spPr>
      </p:pic>
      <p:sp>
        <p:nvSpPr>
          <p:cNvPr id="2" name="Title 1">
            <a:extLst>
              <a:ext uri="{FF2B5EF4-FFF2-40B4-BE49-F238E27FC236}">
                <a16:creationId xmlns:a16="http://schemas.microsoft.com/office/drawing/2014/main" id="{964F6412-BF1D-262F-320B-8354A3D25E39}"/>
              </a:ext>
            </a:extLst>
          </p:cNvPr>
          <p:cNvSpPr>
            <a:spLocks noGrp="1"/>
          </p:cNvSpPr>
          <p:nvPr>
            <p:ph type="title"/>
          </p:nvPr>
        </p:nvSpPr>
        <p:spPr>
          <a:xfrm>
            <a:off x="531250" y="191215"/>
            <a:ext cx="4264270" cy="630555"/>
          </a:xfrm>
        </p:spPr>
        <p:txBody>
          <a:bodyPr vert="horz" lIns="91440" tIns="45720" rIns="91440" bIns="45720" rtlCol="0" anchor="ctr">
            <a:normAutofit/>
          </a:bodyPr>
          <a:lstStyle/>
          <a:p>
            <a:r>
              <a:rPr lang="en-AU" b="1" dirty="0">
                <a:solidFill>
                  <a:srgbClr val="00649A"/>
                </a:solidFill>
              </a:rPr>
              <a:t>6. Global strategy</a:t>
            </a:r>
          </a:p>
        </p:txBody>
      </p:sp>
      <p:sp>
        <p:nvSpPr>
          <p:cNvPr id="25" name="Text Placeholder 23">
            <a:extLst>
              <a:ext uri="{FF2B5EF4-FFF2-40B4-BE49-F238E27FC236}">
                <a16:creationId xmlns:a16="http://schemas.microsoft.com/office/drawing/2014/main" id="{C7899DDD-9FF9-6E45-2806-3FFD7AD2013A}"/>
              </a:ext>
            </a:extLst>
          </p:cNvPr>
          <p:cNvSpPr txBox="1">
            <a:spLocks/>
          </p:cNvSpPr>
          <p:nvPr/>
        </p:nvSpPr>
        <p:spPr>
          <a:xfrm>
            <a:off x="6324600" y="1833563"/>
            <a:ext cx="5183188" cy="823912"/>
          </a:xfrm>
          <a:prstGeom prst="rect">
            <a:avLst/>
          </a:prstGeom>
        </p:spPr>
        <p:txBody>
          <a:bodyPr anchor="b"/>
          <a:lstStyle>
            <a:lvl1pPr marL="0" indent="0" algn="l" rtl="0" eaLnBrk="1" fontAlgn="base" hangingPunct="1">
              <a:lnSpc>
                <a:spcPct val="90000"/>
              </a:lnSpc>
              <a:spcBef>
                <a:spcPts val="1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1" fontAlgn="base" hangingPunct="1">
              <a:lnSpc>
                <a:spcPct val="90000"/>
              </a:lnSpc>
              <a:spcBef>
                <a:spcPts val="5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1" fontAlgn="base" hangingPunct="1">
              <a:lnSpc>
                <a:spcPct val="90000"/>
              </a:lnSpc>
              <a:spcBef>
                <a:spcPts val="5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endParaRPr lang="en-AU"/>
          </a:p>
        </p:txBody>
      </p:sp>
    </p:spTree>
    <p:extLst>
      <p:ext uri="{BB962C8B-B14F-4D97-AF65-F5344CB8AC3E}">
        <p14:creationId xmlns:p14="http://schemas.microsoft.com/office/powerpoint/2010/main" val="2021514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3682213" y="1027522"/>
            <a:ext cx="4827574" cy="520277"/>
          </a:xfrm>
        </p:spPr>
        <p:txBody>
          <a:bodyPr/>
          <a:lstStyle/>
          <a:p>
            <a:r>
              <a:rPr lang="en-US" sz="2400" b="1" dirty="0">
                <a:solidFill>
                  <a:srgbClr val="00B050"/>
                </a:solidFill>
                <a:latin typeface="+mn-lt"/>
              </a:rPr>
              <a:t>The </a:t>
            </a:r>
            <a:r>
              <a:rPr lang="en-US" sz="2400" b="1" dirty="0" err="1">
                <a:solidFill>
                  <a:srgbClr val="00B050"/>
                </a:solidFill>
                <a:latin typeface="+mn-lt"/>
              </a:rPr>
              <a:t>organisational</a:t>
            </a:r>
            <a:r>
              <a:rPr lang="en-US" sz="2400" b="1" dirty="0">
                <a:solidFill>
                  <a:srgbClr val="00B050"/>
                </a:solidFill>
                <a:latin typeface="+mn-lt"/>
              </a:rPr>
              <a:t> planning process</a:t>
            </a:r>
            <a:endParaRPr lang="en-AU" sz="2400" b="1" dirty="0">
              <a:solidFill>
                <a:srgbClr val="00B050"/>
              </a:solidFill>
              <a:latin typeface="+mn-lt"/>
            </a:endParaRPr>
          </a:p>
        </p:txBody>
      </p:sp>
      <p:pic>
        <p:nvPicPr>
          <p:cNvPr id="3" name="Picture 2" descr="A diagram of a plan&#10;&#10;Description automatically generated">
            <a:extLst>
              <a:ext uri="{FF2B5EF4-FFF2-40B4-BE49-F238E27FC236}">
                <a16:creationId xmlns:a16="http://schemas.microsoft.com/office/drawing/2014/main" id="{9D146AFB-6D63-C5B7-DD55-A068C071959E}"/>
              </a:ext>
            </a:extLst>
          </p:cNvPr>
          <p:cNvPicPr>
            <a:picLocks noChangeAspect="1"/>
          </p:cNvPicPr>
          <p:nvPr/>
        </p:nvPicPr>
        <p:blipFill>
          <a:blip r:embed="rId2"/>
          <a:stretch>
            <a:fillRect/>
          </a:stretch>
        </p:blipFill>
        <p:spPr>
          <a:xfrm>
            <a:off x="3423653" y="1547799"/>
            <a:ext cx="5344694" cy="4552049"/>
          </a:xfrm>
          <a:prstGeom prst="rect">
            <a:avLst/>
          </a:prstGeom>
        </p:spPr>
      </p:pic>
      <p:sp>
        <p:nvSpPr>
          <p:cNvPr id="2" name="Title 4">
            <a:extLst>
              <a:ext uri="{FF2B5EF4-FFF2-40B4-BE49-F238E27FC236}">
                <a16:creationId xmlns:a16="http://schemas.microsoft.com/office/drawing/2014/main" id="{8A7FA50F-E0F7-D92B-CEAE-7E603FE357BB}"/>
              </a:ext>
            </a:extLst>
          </p:cNvPr>
          <p:cNvSpPr txBox="1">
            <a:spLocks/>
          </p:cNvSpPr>
          <p:nvPr/>
        </p:nvSpPr>
        <p:spPr>
          <a:xfrm>
            <a:off x="838200" y="186372"/>
            <a:ext cx="10515600" cy="63055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b="1" dirty="0">
                <a:solidFill>
                  <a:schemeClr val="accent1"/>
                </a:solidFill>
              </a:rPr>
              <a:t>1. Goal setting and planning (cont.)</a:t>
            </a:r>
            <a:endParaRPr lang="en-AU" b="1" dirty="0">
              <a:solidFill>
                <a:schemeClr val="accent1"/>
              </a:solidFill>
            </a:endParaRPr>
          </a:p>
        </p:txBody>
      </p:sp>
    </p:spTree>
    <p:extLst>
      <p:ext uri="{BB962C8B-B14F-4D97-AF65-F5344CB8AC3E}">
        <p14:creationId xmlns:p14="http://schemas.microsoft.com/office/powerpoint/2010/main" val="3948770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6412-BF1D-262F-320B-8354A3D25E39}"/>
              </a:ext>
            </a:extLst>
          </p:cNvPr>
          <p:cNvSpPr>
            <a:spLocks noGrp="1"/>
          </p:cNvSpPr>
          <p:nvPr>
            <p:ph type="title"/>
          </p:nvPr>
        </p:nvSpPr>
        <p:spPr>
          <a:xfrm>
            <a:off x="684212" y="243205"/>
            <a:ext cx="9970698" cy="600075"/>
          </a:xfrm>
        </p:spPr>
        <p:txBody>
          <a:bodyPr vert="horz" lIns="91440" tIns="45720" rIns="91440" bIns="45720" rtlCol="0" anchor="ctr">
            <a:normAutofit/>
          </a:bodyPr>
          <a:lstStyle/>
          <a:p>
            <a:r>
              <a:rPr lang="en-AU" b="1" dirty="0">
                <a:solidFill>
                  <a:srgbClr val="00649A"/>
                </a:solidFill>
              </a:rPr>
              <a:t>6</a:t>
            </a:r>
            <a:r>
              <a:rPr lang="en-AU" b="1">
                <a:solidFill>
                  <a:srgbClr val="00649A"/>
                </a:solidFill>
              </a:rPr>
              <a:t>. Global </a:t>
            </a:r>
            <a:r>
              <a:rPr lang="en-AU" b="1" dirty="0">
                <a:solidFill>
                  <a:srgbClr val="00649A"/>
                </a:solidFill>
              </a:rPr>
              <a:t>strategy (cont.)</a:t>
            </a:r>
          </a:p>
        </p:txBody>
      </p:sp>
      <p:graphicFrame>
        <p:nvGraphicFramePr>
          <p:cNvPr id="22" name="Content Placeholder 21">
            <a:extLst>
              <a:ext uri="{FF2B5EF4-FFF2-40B4-BE49-F238E27FC236}">
                <a16:creationId xmlns:a16="http://schemas.microsoft.com/office/drawing/2014/main" id="{3E008E36-EEFF-9840-0748-5AF1E33E64F8}"/>
              </a:ext>
            </a:extLst>
          </p:cNvPr>
          <p:cNvGraphicFramePr>
            <a:graphicFrameLocks noGrp="1"/>
          </p:cNvGraphicFramePr>
          <p:nvPr>
            <p:ph sz="half" idx="2"/>
            <p:extLst>
              <p:ext uri="{D42A27DB-BD31-4B8C-83A1-F6EECF244321}">
                <p14:modId xmlns:p14="http://schemas.microsoft.com/office/powerpoint/2010/main" val="187039502"/>
              </p:ext>
            </p:extLst>
          </p:nvPr>
        </p:nvGraphicFramePr>
        <p:xfrm>
          <a:off x="684212" y="924560"/>
          <a:ext cx="11020108" cy="5265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 Placeholder 23">
            <a:extLst>
              <a:ext uri="{FF2B5EF4-FFF2-40B4-BE49-F238E27FC236}">
                <a16:creationId xmlns:a16="http://schemas.microsoft.com/office/drawing/2014/main" id="{C7899DDD-9FF9-6E45-2806-3FFD7AD2013A}"/>
              </a:ext>
            </a:extLst>
          </p:cNvPr>
          <p:cNvSpPr txBox="1">
            <a:spLocks/>
          </p:cNvSpPr>
          <p:nvPr/>
        </p:nvSpPr>
        <p:spPr>
          <a:xfrm>
            <a:off x="6324600" y="1833563"/>
            <a:ext cx="5183188" cy="823912"/>
          </a:xfrm>
          <a:prstGeom prst="rect">
            <a:avLst/>
          </a:prstGeom>
        </p:spPr>
        <p:txBody>
          <a:bodyPr anchor="b"/>
          <a:lstStyle>
            <a:lvl1pPr marL="0" indent="0" algn="l" rtl="0" eaLnBrk="1" fontAlgn="base" hangingPunct="1">
              <a:lnSpc>
                <a:spcPct val="90000"/>
              </a:lnSpc>
              <a:spcBef>
                <a:spcPts val="1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1" fontAlgn="base" hangingPunct="1">
              <a:lnSpc>
                <a:spcPct val="90000"/>
              </a:lnSpc>
              <a:spcBef>
                <a:spcPts val="5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1" fontAlgn="base" hangingPunct="1">
              <a:lnSpc>
                <a:spcPct val="90000"/>
              </a:lnSpc>
              <a:spcBef>
                <a:spcPts val="5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endParaRPr lang="en-AU"/>
          </a:p>
        </p:txBody>
      </p:sp>
    </p:spTree>
    <p:extLst>
      <p:ext uri="{BB962C8B-B14F-4D97-AF65-F5344CB8AC3E}">
        <p14:creationId xmlns:p14="http://schemas.microsoft.com/office/powerpoint/2010/main" val="3133671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482799" y="33133"/>
            <a:ext cx="9970698" cy="655273"/>
          </a:xfrm>
        </p:spPr>
        <p:txBody>
          <a:bodyPr vert="horz" lIns="91440" tIns="45720" rIns="91440" bIns="45720" rtlCol="0" anchor="ctr">
            <a:normAutofit/>
          </a:bodyPr>
          <a:lstStyle/>
          <a:p>
            <a:r>
              <a:rPr lang="en-US" b="1" dirty="0">
                <a:solidFill>
                  <a:srgbClr val="00649A"/>
                </a:solidFill>
              </a:rPr>
              <a:t>7. Strategy implementation</a:t>
            </a:r>
            <a:endParaRPr lang="en-AU" b="1" dirty="0">
              <a:solidFill>
                <a:srgbClr val="00649A"/>
              </a:solidFill>
            </a:endParaRPr>
          </a:p>
        </p:txBody>
      </p:sp>
      <p:sp>
        <p:nvSpPr>
          <p:cNvPr id="3" name="Content Placeholder 2">
            <a:extLst>
              <a:ext uri="{FF2B5EF4-FFF2-40B4-BE49-F238E27FC236}">
                <a16:creationId xmlns:a16="http://schemas.microsoft.com/office/drawing/2014/main" id="{5C3ACBAB-63D5-BF8D-4569-B0737E2B5FC2}"/>
              </a:ext>
            </a:extLst>
          </p:cNvPr>
          <p:cNvSpPr>
            <a:spLocks noGrp="1"/>
          </p:cNvSpPr>
          <p:nvPr>
            <p:ph sz="half" idx="2"/>
          </p:nvPr>
        </p:nvSpPr>
        <p:spPr>
          <a:xfrm>
            <a:off x="407385" y="790076"/>
            <a:ext cx="10791659" cy="1394422"/>
          </a:xfrm>
        </p:spPr>
        <p:txBody>
          <a:bodyPr>
            <a:normAutofit lnSpcReduction="10000"/>
          </a:bodyPr>
          <a:lstStyle/>
          <a:p>
            <a:pPr>
              <a:lnSpc>
                <a:spcPct val="150000"/>
              </a:lnSpc>
            </a:pPr>
            <a:r>
              <a:rPr lang="en-AU" sz="2000" dirty="0">
                <a:solidFill>
                  <a:schemeClr val="tx2"/>
                </a:solidFill>
              </a:rPr>
              <a:t>Turning plans into action by prioritising goals, informing and resourcing those affected by the new strategy, and supporting managers throughout the organisation to turn strategic plans into actions. </a:t>
            </a:r>
          </a:p>
        </p:txBody>
      </p:sp>
      <p:sp>
        <p:nvSpPr>
          <p:cNvPr id="7" name="Title 4">
            <a:extLst>
              <a:ext uri="{FF2B5EF4-FFF2-40B4-BE49-F238E27FC236}">
                <a16:creationId xmlns:a16="http://schemas.microsoft.com/office/drawing/2014/main" id="{84548FB8-019C-EA10-832F-7B0ABAD580B4}"/>
              </a:ext>
            </a:extLst>
          </p:cNvPr>
          <p:cNvSpPr txBox="1">
            <a:spLocks/>
          </p:cNvSpPr>
          <p:nvPr/>
        </p:nvSpPr>
        <p:spPr>
          <a:xfrm>
            <a:off x="673490" y="2184498"/>
            <a:ext cx="9970698" cy="63411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sz="2400" b="1" dirty="0">
                <a:solidFill>
                  <a:srgbClr val="00B050"/>
                </a:solidFill>
                <a:latin typeface="+mn-lt"/>
              </a:rPr>
              <a:t>Factors that contribute to the failure of strategy execution</a:t>
            </a:r>
            <a:endParaRPr lang="en-AU" sz="2400" b="1" dirty="0">
              <a:solidFill>
                <a:srgbClr val="00B050"/>
              </a:solidFill>
              <a:latin typeface="+mn-lt"/>
            </a:endParaRPr>
          </a:p>
        </p:txBody>
      </p:sp>
      <p:pic>
        <p:nvPicPr>
          <p:cNvPr id="8" name="Picture 7" descr="A diagram of a diagram&#10;&#10;Description automatically generated">
            <a:extLst>
              <a:ext uri="{FF2B5EF4-FFF2-40B4-BE49-F238E27FC236}">
                <a16:creationId xmlns:a16="http://schemas.microsoft.com/office/drawing/2014/main" id="{C908BB06-DC65-01B3-8717-82C4F7928D8C}"/>
              </a:ext>
            </a:extLst>
          </p:cNvPr>
          <p:cNvPicPr>
            <a:picLocks noChangeAspect="1"/>
          </p:cNvPicPr>
          <p:nvPr/>
        </p:nvPicPr>
        <p:blipFill>
          <a:blip r:embed="rId2"/>
          <a:stretch>
            <a:fillRect/>
          </a:stretch>
        </p:blipFill>
        <p:spPr>
          <a:xfrm>
            <a:off x="673490" y="2818614"/>
            <a:ext cx="7804728" cy="4029710"/>
          </a:xfrm>
          <a:prstGeom prst="rect">
            <a:avLst/>
          </a:prstGeom>
        </p:spPr>
      </p:pic>
    </p:spTree>
    <p:extLst>
      <p:ext uri="{BB962C8B-B14F-4D97-AF65-F5344CB8AC3E}">
        <p14:creationId xmlns:p14="http://schemas.microsoft.com/office/powerpoint/2010/main" val="1739620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1554374" y="1044191"/>
            <a:ext cx="7551920" cy="606606"/>
          </a:xfrm>
        </p:spPr>
        <p:txBody>
          <a:bodyPr/>
          <a:lstStyle/>
          <a:p>
            <a:pPr algn="ctr"/>
            <a:r>
              <a:rPr lang="en-US" sz="2400" b="1" dirty="0">
                <a:solidFill>
                  <a:srgbClr val="00B050"/>
                </a:solidFill>
                <a:latin typeface="+mn-lt"/>
                <a:ea typeface="+mn-ea"/>
                <a:cs typeface="+mn-cs"/>
              </a:rPr>
              <a:t>Tools for putting strategy into action</a:t>
            </a:r>
            <a:endParaRPr lang="en-AU" sz="2400" b="1" dirty="0">
              <a:solidFill>
                <a:srgbClr val="00B050"/>
              </a:solidFill>
              <a:latin typeface="+mn-lt"/>
              <a:ea typeface="+mn-ea"/>
              <a:cs typeface="+mn-cs"/>
            </a:endParaRPr>
          </a:p>
        </p:txBody>
      </p:sp>
      <p:pic>
        <p:nvPicPr>
          <p:cNvPr id="7" name="Picture 6" descr="A diagram of a business strategy&#10;&#10;Description automatically generated">
            <a:extLst>
              <a:ext uri="{FF2B5EF4-FFF2-40B4-BE49-F238E27FC236}">
                <a16:creationId xmlns:a16="http://schemas.microsoft.com/office/drawing/2014/main" id="{01F77935-DB9B-FFCA-5B5D-7873B9156674}"/>
              </a:ext>
            </a:extLst>
          </p:cNvPr>
          <p:cNvPicPr>
            <a:picLocks noChangeAspect="1"/>
          </p:cNvPicPr>
          <p:nvPr/>
        </p:nvPicPr>
        <p:blipFill>
          <a:blip r:embed="rId2"/>
          <a:stretch>
            <a:fillRect/>
          </a:stretch>
        </p:blipFill>
        <p:spPr>
          <a:xfrm>
            <a:off x="1453096" y="1761734"/>
            <a:ext cx="8586450" cy="5096266"/>
          </a:xfrm>
          <a:prstGeom prst="rect">
            <a:avLst/>
          </a:prstGeom>
        </p:spPr>
      </p:pic>
      <p:sp>
        <p:nvSpPr>
          <p:cNvPr id="2" name="Title 4">
            <a:extLst>
              <a:ext uri="{FF2B5EF4-FFF2-40B4-BE49-F238E27FC236}">
                <a16:creationId xmlns:a16="http://schemas.microsoft.com/office/drawing/2014/main" id="{EA94372E-02BF-0F93-E6FF-75EC357F2332}"/>
              </a:ext>
            </a:extLst>
          </p:cNvPr>
          <p:cNvSpPr txBox="1">
            <a:spLocks/>
          </p:cNvSpPr>
          <p:nvPr/>
        </p:nvSpPr>
        <p:spPr>
          <a:xfrm>
            <a:off x="673490" y="202566"/>
            <a:ext cx="9970698" cy="730688"/>
          </a:xfrm>
          <a:prstGeom prst="rect">
            <a:avLst/>
          </a:prstGeom>
        </p:spPr>
        <p:txBody>
          <a:bodyPr vert="horz" lIns="91440" tIns="45720" rIns="91440" bIns="45720" rtlCol="0" anchor="ctr">
            <a:normAutofit/>
          </a:bodyPr>
          <a:lstStyle>
            <a:lvl1pPr defTabSz="685800" eaLnBrk="1" latinLnBrk="0" hangingPunct="1">
              <a:lnSpc>
                <a:spcPct val="90000"/>
              </a:lnSpc>
              <a:buNone/>
              <a:defRPr sz="3300" b="1">
                <a:solidFill>
                  <a:srgbClr val="00649A"/>
                </a:solidFill>
                <a:latin typeface="Arial" panose="020B0604020202020204" pitchFamily="34" charset="0"/>
                <a:ea typeface="+mj-ea"/>
                <a:cs typeface="Arial" panose="020B0604020202020204" pitchFamily="34" charset="0"/>
              </a:defRPr>
            </a:lvl1pPr>
          </a:lstStyle>
          <a:p>
            <a:r>
              <a:rPr lang="en-US" dirty="0"/>
              <a:t>7. Strategy implementation (</a:t>
            </a:r>
            <a:r>
              <a:rPr lang="en-US"/>
              <a:t>cont.)</a:t>
            </a:r>
            <a:endParaRPr lang="en-AU" dirty="0"/>
          </a:p>
        </p:txBody>
      </p:sp>
    </p:spTree>
    <p:extLst>
      <p:ext uri="{BB962C8B-B14F-4D97-AF65-F5344CB8AC3E}">
        <p14:creationId xmlns:p14="http://schemas.microsoft.com/office/powerpoint/2010/main" val="1153412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6412-BF1D-262F-320B-8354A3D25E39}"/>
              </a:ext>
            </a:extLst>
          </p:cNvPr>
          <p:cNvSpPr>
            <a:spLocks noGrp="1"/>
          </p:cNvSpPr>
          <p:nvPr>
            <p:ph type="title"/>
          </p:nvPr>
        </p:nvSpPr>
        <p:spPr>
          <a:xfrm>
            <a:off x="684212" y="1321397"/>
            <a:ext cx="9970698" cy="738581"/>
          </a:xfrm>
        </p:spPr>
        <p:txBody>
          <a:bodyPr/>
          <a:lstStyle/>
          <a:p>
            <a:r>
              <a:rPr lang="en-AU" sz="2400" b="1" dirty="0">
                <a:solidFill>
                  <a:srgbClr val="00B050"/>
                </a:solidFill>
                <a:latin typeface="+mn-lt"/>
              </a:rPr>
              <a:t>Primary tools that managers use to implement strategy effectively</a:t>
            </a:r>
          </a:p>
        </p:txBody>
      </p:sp>
      <p:graphicFrame>
        <p:nvGraphicFramePr>
          <p:cNvPr id="7" name="Content Placeholder 6">
            <a:extLst>
              <a:ext uri="{FF2B5EF4-FFF2-40B4-BE49-F238E27FC236}">
                <a16:creationId xmlns:a16="http://schemas.microsoft.com/office/drawing/2014/main" id="{3C289F3F-D715-97ED-A01D-4C97FD19C7DA}"/>
              </a:ext>
            </a:extLst>
          </p:cNvPr>
          <p:cNvGraphicFramePr>
            <a:graphicFrameLocks noGrp="1"/>
          </p:cNvGraphicFramePr>
          <p:nvPr>
            <p:ph sz="half" idx="2"/>
            <p:extLst>
              <p:ext uri="{D42A27DB-BD31-4B8C-83A1-F6EECF244321}">
                <p14:modId xmlns:p14="http://schemas.microsoft.com/office/powerpoint/2010/main" val="22439381"/>
              </p:ext>
            </p:extLst>
          </p:nvPr>
        </p:nvGraphicFramePr>
        <p:xfrm>
          <a:off x="359229" y="1690688"/>
          <a:ext cx="10996159" cy="4498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 Placeholder 23">
            <a:extLst>
              <a:ext uri="{FF2B5EF4-FFF2-40B4-BE49-F238E27FC236}">
                <a16:creationId xmlns:a16="http://schemas.microsoft.com/office/drawing/2014/main" id="{C7899DDD-9FF9-6E45-2806-3FFD7AD2013A}"/>
              </a:ext>
            </a:extLst>
          </p:cNvPr>
          <p:cNvSpPr txBox="1">
            <a:spLocks/>
          </p:cNvSpPr>
          <p:nvPr/>
        </p:nvSpPr>
        <p:spPr>
          <a:xfrm>
            <a:off x="6324600" y="1833563"/>
            <a:ext cx="5183188" cy="823912"/>
          </a:xfrm>
          <a:prstGeom prst="rect">
            <a:avLst/>
          </a:prstGeom>
        </p:spPr>
        <p:txBody>
          <a:bodyPr anchor="b"/>
          <a:lstStyle>
            <a:lvl1pPr marL="0" indent="0" algn="l" rtl="0" eaLnBrk="1" fontAlgn="base" hangingPunct="1">
              <a:lnSpc>
                <a:spcPct val="90000"/>
              </a:lnSpc>
              <a:spcBef>
                <a:spcPts val="1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1" fontAlgn="base" hangingPunct="1">
              <a:lnSpc>
                <a:spcPct val="90000"/>
              </a:lnSpc>
              <a:spcBef>
                <a:spcPts val="5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1" fontAlgn="base" hangingPunct="1">
              <a:lnSpc>
                <a:spcPct val="90000"/>
              </a:lnSpc>
              <a:spcBef>
                <a:spcPts val="5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endParaRPr lang="en-AU"/>
          </a:p>
        </p:txBody>
      </p:sp>
      <p:sp>
        <p:nvSpPr>
          <p:cNvPr id="4" name="Title 4">
            <a:extLst>
              <a:ext uri="{FF2B5EF4-FFF2-40B4-BE49-F238E27FC236}">
                <a16:creationId xmlns:a16="http://schemas.microsoft.com/office/drawing/2014/main" id="{39E23EED-1C6B-EBC2-58B4-32AEA23DF987}"/>
              </a:ext>
            </a:extLst>
          </p:cNvPr>
          <p:cNvSpPr txBox="1">
            <a:spLocks/>
          </p:cNvSpPr>
          <p:nvPr/>
        </p:nvSpPr>
        <p:spPr>
          <a:xfrm>
            <a:off x="673490" y="202566"/>
            <a:ext cx="9970698" cy="898594"/>
          </a:xfrm>
          <a:prstGeom prst="rect">
            <a:avLst/>
          </a:prstGeom>
        </p:spPr>
        <p:txBody>
          <a:bodyPr vert="horz" lIns="91440" tIns="45720" rIns="91440" bIns="45720" rtlCol="0" anchor="ctr">
            <a:normAutofit/>
          </a:bodyPr>
          <a:lstStyle>
            <a:lvl1pPr defTabSz="685800" eaLnBrk="1" latinLnBrk="0" hangingPunct="1">
              <a:lnSpc>
                <a:spcPct val="90000"/>
              </a:lnSpc>
              <a:buNone/>
              <a:defRPr sz="3300" b="1">
                <a:solidFill>
                  <a:srgbClr val="00649A"/>
                </a:solidFill>
                <a:latin typeface="Arial" panose="020B0604020202020204" pitchFamily="34" charset="0"/>
                <a:ea typeface="+mj-ea"/>
                <a:cs typeface="Arial" panose="020B0604020202020204" pitchFamily="34" charset="0"/>
              </a:defRPr>
            </a:lvl1pPr>
          </a:lstStyle>
          <a:p>
            <a:r>
              <a:rPr lang="en-US" dirty="0"/>
              <a:t>7. Strategy implementation (</a:t>
            </a:r>
            <a:r>
              <a:rPr lang="en-US"/>
              <a:t>cont.)</a:t>
            </a:r>
            <a:endParaRPr lang="en-AU" dirty="0"/>
          </a:p>
        </p:txBody>
      </p:sp>
    </p:spTree>
    <p:extLst>
      <p:ext uri="{BB962C8B-B14F-4D97-AF65-F5344CB8AC3E}">
        <p14:creationId xmlns:p14="http://schemas.microsoft.com/office/powerpoint/2010/main" val="4066288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6A02D-D78F-F205-C39D-057AB51C0E0C}"/>
              </a:ext>
            </a:extLst>
          </p:cNvPr>
          <p:cNvSpPr>
            <a:spLocks noGrp="1"/>
          </p:cNvSpPr>
          <p:nvPr>
            <p:ph type="title"/>
          </p:nvPr>
        </p:nvSpPr>
        <p:spPr>
          <a:xfrm>
            <a:off x="217618" y="0"/>
            <a:ext cx="10515600" cy="615261"/>
          </a:xfrm>
        </p:spPr>
        <p:txBody>
          <a:bodyPr vert="horz" lIns="91440" tIns="45720" rIns="91440" bIns="45720" rtlCol="0" anchor="ctr">
            <a:normAutofit/>
          </a:bodyPr>
          <a:lstStyle/>
          <a:p>
            <a:r>
              <a:rPr lang="en-AU" b="1" dirty="0">
                <a:solidFill>
                  <a:srgbClr val="00649A"/>
                </a:solidFill>
              </a:rPr>
              <a:t>Summary</a:t>
            </a:r>
            <a:endParaRPr lang="en-US" b="1" dirty="0">
              <a:solidFill>
                <a:srgbClr val="00649A"/>
              </a:solidFill>
            </a:endParaRPr>
          </a:p>
        </p:txBody>
      </p:sp>
      <p:sp>
        <p:nvSpPr>
          <p:cNvPr id="6" name="Content Placeholder 5">
            <a:extLst>
              <a:ext uri="{FF2B5EF4-FFF2-40B4-BE49-F238E27FC236}">
                <a16:creationId xmlns:a16="http://schemas.microsoft.com/office/drawing/2014/main" id="{8DC18595-141D-7F0E-EAF7-A352A2DD817D}"/>
              </a:ext>
            </a:extLst>
          </p:cNvPr>
          <p:cNvSpPr>
            <a:spLocks noGrp="1"/>
          </p:cNvSpPr>
          <p:nvPr>
            <p:ph sz="quarter" idx="4"/>
          </p:nvPr>
        </p:nvSpPr>
        <p:spPr>
          <a:xfrm>
            <a:off x="298916" y="652969"/>
            <a:ext cx="11594167" cy="5436746"/>
          </a:xfrm>
        </p:spPr>
        <p:txBody>
          <a:bodyPr>
            <a:normAutofit/>
          </a:bodyPr>
          <a:lstStyle/>
          <a:p>
            <a:pPr>
              <a:lnSpc>
                <a:spcPct val="120000"/>
              </a:lnSpc>
            </a:pPr>
            <a:r>
              <a:rPr lang="en-GB" sz="1400" dirty="0">
                <a:solidFill>
                  <a:schemeClr val="tx2"/>
                </a:solidFill>
              </a:rPr>
              <a:t>To think strategically means to take the long-term view and see the big picture. 
Strategic management refers to the set of decisions and actions used to formulate and implement strategies that will provide a competitively superior fit between the organisation and its environment, so as to achieve organisational goals. 
The three levels of strategy are corporate-level strategy, business-level strategy and functional-level strategy.</a:t>
            </a:r>
          </a:p>
          <a:p>
            <a:pPr>
              <a:lnSpc>
                <a:spcPct val="120000"/>
              </a:lnSpc>
            </a:pPr>
            <a:r>
              <a:rPr lang="en-GB" sz="1400" dirty="0">
                <a:solidFill>
                  <a:schemeClr val="tx2"/>
                </a:solidFill>
              </a:rPr>
              <a:t>Strategy formulation is the stage of strategic management that includes the planning and decision making – using tools such as the SWOT analysis – to establish the organisation’s goals and a specific strategic plan. 
Strategy execution is the stage of strategic management that involves the use of managerial and organisational tools to direct resources towards achieving strategic outcomes.</a:t>
            </a:r>
          </a:p>
          <a:p>
            <a:pPr>
              <a:lnSpc>
                <a:spcPct val="120000"/>
              </a:lnSpc>
            </a:pPr>
            <a:r>
              <a:rPr lang="en-GB" sz="1400" dirty="0">
                <a:solidFill>
                  <a:schemeClr val="tx2"/>
                </a:solidFill>
              </a:rPr>
              <a:t>Frameworks for corporate-level strategy include portfolio strategy, the BCG matrix and diversification strategy. 
These frameworks help managers make sense of their current competitive position and identify a desired pathway for the future of the organisation. 
Portfolio strategy seeks to establish a mix of strategic business units (SBUs) and product lines that fit together in a logical way to provide synergy and competitive advantage. 
The strategy of moving into new lines of business is called diversification. 
The BCG matrix is a concept developed by the Boston Consulting Group that evaluates SBUs with respect to two dimensions – business growth rate and market share – and classifies them as cash cows, stars, question marks or dogs.</a:t>
            </a:r>
          </a:p>
          <a:p>
            <a:pPr>
              <a:lnSpc>
                <a:spcPct val="170000"/>
              </a:lnSpc>
            </a:pPr>
            <a:endParaRPr lang="en-US" sz="1100" dirty="0">
              <a:solidFill>
                <a:schemeClr val="tx2"/>
              </a:solidFill>
            </a:endParaRPr>
          </a:p>
        </p:txBody>
      </p:sp>
      <p:sp>
        <p:nvSpPr>
          <p:cNvPr id="7" name="Slide Number Placeholder 6">
            <a:extLst>
              <a:ext uri="{FF2B5EF4-FFF2-40B4-BE49-F238E27FC236}">
                <a16:creationId xmlns:a16="http://schemas.microsoft.com/office/drawing/2014/main" id="{28672FDD-E35D-3AE6-02A0-B3E6DE7C2D8A}"/>
              </a:ext>
            </a:extLst>
          </p:cNvPr>
          <p:cNvSpPr>
            <a:spLocks noGrp="1"/>
          </p:cNvSpPr>
          <p:nvPr>
            <p:ph type="sldNum" sz="quarter" idx="12"/>
          </p:nvPr>
        </p:nvSpPr>
        <p:spPr/>
        <p:txBody>
          <a:bodyPr/>
          <a:lstStyle/>
          <a:p>
            <a:fld id="{08475154-F9FC-49E4-922F-0B8F90CE7C70}" type="slidenum">
              <a:rPr lang="en-AU" smtClean="0"/>
              <a:t>44</a:t>
            </a:fld>
            <a:endParaRPr lang="en-AU"/>
          </a:p>
        </p:txBody>
      </p:sp>
    </p:spTree>
    <p:extLst>
      <p:ext uri="{BB962C8B-B14F-4D97-AF65-F5344CB8AC3E}">
        <p14:creationId xmlns:p14="http://schemas.microsoft.com/office/powerpoint/2010/main" val="1657090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57268-1DC8-D022-CCEB-DE773AD41A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FB16BC-A540-C9C8-8BDE-6DE20A6F2C0F}"/>
              </a:ext>
            </a:extLst>
          </p:cNvPr>
          <p:cNvSpPr>
            <a:spLocks noGrp="1"/>
          </p:cNvSpPr>
          <p:nvPr>
            <p:ph type="title"/>
          </p:nvPr>
        </p:nvSpPr>
        <p:spPr>
          <a:xfrm>
            <a:off x="217618" y="0"/>
            <a:ext cx="10515600" cy="615261"/>
          </a:xfrm>
        </p:spPr>
        <p:txBody>
          <a:bodyPr vert="horz" lIns="91440" tIns="45720" rIns="91440" bIns="45720" rtlCol="0" anchor="ctr">
            <a:normAutofit/>
          </a:bodyPr>
          <a:lstStyle/>
          <a:p>
            <a:r>
              <a:rPr lang="en-AU" b="1" dirty="0">
                <a:solidFill>
                  <a:srgbClr val="00649A"/>
                </a:solidFill>
              </a:rPr>
              <a:t>Summary</a:t>
            </a:r>
            <a:endParaRPr lang="en-US" b="1" dirty="0">
              <a:solidFill>
                <a:srgbClr val="00649A"/>
              </a:solidFill>
            </a:endParaRPr>
          </a:p>
        </p:txBody>
      </p:sp>
      <p:sp>
        <p:nvSpPr>
          <p:cNvPr id="6" name="Content Placeholder 5">
            <a:extLst>
              <a:ext uri="{FF2B5EF4-FFF2-40B4-BE49-F238E27FC236}">
                <a16:creationId xmlns:a16="http://schemas.microsoft.com/office/drawing/2014/main" id="{023BDF50-DBE3-97C7-C909-127C83225F91}"/>
              </a:ext>
            </a:extLst>
          </p:cNvPr>
          <p:cNvSpPr>
            <a:spLocks noGrp="1"/>
          </p:cNvSpPr>
          <p:nvPr>
            <p:ph sz="quarter" idx="4"/>
          </p:nvPr>
        </p:nvSpPr>
        <p:spPr>
          <a:xfrm>
            <a:off x="298916" y="652969"/>
            <a:ext cx="11594167" cy="5436746"/>
          </a:xfrm>
        </p:spPr>
        <p:txBody>
          <a:bodyPr>
            <a:normAutofit/>
          </a:bodyPr>
          <a:lstStyle/>
          <a:p>
            <a:pPr>
              <a:lnSpc>
                <a:spcPct val="170000"/>
              </a:lnSpc>
            </a:pPr>
            <a:r>
              <a:rPr lang="en-GB" sz="1400" dirty="0">
                <a:solidFill>
                  <a:schemeClr val="tx2"/>
                </a:solidFill>
              </a:rPr>
              <a:t>Business-level strategy focuses on how the organisation will compete with others, and uses Porter’s competitive forces and strategies to evaluate the opportunities and threats facing the organisation. 
Managers analyse the competitive environment and adopt one of three types of strategy: differentiation, cost leadership or focus.</a:t>
            </a:r>
            <a:endParaRPr lang="en-AU" sz="1400" dirty="0">
              <a:solidFill>
                <a:schemeClr val="tx2"/>
              </a:solidFill>
            </a:endParaRPr>
          </a:p>
          <a:p>
            <a:pPr>
              <a:lnSpc>
                <a:spcPct val="170000"/>
              </a:lnSpc>
            </a:pPr>
            <a:r>
              <a:rPr lang="en-GB" sz="1400" dirty="0">
                <a:solidFill>
                  <a:schemeClr val="tx2"/>
                </a:solidFill>
              </a:rPr>
              <a:t>Managers can focus on developing and using the dynamic capabilities of their organisation to innovate and generate new sources of value and competitive advantage employing  strategic partnerships, mergers, acquisitions and alliances to tap into desired skills, resources and information that they otherwise wouldn’t have on their own.</a:t>
            </a:r>
            <a:endParaRPr lang="en-AU" sz="1400" dirty="0">
              <a:solidFill>
                <a:schemeClr val="tx2"/>
              </a:solidFill>
            </a:endParaRPr>
          </a:p>
          <a:p>
            <a:pPr>
              <a:lnSpc>
                <a:spcPct val="170000"/>
              </a:lnSpc>
            </a:pPr>
            <a:r>
              <a:rPr lang="en-GB" sz="1400" dirty="0">
                <a:solidFill>
                  <a:schemeClr val="tx2"/>
                </a:solidFill>
              </a:rPr>
              <a:t>When formulating a strategy as the focus for global operations, managers face a dilemma between the need for global standardisation and the need for local responsiveness. 
Most large organisations use a combination of strategies (including globalisation, multidomestic and transnational strategies) to maximise gains from economies of scale, local preferences and talent.</a:t>
            </a:r>
          </a:p>
          <a:p>
            <a:pPr>
              <a:lnSpc>
                <a:spcPct val="170000"/>
              </a:lnSpc>
            </a:pPr>
            <a:r>
              <a:rPr lang="en-GB" sz="1400" dirty="0">
                <a:solidFill>
                  <a:schemeClr val="tx2"/>
                </a:solidFill>
              </a:rPr>
              <a:t>Managers use visible leadership, clear roles and accountability, candid communication and appropriate human resource practices to execute strategy effectively.</a:t>
            </a:r>
          </a:p>
          <a:p>
            <a:pPr>
              <a:lnSpc>
                <a:spcPct val="170000"/>
              </a:lnSpc>
            </a:pPr>
            <a:endParaRPr lang="en-US" sz="1100" dirty="0">
              <a:solidFill>
                <a:schemeClr val="tx2"/>
              </a:solidFill>
            </a:endParaRPr>
          </a:p>
        </p:txBody>
      </p:sp>
      <p:sp>
        <p:nvSpPr>
          <p:cNvPr id="7" name="Slide Number Placeholder 6">
            <a:extLst>
              <a:ext uri="{FF2B5EF4-FFF2-40B4-BE49-F238E27FC236}">
                <a16:creationId xmlns:a16="http://schemas.microsoft.com/office/drawing/2014/main" id="{47E68350-5FB3-93F2-03E5-8E66939D95B9}"/>
              </a:ext>
            </a:extLst>
          </p:cNvPr>
          <p:cNvSpPr>
            <a:spLocks noGrp="1"/>
          </p:cNvSpPr>
          <p:nvPr>
            <p:ph type="sldNum" sz="quarter" idx="12"/>
          </p:nvPr>
        </p:nvSpPr>
        <p:spPr/>
        <p:txBody>
          <a:bodyPr/>
          <a:lstStyle/>
          <a:p>
            <a:fld id="{08475154-F9FC-49E4-922F-0B8F90CE7C70}" type="slidenum">
              <a:rPr lang="en-AU" smtClean="0"/>
              <a:t>45</a:t>
            </a:fld>
            <a:endParaRPr lang="en-AU"/>
          </a:p>
        </p:txBody>
      </p:sp>
    </p:spTree>
    <p:extLst>
      <p:ext uri="{BB962C8B-B14F-4D97-AF65-F5344CB8AC3E}">
        <p14:creationId xmlns:p14="http://schemas.microsoft.com/office/powerpoint/2010/main" val="2853687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612742" y="1253765"/>
            <a:ext cx="10742646" cy="436923"/>
          </a:xfrm>
        </p:spPr>
        <p:txBody>
          <a:bodyPr/>
          <a:lstStyle/>
          <a:p>
            <a:pPr algn="ctr"/>
            <a:r>
              <a:rPr lang="en-US" sz="2400" b="1" dirty="0">
                <a:solidFill>
                  <a:srgbClr val="00B050"/>
                </a:solidFill>
                <a:latin typeface="+mn-lt"/>
              </a:rPr>
              <a:t>Messages and values contained in goals and plans</a:t>
            </a:r>
            <a:endParaRPr lang="en-AU" sz="2400" b="1" dirty="0">
              <a:solidFill>
                <a:srgbClr val="00B050"/>
              </a:solidFill>
              <a:latin typeface="+mn-lt"/>
            </a:endParaRPr>
          </a:p>
        </p:txBody>
      </p:sp>
      <p:graphicFrame>
        <p:nvGraphicFramePr>
          <p:cNvPr id="8" name="Content Placeholder 7">
            <a:extLst>
              <a:ext uri="{FF2B5EF4-FFF2-40B4-BE49-F238E27FC236}">
                <a16:creationId xmlns:a16="http://schemas.microsoft.com/office/drawing/2014/main" id="{36AD757C-3200-ECB1-7FED-81773078E18A}"/>
              </a:ext>
            </a:extLst>
          </p:cNvPr>
          <p:cNvGraphicFramePr>
            <a:graphicFrameLocks noGrp="1"/>
          </p:cNvGraphicFramePr>
          <p:nvPr>
            <p:ph sz="half" idx="2"/>
          </p:nvPr>
        </p:nvGraphicFramePr>
        <p:xfrm>
          <a:off x="501445" y="1625125"/>
          <a:ext cx="10853943" cy="4564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4">
            <a:extLst>
              <a:ext uri="{FF2B5EF4-FFF2-40B4-BE49-F238E27FC236}">
                <a16:creationId xmlns:a16="http://schemas.microsoft.com/office/drawing/2014/main" id="{224224B6-BBA7-4412-C6C7-D9DD8AC25BD0}"/>
              </a:ext>
            </a:extLst>
          </p:cNvPr>
          <p:cNvSpPr txBox="1">
            <a:spLocks/>
          </p:cNvSpPr>
          <p:nvPr/>
        </p:nvSpPr>
        <p:spPr>
          <a:xfrm>
            <a:off x="838200" y="193635"/>
            <a:ext cx="10515600" cy="63055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b="1" dirty="0">
                <a:solidFill>
                  <a:schemeClr val="accent1"/>
                </a:solidFill>
              </a:rPr>
              <a:t>1. Goal setting and planning (cont.)</a:t>
            </a:r>
            <a:endParaRPr lang="en-AU" b="1" dirty="0">
              <a:solidFill>
                <a:schemeClr val="accent1"/>
              </a:solidFill>
            </a:endParaRPr>
          </a:p>
        </p:txBody>
      </p:sp>
    </p:spTree>
    <p:extLst>
      <p:ext uri="{BB962C8B-B14F-4D97-AF65-F5344CB8AC3E}">
        <p14:creationId xmlns:p14="http://schemas.microsoft.com/office/powerpoint/2010/main" val="1526081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385448" y="87834"/>
            <a:ext cx="9970698" cy="581469"/>
          </a:xfrm>
        </p:spPr>
        <p:txBody>
          <a:bodyPr/>
          <a:lstStyle/>
          <a:p>
            <a:r>
              <a:rPr lang="en-US" b="1" dirty="0">
                <a:solidFill>
                  <a:srgbClr val="00649A"/>
                </a:solidFill>
              </a:rPr>
              <a:t>2. Goal setting in </a:t>
            </a:r>
            <a:r>
              <a:rPr lang="en-US" b="1" dirty="0" err="1">
                <a:solidFill>
                  <a:srgbClr val="00649A"/>
                </a:solidFill>
              </a:rPr>
              <a:t>organisations</a:t>
            </a:r>
            <a:endParaRPr lang="en-AU" b="1" dirty="0"/>
          </a:p>
        </p:txBody>
      </p:sp>
      <p:sp>
        <p:nvSpPr>
          <p:cNvPr id="3" name="Text Placeholder 2">
            <a:extLst>
              <a:ext uri="{FF2B5EF4-FFF2-40B4-BE49-F238E27FC236}">
                <a16:creationId xmlns:a16="http://schemas.microsoft.com/office/drawing/2014/main" id="{80A3E3CD-0701-AA9D-84E0-B112C932B98F}"/>
              </a:ext>
            </a:extLst>
          </p:cNvPr>
          <p:cNvSpPr>
            <a:spLocks noGrp="1"/>
          </p:cNvSpPr>
          <p:nvPr>
            <p:ph type="body" idx="1"/>
          </p:nvPr>
        </p:nvSpPr>
        <p:spPr>
          <a:xfrm>
            <a:off x="847363" y="721677"/>
            <a:ext cx="2998774" cy="418966"/>
          </a:xfrm>
        </p:spPr>
        <p:txBody>
          <a:bodyPr/>
          <a:lstStyle/>
          <a:p>
            <a:r>
              <a:rPr lang="en-AU" dirty="0">
                <a:solidFill>
                  <a:srgbClr val="00B050"/>
                </a:solidFill>
              </a:rPr>
              <a:t>Organisational mission</a:t>
            </a:r>
          </a:p>
        </p:txBody>
      </p:sp>
      <p:sp>
        <p:nvSpPr>
          <p:cNvPr id="9" name="Content Placeholder 8">
            <a:extLst>
              <a:ext uri="{FF2B5EF4-FFF2-40B4-BE49-F238E27FC236}">
                <a16:creationId xmlns:a16="http://schemas.microsoft.com/office/drawing/2014/main" id="{D1293700-8038-7A7B-CAD9-3784407787B1}"/>
              </a:ext>
            </a:extLst>
          </p:cNvPr>
          <p:cNvSpPr>
            <a:spLocks noGrp="1"/>
          </p:cNvSpPr>
          <p:nvPr>
            <p:ph sz="half" idx="2"/>
          </p:nvPr>
        </p:nvSpPr>
        <p:spPr>
          <a:xfrm>
            <a:off x="385449" y="1457866"/>
            <a:ext cx="10389388" cy="4311337"/>
          </a:xfrm>
        </p:spPr>
        <p:txBody>
          <a:bodyPr>
            <a:normAutofit/>
          </a:bodyPr>
          <a:lstStyle/>
          <a:p>
            <a:pPr>
              <a:lnSpc>
                <a:spcPct val="150000"/>
              </a:lnSpc>
            </a:pPr>
            <a:r>
              <a:rPr lang="en-AU" sz="2200" dirty="0">
                <a:solidFill>
                  <a:schemeClr val="tx2"/>
                </a:solidFill>
              </a:rPr>
              <a:t>The </a:t>
            </a:r>
            <a:r>
              <a:rPr lang="en-AU" sz="2200" b="1" dirty="0">
                <a:solidFill>
                  <a:srgbClr val="C00000"/>
                </a:solidFill>
              </a:rPr>
              <a:t>mission</a:t>
            </a:r>
            <a:r>
              <a:rPr lang="en-AU" sz="2200" dirty="0">
                <a:solidFill>
                  <a:schemeClr val="tx2"/>
                </a:solidFill>
              </a:rPr>
              <a:t> is the high-level summary statement of the reason for existence of the organisation and its formal desired purpose. </a:t>
            </a:r>
          </a:p>
          <a:p>
            <a:pPr marL="228600" lvl="1">
              <a:lnSpc>
                <a:spcPct val="150000"/>
              </a:lnSpc>
              <a:spcBef>
                <a:spcPts val="1000"/>
              </a:spcBef>
            </a:pPr>
            <a:r>
              <a:rPr lang="en-AU" sz="2200" dirty="0">
                <a:solidFill>
                  <a:schemeClr val="tx2"/>
                </a:solidFill>
              </a:rPr>
              <a:t>The formal </a:t>
            </a:r>
            <a:r>
              <a:rPr lang="en-AU" sz="2200" b="1" dirty="0">
                <a:solidFill>
                  <a:srgbClr val="C00000"/>
                </a:solidFill>
              </a:rPr>
              <a:t>mission statement </a:t>
            </a:r>
            <a:r>
              <a:rPr lang="en-AU" sz="2200" dirty="0">
                <a:solidFill>
                  <a:schemeClr val="tx2"/>
                </a:solidFill>
              </a:rPr>
              <a:t>is a broadly stated definition of basic business scope and operations that distinguishes the organisation from others of a similar type.</a:t>
            </a:r>
          </a:p>
          <a:p>
            <a:pPr marL="228600" lvl="1">
              <a:lnSpc>
                <a:spcPct val="150000"/>
              </a:lnSpc>
              <a:spcBef>
                <a:spcPts val="1000"/>
              </a:spcBef>
            </a:pPr>
            <a:r>
              <a:rPr lang="en-AU" sz="2200" dirty="0">
                <a:solidFill>
                  <a:schemeClr val="tx2"/>
                </a:solidFill>
              </a:rPr>
              <a:t>Its content focuses on the market and customers, and identifies desired fields of endeavour. </a:t>
            </a:r>
          </a:p>
        </p:txBody>
      </p:sp>
    </p:spTree>
    <p:extLst>
      <p:ext uri="{BB962C8B-B14F-4D97-AF65-F5344CB8AC3E}">
        <p14:creationId xmlns:p14="http://schemas.microsoft.com/office/powerpoint/2010/main" val="1381207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7F44D2-FA25-BBE7-4952-EF53D046E787}"/>
              </a:ext>
            </a:extLst>
          </p:cNvPr>
          <p:cNvSpPr>
            <a:spLocks noGrp="1"/>
          </p:cNvSpPr>
          <p:nvPr>
            <p:ph type="title"/>
          </p:nvPr>
        </p:nvSpPr>
        <p:spPr>
          <a:xfrm>
            <a:off x="488754" y="120028"/>
            <a:ext cx="9971088" cy="678297"/>
          </a:xfrm>
        </p:spPr>
        <p:txBody>
          <a:bodyPr/>
          <a:lstStyle/>
          <a:p>
            <a:r>
              <a:rPr lang="en-US" b="1" dirty="0">
                <a:solidFill>
                  <a:srgbClr val="00649A"/>
                </a:solidFill>
              </a:rPr>
              <a:t>2. Goal setting in </a:t>
            </a:r>
            <a:r>
              <a:rPr lang="en-US" b="1" dirty="0" err="1">
                <a:solidFill>
                  <a:srgbClr val="00649A"/>
                </a:solidFill>
              </a:rPr>
              <a:t>organisations</a:t>
            </a:r>
            <a:r>
              <a:rPr lang="en-US" b="1" dirty="0">
                <a:solidFill>
                  <a:srgbClr val="00649A"/>
                </a:solidFill>
              </a:rPr>
              <a:t> (cont.)</a:t>
            </a:r>
            <a:endParaRPr lang="en-AU" b="1" dirty="0"/>
          </a:p>
        </p:txBody>
      </p:sp>
      <p:sp>
        <p:nvSpPr>
          <p:cNvPr id="8" name="Content Placeholder 7">
            <a:extLst>
              <a:ext uri="{FF2B5EF4-FFF2-40B4-BE49-F238E27FC236}">
                <a16:creationId xmlns:a16="http://schemas.microsoft.com/office/drawing/2014/main" id="{D4846A34-2C64-54DB-532F-B05CA9E0D450}"/>
              </a:ext>
            </a:extLst>
          </p:cNvPr>
          <p:cNvSpPr>
            <a:spLocks noGrp="1"/>
          </p:cNvSpPr>
          <p:nvPr>
            <p:ph sz="half" idx="2"/>
          </p:nvPr>
        </p:nvSpPr>
        <p:spPr>
          <a:xfrm>
            <a:off x="339365" y="818571"/>
            <a:ext cx="10689996" cy="4119880"/>
          </a:xfrm>
        </p:spPr>
        <p:txBody>
          <a:bodyPr>
            <a:normAutofit/>
          </a:bodyPr>
          <a:lstStyle/>
          <a:p>
            <a:pPr>
              <a:lnSpc>
                <a:spcPct val="150000"/>
              </a:lnSpc>
            </a:pPr>
            <a:r>
              <a:rPr lang="en-AU" sz="2400" b="1" dirty="0">
                <a:solidFill>
                  <a:srgbClr val="C00000"/>
                </a:solidFill>
              </a:rPr>
              <a:t>Strategic goals</a:t>
            </a:r>
            <a:r>
              <a:rPr lang="en-AU" sz="2400" dirty="0">
                <a:solidFill>
                  <a:srgbClr val="00B050"/>
                </a:solidFill>
              </a:rPr>
              <a:t>: </a:t>
            </a:r>
            <a:r>
              <a:rPr lang="en-AU" sz="2400" dirty="0">
                <a:solidFill>
                  <a:schemeClr val="tx2"/>
                </a:solidFill>
              </a:rPr>
              <a:t>Broad statements of where the organisation wants to be in the future (2+ years), </a:t>
            </a:r>
          </a:p>
          <a:p>
            <a:pPr lvl="1">
              <a:lnSpc>
                <a:spcPct val="150000"/>
              </a:lnSpc>
              <a:buFont typeface="Wingdings" panose="05000000000000000000" pitchFamily="2" charset="2"/>
              <a:buChar char="Ø"/>
            </a:pPr>
            <a:r>
              <a:rPr lang="en-AU" sz="2100" dirty="0">
                <a:solidFill>
                  <a:schemeClr val="tx2"/>
                </a:solidFill>
              </a:rPr>
              <a:t>strategic goals pertain to the organisation as a whole, rather than to specific divisions or departments.</a:t>
            </a:r>
          </a:p>
          <a:p>
            <a:pPr>
              <a:lnSpc>
                <a:spcPct val="150000"/>
              </a:lnSpc>
            </a:pPr>
            <a:r>
              <a:rPr lang="en-AU" sz="2400" b="1" dirty="0">
                <a:solidFill>
                  <a:srgbClr val="C00000"/>
                </a:solidFill>
              </a:rPr>
              <a:t>Strategic plans</a:t>
            </a:r>
            <a:r>
              <a:rPr lang="en-AU" sz="2400" dirty="0">
                <a:solidFill>
                  <a:srgbClr val="C00000"/>
                </a:solidFill>
              </a:rPr>
              <a:t> </a:t>
            </a:r>
            <a:r>
              <a:rPr lang="en-AU" sz="2400" dirty="0">
                <a:solidFill>
                  <a:schemeClr val="tx2"/>
                </a:solidFill>
              </a:rPr>
              <a:t>are the action steps by which an organisation intends to attain its strategic goals. They form the blueprint that defines the organisational activities and resource allocations for meeting these targets.</a:t>
            </a:r>
          </a:p>
        </p:txBody>
      </p:sp>
    </p:spTree>
    <p:extLst>
      <p:ext uri="{BB962C8B-B14F-4D97-AF65-F5344CB8AC3E}">
        <p14:creationId xmlns:p14="http://schemas.microsoft.com/office/powerpoint/2010/main" val="298674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1293700-8038-7A7B-CAD9-3784407787B1}"/>
              </a:ext>
            </a:extLst>
          </p:cNvPr>
          <p:cNvSpPr>
            <a:spLocks noGrp="1"/>
          </p:cNvSpPr>
          <p:nvPr>
            <p:ph sz="half" idx="2"/>
          </p:nvPr>
        </p:nvSpPr>
        <p:spPr>
          <a:xfrm>
            <a:off x="488753" y="852855"/>
            <a:ext cx="10757423" cy="4925776"/>
          </a:xfrm>
        </p:spPr>
        <p:txBody>
          <a:bodyPr>
            <a:normAutofit fontScale="85000" lnSpcReduction="10000"/>
          </a:bodyPr>
          <a:lstStyle/>
          <a:p>
            <a:pPr>
              <a:lnSpc>
                <a:spcPct val="150000"/>
              </a:lnSpc>
            </a:pPr>
            <a:r>
              <a:rPr lang="en-AU" sz="2400" b="1" dirty="0">
                <a:solidFill>
                  <a:srgbClr val="C00000"/>
                </a:solidFill>
              </a:rPr>
              <a:t>Tactical goals </a:t>
            </a:r>
            <a:r>
              <a:rPr lang="en-AU" sz="2400" dirty="0"/>
              <a:t>define the outcomes that major divisions and departments must achieve over the next year or so in order for the organisation to reach its overall goals. They also help top managers implement their overall strategic plan.</a:t>
            </a:r>
          </a:p>
          <a:p>
            <a:pPr>
              <a:lnSpc>
                <a:spcPct val="150000"/>
              </a:lnSpc>
            </a:pPr>
            <a:r>
              <a:rPr lang="en-AU" sz="2400" b="1" dirty="0">
                <a:solidFill>
                  <a:srgbClr val="C00000"/>
                </a:solidFill>
              </a:rPr>
              <a:t>Tactical plans </a:t>
            </a:r>
            <a:r>
              <a:rPr lang="en-AU" sz="2400" dirty="0"/>
              <a:t>are designed to help execute major strategic plans and to accomplish a specific part of the organisation’s strategy.</a:t>
            </a:r>
          </a:p>
          <a:p>
            <a:pPr>
              <a:lnSpc>
                <a:spcPct val="150000"/>
              </a:lnSpc>
            </a:pPr>
            <a:r>
              <a:rPr lang="en-AU" sz="2400" b="1" dirty="0">
                <a:solidFill>
                  <a:srgbClr val="C00000"/>
                </a:solidFill>
              </a:rPr>
              <a:t>Organisational goals </a:t>
            </a:r>
            <a:r>
              <a:rPr lang="en-AU" sz="2400" dirty="0"/>
              <a:t>are specific, measurable results expected from departments, work groups and individuals within the organisation.</a:t>
            </a:r>
          </a:p>
          <a:p>
            <a:pPr>
              <a:lnSpc>
                <a:spcPct val="150000"/>
              </a:lnSpc>
            </a:pPr>
            <a:r>
              <a:rPr lang="en-AU" sz="2400" b="1" dirty="0">
                <a:solidFill>
                  <a:srgbClr val="C00000"/>
                </a:solidFill>
              </a:rPr>
              <a:t>Organisational plans </a:t>
            </a:r>
            <a:r>
              <a:rPr lang="en-AU" sz="2400" dirty="0"/>
              <a:t>are plans developed at the organisation’s lower levels that specify action steps towards achieving operational goals and that support tactical planning activities.</a:t>
            </a:r>
          </a:p>
          <a:p>
            <a:pPr marL="228600" lvl="1">
              <a:lnSpc>
                <a:spcPct val="150000"/>
              </a:lnSpc>
              <a:spcBef>
                <a:spcPts val="1000"/>
              </a:spcBef>
            </a:pPr>
            <a:r>
              <a:rPr lang="en-AU" dirty="0"/>
              <a:t>Such plans are the department manager’s tool for daily and weekly operations.</a:t>
            </a:r>
          </a:p>
          <a:p>
            <a:pPr>
              <a:lnSpc>
                <a:spcPct val="150000"/>
              </a:lnSpc>
            </a:pPr>
            <a:endParaRPr lang="en-AU" sz="2400" dirty="0"/>
          </a:p>
        </p:txBody>
      </p:sp>
      <p:sp>
        <p:nvSpPr>
          <p:cNvPr id="4" name="Title 1">
            <a:extLst>
              <a:ext uri="{FF2B5EF4-FFF2-40B4-BE49-F238E27FC236}">
                <a16:creationId xmlns:a16="http://schemas.microsoft.com/office/drawing/2014/main" id="{912BD342-69B9-56EB-D745-224A8D94DB3A}"/>
              </a:ext>
            </a:extLst>
          </p:cNvPr>
          <p:cNvSpPr txBox="1">
            <a:spLocks/>
          </p:cNvSpPr>
          <p:nvPr/>
        </p:nvSpPr>
        <p:spPr>
          <a:xfrm>
            <a:off x="488754" y="120028"/>
            <a:ext cx="9971088" cy="67829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b="1" dirty="0">
                <a:solidFill>
                  <a:srgbClr val="00649A"/>
                </a:solidFill>
              </a:rPr>
              <a:t>2. Goal setting in </a:t>
            </a:r>
            <a:r>
              <a:rPr lang="en-US" b="1" dirty="0" err="1">
                <a:solidFill>
                  <a:srgbClr val="00649A"/>
                </a:solidFill>
              </a:rPr>
              <a:t>organisations</a:t>
            </a:r>
            <a:r>
              <a:rPr lang="en-US" b="1" dirty="0">
                <a:solidFill>
                  <a:srgbClr val="00649A"/>
                </a:solidFill>
              </a:rPr>
              <a:t> (cont.)</a:t>
            </a:r>
            <a:endParaRPr lang="en-AU" b="1" dirty="0"/>
          </a:p>
        </p:txBody>
      </p:sp>
    </p:spTree>
    <p:extLst>
      <p:ext uri="{BB962C8B-B14F-4D97-AF65-F5344CB8AC3E}">
        <p14:creationId xmlns:p14="http://schemas.microsoft.com/office/powerpoint/2010/main" val="1683096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837935" y="879761"/>
            <a:ext cx="9970698" cy="540618"/>
          </a:xfrm>
        </p:spPr>
        <p:txBody>
          <a:bodyPr/>
          <a:lstStyle/>
          <a:p>
            <a:r>
              <a:rPr lang="en-US" sz="2400" b="1" dirty="0">
                <a:solidFill>
                  <a:srgbClr val="00B050"/>
                </a:solidFill>
                <a:latin typeface="+mn-lt"/>
              </a:rPr>
              <a:t>Managing goal conflict</a:t>
            </a:r>
            <a:endParaRPr lang="en-AU" sz="2400" b="1" dirty="0">
              <a:solidFill>
                <a:srgbClr val="00B050"/>
              </a:solidFill>
              <a:latin typeface="+mn-lt"/>
            </a:endParaRPr>
          </a:p>
        </p:txBody>
      </p:sp>
      <p:graphicFrame>
        <p:nvGraphicFramePr>
          <p:cNvPr id="4" name="Content Placeholder 3">
            <a:extLst>
              <a:ext uri="{FF2B5EF4-FFF2-40B4-BE49-F238E27FC236}">
                <a16:creationId xmlns:a16="http://schemas.microsoft.com/office/drawing/2014/main" id="{30C88B28-9F52-B60B-25CA-1DF244951A00}"/>
              </a:ext>
            </a:extLst>
          </p:cNvPr>
          <p:cNvGraphicFramePr>
            <a:graphicFrameLocks noGrp="1"/>
          </p:cNvGraphicFramePr>
          <p:nvPr>
            <p:ph sz="half" idx="2"/>
          </p:nvPr>
        </p:nvGraphicFramePr>
        <p:xfrm>
          <a:off x="442452" y="1625125"/>
          <a:ext cx="11061290" cy="4564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85152BCB-34C5-221E-4579-307652652912}"/>
              </a:ext>
            </a:extLst>
          </p:cNvPr>
          <p:cNvSpPr txBox="1">
            <a:spLocks/>
          </p:cNvSpPr>
          <p:nvPr/>
        </p:nvSpPr>
        <p:spPr>
          <a:xfrm>
            <a:off x="488754" y="120028"/>
            <a:ext cx="9971088" cy="67829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b="1" dirty="0">
                <a:solidFill>
                  <a:srgbClr val="00649A"/>
                </a:solidFill>
              </a:rPr>
              <a:t>2. Goal setting in </a:t>
            </a:r>
            <a:r>
              <a:rPr lang="en-US" b="1" dirty="0" err="1">
                <a:solidFill>
                  <a:srgbClr val="00649A"/>
                </a:solidFill>
              </a:rPr>
              <a:t>organisations</a:t>
            </a:r>
            <a:r>
              <a:rPr lang="en-US" b="1" dirty="0">
                <a:solidFill>
                  <a:srgbClr val="00649A"/>
                </a:solidFill>
              </a:rPr>
              <a:t> (cont.)</a:t>
            </a:r>
            <a:endParaRPr lang="en-AU" b="1" dirty="0"/>
          </a:p>
        </p:txBody>
      </p:sp>
    </p:spTree>
    <p:extLst>
      <p:ext uri="{BB962C8B-B14F-4D97-AF65-F5344CB8AC3E}">
        <p14:creationId xmlns:p14="http://schemas.microsoft.com/office/powerpoint/2010/main" val="10432262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eridan Business PPT Template_2024" id="{D9BB25F3-86A8-47AA-9E88-2D7EF30AB927}" vid="{B920712B-1E59-4050-8030-58EEFDAE58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udience xmlns="105CED8A-AF0E-4AD8-9238-2F7FF36232F4">Content Developer</Audience>
    <Department xmlns="105CED8A-AF0E-4AD8-9238-2F7FF36232F4">GPM Training</Department>
    <Category xmlns="105ced8a-af0e-4ad8-9238-2f7ff36232f4">Accessibility</Category>
    <Document_x0020_Type xmlns="105CED8A-AF0E-4AD8-9238-2F7FF36232F4">Template</Document_x0020_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32E4C7BBAF8442AC48CBC7D09A7580" ma:contentTypeVersion="22" ma:contentTypeDescription="Create a new document." ma:contentTypeScope="" ma:versionID="eeca2c9470d15452f23e025664c92696">
  <xsd:schema xmlns:xsd="http://www.w3.org/2001/XMLSchema" xmlns:xs="http://www.w3.org/2001/XMLSchema" xmlns:p="http://schemas.microsoft.com/office/2006/metadata/properties" xmlns:ns2="105CED8A-AF0E-4AD8-9238-2F7FF36232F4" xmlns:ns3="105ced8a-af0e-4ad8-9238-2f7ff36232f4" xmlns:ns4="d5280b9f-0d25-4ffb-96bc-3c5ae659ff52" targetNamespace="http://schemas.microsoft.com/office/2006/metadata/properties" ma:root="true" ma:fieldsID="bf2be7170006aa9e8b1ef03ea7452762" ns2:_="" ns3:_="" ns4:_="">
    <xsd:import namespace="105CED8A-AF0E-4AD8-9238-2F7FF36232F4"/>
    <xsd:import namespace="105ced8a-af0e-4ad8-9238-2f7ff36232f4"/>
    <xsd:import namespace="d5280b9f-0d25-4ffb-96bc-3c5ae659ff52"/>
    <xsd:element name="properties">
      <xsd:complexType>
        <xsd:sequence>
          <xsd:element name="documentManagement">
            <xsd:complexType>
              <xsd:all>
                <xsd:element ref="ns2:Document_x0020_Type" minOccurs="0"/>
                <xsd:element ref="ns2:Department" minOccurs="0"/>
                <xsd:element ref="ns2:Audience" minOccurs="0"/>
                <xsd:element ref="ns3:Category" minOccurs="0"/>
                <xsd:element ref="ns4:SharedWithUsers" minOccurs="0"/>
                <xsd:element ref="ns4:SharedWithDetails" minOccurs="0"/>
                <xsd:element ref="ns4:LastSharedByUser" minOccurs="0"/>
                <xsd:element ref="ns4: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CED8A-AF0E-4AD8-9238-2F7FF36232F4" elementFormDefault="qualified">
    <xsd:import namespace="http://schemas.microsoft.com/office/2006/documentManagement/types"/>
    <xsd:import namespace="http://schemas.microsoft.com/office/infopath/2007/PartnerControls"/>
    <xsd:element name="Document_x0020_Type" ma:index="2" nillable="true" ma:displayName="Document Type" ma:default="Process Document" ma:format="Dropdown" ma:internalName="Document_x0020_Type" ma:readOnly="false">
      <xsd:simpleType>
        <xsd:union memberTypes="dms:Text">
          <xsd:simpleType>
            <xsd:restriction base="dms:Choice">
              <xsd:enumeration value="Process Document"/>
              <xsd:enumeration value="Job Aid"/>
              <xsd:enumeration value="1-pager"/>
              <xsd:enumeration value="Quick Start Guide"/>
              <xsd:enumeration value="Training PPTs"/>
              <xsd:enumeration value="Training video"/>
              <xsd:enumeration value="Workflow"/>
              <xsd:enumeration value="Example"/>
              <xsd:enumeration value="Miscellaneous"/>
              <xsd:enumeration value="Template"/>
              <xsd:enumeration value="Authoring Guidelines"/>
              <xsd:enumeration value="Image"/>
              <xsd:enumeration value="Archive only"/>
            </xsd:restriction>
          </xsd:simpleType>
        </xsd:union>
      </xsd:simpleType>
    </xsd:element>
    <xsd:element name="Department" ma:index="3" nillable="true" ma:displayName="Owner" ma:default="GPM Training" ma:format="Dropdown" ma:internalName="Department" ma:readOnly="false">
      <xsd:simpleType>
        <xsd:restriction base="dms:Choice">
          <xsd:enumeration value="GPM Training"/>
          <xsd:enumeration value="GPM Operations"/>
          <xsd:enumeration value="CTQA"/>
          <xsd:enumeration value="Content Digitization"/>
          <xsd:enumeration value="Legal"/>
          <xsd:enumeration value="UX"/>
          <xsd:enumeration value="Global Production"/>
          <xsd:enumeration value="Other"/>
        </xsd:restriction>
      </xsd:simpleType>
    </xsd:element>
    <xsd:element name="Audience" ma:index="4" nillable="true" ma:displayName="Audience" ma:default="Content Developer" ma:format="Dropdown" ma:internalName="Audience" ma:readOnly="false">
      <xsd:simpleType>
        <xsd:restriction base="dms:Choice">
          <xsd:enumeration value="Internal"/>
          <xsd:enumeration value="Product Management"/>
          <xsd:enumeration value="Content Developer"/>
          <xsd:enumeration value="Product Manager"/>
          <xsd:enumeration value="Product Assistant"/>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105ced8a-af0e-4ad8-9238-2f7ff36232f4" elementFormDefault="qualified">
    <xsd:import namespace="http://schemas.microsoft.com/office/2006/documentManagement/types"/>
    <xsd:import namespace="http://schemas.microsoft.com/office/infopath/2007/PartnerControls"/>
    <xsd:element name="Category" ma:index="5" nillable="true" ma:displayName="Category" ma:internalName="Category" ma:readOnly="false">
      <xsd:simpleType>
        <xsd:restriction base="dms:Text"/>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280b9f-0d25-4ffb-96bc-3c5ae659ff52" elementFormDefault="qualified">
    <xsd:import namespace="http://schemas.microsoft.com/office/2006/documentManagement/types"/>
    <xsd:import namespace="http://schemas.microsoft.com/office/infopath/2007/PartnerControls"/>
    <xsd:element name="SharedWithUsers" ma:index="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9BA192-EF86-48DF-982C-2C526A268392}">
  <ds:schemaRefs>
    <ds:schemaRef ds:uri="http://purl.org/dc/terms/"/>
    <ds:schemaRef ds:uri="http://schemas.openxmlformats.org/package/2006/metadata/core-properties"/>
    <ds:schemaRef ds:uri="d5280b9f-0d25-4ffb-96bc-3c5ae659ff52"/>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05ced8a-af0e-4ad8-9238-2f7ff36232f4"/>
    <ds:schemaRef ds:uri="105CED8A-AF0E-4AD8-9238-2F7FF36232F4"/>
    <ds:schemaRef ds:uri="http://www.w3.org/XML/1998/namespace"/>
  </ds:schemaRefs>
</ds:datastoreItem>
</file>

<file path=customXml/itemProps2.xml><?xml version="1.0" encoding="utf-8"?>
<ds:datastoreItem xmlns:ds="http://schemas.openxmlformats.org/officeDocument/2006/customXml" ds:itemID="{81267DBD-43FE-4A53-9169-32D4D6521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5CED8A-AF0E-4AD8-9238-2F7FF36232F4"/>
    <ds:schemaRef ds:uri="105ced8a-af0e-4ad8-9238-2f7ff36232f4"/>
    <ds:schemaRef ds:uri="d5280b9f-0d25-4ffb-96bc-3c5ae659ff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21811</TotalTime>
  <Words>6492</Words>
  <Application>Microsoft Office PowerPoint</Application>
  <PresentationFormat>Widescreen</PresentationFormat>
  <Paragraphs>446</Paragraphs>
  <Slides>45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Georgia Pro</vt:lpstr>
      <vt:lpstr>Wingdings</vt:lpstr>
      <vt:lpstr>1_Office Theme</vt:lpstr>
      <vt:lpstr>MN101 Principles of Management </vt:lpstr>
      <vt:lpstr>Learning objectives</vt:lpstr>
      <vt:lpstr>1. Goal setting and planning</vt:lpstr>
      <vt:lpstr>The organisational planning process</vt:lpstr>
      <vt:lpstr>Messages and values contained in goals and plans</vt:lpstr>
      <vt:lpstr>2. Goal setting in organisations</vt:lpstr>
      <vt:lpstr>2. Goal setting in organisations (cont.)</vt:lpstr>
      <vt:lpstr>PowerPoint Presentation</vt:lpstr>
      <vt:lpstr>Managing goal conflict</vt:lpstr>
      <vt:lpstr>Aligning goals with strategy maps</vt:lpstr>
      <vt:lpstr>3. Performance management</vt:lpstr>
      <vt:lpstr>3. Performance management (cont.)</vt:lpstr>
      <vt:lpstr>Models of the MOB process</vt:lpstr>
      <vt:lpstr>Management by objectives (cont.)</vt:lpstr>
      <vt:lpstr>Major types of single-use and standing plans</vt:lpstr>
      <vt:lpstr>4. Benefits and limitations of planning</vt:lpstr>
      <vt:lpstr>4. Benefits and limitations of planning (cont.)</vt:lpstr>
      <vt:lpstr>5. Planning for a turbulent environment</vt:lpstr>
      <vt:lpstr>Crisis planning</vt:lpstr>
      <vt:lpstr>6. Innovative approaches to planning</vt:lpstr>
      <vt:lpstr>Summary</vt:lpstr>
      <vt:lpstr>Lecture 3(2) Strategy formulation and implementation</vt:lpstr>
      <vt:lpstr>Learning objectives</vt:lpstr>
      <vt:lpstr>1. Thinking strategically</vt:lpstr>
      <vt:lpstr>PowerPoint Presentation</vt:lpstr>
      <vt:lpstr>PowerPoint Presentation</vt:lpstr>
      <vt:lpstr>2. The strategic management process</vt:lpstr>
      <vt:lpstr>2. The strategic management process (cont.)</vt:lpstr>
      <vt:lpstr>2. The strategic management process (cont.)</vt:lpstr>
      <vt:lpstr>SWOT (situation) analysis  Checklist for analysing organisational strengths and weaknesses</vt:lpstr>
      <vt:lpstr>3. Formulating corporate-level strategy</vt:lpstr>
      <vt:lpstr>3. Formulating corporate-level strategy (cont.)</vt:lpstr>
      <vt:lpstr>The BCG matrix (cont.)</vt:lpstr>
      <vt:lpstr>3. Formulating corporate-level strategy (cont.)</vt:lpstr>
      <vt:lpstr>Forces affecting industry competition</vt:lpstr>
      <vt:lpstr>4. Formulating business-level strategy (cont.)</vt:lpstr>
      <vt:lpstr>4. Formulating business-level strategy (cont.)</vt:lpstr>
      <vt:lpstr>5. Contemporary trends in strategy</vt:lpstr>
      <vt:lpstr>6. Global strategy</vt:lpstr>
      <vt:lpstr>6. Global strategy (cont.)</vt:lpstr>
      <vt:lpstr>7. Strategy implementation</vt:lpstr>
      <vt:lpstr>Tools for putting strategy into action</vt:lpstr>
      <vt:lpstr>Primary tools that managers use to implement strategy effectively</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Davidson, Linda</dc:creator>
  <cp:lastModifiedBy>Belaynesh Teklay Gebremariam</cp:lastModifiedBy>
  <cp:revision>112</cp:revision>
  <cp:lastPrinted>2016-10-03T15:29:39Z</cp:lastPrinted>
  <dcterms:created xsi:type="dcterms:W3CDTF">2021-06-29T02:49:08Z</dcterms:created>
  <dcterms:modified xsi:type="dcterms:W3CDTF">2025-03-19T00:53:30Z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0x0101003532E4C7BBAF8442AC48CBC7D09A7580</vt:lpwstr>
  </property>
</Properties>
</file>