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69" r:id="rId2"/>
    <p:sldId id="379" r:id="rId3"/>
    <p:sldId id="266" r:id="rId4"/>
    <p:sldId id="380" r:id="rId5"/>
    <p:sldId id="272" r:id="rId6"/>
    <p:sldId id="383" r:id="rId7"/>
    <p:sldId id="384" r:id="rId8"/>
    <p:sldId id="319" r:id="rId9"/>
    <p:sldId id="387" r:id="rId10"/>
    <p:sldId id="388" r:id="rId11"/>
    <p:sldId id="320" r:id="rId12"/>
    <p:sldId id="390" r:id="rId13"/>
    <p:sldId id="321" r:id="rId14"/>
    <p:sldId id="391" r:id="rId15"/>
    <p:sldId id="392" r:id="rId16"/>
    <p:sldId id="393" r:id="rId17"/>
    <p:sldId id="326" r:id="rId18"/>
    <p:sldId id="327" r:id="rId19"/>
    <p:sldId id="328" r:id="rId20"/>
    <p:sldId id="330" r:id="rId21"/>
    <p:sldId id="347" r:id="rId22"/>
    <p:sldId id="331" r:id="rId23"/>
    <p:sldId id="396" r:id="rId24"/>
    <p:sldId id="397" r:id="rId25"/>
    <p:sldId id="378" r:id="rId26"/>
    <p:sldId id="370" r:id="rId27"/>
    <p:sldId id="304" r:id="rId28"/>
    <p:sldId id="332" r:id="rId29"/>
    <p:sldId id="345" r:id="rId30"/>
    <p:sldId id="333" r:id="rId31"/>
    <p:sldId id="275" r:id="rId32"/>
    <p:sldId id="348" r:id="rId33"/>
    <p:sldId id="335" r:id="rId34"/>
    <p:sldId id="349" r:id="rId35"/>
    <p:sldId id="318" r:id="rId36"/>
    <p:sldId id="350" r:id="rId37"/>
    <p:sldId id="336" r:id="rId38"/>
    <p:sldId id="371" r:id="rId39"/>
    <p:sldId id="315" r:id="rId40"/>
    <p:sldId id="337" r:id="rId41"/>
    <p:sldId id="338" r:id="rId42"/>
    <p:sldId id="300" r:id="rId43"/>
    <p:sldId id="372" r:id="rId44"/>
    <p:sldId id="373" r:id="rId45"/>
    <p:sldId id="374" r:id="rId46"/>
    <p:sldId id="375" r:id="rId47"/>
    <p:sldId id="285" r:id="rId48"/>
    <p:sldId id="359" r:id="rId49"/>
    <p:sldId id="342" r:id="rId50"/>
    <p:sldId id="360" r:id="rId51"/>
    <p:sldId id="343" r:id="rId52"/>
    <p:sldId id="37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varScale="1">
        <p:scale>
          <a:sx n="86" d="100"/>
          <a:sy n="86" d="100"/>
        </p:scale>
        <p:origin x="144"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5EBFFB-DBC5-EC4E-BA65-E8D90697112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468C6CBE-8C1D-FF41-B235-902071D6116A}">
      <dgm:prSet/>
      <dgm:spPr>
        <a:solidFill>
          <a:srgbClr val="006296"/>
        </a:solidFill>
        <a:ln>
          <a:noFill/>
        </a:ln>
      </dgm:spPr>
      <dgm:t>
        <a:bodyPr/>
        <a:lstStyle/>
        <a:p>
          <a:r>
            <a:rPr lang="en-GB" dirty="0"/>
            <a:t>Domestic stage</a:t>
          </a:r>
          <a:endParaRPr lang="en-AU" dirty="0"/>
        </a:p>
      </dgm:t>
    </dgm:pt>
    <dgm:pt modelId="{31304B02-DF46-DD4D-B6E0-10DDBE9464C8}" type="parTrans" cxnId="{1FE593C0-197C-624D-A914-A6EAEF90C69D}">
      <dgm:prSet/>
      <dgm:spPr/>
      <dgm:t>
        <a:bodyPr/>
        <a:lstStyle/>
        <a:p>
          <a:endParaRPr lang="en-GB"/>
        </a:p>
      </dgm:t>
    </dgm:pt>
    <dgm:pt modelId="{55B065BE-9578-4D45-9648-7E8A5904011A}" type="sibTrans" cxnId="{1FE593C0-197C-624D-A914-A6EAEF90C69D}">
      <dgm:prSet/>
      <dgm:spPr/>
      <dgm:t>
        <a:bodyPr/>
        <a:lstStyle/>
        <a:p>
          <a:endParaRPr lang="en-GB"/>
        </a:p>
      </dgm:t>
    </dgm:pt>
    <dgm:pt modelId="{BD48DBA5-0593-E043-B03F-BAF3630BCF78}">
      <dgm:prSet/>
      <dgm:spPr>
        <a:solidFill>
          <a:srgbClr val="A93E62"/>
        </a:solidFill>
        <a:ln>
          <a:noFill/>
        </a:ln>
      </dgm:spPr>
      <dgm:t>
        <a:bodyPr/>
        <a:lstStyle/>
        <a:p>
          <a:r>
            <a:rPr lang="en-GB" dirty="0"/>
            <a:t>International stage</a:t>
          </a:r>
          <a:endParaRPr lang="en-AU" dirty="0"/>
        </a:p>
      </dgm:t>
    </dgm:pt>
    <dgm:pt modelId="{9C190DE3-3D81-A143-9604-93937E3FCE75}" type="parTrans" cxnId="{D7D73849-6087-BD4C-BC92-38BB93A7465F}">
      <dgm:prSet/>
      <dgm:spPr/>
      <dgm:t>
        <a:bodyPr/>
        <a:lstStyle/>
        <a:p>
          <a:endParaRPr lang="en-GB"/>
        </a:p>
      </dgm:t>
    </dgm:pt>
    <dgm:pt modelId="{301118E5-5B41-FD4C-A092-2DD34A89533F}" type="sibTrans" cxnId="{D7D73849-6087-BD4C-BC92-38BB93A7465F}">
      <dgm:prSet/>
      <dgm:spPr/>
      <dgm:t>
        <a:bodyPr/>
        <a:lstStyle/>
        <a:p>
          <a:endParaRPr lang="en-GB"/>
        </a:p>
      </dgm:t>
    </dgm:pt>
    <dgm:pt modelId="{BBA9F27D-4EDE-DC4A-BE7C-AF3F23015F1B}">
      <dgm:prSet/>
      <dgm:spPr/>
      <dgm:t>
        <a:bodyPr/>
        <a:lstStyle/>
        <a:p>
          <a:r>
            <a:rPr lang="en-GB" dirty="0"/>
            <a:t>Exports increase and the organisation usually adopts a multidomestic approach, probably using an international division to deal with the marketing of products in several countries individually.</a:t>
          </a:r>
          <a:endParaRPr lang="en-AU" dirty="0"/>
        </a:p>
      </dgm:t>
    </dgm:pt>
    <dgm:pt modelId="{6D44D7D1-E55F-5144-847A-CA6F4FBE3538}" type="parTrans" cxnId="{1CF40B65-BDE4-A24E-9BE4-085C465F1F24}">
      <dgm:prSet/>
      <dgm:spPr/>
      <dgm:t>
        <a:bodyPr/>
        <a:lstStyle/>
        <a:p>
          <a:endParaRPr lang="en-GB"/>
        </a:p>
      </dgm:t>
    </dgm:pt>
    <dgm:pt modelId="{39117447-BF8E-7B49-948C-CF3083A926D9}" type="sibTrans" cxnId="{1CF40B65-BDE4-A24E-9BE4-085C465F1F24}">
      <dgm:prSet/>
      <dgm:spPr/>
      <dgm:t>
        <a:bodyPr/>
        <a:lstStyle/>
        <a:p>
          <a:endParaRPr lang="en-GB"/>
        </a:p>
      </dgm:t>
    </dgm:pt>
    <dgm:pt modelId="{96F54794-45BA-5046-9BD8-406C0311B21A}">
      <dgm:prSet/>
      <dgm:spPr/>
      <dgm:t>
        <a:bodyPr/>
        <a:lstStyle/>
        <a:p>
          <a:r>
            <a:rPr lang="en-GB" dirty="0"/>
            <a:t>Market potential is limited to the home country, with all production and marketing facilities located at home. 
Managers may be aware of the global environment and may want to consider foreign involvement.</a:t>
          </a:r>
          <a:endParaRPr lang="en-AU" dirty="0"/>
        </a:p>
      </dgm:t>
    </dgm:pt>
    <dgm:pt modelId="{97F76B10-DE26-2C48-B278-F6DAE2873DD1}" type="parTrans" cxnId="{67F4C2F9-1504-864F-9CF9-860609753F5B}">
      <dgm:prSet/>
      <dgm:spPr/>
      <dgm:t>
        <a:bodyPr/>
        <a:lstStyle/>
        <a:p>
          <a:endParaRPr lang="en-GB"/>
        </a:p>
      </dgm:t>
    </dgm:pt>
    <dgm:pt modelId="{B36DE198-8307-FE4D-84C8-09EA69763217}" type="sibTrans" cxnId="{67F4C2F9-1504-864F-9CF9-860609753F5B}">
      <dgm:prSet/>
      <dgm:spPr/>
      <dgm:t>
        <a:bodyPr/>
        <a:lstStyle/>
        <a:p>
          <a:endParaRPr lang="en-GB"/>
        </a:p>
      </dgm:t>
    </dgm:pt>
    <dgm:pt modelId="{E75791D0-88C0-304D-9112-66CB0D05000D}">
      <dgm:prSet/>
      <dgm:spPr>
        <a:solidFill>
          <a:srgbClr val="4B5085"/>
        </a:solidFill>
        <a:ln>
          <a:noFill/>
        </a:ln>
      </dgm:spPr>
      <dgm:t>
        <a:bodyPr/>
        <a:lstStyle/>
        <a:p>
          <a:r>
            <a:rPr lang="en-GB" dirty="0"/>
            <a:t>Multinational stage</a:t>
          </a:r>
        </a:p>
      </dgm:t>
    </dgm:pt>
    <dgm:pt modelId="{BBF3020C-7415-CF44-BEBB-B5C2463DA550}" type="parTrans" cxnId="{9E25DE96-929F-9A47-9612-9E975C848863}">
      <dgm:prSet/>
      <dgm:spPr/>
      <dgm:t>
        <a:bodyPr/>
        <a:lstStyle/>
        <a:p>
          <a:endParaRPr lang="en-GB"/>
        </a:p>
      </dgm:t>
    </dgm:pt>
    <dgm:pt modelId="{D860DE3D-2829-7E47-813E-F68D9D6CF86A}" type="sibTrans" cxnId="{9E25DE96-929F-9A47-9612-9E975C848863}">
      <dgm:prSet/>
      <dgm:spPr/>
      <dgm:t>
        <a:bodyPr/>
        <a:lstStyle/>
        <a:p>
          <a:endParaRPr lang="en-GB"/>
        </a:p>
      </dgm:t>
    </dgm:pt>
    <dgm:pt modelId="{2AEEDA28-5DB9-9141-9018-D1EF1AB6B7F2}">
      <dgm:prSet/>
      <dgm:spPr/>
      <dgm:t>
        <a:bodyPr/>
        <a:lstStyle/>
        <a:p>
          <a:r>
            <a:rPr lang="en-GB" dirty="0"/>
            <a:t>The organisation has marketing and production facilities located in many countries, with more than one-third of its sales outside the home country. 
Organisations typically have a single home country, although they may opt for a bi-national approach, whereby two parent organisations in separate countries maintain ownership and control.</a:t>
          </a:r>
        </a:p>
      </dgm:t>
    </dgm:pt>
    <dgm:pt modelId="{7166E559-9AE3-6C48-8613-8548867A63DF}" type="parTrans" cxnId="{07D7EB5D-6ED3-A94F-9F5F-1F4D95BC46AC}">
      <dgm:prSet/>
      <dgm:spPr/>
      <dgm:t>
        <a:bodyPr/>
        <a:lstStyle/>
        <a:p>
          <a:endParaRPr lang="en-GB"/>
        </a:p>
      </dgm:t>
    </dgm:pt>
    <dgm:pt modelId="{EC479353-0D4E-7E4D-9F11-7C76A1159973}" type="sibTrans" cxnId="{07D7EB5D-6ED3-A94F-9F5F-1F4D95BC46AC}">
      <dgm:prSet/>
      <dgm:spPr/>
      <dgm:t>
        <a:bodyPr/>
        <a:lstStyle/>
        <a:p>
          <a:endParaRPr lang="en-GB"/>
        </a:p>
      </dgm:t>
    </dgm:pt>
    <dgm:pt modelId="{4AA82C72-505C-1749-A808-DDD5B35A59E8}">
      <dgm:prSet/>
      <dgm:spPr>
        <a:solidFill>
          <a:srgbClr val="007B82"/>
        </a:solidFill>
        <a:ln>
          <a:noFill/>
        </a:ln>
      </dgm:spPr>
      <dgm:t>
        <a:bodyPr/>
        <a:lstStyle/>
        <a:p>
          <a:r>
            <a:rPr lang="en-GB" dirty="0"/>
            <a:t>Global stage (or stateless stage) </a:t>
          </a:r>
        </a:p>
      </dgm:t>
    </dgm:pt>
    <dgm:pt modelId="{BE1BDA10-9525-7645-BD8A-12C3543B9D7D}" type="parTrans" cxnId="{7EA58FF7-F68A-E04F-8296-560F2ED22F7D}">
      <dgm:prSet/>
      <dgm:spPr/>
      <dgm:t>
        <a:bodyPr/>
        <a:lstStyle/>
        <a:p>
          <a:endParaRPr lang="en-GB"/>
        </a:p>
      </dgm:t>
    </dgm:pt>
    <dgm:pt modelId="{EF178393-3796-EB40-B458-239F94B0465F}" type="sibTrans" cxnId="{7EA58FF7-F68A-E04F-8296-560F2ED22F7D}">
      <dgm:prSet/>
      <dgm:spPr/>
      <dgm:t>
        <a:bodyPr/>
        <a:lstStyle/>
        <a:p>
          <a:endParaRPr lang="en-GB"/>
        </a:p>
      </dgm:t>
    </dgm:pt>
    <dgm:pt modelId="{2C32FF12-D8DC-F041-AE1F-2D4F2F718A82}">
      <dgm:prSet/>
      <dgm:spPr/>
      <dgm:t>
        <a:bodyPr/>
        <a:lstStyle/>
        <a:p>
          <a:r>
            <a:rPr lang="en-GB" dirty="0"/>
            <a:t>Any single home country is transcended. 
These organisations operate in true global fashion, making sales and acquiring resources in whatever country offers the best opportunities and lowest cost. </a:t>
          </a:r>
        </a:p>
      </dgm:t>
    </dgm:pt>
    <dgm:pt modelId="{C4A3EFA8-633C-DD40-9DBD-5C4D0FDDE55F}" type="parTrans" cxnId="{D69E4810-E918-1941-89AC-D1431F7D0AE7}">
      <dgm:prSet/>
      <dgm:spPr/>
      <dgm:t>
        <a:bodyPr/>
        <a:lstStyle/>
        <a:p>
          <a:endParaRPr lang="en-GB"/>
        </a:p>
      </dgm:t>
    </dgm:pt>
    <dgm:pt modelId="{7F05F8A2-F619-CC47-A1B0-4DCF9429BECD}" type="sibTrans" cxnId="{D69E4810-E918-1941-89AC-D1431F7D0AE7}">
      <dgm:prSet/>
      <dgm:spPr/>
      <dgm:t>
        <a:bodyPr/>
        <a:lstStyle/>
        <a:p>
          <a:endParaRPr lang="en-GB"/>
        </a:p>
      </dgm:t>
    </dgm:pt>
    <dgm:pt modelId="{CEE33DAA-CE87-46AA-9B49-9B33BB61FD6C}">
      <dgm:prSet/>
      <dgm:spPr/>
      <dgm:t>
        <a:bodyPr/>
        <a:lstStyle/>
        <a:p>
          <a:r>
            <a:rPr lang="en-GB" dirty="0"/>
            <a:t>At this stage, ownership, control and top management tend to be dispersed among several nationalities.</a:t>
          </a:r>
        </a:p>
      </dgm:t>
    </dgm:pt>
    <dgm:pt modelId="{2A204DF5-A3D2-4F06-97EF-B00B01C606DC}" type="parTrans" cxnId="{505E1B99-B937-4C83-BDD5-CDDC0324073B}">
      <dgm:prSet/>
      <dgm:spPr/>
      <dgm:t>
        <a:bodyPr/>
        <a:lstStyle/>
        <a:p>
          <a:endParaRPr lang="en-GB"/>
        </a:p>
      </dgm:t>
    </dgm:pt>
    <dgm:pt modelId="{0967A2C7-BA4D-4342-9770-F9B120ACBD55}" type="sibTrans" cxnId="{505E1B99-B937-4C83-BDD5-CDDC0324073B}">
      <dgm:prSet/>
      <dgm:spPr/>
      <dgm:t>
        <a:bodyPr/>
        <a:lstStyle/>
        <a:p>
          <a:endParaRPr lang="en-GB"/>
        </a:p>
      </dgm:t>
    </dgm:pt>
    <dgm:pt modelId="{71D49189-4F8A-2543-AD9F-BAAB99BDFB7A}" type="pres">
      <dgm:prSet presAssocID="{8F5EBFFB-DBC5-EC4E-BA65-E8D90697112C}" presName="Name0" presStyleCnt="0">
        <dgm:presLayoutVars>
          <dgm:dir/>
          <dgm:animLvl val="lvl"/>
          <dgm:resizeHandles val="exact"/>
        </dgm:presLayoutVars>
      </dgm:prSet>
      <dgm:spPr/>
    </dgm:pt>
    <dgm:pt modelId="{ACFC06C5-37BB-DF49-AB49-B2941AF60DB1}" type="pres">
      <dgm:prSet presAssocID="{468C6CBE-8C1D-FF41-B235-902071D6116A}" presName="composite" presStyleCnt="0"/>
      <dgm:spPr/>
    </dgm:pt>
    <dgm:pt modelId="{51FC9162-73E9-A04E-8538-5EA1C4BA9B82}" type="pres">
      <dgm:prSet presAssocID="{468C6CBE-8C1D-FF41-B235-902071D6116A}" presName="parTx" presStyleLbl="alignNode1" presStyleIdx="0" presStyleCnt="4">
        <dgm:presLayoutVars>
          <dgm:chMax val="0"/>
          <dgm:chPref val="0"/>
          <dgm:bulletEnabled val="1"/>
        </dgm:presLayoutVars>
      </dgm:prSet>
      <dgm:spPr/>
    </dgm:pt>
    <dgm:pt modelId="{B47D3E8B-C765-CF45-989F-BF9B1CBC501D}" type="pres">
      <dgm:prSet presAssocID="{468C6CBE-8C1D-FF41-B235-902071D6116A}" presName="desTx" presStyleLbl="alignAccFollowNode1" presStyleIdx="0" presStyleCnt="4">
        <dgm:presLayoutVars>
          <dgm:bulletEnabled val="1"/>
        </dgm:presLayoutVars>
      </dgm:prSet>
      <dgm:spPr/>
    </dgm:pt>
    <dgm:pt modelId="{615C108C-ABED-DF41-A857-A58728214194}" type="pres">
      <dgm:prSet presAssocID="{55B065BE-9578-4D45-9648-7E8A5904011A}" presName="space" presStyleCnt="0"/>
      <dgm:spPr/>
    </dgm:pt>
    <dgm:pt modelId="{9758642D-9AFA-EE45-BAA5-B3720EDE173D}" type="pres">
      <dgm:prSet presAssocID="{BD48DBA5-0593-E043-B03F-BAF3630BCF78}" presName="composite" presStyleCnt="0"/>
      <dgm:spPr/>
    </dgm:pt>
    <dgm:pt modelId="{DF2B7E5B-B592-784B-8287-EF03C7C37744}" type="pres">
      <dgm:prSet presAssocID="{BD48DBA5-0593-E043-B03F-BAF3630BCF78}" presName="parTx" presStyleLbl="alignNode1" presStyleIdx="1" presStyleCnt="4">
        <dgm:presLayoutVars>
          <dgm:chMax val="0"/>
          <dgm:chPref val="0"/>
          <dgm:bulletEnabled val="1"/>
        </dgm:presLayoutVars>
      </dgm:prSet>
      <dgm:spPr/>
    </dgm:pt>
    <dgm:pt modelId="{4CCCF946-B549-9449-8DC1-C0DB323EEE9A}" type="pres">
      <dgm:prSet presAssocID="{BD48DBA5-0593-E043-B03F-BAF3630BCF78}" presName="desTx" presStyleLbl="alignAccFollowNode1" presStyleIdx="1" presStyleCnt="4">
        <dgm:presLayoutVars>
          <dgm:bulletEnabled val="1"/>
        </dgm:presLayoutVars>
      </dgm:prSet>
      <dgm:spPr/>
    </dgm:pt>
    <dgm:pt modelId="{16DB855F-7285-4742-9C0C-618CAA55130E}" type="pres">
      <dgm:prSet presAssocID="{301118E5-5B41-FD4C-A092-2DD34A89533F}" presName="space" presStyleCnt="0"/>
      <dgm:spPr/>
    </dgm:pt>
    <dgm:pt modelId="{F89F25F7-24AC-E747-8939-DF98B56D521D}" type="pres">
      <dgm:prSet presAssocID="{E75791D0-88C0-304D-9112-66CB0D05000D}" presName="composite" presStyleCnt="0"/>
      <dgm:spPr/>
    </dgm:pt>
    <dgm:pt modelId="{A2C15261-AF26-1146-9503-DCEBBB366F60}" type="pres">
      <dgm:prSet presAssocID="{E75791D0-88C0-304D-9112-66CB0D05000D}" presName="parTx" presStyleLbl="alignNode1" presStyleIdx="2" presStyleCnt="4">
        <dgm:presLayoutVars>
          <dgm:chMax val="0"/>
          <dgm:chPref val="0"/>
          <dgm:bulletEnabled val="1"/>
        </dgm:presLayoutVars>
      </dgm:prSet>
      <dgm:spPr/>
    </dgm:pt>
    <dgm:pt modelId="{C406B923-3186-8040-B9DB-B166957B7F39}" type="pres">
      <dgm:prSet presAssocID="{E75791D0-88C0-304D-9112-66CB0D05000D}" presName="desTx" presStyleLbl="alignAccFollowNode1" presStyleIdx="2" presStyleCnt="4">
        <dgm:presLayoutVars>
          <dgm:bulletEnabled val="1"/>
        </dgm:presLayoutVars>
      </dgm:prSet>
      <dgm:spPr/>
    </dgm:pt>
    <dgm:pt modelId="{1462EF77-A521-2045-B585-9F1BF2AC9941}" type="pres">
      <dgm:prSet presAssocID="{D860DE3D-2829-7E47-813E-F68D9D6CF86A}" presName="space" presStyleCnt="0"/>
      <dgm:spPr/>
    </dgm:pt>
    <dgm:pt modelId="{4CABA8E9-4FB2-3F4C-84FE-C17CAB302B7D}" type="pres">
      <dgm:prSet presAssocID="{4AA82C72-505C-1749-A808-DDD5B35A59E8}" presName="composite" presStyleCnt="0"/>
      <dgm:spPr/>
    </dgm:pt>
    <dgm:pt modelId="{5742BD06-E5DC-3F44-A3B0-C85F699D3707}" type="pres">
      <dgm:prSet presAssocID="{4AA82C72-505C-1749-A808-DDD5B35A59E8}" presName="parTx" presStyleLbl="alignNode1" presStyleIdx="3" presStyleCnt="4">
        <dgm:presLayoutVars>
          <dgm:chMax val="0"/>
          <dgm:chPref val="0"/>
          <dgm:bulletEnabled val="1"/>
        </dgm:presLayoutVars>
      </dgm:prSet>
      <dgm:spPr/>
    </dgm:pt>
    <dgm:pt modelId="{1CFCB015-542C-2045-A887-7BA2DA4F9800}" type="pres">
      <dgm:prSet presAssocID="{4AA82C72-505C-1749-A808-DDD5B35A59E8}" presName="desTx" presStyleLbl="alignAccFollowNode1" presStyleIdx="3" presStyleCnt="4">
        <dgm:presLayoutVars>
          <dgm:bulletEnabled val="1"/>
        </dgm:presLayoutVars>
      </dgm:prSet>
      <dgm:spPr/>
    </dgm:pt>
  </dgm:ptLst>
  <dgm:cxnLst>
    <dgm:cxn modelId="{CB757604-93D4-487B-82F1-02D29F10EB6A}" type="presOf" srcId="{CEE33DAA-CE87-46AA-9B49-9B33BB61FD6C}" destId="{1CFCB015-542C-2045-A887-7BA2DA4F9800}" srcOrd="0" destOrd="1" presId="urn:microsoft.com/office/officeart/2005/8/layout/hList1"/>
    <dgm:cxn modelId="{D69E4810-E918-1941-89AC-D1431F7D0AE7}" srcId="{4AA82C72-505C-1749-A808-DDD5B35A59E8}" destId="{2C32FF12-D8DC-F041-AE1F-2D4F2F718A82}" srcOrd="0" destOrd="0" parTransId="{C4A3EFA8-633C-DD40-9DBD-5C4D0FDDE55F}" sibTransId="{7F05F8A2-F619-CC47-A1B0-4DCF9429BECD}"/>
    <dgm:cxn modelId="{07D7EB5D-6ED3-A94F-9F5F-1F4D95BC46AC}" srcId="{E75791D0-88C0-304D-9112-66CB0D05000D}" destId="{2AEEDA28-5DB9-9141-9018-D1EF1AB6B7F2}" srcOrd="0" destOrd="0" parTransId="{7166E559-9AE3-6C48-8613-8548867A63DF}" sibTransId="{EC479353-0D4E-7E4D-9F11-7C76A1159973}"/>
    <dgm:cxn modelId="{10BC0A63-48F8-FB4B-AF39-8B50D63DE320}" type="presOf" srcId="{4AA82C72-505C-1749-A808-DDD5B35A59E8}" destId="{5742BD06-E5DC-3F44-A3B0-C85F699D3707}" srcOrd="0" destOrd="0" presId="urn:microsoft.com/office/officeart/2005/8/layout/hList1"/>
    <dgm:cxn modelId="{6B6A3364-BC74-BA40-8057-B1F16E591D3E}" type="presOf" srcId="{BBA9F27D-4EDE-DC4A-BE7C-AF3F23015F1B}" destId="{4CCCF946-B549-9449-8DC1-C0DB323EEE9A}" srcOrd="0" destOrd="0" presId="urn:microsoft.com/office/officeart/2005/8/layout/hList1"/>
    <dgm:cxn modelId="{1CF40B65-BDE4-A24E-9BE4-085C465F1F24}" srcId="{BD48DBA5-0593-E043-B03F-BAF3630BCF78}" destId="{BBA9F27D-4EDE-DC4A-BE7C-AF3F23015F1B}" srcOrd="0" destOrd="0" parTransId="{6D44D7D1-E55F-5144-847A-CA6F4FBE3538}" sibTransId="{39117447-BF8E-7B49-948C-CF3083A926D9}"/>
    <dgm:cxn modelId="{D7D73849-6087-BD4C-BC92-38BB93A7465F}" srcId="{8F5EBFFB-DBC5-EC4E-BA65-E8D90697112C}" destId="{BD48DBA5-0593-E043-B03F-BAF3630BCF78}" srcOrd="1" destOrd="0" parTransId="{9C190DE3-3D81-A143-9604-93937E3FCE75}" sibTransId="{301118E5-5B41-FD4C-A092-2DD34A89533F}"/>
    <dgm:cxn modelId="{1B08B28A-13BF-8647-95F4-B07FBBABE52A}" type="presOf" srcId="{2AEEDA28-5DB9-9141-9018-D1EF1AB6B7F2}" destId="{C406B923-3186-8040-B9DB-B166957B7F39}" srcOrd="0" destOrd="0" presId="urn:microsoft.com/office/officeart/2005/8/layout/hList1"/>
    <dgm:cxn modelId="{7956B58D-140E-A440-AF28-DCA576D0D0F7}" type="presOf" srcId="{8F5EBFFB-DBC5-EC4E-BA65-E8D90697112C}" destId="{71D49189-4F8A-2543-AD9F-BAAB99BDFB7A}" srcOrd="0" destOrd="0" presId="urn:microsoft.com/office/officeart/2005/8/layout/hList1"/>
    <dgm:cxn modelId="{9E25DE96-929F-9A47-9612-9E975C848863}" srcId="{8F5EBFFB-DBC5-EC4E-BA65-E8D90697112C}" destId="{E75791D0-88C0-304D-9112-66CB0D05000D}" srcOrd="2" destOrd="0" parTransId="{BBF3020C-7415-CF44-BEBB-B5C2463DA550}" sibTransId="{D860DE3D-2829-7E47-813E-F68D9D6CF86A}"/>
    <dgm:cxn modelId="{505E1B99-B937-4C83-BDD5-CDDC0324073B}" srcId="{4AA82C72-505C-1749-A808-DDD5B35A59E8}" destId="{CEE33DAA-CE87-46AA-9B49-9B33BB61FD6C}" srcOrd="1" destOrd="0" parTransId="{2A204DF5-A3D2-4F06-97EF-B00B01C606DC}" sibTransId="{0967A2C7-BA4D-4342-9770-F9B120ACBD55}"/>
    <dgm:cxn modelId="{1FE593C0-197C-624D-A914-A6EAEF90C69D}" srcId="{8F5EBFFB-DBC5-EC4E-BA65-E8D90697112C}" destId="{468C6CBE-8C1D-FF41-B235-902071D6116A}" srcOrd="0" destOrd="0" parTransId="{31304B02-DF46-DD4D-B6E0-10DDBE9464C8}" sibTransId="{55B065BE-9578-4D45-9648-7E8A5904011A}"/>
    <dgm:cxn modelId="{270C3DC6-F174-1A48-9DC3-2795FC631C06}" type="presOf" srcId="{2C32FF12-D8DC-F041-AE1F-2D4F2F718A82}" destId="{1CFCB015-542C-2045-A887-7BA2DA4F9800}" srcOrd="0" destOrd="0" presId="urn:microsoft.com/office/officeart/2005/8/layout/hList1"/>
    <dgm:cxn modelId="{300425D7-B109-5745-8B11-07246D96BD73}" type="presOf" srcId="{468C6CBE-8C1D-FF41-B235-902071D6116A}" destId="{51FC9162-73E9-A04E-8538-5EA1C4BA9B82}" srcOrd="0" destOrd="0" presId="urn:microsoft.com/office/officeart/2005/8/layout/hList1"/>
    <dgm:cxn modelId="{D43C20E6-BDD8-064F-9A01-DCA77CC55D67}" type="presOf" srcId="{E75791D0-88C0-304D-9112-66CB0D05000D}" destId="{A2C15261-AF26-1146-9503-DCEBBB366F60}" srcOrd="0" destOrd="0" presId="urn:microsoft.com/office/officeart/2005/8/layout/hList1"/>
    <dgm:cxn modelId="{F13B9FF4-0AF9-994B-8C1E-E818EA8C2628}" type="presOf" srcId="{96F54794-45BA-5046-9BD8-406C0311B21A}" destId="{B47D3E8B-C765-CF45-989F-BF9B1CBC501D}" srcOrd="0" destOrd="0" presId="urn:microsoft.com/office/officeart/2005/8/layout/hList1"/>
    <dgm:cxn modelId="{7EA58FF7-F68A-E04F-8296-560F2ED22F7D}" srcId="{8F5EBFFB-DBC5-EC4E-BA65-E8D90697112C}" destId="{4AA82C72-505C-1749-A808-DDD5B35A59E8}" srcOrd="3" destOrd="0" parTransId="{BE1BDA10-9525-7645-BD8A-12C3543B9D7D}" sibTransId="{EF178393-3796-EB40-B458-239F94B0465F}"/>
    <dgm:cxn modelId="{0D4769F8-5836-C247-AB7F-22F3972F0C23}" type="presOf" srcId="{BD48DBA5-0593-E043-B03F-BAF3630BCF78}" destId="{DF2B7E5B-B592-784B-8287-EF03C7C37744}" srcOrd="0" destOrd="0" presId="urn:microsoft.com/office/officeart/2005/8/layout/hList1"/>
    <dgm:cxn modelId="{67F4C2F9-1504-864F-9CF9-860609753F5B}" srcId="{468C6CBE-8C1D-FF41-B235-902071D6116A}" destId="{96F54794-45BA-5046-9BD8-406C0311B21A}" srcOrd="0" destOrd="0" parTransId="{97F76B10-DE26-2C48-B278-F6DAE2873DD1}" sibTransId="{B36DE198-8307-FE4D-84C8-09EA69763217}"/>
    <dgm:cxn modelId="{8431D30E-BAEF-184A-A24A-BB258C224DE1}" type="presParOf" srcId="{71D49189-4F8A-2543-AD9F-BAAB99BDFB7A}" destId="{ACFC06C5-37BB-DF49-AB49-B2941AF60DB1}" srcOrd="0" destOrd="0" presId="urn:microsoft.com/office/officeart/2005/8/layout/hList1"/>
    <dgm:cxn modelId="{2B604313-012F-F040-B7FC-7057046B80A5}" type="presParOf" srcId="{ACFC06C5-37BB-DF49-AB49-B2941AF60DB1}" destId="{51FC9162-73E9-A04E-8538-5EA1C4BA9B82}" srcOrd="0" destOrd="0" presId="urn:microsoft.com/office/officeart/2005/8/layout/hList1"/>
    <dgm:cxn modelId="{2AB48F92-B908-6843-9077-2296AC68163E}" type="presParOf" srcId="{ACFC06C5-37BB-DF49-AB49-B2941AF60DB1}" destId="{B47D3E8B-C765-CF45-989F-BF9B1CBC501D}" srcOrd="1" destOrd="0" presId="urn:microsoft.com/office/officeart/2005/8/layout/hList1"/>
    <dgm:cxn modelId="{D2751B4E-3173-9C43-AB4B-87201F97DD82}" type="presParOf" srcId="{71D49189-4F8A-2543-AD9F-BAAB99BDFB7A}" destId="{615C108C-ABED-DF41-A857-A58728214194}" srcOrd="1" destOrd="0" presId="urn:microsoft.com/office/officeart/2005/8/layout/hList1"/>
    <dgm:cxn modelId="{7BF7C8AF-33F4-E04A-A1B9-E79A77999B23}" type="presParOf" srcId="{71D49189-4F8A-2543-AD9F-BAAB99BDFB7A}" destId="{9758642D-9AFA-EE45-BAA5-B3720EDE173D}" srcOrd="2" destOrd="0" presId="urn:microsoft.com/office/officeart/2005/8/layout/hList1"/>
    <dgm:cxn modelId="{3CA2024D-016A-734E-B43A-5851EC047BDC}" type="presParOf" srcId="{9758642D-9AFA-EE45-BAA5-B3720EDE173D}" destId="{DF2B7E5B-B592-784B-8287-EF03C7C37744}" srcOrd="0" destOrd="0" presId="urn:microsoft.com/office/officeart/2005/8/layout/hList1"/>
    <dgm:cxn modelId="{64FCF0C0-783F-FD40-BFD5-A85CF7981EB3}" type="presParOf" srcId="{9758642D-9AFA-EE45-BAA5-B3720EDE173D}" destId="{4CCCF946-B549-9449-8DC1-C0DB323EEE9A}" srcOrd="1" destOrd="0" presId="urn:microsoft.com/office/officeart/2005/8/layout/hList1"/>
    <dgm:cxn modelId="{98D0DE3D-4D1C-C348-BD67-4D0C917B092F}" type="presParOf" srcId="{71D49189-4F8A-2543-AD9F-BAAB99BDFB7A}" destId="{16DB855F-7285-4742-9C0C-618CAA55130E}" srcOrd="3" destOrd="0" presId="urn:microsoft.com/office/officeart/2005/8/layout/hList1"/>
    <dgm:cxn modelId="{448F52FA-5D30-8741-A738-9A17088F5875}" type="presParOf" srcId="{71D49189-4F8A-2543-AD9F-BAAB99BDFB7A}" destId="{F89F25F7-24AC-E747-8939-DF98B56D521D}" srcOrd="4" destOrd="0" presId="urn:microsoft.com/office/officeart/2005/8/layout/hList1"/>
    <dgm:cxn modelId="{338B769F-D020-D141-A727-B1332AAF3F09}" type="presParOf" srcId="{F89F25F7-24AC-E747-8939-DF98B56D521D}" destId="{A2C15261-AF26-1146-9503-DCEBBB366F60}" srcOrd="0" destOrd="0" presId="urn:microsoft.com/office/officeart/2005/8/layout/hList1"/>
    <dgm:cxn modelId="{4384052C-77F9-C144-A84F-8D7984307A2F}" type="presParOf" srcId="{F89F25F7-24AC-E747-8939-DF98B56D521D}" destId="{C406B923-3186-8040-B9DB-B166957B7F39}" srcOrd="1" destOrd="0" presId="urn:microsoft.com/office/officeart/2005/8/layout/hList1"/>
    <dgm:cxn modelId="{33EE113A-4346-FE4B-A42A-185596BEA15B}" type="presParOf" srcId="{71D49189-4F8A-2543-AD9F-BAAB99BDFB7A}" destId="{1462EF77-A521-2045-B585-9F1BF2AC9941}" srcOrd="5" destOrd="0" presId="urn:microsoft.com/office/officeart/2005/8/layout/hList1"/>
    <dgm:cxn modelId="{3C8EADBD-4A46-4D46-84DA-10B356E126F8}" type="presParOf" srcId="{71D49189-4F8A-2543-AD9F-BAAB99BDFB7A}" destId="{4CABA8E9-4FB2-3F4C-84FE-C17CAB302B7D}" srcOrd="6" destOrd="0" presId="urn:microsoft.com/office/officeart/2005/8/layout/hList1"/>
    <dgm:cxn modelId="{26A052B6-7FC0-1546-A2FB-E6C89693B293}" type="presParOf" srcId="{4CABA8E9-4FB2-3F4C-84FE-C17CAB302B7D}" destId="{5742BD06-E5DC-3F44-A3B0-C85F699D3707}" srcOrd="0" destOrd="0" presId="urn:microsoft.com/office/officeart/2005/8/layout/hList1"/>
    <dgm:cxn modelId="{88D7CEFD-AA26-AD48-A965-1D0B6965FDED}" type="presParOf" srcId="{4CABA8E9-4FB2-3F4C-84FE-C17CAB302B7D}" destId="{1CFCB015-542C-2045-A887-7BA2DA4F98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B4CA12-C705-394C-B4F7-7E3D1EA6F75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192D676-5123-2E40-85F5-66B95053F9A6}">
      <dgm:prSet/>
      <dgm:spPr>
        <a:solidFill>
          <a:srgbClr val="006296"/>
        </a:solidFill>
        <a:ln>
          <a:noFill/>
        </a:ln>
      </dgm:spPr>
      <dgm:t>
        <a:bodyPr/>
        <a:lstStyle/>
        <a:p>
          <a:r>
            <a:rPr lang="en-AU" dirty="0"/>
            <a:t>Stakeholder support</a:t>
          </a:r>
        </a:p>
      </dgm:t>
    </dgm:pt>
    <dgm:pt modelId="{B8B5E2BD-96B6-5149-AE17-BA9B6573389B}" type="parTrans" cxnId="{95074290-947F-5F45-BF03-B35D6148B990}">
      <dgm:prSet/>
      <dgm:spPr/>
      <dgm:t>
        <a:bodyPr/>
        <a:lstStyle/>
        <a:p>
          <a:endParaRPr lang="en-GB"/>
        </a:p>
      </dgm:t>
    </dgm:pt>
    <dgm:pt modelId="{FA884A56-78B6-004B-A95A-E0D5E66917AA}" type="sibTrans" cxnId="{95074290-947F-5F45-BF03-B35D6148B990}">
      <dgm:prSet/>
      <dgm:spPr/>
      <dgm:t>
        <a:bodyPr/>
        <a:lstStyle/>
        <a:p>
          <a:endParaRPr lang="en-GB"/>
        </a:p>
      </dgm:t>
    </dgm:pt>
    <dgm:pt modelId="{E15E8506-0408-784C-9CDB-9E7D06A64522}">
      <dgm:prSet/>
      <dgm:spPr/>
      <dgm:t>
        <a:bodyPr/>
        <a:lstStyle/>
        <a:p>
          <a:r>
            <a:rPr lang="en-AU" dirty="0"/>
            <a:t>This refers to all the stakeholders in the business. </a:t>
          </a:r>
        </a:p>
      </dgm:t>
    </dgm:pt>
    <dgm:pt modelId="{3E588BFC-096C-C74D-9DE1-90F9934F94DF}" type="parTrans" cxnId="{D5A4DE33-9C6E-E74F-9E3D-DBA85828D35F}">
      <dgm:prSet/>
      <dgm:spPr/>
      <dgm:t>
        <a:bodyPr/>
        <a:lstStyle/>
        <a:p>
          <a:endParaRPr lang="en-GB"/>
        </a:p>
      </dgm:t>
    </dgm:pt>
    <dgm:pt modelId="{2964D8F1-E9F4-FE4B-8C59-0C6DF9CA1557}" type="sibTrans" cxnId="{D5A4DE33-9C6E-E74F-9E3D-DBA85828D35F}">
      <dgm:prSet/>
      <dgm:spPr/>
      <dgm:t>
        <a:bodyPr/>
        <a:lstStyle/>
        <a:p>
          <a:endParaRPr lang="en-GB"/>
        </a:p>
      </dgm:t>
    </dgm:pt>
    <dgm:pt modelId="{BF6EF3EC-BC48-7D4D-83F9-567C2F9783C3}">
      <dgm:prSet/>
      <dgm:spPr/>
      <dgm:t>
        <a:bodyPr/>
        <a:lstStyle/>
        <a:p>
          <a:r>
            <a:rPr lang="en-AU" dirty="0"/>
            <a:t>Their support as shareholders and debt-holders may be increased by an improved organisational risk profile; recognition by socially responsible investment indices; or improved communication.</a:t>
          </a:r>
        </a:p>
      </dgm:t>
    </dgm:pt>
    <dgm:pt modelId="{6F6D4020-AD7A-7A41-B8EE-003E516E9D6C}" type="parTrans" cxnId="{866A53ED-CF61-4443-8852-B2609CBA5275}">
      <dgm:prSet/>
      <dgm:spPr/>
      <dgm:t>
        <a:bodyPr/>
        <a:lstStyle/>
        <a:p>
          <a:endParaRPr lang="en-GB"/>
        </a:p>
      </dgm:t>
    </dgm:pt>
    <dgm:pt modelId="{5674AF29-EC58-A244-97A4-6822BBA604BF}" type="sibTrans" cxnId="{866A53ED-CF61-4443-8852-B2609CBA5275}">
      <dgm:prSet/>
      <dgm:spPr/>
      <dgm:t>
        <a:bodyPr/>
        <a:lstStyle/>
        <a:p>
          <a:endParaRPr lang="en-GB"/>
        </a:p>
      </dgm:t>
    </dgm:pt>
    <dgm:pt modelId="{F459D8ED-8BDF-F94A-BC66-B059B835180D}">
      <dgm:prSet/>
      <dgm:spPr>
        <a:solidFill>
          <a:srgbClr val="4B5085"/>
        </a:solidFill>
        <a:ln>
          <a:noFill/>
        </a:ln>
      </dgm:spPr>
      <dgm:t>
        <a:bodyPr/>
        <a:lstStyle/>
        <a:p>
          <a:r>
            <a:rPr lang="en-AU"/>
            <a:t>Efficiency</a:t>
          </a:r>
        </a:p>
      </dgm:t>
    </dgm:pt>
    <dgm:pt modelId="{E804150B-88D6-764F-BFBD-FC3633EDEFE4}" type="parTrans" cxnId="{1A0739D4-1A5C-7940-92C8-BF27CE2F2F7E}">
      <dgm:prSet/>
      <dgm:spPr/>
      <dgm:t>
        <a:bodyPr/>
        <a:lstStyle/>
        <a:p>
          <a:endParaRPr lang="en-GB"/>
        </a:p>
      </dgm:t>
    </dgm:pt>
    <dgm:pt modelId="{EA385345-B2F3-F042-9519-07FE979ABFBB}" type="sibTrans" cxnId="{1A0739D4-1A5C-7940-92C8-BF27CE2F2F7E}">
      <dgm:prSet/>
      <dgm:spPr/>
      <dgm:t>
        <a:bodyPr/>
        <a:lstStyle/>
        <a:p>
          <a:endParaRPr lang="en-GB"/>
        </a:p>
      </dgm:t>
    </dgm:pt>
    <dgm:pt modelId="{C199085D-3D43-AC45-945C-BBBC4EA917D5}">
      <dgm:prSet/>
      <dgm:spPr/>
      <dgm:t>
        <a:bodyPr/>
        <a:lstStyle/>
        <a:p>
          <a:r>
            <a:rPr lang="en-AU"/>
            <a:t>This refers to the range of sustainable development practices that makes a direct or indirect contribution to the company’s financial performance.</a:t>
          </a:r>
        </a:p>
      </dgm:t>
    </dgm:pt>
    <dgm:pt modelId="{1C356415-1535-A340-9C01-4037730E82EE}" type="parTrans" cxnId="{0D3D43AE-0928-4F4B-8A60-1C11BEEDE23A}">
      <dgm:prSet/>
      <dgm:spPr/>
      <dgm:t>
        <a:bodyPr/>
        <a:lstStyle/>
        <a:p>
          <a:endParaRPr lang="en-GB"/>
        </a:p>
      </dgm:t>
    </dgm:pt>
    <dgm:pt modelId="{80FBA91D-9321-7840-80A3-D1962604402B}" type="sibTrans" cxnId="{0D3D43AE-0928-4F4B-8A60-1C11BEEDE23A}">
      <dgm:prSet/>
      <dgm:spPr/>
      <dgm:t>
        <a:bodyPr/>
        <a:lstStyle/>
        <a:p>
          <a:endParaRPr lang="en-GB"/>
        </a:p>
      </dgm:t>
    </dgm:pt>
    <dgm:pt modelId="{617A19E5-1506-4D47-B415-20641968C8C1}">
      <dgm:prSet/>
      <dgm:spPr/>
      <dgm:t>
        <a:bodyPr/>
        <a:lstStyle/>
        <a:p>
          <a:r>
            <a:rPr lang="en-AU"/>
            <a:t>Areas of practice that are less commonly associated with efficiency gains, but which do have the potential to generate them, are multiskilling and other forms of workforce training and support, and life-cycle analysis of products, whereby the costs of product maintenance and disposal are internalised to the business rather than being shifted to consumers and governments</a:t>
          </a:r>
        </a:p>
      </dgm:t>
    </dgm:pt>
    <dgm:pt modelId="{7E692328-E24A-6046-B6F8-88E185DD13F9}" type="parTrans" cxnId="{C2115546-CB28-514A-942D-F03931D1813D}">
      <dgm:prSet/>
      <dgm:spPr/>
      <dgm:t>
        <a:bodyPr/>
        <a:lstStyle/>
        <a:p>
          <a:endParaRPr lang="en-GB"/>
        </a:p>
      </dgm:t>
    </dgm:pt>
    <dgm:pt modelId="{D5A2D38C-C2C3-2F45-83B9-AC24E50F5DD4}" type="sibTrans" cxnId="{C2115546-CB28-514A-942D-F03931D1813D}">
      <dgm:prSet/>
      <dgm:spPr/>
      <dgm:t>
        <a:bodyPr/>
        <a:lstStyle/>
        <a:p>
          <a:endParaRPr lang="en-GB"/>
        </a:p>
      </dgm:t>
    </dgm:pt>
    <dgm:pt modelId="{09564ED2-68A3-0844-827A-CCC0D83BB40C}">
      <dgm:prSet/>
      <dgm:spPr>
        <a:solidFill>
          <a:srgbClr val="A93E62"/>
        </a:solidFill>
        <a:ln>
          <a:noFill/>
        </a:ln>
      </dgm:spPr>
      <dgm:t>
        <a:bodyPr/>
        <a:lstStyle/>
        <a:p>
          <a:r>
            <a:rPr lang="en-AU"/>
            <a:t>Market edge</a:t>
          </a:r>
        </a:p>
      </dgm:t>
    </dgm:pt>
    <dgm:pt modelId="{B5B905F3-86AF-A84D-8D6F-B80527CBAD31}" type="parTrans" cxnId="{67BF5913-0207-4C42-98AD-3683AE3546D6}">
      <dgm:prSet/>
      <dgm:spPr/>
      <dgm:t>
        <a:bodyPr/>
        <a:lstStyle/>
        <a:p>
          <a:endParaRPr lang="en-GB"/>
        </a:p>
      </dgm:t>
    </dgm:pt>
    <dgm:pt modelId="{37CEE49D-FA7F-8945-A929-675BD556E213}" type="sibTrans" cxnId="{67BF5913-0207-4C42-98AD-3683AE3546D6}">
      <dgm:prSet/>
      <dgm:spPr/>
      <dgm:t>
        <a:bodyPr/>
        <a:lstStyle/>
        <a:p>
          <a:endParaRPr lang="en-GB"/>
        </a:p>
      </dgm:t>
    </dgm:pt>
    <dgm:pt modelId="{A5FA9C49-2103-4C41-AB70-F9421AEFA477}">
      <dgm:prSet/>
      <dgm:spPr/>
      <dgm:t>
        <a:bodyPr/>
        <a:lstStyle/>
        <a:p>
          <a:r>
            <a:rPr lang="en-AU" dirty="0"/>
            <a:t>This describes those practices that contribute to the company’s market opportunities in terms of new markets, market share and profit opportunity. </a:t>
          </a:r>
        </a:p>
      </dgm:t>
    </dgm:pt>
    <dgm:pt modelId="{BED7341D-FF42-AA42-97DF-FD8876CD1CED}" type="parTrans" cxnId="{2627A1B0-1CC9-CC47-A9E8-D43EB2187F18}">
      <dgm:prSet/>
      <dgm:spPr/>
      <dgm:t>
        <a:bodyPr/>
        <a:lstStyle/>
        <a:p>
          <a:endParaRPr lang="en-GB"/>
        </a:p>
      </dgm:t>
    </dgm:pt>
    <dgm:pt modelId="{B14CDDB8-35AD-D345-8AC1-451A6156066D}" type="sibTrans" cxnId="{2627A1B0-1CC9-CC47-A9E8-D43EB2187F18}">
      <dgm:prSet/>
      <dgm:spPr/>
      <dgm:t>
        <a:bodyPr/>
        <a:lstStyle/>
        <a:p>
          <a:endParaRPr lang="en-GB"/>
        </a:p>
      </dgm:t>
    </dgm:pt>
    <dgm:pt modelId="{EDD66EED-F7BA-F548-82CC-53B6706BB641}">
      <dgm:prSet/>
      <dgm:spPr/>
      <dgm:t>
        <a:bodyPr/>
        <a:lstStyle/>
        <a:p>
          <a:r>
            <a:rPr lang="en-AU"/>
            <a:t>Research and development, innovation and supply chain improvements are all examples of practices that can have a sustainable development component and can open up new markets for a company or assist it to be more responsive to existing ones.</a:t>
          </a:r>
        </a:p>
      </dgm:t>
    </dgm:pt>
    <dgm:pt modelId="{D9A86AD3-5C97-2E46-A71B-6D944DB5E3C6}" type="parTrans" cxnId="{A3CA4F26-87B0-0943-B25C-7C927698898D}">
      <dgm:prSet/>
      <dgm:spPr/>
      <dgm:t>
        <a:bodyPr/>
        <a:lstStyle/>
        <a:p>
          <a:endParaRPr lang="en-GB"/>
        </a:p>
      </dgm:t>
    </dgm:pt>
    <dgm:pt modelId="{FE2F4BAB-3783-C34B-B6F4-3751D4DA8633}" type="sibTrans" cxnId="{A3CA4F26-87B0-0943-B25C-7C927698898D}">
      <dgm:prSet/>
      <dgm:spPr/>
      <dgm:t>
        <a:bodyPr/>
        <a:lstStyle/>
        <a:p>
          <a:endParaRPr lang="en-GB"/>
        </a:p>
      </dgm:t>
    </dgm:pt>
    <dgm:pt modelId="{733DC4C3-9454-A94B-9EC5-532A26E1D9E6}" type="pres">
      <dgm:prSet presAssocID="{86B4CA12-C705-394C-B4F7-7E3D1EA6F751}" presName="Name0" presStyleCnt="0">
        <dgm:presLayoutVars>
          <dgm:dir/>
          <dgm:animLvl val="lvl"/>
          <dgm:resizeHandles val="exact"/>
        </dgm:presLayoutVars>
      </dgm:prSet>
      <dgm:spPr/>
    </dgm:pt>
    <dgm:pt modelId="{24975368-2622-354A-8AA4-A4351D2739B0}" type="pres">
      <dgm:prSet presAssocID="{C192D676-5123-2E40-85F5-66B95053F9A6}" presName="composite" presStyleCnt="0"/>
      <dgm:spPr/>
    </dgm:pt>
    <dgm:pt modelId="{A3F22E0C-666C-024C-8609-B54E2FBD1880}" type="pres">
      <dgm:prSet presAssocID="{C192D676-5123-2E40-85F5-66B95053F9A6}" presName="parTx" presStyleLbl="alignNode1" presStyleIdx="0" presStyleCnt="3">
        <dgm:presLayoutVars>
          <dgm:chMax val="0"/>
          <dgm:chPref val="0"/>
          <dgm:bulletEnabled val="1"/>
        </dgm:presLayoutVars>
      </dgm:prSet>
      <dgm:spPr/>
    </dgm:pt>
    <dgm:pt modelId="{A1E56F15-66E2-D143-A6D4-5CAC650B1744}" type="pres">
      <dgm:prSet presAssocID="{C192D676-5123-2E40-85F5-66B95053F9A6}" presName="desTx" presStyleLbl="alignAccFollowNode1" presStyleIdx="0" presStyleCnt="3">
        <dgm:presLayoutVars>
          <dgm:bulletEnabled val="1"/>
        </dgm:presLayoutVars>
      </dgm:prSet>
      <dgm:spPr/>
    </dgm:pt>
    <dgm:pt modelId="{51286DDD-AE7B-9D40-8DFC-F552AF34BA91}" type="pres">
      <dgm:prSet presAssocID="{FA884A56-78B6-004B-A95A-E0D5E66917AA}" presName="space" presStyleCnt="0"/>
      <dgm:spPr/>
    </dgm:pt>
    <dgm:pt modelId="{8D8EAE57-D5AA-F641-AA35-3AF0CCFC9965}" type="pres">
      <dgm:prSet presAssocID="{F459D8ED-8BDF-F94A-BC66-B059B835180D}" presName="composite" presStyleCnt="0"/>
      <dgm:spPr/>
    </dgm:pt>
    <dgm:pt modelId="{BA208753-6457-6F4D-BA72-D08C5FA09A1F}" type="pres">
      <dgm:prSet presAssocID="{F459D8ED-8BDF-F94A-BC66-B059B835180D}" presName="parTx" presStyleLbl="alignNode1" presStyleIdx="1" presStyleCnt="3">
        <dgm:presLayoutVars>
          <dgm:chMax val="0"/>
          <dgm:chPref val="0"/>
          <dgm:bulletEnabled val="1"/>
        </dgm:presLayoutVars>
      </dgm:prSet>
      <dgm:spPr/>
    </dgm:pt>
    <dgm:pt modelId="{3CEBC8EC-5DE8-C744-920B-D41027B88B59}" type="pres">
      <dgm:prSet presAssocID="{F459D8ED-8BDF-F94A-BC66-B059B835180D}" presName="desTx" presStyleLbl="alignAccFollowNode1" presStyleIdx="1" presStyleCnt="3">
        <dgm:presLayoutVars>
          <dgm:bulletEnabled val="1"/>
        </dgm:presLayoutVars>
      </dgm:prSet>
      <dgm:spPr/>
    </dgm:pt>
    <dgm:pt modelId="{2473A29E-3A5B-0642-855A-09E2143E13EC}" type="pres">
      <dgm:prSet presAssocID="{EA385345-B2F3-F042-9519-07FE979ABFBB}" presName="space" presStyleCnt="0"/>
      <dgm:spPr/>
    </dgm:pt>
    <dgm:pt modelId="{C188F686-6119-5A4A-8BE1-EFE4B1EDCBCD}" type="pres">
      <dgm:prSet presAssocID="{09564ED2-68A3-0844-827A-CCC0D83BB40C}" presName="composite" presStyleCnt="0"/>
      <dgm:spPr/>
    </dgm:pt>
    <dgm:pt modelId="{FCBC27A4-75C7-B746-89E4-7248F2EA10E8}" type="pres">
      <dgm:prSet presAssocID="{09564ED2-68A3-0844-827A-CCC0D83BB40C}" presName="parTx" presStyleLbl="alignNode1" presStyleIdx="2" presStyleCnt="3">
        <dgm:presLayoutVars>
          <dgm:chMax val="0"/>
          <dgm:chPref val="0"/>
          <dgm:bulletEnabled val="1"/>
        </dgm:presLayoutVars>
      </dgm:prSet>
      <dgm:spPr/>
    </dgm:pt>
    <dgm:pt modelId="{F9BA7ECA-BCE3-B748-A48C-90751122C0CE}" type="pres">
      <dgm:prSet presAssocID="{09564ED2-68A3-0844-827A-CCC0D83BB40C}" presName="desTx" presStyleLbl="alignAccFollowNode1" presStyleIdx="2" presStyleCnt="3">
        <dgm:presLayoutVars>
          <dgm:bulletEnabled val="1"/>
        </dgm:presLayoutVars>
      </dgm:prSet>
      <dgm:spPr/>
    </dgm:pt>
  </dgm:ptLst>
  <dgm:cxnLst>
    <dgm:cxn modelId="{67BF5913-0207-4C42-98AD-3683AE3546D6}" srcId="{86B4CA12-C705-394C-B4F7-7E3D1EA6F751}" destId="{09564ED2-68A3-0844-827A-CCC0D83BB40C}" srcOrd="2" destOrd="0" parTransId="{B5B905F3-86AF-A84D-8D6F-B80527CBAD31}" sibTransId="{37CEE49D-FA7F-8945-A929-675BD556E213}"/>
    <dgm:cxn modelId="{A3CA4F26-87B0-0943-B25C-7C927698898D}" srcId="{09564ED2-68A3-0844-827A-CCC0D83BB40C}" destId="{EDD66EED-F7BA-F548-82CC-53B6706BB641}" srcOrd="1" destOrd="0" parTransId="{D9A86AD3-5C97-2E46-A71B-6D944DB5E3C6}" sibTransId="{FE2F4BAB-3783-C34B-B6F4-3751D4DA8633}"/>
    <dgm:cxn modelId="{6C700029-4264-FC46-8872-541111295C1B}" type="presOf" srcId="{09564ED2-68A3-0844-827A-CCC0D83BB40C}" destId="{FCBC27A4-75C7-B746-89E4-7248F2EA10E8}" srcOrd="0" destOrd="0" presId="urn:microsoft.com/office/officeart/2005/8/layout/hList1"/>
    <dgm:cxn modelId="{D5A4DE33-9C6E-E74F-9E3D-DBA85828D35F}" srcId="{C192D676-5123-2E40-85F5-66B95053F9A6}" destId="{E15E8506-0408-784C-9CDB-9E7D06A64522}" srcOrd="0" destOrd="0" parTransId="{3E588BFC-096C-C74D-9DE1-90F9934F94DF}" sibTransId="{2964D8F1-E9F4-FE4B-8C59-0C6DF9CA1557}"/>
    <dgm:cxn modelId="{6F506B61-E10F-134C-9814-3DEF805C2B01}" type="presOf" srcId="{BF6EF3EC-BC48-7D4D-83F9-567C2F9783C3}" destId="{A1E56F15-66E2-D143-A6D4-5CAC650B1744}" srcOrd="0" destOrd="1" presId="urn:microsoft.com/office/officeart/2005/8/layout/hList1"/>
    <dgm:cxn modelId="{C2115546-CB28-514A-942D-F03931D1813D}" srcId="{F459D8ED-8BDF-F94A-BC66-B059B835180D}" destId="{617A19E5-1506-4D47-B415-20641968C8C1}" srcOrd="1" destOrd="0" parTransId="{7E692328-E24A-6046-B6F8-88E185DD13F9}" sibTransId="{D5A2D38C-C2C3-2F45-83B9-AC24E50F5DD4}"/>
    <dgm:cxn modelId="{704F2E6B-10CB-8C45-B2D5-65FF21541C42}" type="presOf" srcId="{E15E8506-0408-784C-9CDB-9E7D06A64522}" destId="{A1E56F15-66E2-D143-A6D4-5CAC650B1744}" srcOrd="0" destOrd="0" presId="urn:microsoft.com/office/officeart/2005/8/layout/hList1"/>
    <dgm:cxn modelId="{E8AC154F-FC64-0245-96CB-5821CE3BE136}" type="presOf" srcId="{C192D676-5123-2E40-85F5-66B95053F9A6}" destId="{A3F22E0C-666C-024C-8609-B54E2FBD1880}" srcOrd="0" destOrd="0" presId="urn:microsoft.com/office/officeart/2005/8/layout/hList1"/>
    <dgm:cxn modelId="{95074290-947F-5F45-BF03-B35D6148B990}" srcId="{86B4CA12-C705-394C-B4F7-7E3D1EA6F751}" destId="{C192D676-5123-2E40-85F5-66B95053F9A6}" srcOrd="0" destOrd="0" parTransId="{B8B5E2BD-96B6-5149-AE17-BA9B6573389B}" sibTransId="{FA884A56-78B6-004B-A95A-E0D5E66917AA}"/>
    <dgm:cxn modelId="{7A51A398-35E0-EA4D-A9B3-1ACF02CA2341}" type="presOf" srcId="{617A19E5-1506-4D47-B415-20641968C8C1}" destId="{3CEBC8EC-5DE8-C744-920B-D41027B88B59}" srcOrd="0" destOrd="1" presId="urn:microsoft.com/office/officeart/2005/8/layout/hList1"/>
    <dgm:cxn modelId="{0D3D43AE-0928-4F4B-8A60-1C11BEEDE23A}" srcId="{F459D8ED-8BDF-F94A-BC66-B059B835180D}" destId="{C199085D-3D43-AC45-945C-BBBC4EA917D5}" srcOrd="0" destOrd="0" parTransId="{1C356415-1535-A340-9C01-4037730E82EE}" sibTransId="{80FBA91D-9321-7840-80A3-D1962604402B}"/>
    <dgm:cxn modelId="{B5FA11B0-C3C2-784F-BA9F-D57B7CBFEA6C}" type="presOf" srcId="{C199085D-3D43-AC45-945C-BBBC4EA917D5}" destId="{3CEBC8EC-5DE8-C744-920B-D41027B88B59}" srcOrd="0" destOrd="0" presId="urn:microsoft.com/office/officeart/2005/8/layout/hList1"/>
    <dgm:cxn modelId="{2627A1B0-1CC9-CC47-A9E8-D43EB2187F18}" srcId="{09564ED2-68A3-0844-827A-CCC0D83BB40C}" destId="{A5FA9C49-2103-4C41-AB70-F9421AEFA477}" srcOrd="0" destOrd="0" parTransId="{BED7341D-FF42-AA42-97DF-FD8876CD1CED}" sibTransId="{B14CDDB8-35AD-D345-8AC1-451A6156066D}"/>
    <dgm:cxn modelId="{1E4D91BF-7798-5F42-A262-DEC295D3B973}" type="presOf" srcId="{EDD66EED-F7BA-F548-82CC-53B6706BB641}" destId="{F9BA7ECA-BCE3-B748-A48C-90751122C0CE}" srcOrd="0" destOrd="1" presId="urn:microsoft.com/office/officeart/2005/8/layout/hList1"/>
    <dgm:cxn modelId="{4A514EC0-1D63-FD4C-A9C6-DA283A66113B}" type="presOf" srcId="{86B4CA12-C705-394C-B4F7-7E3D1EA6F751}" destId="{733DC4C3-9454-A94B-9EC5-532A26E1D9E6}" srcOrd="0" destOrd="0" presId="urn:microsoft.com/office/officeart/2005/8/layout/hList1"/>
    <dgm:cxn modelId="{1A0739D4-1A5C-7940-92C8-BF27CE2F2F7E}" srcId="{86B4CA12-C705-394C-B4F7-7E3D1EA6F751}" destId="{F459D8ED-8BDF-F94A-BC66-B059B835180D}" srcOrd="1" destOrd="0" parTransId="{E804150B-88D6-764F-BFBD-FC3633EDEFE4}" sibTransId="{EA385345-B2F3-F042-9519-07FE979ABFBB}"/>
    <dgm:cxn modelId="{3E9585D5-2C43-4B4B-A73D-5E9CF38CF636}" type="presOf" srcId="{F459D8ED-8BDF-F94A-BC66-B059B835180D}" destId="{BA208753-6457-6F4D-BA72-D08C5FA09A1F}" srcOrd="0" destOrd="0" presId="urn:microsoft.com/office/officeart/2005/8/layout/hList1"/>
    <dgm:cxn modelId="{7E288FD8-89D6-B741-81FB-5863BD03A1B5}" type="presOf" srcId="{A5FA9C49-2103-4C41-AB70-F9421AEFA477}" destId="{F9BA7ECA-BCE3-B748-A48C-90751122C0CE}" srcOrd="0" destOrd="0" presId="urn:microsoft.com/office/officeart/2005/8/layout/hList1"/>
    <dgm:cxn modelId="{866A53ED-CF61-4443-8852-B2609CBA5275}" srcId="{C192D676-5123-2E40-85F5-66B95053F9A6}" destId="{BF6EF3EC-BC48-7D4D-83F9-567C2F9783C3}" srcOrd="1" destOrd="0" parTransId="{6F6D4020-AD7A-7A41-B8EE-003E516E9D6C}" sibTransId="{5674AF29-EC58-A244-97A4-6822BBA604BF}"/>
    <dgm:cxn modelId="{6543C9AA-A17C-BA4C-84D0-0ECF526DF2E4}" type="presParOf" srcId="{733DC4C3-9454-A94B-9EC5-532A26E1D9E6}" destId="{24975368-2622-354A-8AA4-A4351D2739B0}" srcOrd="0" destOrd="0" presId="urn:microsoft.com/office/officeart/2005/8/layout/hList1"/>
    <dgm:cxn modelId="{0437C709-CE3D-2246-8781-CD1F82037DBB}" type="presParOf" srcId="{24975368-2622-354A-8AA4-A4351D2739B0}" destId="{A3F22E0C-666C-024C-8609-B54E2FBD1880}" srcOrd="0" destOrd="0" presId="urn:microsoft.com/office/officeart/2005/8/layout/hList1"/>
    <dgm:cxn modelId="{AE46FC64-AA06-734B-B71D-07E13CBD4EF8}" type="presParOf" srcId="{24975368-2622-354A-8AA4-A4351D2739B0}" destId="{A1E56F15-66E2-D143-A6D4-5CAC650B1744}" srcOrd="1" destOrd="0" presId="urn:microsoft.com/office/officeart/2005/8/layout/hList1"/>
    <dgm:cxn modelId="{E1746A84-FB3C-614E-BA3D-406C0B90399C}" type="presParOf" srcId="{733DC4C3-9454-A94B-9EC5-532A26E1D9E6}" destId="{51286DDD-AE7B-9D40-8DFC-F552AF34BA91}" srcOrd="1" destOrd="0" presId="urn:microsoft.com/office/officeart/2005/8/layout/hList1"/>
    <dgm:cxn modelId="{934678C2-935E-2743-85F3-26AE121A7ED1}" type="presParOf" srcId="{733DC4C3-9454-A94B-9EC5-532A26E1D9E6}" destId="{8D8EAE57-D5AA-F641-AA35-3AF0CCFC9965}" srcOrd="2" destOrd="0" presId="urn:microsoft.com/office/officeart/2005/8/layout/hList1"/>
    <dgm:cxn modelId="{0B3F9E6A-89E0-D145-937A-CF5ED0DB068B}" type="presParOf" srcId="{8D8EAE57-D5AA-F641-AA35-3AF0CCFC9965}" destId="{BA208753-6457-6F4D-BA72-D08C5FA09A1F}" srcOrd="0" destOrd="0" presId="urn:microsoft.com/office/officeart/2005/8/layout/hList1"/>
    <dgm:cxn modelId="{854E580E-6F58-344F-809C-0BA228796D16}" type="presParOf" srcId="{8D8EAE57-D5AA-F641-AA35-3AF0CCFC9965}" destId="{3CEBC8EC-5DE8-C744-920B-D41027B88B59}" srcOrd="1" destOrd="0" presId="urn:microsoft.com/office/officeart/2005/8/layout/hList1"/>
    <dgm:cxn modelId="{18ECF6E7-9B20-1349-947F-BDB2858C981E}" type="presParOf" srcId="{733DC4C3-9454-A94B-9EC5-532A26E1D9E6}" destId="{2473A29E-3A5B-0642-855A-09E2143E13EC}" srcOrd="3" destOrd="0" presId="urn:microsoft.com/office/officeart/2005/8/layout/hList1"/>
    <dgm:cxn modelId="{C897C823-5E7E-DF4B-AD9E-F3406019491A}" type="presParOf" srcId="{733DC4C3-9454-A94B-9EC5-532A26E1D9E6}" destId="{C188F686-6119-5A4A-8BE1-EFE4B1EDCBCD}" srcOrd="4" destOrd="0" presId="urn:microsoft.com/office/officeart/2005/8/layout/hList1"/>
    <dgm:cxn modelId="{737EEA34-8225-E34C-83A7-B62222E1385E}" type="presParOf" srcId="{C188F686-6119-5A4A-8BE1-EFE4B1EDCBCD}" destId="{FCBC27A4-75C7-B746-89E4-7248F2EA10E8}" srcOrd="0" destOrd="0" presId="urn:microsoft.com/office/officeart/2005/8/layout/hList1"/>
    <dgm:cxn modelId="{D6B2CE47-B74E-2247-92A7-B172FACEFA4E}" type="presParOf" srcId="{C188F686-6119-5A4A-8BE1-EFE4B1EDCBCD}" destId="{F9BA7ECA-BCE3-B748-A48C-90751122C0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6FC53-A42C-A141-8FC1-6F2797579A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514A51A-5EE6-824E-8301-508405DC543E}">
      <dgm:prSet/>
      <dgm:spPr>
        <a:solidFill>
          <a:srgbClr val="006296"/>
        </a:solidFill>
        <a:ln>
          <a:noFill/>
        </a:ln>
      </dgm:spPr>
      <dgm:t>
        <a:bodyPr/>
        <a:lstStyle/>
        <a:p>
          <a:r>
            <a:rPr lang="en-AU" dirty="0"/>
            <a:t>Employee support</a:t>
          </a:r>
        </a:p>
      </dgm:t>
    </dgm:pt>
    <dgm:pt modelId="{CFD41E02-748E-0547-9ADC-C869F54FF7DC}" type="parTrans" cxnId="{8105B543-74ED-C74F-B08F-21821CFD8F47}">
      <dgm:prSet/>
      <dgm:spPr/>
      <dgm:t>
        <a:bodyPr/>
        <a:lstStyle/>
        <a:p>
          <a:endParaRPr lang="en-GB"/>
        </a:p>
      </dgm:t>
    </dgm:pt>
    <dgm:pt modelId="{826E1EC9-EE24-AB44-A949-55F94F2BD87F}" type="sibTrans" cxnId="{8105B543-74ED-C74F-B08F-21821CFD8F47}">
      <dgm:prSet/>
      <dgm:spPr/>
      <dgm:t>
        <a:bodyPr/>
        <a:lstStyle/>
        <a:p>
          <a:endParaRPr lang="en-GB"/>
        </a:p>
      </dgm:t>
    </dgm:pt>
    <dgm:pt modelId="{47DB2EAA-070F-6545-BB0D-047F75D23579}">
      <dgm:prSet/>
      <dgm:spPr/>
      <dgm:t>
        <a:bodyPr/>
        <a:lstStyle/>
        <a:p>
          <a:r>
            <a:rPr lang="en-AU" dirty="0"/>
            <a:t>Employee support may be increased not only through programs directly related to their employment, such as training and wage negotiation, but also by support programs, such as childcare and health and fitness provisions, and further by involvement in philanthropic programs, such as charitable donations from wages matched by the company, special leave for charity work and so on.</a:t>
          </a:r>
        </a:p>
      </dgm:t>
    </dgm:pt>
    <dgm:pt modelId="{434BF183-B3F3-B540-B095-4886F0EFB397}" type="parTrans" cxnId="{67AB07BC-6CE2-C949-9D9E-61732A157D4C}">
      <dgm:prSet/>
      <dgm:spPr/>
      <dgm:t>
        <a:bodyPr/>
        <a:lstStyle/>
        <a:p>
          <a:endParaRPr lang="en-GB"/>
        </a:p>
      </dgm:t>
    </dgm:pt>
    <dgm:pt modelId="{DD8449C2-2342-644B-A791-075824DEA131}" type="sibTrans" cxnId="{67AB07BC-6CE2-C949-9D9E-61732A157D4C}">
      <dgm:prSet/>
      <dgm:spPr/>
      <dgm:t>
        <a:bodyPr/>
        <a:lstStyle/>
        <a:p>
          <a:endParaRPr lang="en-GB"/>
        </a:p>
      </dgm:t>
    </dgm:pt>
    <dgm:pt modelId="{53730A96-0EB0-E240-A09E-2F157A4D3BB6}">
      <dgm:prSet/>
      <dgm:spPr>
        <a:solidFill>
          <a:srgbClr val="4B5085"/>
        </a:solidFill>
        <a:ln>
          <a:noFill/>
        </a:ln>
      </dgm:spPr>
      <dgm:t>
        <a:bodyPr/>
        <a:lstStyle/>
        <a:p>
          <a:r>
            <a:rPr lang="en-AU" dirty="0"/>
            <a:t>Supplier support</a:t>
          </a:r>
        </a:p>
      </dgm:t>
    </dgm:pt>
    <dgm:pt modelId="{7637C18D-6117-2649-9218-9D39C5E5E477}" type="parTrans" cxnId="{3B201A69-7CD8-674E-84BC-409E16E1DA69}">
      <dgm:prSet/>
      <dgm:spPr/>
      <dgm:t>
        <a:bodyPr/>
        <a:lstStyle/>
        <a:p>
          <a:endParaRPr lang="en-GB"/>
        </a:p>
      </dgm:t>
    </dgm:pt>
    <dgm:pt modelId="{28681E8D-1BA9-B045-B7BF-984FC3EAA946}" type="sibTrans" cxnId="{3B201A69-7CD8-674E-84BC-409E16E1DA69}">
      <dgm:prSet/>
      <dgm:spPr/>
      <dgm:t>
        <a:bodyPr/>
        <a:lstStyle/>
        <a:p>
          <a:endParaRPr lang="en-GB"/>
        </a:p>
      </dgm:t>
    </dgm:pt>
    <dgm:pt modelId="{1233B0D6-428D-1F41-A858-5D9A9EE60A8B}">
      <dgm:prSet/>
      <dgm:spPr/>
      <dgm:t>
        <a:bodyPr/>
        <a:lstStyle/>
        <a:p>
          <a:r>
            <a:rPr lang="en-AU"/>
            <a:t>The support of suppliers may be increased through evidence of mutuality or partnering in the supply chain, whereby the company promotes, supports and brokers their efforts to improve efficiency or standards and agrees to share the benefits.</a:t>
          </a:r>
        </a:p>
      </dgm:t>
    </dgm:pt>
    <dgm:pt modelId="{09143D0C-5CB2-9241-909C-8CC6A40CCE77}" type="parTrans" cxnId="{64235C6B-C8F2-2E46-A73C-4003C2256ACC}">
      <dgm:prSet/>
      <dgm:spPr/>
      <dgm:t>
        <a:bodyPr/>
        <a:lstStyle/>
        <a:p>
          <a:endParaRPr lang="en-GB"/>
        </a:p>
      </dgm:t>
    </dgm:pt>
    <dgm:pt modelId="{3AD68AE1-0F57-1747-A9AE-1174A21A792F}" type="sibTrans" cxnId="{64235C6B-C8F2-2E46-A73C-4003C2256ACC}">
      <dgm:prSet/>
      <dgm:spPr/>
      <dgm:t>
        <a:bodyPr/>
        <a:lstStyle/>
        <a:p>
          <a:endParaRPr lang="en-GB"/>
        </a:p>
      </dgm:t>
    </dgm:pt>
    <dgm:pt modelId="{D1F56169-F1AB-B04F-A4B6-D79756C1D6BC}">
      <dgm:prSet/>
      <dgm:spPr>
        <a:solidFill>
          <a:srgbClr val="A93E62"/>
        </a:solidFill>
        <a:ln>
          <a:noFill/>
        </a:ln>
      </dgm:spPr>
      <dgm:t>
        <a:bodyPr/>
        <a:lstStyle/>
        <a:p>
          <a:r>
            <a:rPr lang="en-AU"/>
            <a:t>Customer support</a:t>
          </a:r>
        </a:p>
      </dgm:t>
    </dgm:pt>
    <dgm:pt modelId="{C1400161-00B9-7C46-894A-E835E9298B24}" type="parTrans" cxnId="{38631076-07DA-6B46-84C0-EB73D3D2A5FB}">
      <dgm:prSet/>
      <dgm:spPr/>
      <dgm:t>
        <a:bodyPr/>
        <a:lstStyle/>
        <a:p>
          <a:endParaRPr lang="en-GB"/>
        </a:p>
      </dgm:t>
    </dgm:pt>
    <dgm:pt modelId="{CC5B1114-3417-C544-833D-891BF79D4F58}" type="sibTrans" cxnId="{38631076-07DA-6B46-84C0-EB73D3D2A5FB}">
      <dgm:prSet/>
      <dgm:spPr/>
      <dgm:t>
        <a:bodyPr/>
        <a:lstStyle/>
        <a:p>
          <a:endParaRPr lang="en-GB"/>
        </a:p>
      </dgm:t>
    </dgm:pt>
    <dgm:pt modelId="{EE838EE3-E0A3-FA43-BE1A-563C8902ACF7}">
      <dgm:prSet/>
      <dgm:spPr/>
      <dgm:t>
        <a:bodyPr/>
        <a:lstStyle/>
        <a:p>
          <a:r>
            <a:rPr lang="en-AU" dirty="0"/>
            <a:t>Customer support may be increased by efforts that recognise their needs and preferences, such as environmentally friendly products, health information, and product security and quality control.</a:t>
          </a:r>
        </a:p>
      </dgm:t>
    </dgm:pt>
    <dgm:pt modelId="{101FF6F1-42EE-5C48-9523-BA9797AF4012}" type="parTrans" cxnId="{A3827BC7-A62E-694B-BA3A-E954E57FECEA}">
      <dgm:prSet/>
      <dgm:spPr/>
      <dgm:t>
        <a:bodyPr/>
        <a:lstStyle/>
        <a:p>
          <a:endParaRPr lang="en-GB"/>
        </a:p>
      </dgm:t>
    </dgm:pt>
    <dgm:pt modelId="{1DBF2920-B65D-834D-A46E-DFB3F21EAC3D}" type="sibTrans" cxnId="{A3827BC7-A62E-694B-BA3A-E954E57FECEA}">
      <dgm:prSet/>
      <dgm:spPr/>
      <dgm:t>
        <a:bodyPr/>
        <a:lstStyle/>
        <a:p>
          <a:endParaRPr lang="en-GB"/>
        </a:p>
      </dgm:t>
    </dgm:pt>
    <dgm:pt modelId="{37973D7C-8AE7-3248-961D-F4F06F4DD305}">
      <dgm:prSet/>
      <dgm:spPr>
        <a:solidFill>
          <a:srgbClr val="007B82"/>
        </a:solidFill>
        <a:ln>
          <a:noFill/>
        </a:ln>
      </dgm:spPr>
      <dgm:t>
        <a:bodyPr/>
        <a:lstStyle/>
        <a:p>
          <a:r>
            <a:rPr lang="en-AU"/>
            <a:t>Regulator support</a:t>
          </a:r>
        </a:p>
      </dgm:t>
    </dgm:pt>
    <dgm:pt modelId="{40AEB86C-7D7D-9F4D-B094-A588EEFCE079}" type="parTrans" cxnId="{90A98DC4-5A27-834A-B8E6-0FF96C645495}">
      <dgm:prSet/>
      <dgm:spPr/>
      <dgm:t>
        <a:bodyPr/>
        <a:lstStyle/>
        <a:p>
          <a:endParaRPr lang="en-GB"/>
        </a:p>
      </dgm:t>
    </dgm:pt>
    <dgm:pt modelId="{772B87B9-873D-2D45-A61F-EC8136010754}" type="sibTrans" cxnId="{90A98DC4-5A27-834A-B8E6-0FF96C645495}">
      <dgm:prSet/>
      <dgm:spPr/>
      <dgm:t>
        <a:bodyPr/>
        <a:lstStyle/>
        <a:p>
          <a:endParaRPr lang="en-GB"/>
        </a:p>
      </dgm:t>
    </dgm:pt>
    <dgm:pt modelId="{F29C79E8-0849-A74F-B37F-E2049EB0BBFC}">
      <dgm:prSet/>
      <dgm:spPr/>
      <dgm:t>
        <a:bodyPr/>
        <a:lstStyle/>
        <a:p>
          <a:r>
            <a:rPr lang="en-AU"/>
            <a:t>Finally, the support of regulators may be increased by evidence of responsible and consistent adherence to required performance and reporting, support for international relations such as inter-country aid programs, and support for local programs such as community liaison committees and customer training and support.</a:t>
          </a:r>
        </a:p>
      </dgm:t>
    </dgm:pt>
    <dgm:pt modelId="{1356C752-D6F4-6F46-A88D-D25EE428141D}" type="parTrans" cxnId="{442F6C5F-0F24-4147-A5C6-2DD06B9C6A4E}">
      <dgm:prSet/>
      <dgm:spPr/>
      <dgm:t>
        <a:bodyPr/>
        <a:lstStyle/>
        <a:p>
          <a:endParaRPr lang="en-GB"/>
        </a:p>
      </dgm:t>
    </dgm:pt>
    <dgm:pt modelId="{80577DDA-865F-104A-BB4A-8410A5EC5999}" type="sibTrans" cxnId="{442F6C5F-0F24-4147-A5C6-2DD06B9C6A4E}">
      <dgm:prSet/>
      <dgm:spPr/>
      <dgm:t>
        <a:bodyPr/>
        <a:lstStyle/>
        <a:p>
          <a:endParaRPr lang="en-GB"/>
        </a:p>
      </dgm:t>
    </dgm:pt>
    <dgm:pt modelId="{3A658422-39A1-0A40-84D8-1DDE2C2BDB1D}" type="pres">
      <dgm:prSet presAssocID="{4486FC53-A42C-A141-8FC1-6F2797579AA4}" presName="Name0" presStyleCnt="0">
        <dgm:presLayoutVars>
          <dgm:dir/>
          <dgm:animLvl val="lvl"/>
          <dgm:resizeHandles val="exact"/>
        </dgm:presLayoutVars>
      </dgm:prSet>
      <dgm:spPr/>
    </dgm:pt>
    <dgm:pt modelId="{CBFA9BC2-4346-A94F-921B-00CF71B357DE}" type="pres">
      <dgm:prSet presAssocID="{B514A51A-5EE6-824E-8301-508405DC543E}" presName="composite" presStyleCnt="0"/>
      <dgm:spPr/>
    </dgm:pt>
    <dgm:pt modelId="{9CE0E6EF-0B1A-C446-B4EE-3F330B5E274B}" type="pres">
      <dgm:prSet presAssocID="{B514A51A-5EE6-824E-8301-508405DC543E}" presName="parTx" presStyleLbl="alignNode1" presStyleIdx="0" presStyleCnt="4">
        <dgm:presLayoutVars>
          <dgm:chMax val="0"/>
          <dgm:chPref val="0"/>
          <dgm:bulletEnabled val="1"/>
        </dgm:presLayoutVars>
      </dgm:prSet>
      <dgm:spPr/>
    </dgm:pt>
    <dgm:pt modelId="{BFA4242F-9D21-6347-B4D7-F2FDB780FFF5}" type="pres">
      <dgm:prSet presAssocID="{B514A51A-5EE6-824E-8301-508405DC543E}" presName="desTx" presStyleLbl="alignAccFollowNode1" presStyleIdx="0" presStyleCnt="4">
        <dgm:presLayoutVars>
          <dgm:bulletEnabled val="1"/>
        </dgm:presLayoutVars>
      </dgm:prSet>
      <dgm:spPr/>
    </dgm:pt>
    <dgm:pt modelId="{ACC189D0-C680-DB48-BF3A-8A0D7104403D}" type="pres">
      <dgm:prSet presAssocID="{826E1EC9-EE24-AB44-A949-55F94F2BD87F}" presName="space" presStyleCnt="0"/>
      <dgm:spPr/>
    </dgm:pt>
    <dgm:pt modelId="{A9D8C218-9199-D043-8205-19810A499B5B}" type="pres">
      <dgm:prSet presAssocID="{53730A96-0EB0-E240-A09E-2F157A4D3BB6}" presName="composite" presStyleCnt="0"/>
      <dgm:spPr/>
    </dgm:pt>
    <dgm:pt modelId="{FD22D885-54D7-C342-A843-BCF82C9E2E63}" type="pres">
      <dgm:prSet presAssocID="{53730A96-0EB0-E240-A09E-2F157A4D3BB6}" presName="parTx" presStyleLbl="alignNode1" presStyleIdx="1" presStyleCnt="4">
        <dgm:presLayoutVars>
          <dgm:chMax val="0"/>
          <dgm:chPref val="0"/>
          <dgm:bulletEnabled val="1"/>
        </dgm:presLayoutVars>
      </dgm:prSet>
      <dgm:spPr/>
    </dgm:pt>
    <dgm:pt modelId="{CE4A2EFB-0A66-B748-B80D-BA465E25FE9D}" type="pres">
      <dgm:prSet presAssocID="{53730A96-0EB0-E240-A09E-2F157A4D3BB6}" presName="desTx" presStyleLbl="alignAccFollowNode1" presStyleIdx="1" presStyleCnt="4">
        <dgm:presLayoutVars>
          <dgm:bulletEnabled val="1"/>
        </dgm:presLayoutVars>
      </dgm:prSet>
      <dgm:spPr/>
    </dgm:pt>
    <dgm:pt modelId="{4B32ACF6-25F7-EB49-9A15-0F6287CCA671}" type="pres">
      <dgm:prSet presAssocID="{28681E8D-1BA9-B045-B7BF-984FC3EAA946}" presName="space" presStyleCnt="0"/>
      <dgm:spPr/>
    </dgm:pt>
    <dgm:pt modelId="{00C22DEC-DEE0-C845-8B42-C2D923E7AB23}" type="pres">
      <dgm:prSet presAssocID="{D1F56169-F1AB-B04F-A4B6-D79756C1D6BC}" presName="composite" presStyleCnt="0"/>
      <dgm:spPr/>
    </dgm:pt>
    <dgm:pt modelId="{528DBD78-22AD-9948-A911-F04665C7A8B1}" type="pres">
      <dgm:prSet presAssocID="{D1F56169-F1AB-B04F-A4B6-D79756C1D6BC}" presName="parTx" presStyleLbl="alignNode1" presStyleIdx="2" presStyleCnt="4">
        <dgm:presLayoutVars>
          <dgm:chMax val="0"/>
          <dgm:chPref val="0"/>
          <dgm:bulletEnabled val="1"/>
        </dgm:presLayoutVars>
      </dgm:prSet>
      <dgm:spPr/>
    </dgm:pt>
    <dgm:pt modelId="{3F220766-FCAD-3342-AD59-13642B57AD88}" type="pres">
      <dgm:prSet presAssocID="{D1F56169-F1AB-B04F-A4B6-D79756C1D6BC}" presName="desTx" presStyleLbl="alignAccFollowNode1" presStyleIdx="2" presStyleCnt="4">
        <dgm:presLayoutVars>
          <dgm:bulletEnabled val="1"/>
        </dgm:presLayoutVars>
      </dgm:prSet>
      <dgm:spPr/>
    </dgm:pt>
    <dgm:pt modelId="{853B3758-5F6B-654E-B07A-1086942528A3}" type="pres">
      <dgm:prSet presAssocID="{CC5B1114-3417-C544-833D-891BF79D4F58}" presName="space" presStyleCnt="0"/>
      <dgm:spPr/>
    </dgm:pt>
    <dgm:pt modelId="{72467D95-B09F-F04B-8580-735B82270D27}" type="pres">
      <dgm:prSet presAssocID="{37973D7C-8AE7-3248-961D-F4F06F4DD305}" presName="composite" presStyleCnt="0"/>
      <dgm:spPr/>
    </dgm:pt>
    <dgm:pt modelId="{89CD986D-C8D1-6C4E-8619-47FA9E2B29C1}" type="pres">
      <dgm:prSet presAssocID="{37973D7C-8AE7-3248-961D-F4F06F4DD305}" presName="parTx" presStyleLbl="alignNode1" presStyleIdx="3" presStyleCnt="4">
        <dgm:presLayoutVars>
          <dgm:chMax val="0"/>
          <dgm:chPref val="0"/>
          <dgm:bulletEnabled val="1"/>
        </dgm:presLayoutVars>
      </dgm:prSet>
      <dgm:spPr/>
    </dgm:pt>
    <dgm:pt modelId="{843E07B9-5276-B549-8A68-69B6B3A693E4}" type="pres">
      <dgm:prSet presAssocID="{37973D7C-8AE7-3248-961D-F4F06F4DD305}" presName="desTx" presStyleLbl="alignAccFollowNode1" presStyleIdx="3" presStyleCnt="4">
        <dgm:presLayoutVars>
          <dgm:bulletEnabled val="1"/>
        </dgm:presLayoutVars>
      </dgm:prSet>
      <dgm:spPr/>
    </dgm:pt>
  </dgm:ptLst>
  <dgm:cxnLst>
    <dgm:cxn modelId="{CF323202-5E77-9644-AD96-AB1569A0686E}" type="presOf" srcId="{1233B0D6-428D-1F41-A858-5D9A9EE60A8B}" destId="{CE4A2EFB-0A66-B748-B80D-BA465E25FE9D}" srcOrd="0" destOrd="0" presId="urn:microsoft.com/office/officeart/2005/8/layout/hList1"/>
    <dgm:cxn modelId="{3DA22E17-9E86-0B4F-AE83-7C8B18ADFDB2}" type="presOf" srcId="{D1F56169-F1AB-B04F-A4B6-D79756C1D6BC}" destId="{528DBD78-22AD-9948-A911-F04665C7A8B1}" srcOrd="0" destOrd="0" presId="urn:microsoft.com/office/officeart/2005/8/layout/hList1"/>
    <dgm:cxn modelId="{3D735322-569F-9946-BF92-7E9510B82799}" type="presOf" srcId="{EE838EE3-E0A3-FA43-BE1A-563C8902ACF7}" destId="{3F220766-FCAD-3342-AD59-13642B57AD88}" srcOrd="0" destOrd="0" presId="urn:microsoft.com/office/officeart/2005/8/layout/hList1"/>
    <dgm:cxn modelId="{60611F35-4189-D848-A65E-682D04A6E4C0}" type="presOf" srcId="{53730A96-0EB0-E240-A09E-2F157A4D3BB6}" destId="{FD22D885-54D7-C342-A843-BCF82C9E2E63}" srcOrd="0" destOrd="0" presId="urn:microsoft.com/office/officeart/2005/8/layout/hList1"/>
    <dgm:cxn modelId="{295F0E5B-5584-AA4A-BBE4-ACCB20A77277}" type="presOf" srcId="{B514A51A-5EE6-824E-8301-508405DC543E}" destId="{9CE0E6EF-0B1A-C446-B4EE-3F330B5E274B}" srcOrd="0" destOrd="0" presId="urn:microsoft.com/office/officeart/2005/8/layout/hList1"/>
    <dgm:cxn modelId="{442F6C5F-0F24-4147-A5C6-2DD06B9C6A4E}" srcId="{37973D7C-8AE7-3248-961D-F4F06F4DD305}" destId="{F29C79E8-0849-A74F-B37F-E2049EB0BBFC}" srcOrd="0" destOrd="0" parTransId="{1356C752-D6F4-6F46-A88D-D25EE428141D}" sibTransId="{80577DDA-865F-104A-BB4A-8410A5EC5999}"/>
    <dgm:cxn modelId="{8105B543-74ED-C74F-B08F-21821CFD8F47}" srcId="{4486FC53-A42C-A141-8FC1-6F2797579AA4}" destId="{B514A51A-5EE6-824E-8301-508405DC543E}" srcOrd="0" destOrd="0" parTransId="{CFD41E02-748E-0547-9ADC-C869F54FF7DC}" sibTransId="{826E1EC9-EE24-AB44-A949-55F94F2BD87F}"/>
    <dgm:cxn modelId="{3EEC8367-5BA6-BC49-A3DF-2E0E23A2C4F1}" type="presOf" srcId="{4486FC53-A42C-A141-8FC1-6F2797579AA4}" destId="{3A658422-39A1-0A40-84D8-1DDE2C2BDB1D}" srcOrd="0" destOrd="0" presId="urn:microsoft.com/office/officeart/2005/8/layout/hList1"/>
    <dgm:cxn modelId="{3B201A69-7CD8-674E-84BC-409E16E1DA69}" srcId="{4486FC53-A42C-A141-8FC1-6F2797579AA4}" destId="{53730A96-0EB0-E240-A09E-2F157A4D3BB6}" srcOrd="1" destOrd="0" parTransId="{7637C18D-6117-2649-9218-9D39C5E5E477}" sibTransId="{28681E8D-1BA9-B045-B7BF-984FC3EAA946}"/>
    <dgm:cxn modelId="{64235C6B-C8F2-2E46-A73C-4003C2256ACC}" srcId="{53730A96-0EB0-E240-A09E-2F157A4D3BB6}" destId="{1233B0D6-428D-1F41-A858-5D9A9EE60A8B}" srcOrd="0" destOrd="0" parTransId="{09143D0C-5CB2-9241-909C-8CC6A40CCE77}" sibTransId="{3AD68AE1-0F57-1747-A9AE-1174A21A792F}"/>
    <dgm:cxn modelId="{38631076-07DA-6B46-84C0-EB73D3D2A5FB}" srcId="{4486FC53-A42C-A141-8FC1-6F2797579AA4}" destId="{D1F56169-F1AB-B04F-A4B6-D79756C1D6BC}" srcOrd="2" destOrd="0" parTransId="{C1400161-00B9-7C46-894A-E835E9298B24}" sibTransId="{CC5B1114-3417-C544-833D-891BF79D4F58}"/>
    <dgm:cxn modelId="{22CB2EAF-2E55-574C-9D2D-FC92DDC25239}" type="presOf" srcId="{37973D7C-8AE7-3248-961D-F4F06F4DD305}" destId="{89CD986D-C8D1-6C4E-8619-47FA9E2B29C1}" srcOrd="0" destOrd="0" presId="urn:microsoft.com/office/officeart/2005/8/layout/hList1"/>
    <dgm:cxn modelId="{902302B1-81DF-DC47-8F5C-447B25B3B59B}" type="presOf" srcId="{F29C79E8-0849-A74F-B37F-E2049EB0BBFC}" destId="{843E07B9-5276-B549-8A68-69B6B3A693E4}" srcOrd="0" destOrd="0" presId="urn:microsoft.com/office/officeart/2005/8/layout/hList1"/>
    <dgm:cxn modelId="{67AB07BC-6CE2-C949-9D9E-61732A157D4C}" srcId="{B514A51A-5EE6-824E-8301-508405DC543E}" destId="{47DB2EAA-070F-6545-BB0D-047F75D23579}" srcOrd="0" destOrd="0" parTransId="{434BF183-B3F3-B540-B095-4886F0EFB397}" sibTransId="{DD8449C2-2342-644B-A791-075824DEA131}"/>
    <dgm:cxn modelId="{90A98DC4-5A27-834A-B8E6-0FF96C645495}" srcId="{4486FC53-A42C-A141-8FC1-6F2797579AA4}" destId="{37973D7C-8AE7-3248-961D-F4F06F4DD305}" srcOrd="3" destOrd="0" parTransId="{40AEB86C-7D7D-9F4D-B094-A588EEFCE079}" sibTransId="{772B87B9-873D-2D45-A61F-EC8136010754}"/>
    <dgm:cxn modelId="{A3827BC7-A62E-694B-BA3A-E954E57FECEA}" srcId="{D1F56169-F1AB-B04F-A4B6-D79756C1D6BC}" destId="{EE838EE3-E0A3-FA43-BE1A-563C8902ACF7}" srcOrd="0" destOrd="0" parTransId="{101FF6F1-42EE-5C48-9523-BA9797AF4012}" sibTransId="{1DBF2920-B65D-834D-A46E-DFB3F21EAC3D}"/>
    <dgm:cxn modelId="{03C94AE2-7115-7E4F-9BD5-7AD0B6C33FFB}" type="presOf" srcId="{47DB2EAA-070F-6545-BB0D-047F75D23579}" destId="{BFA4242F-9D21-6347-B4D7-F2FDB780FFF5}" srcOrd="0" destOrd="0" presId="urn:microsoft.com/office/officeart/2005/8/layout/hList1"/>
    <dgm:cxn modelId="{44FB3B4B-6D0F-A348-8C4D-6C8110892EA7}" type="presParOf" srcId="{3A658422-39A1-0A40-84D8-1DDE2C2BDB1D}" destId="{CBFA9BC2-4346-A94F-921B-00CF71B357DE}" srcOrd="0" destOrd="0" presId="urn:microsoft.com/office/officeart/2005/8/layout/hList1"/>
    <dgm:cxn modelId="{C580F4F6-DA88-2F40-A0F7-666CF8F63969}" type="presParOf" srcId="{CBFA9BC2-4346-A94F-921B-00CF71B357DE}" destId="{9CE0E6EF-0B1A-C446-B4EE-3F330B5E274B}" srcOrd="0" destOrd="0" presId="urn:microsoft.com/office/officeart/2005/8/layout/hList1"/>
    <dgm:cxn modelId="{26D508BD-27E3-C04B-BF4A-E2FB2AD22EB7}" type="presParOf" srcId="{CBFA9BC2-4346-A94F-921B-00CF71B357DE}" destId="{BFA4242F-9D21-6347-B4D7-F2FDB780FFF5}" srcOrd="1" destOrd="0" presId="urn:microsoft.com/office/officeart/2005/8/layout/hList1"/>
    <dgm:cxn modelId="{72A1EE8D-43D1-0C45-A59F-85D28DAF1651}" type="presParOf" srcId="{3A658422-39A1-0A40-84D8-1DDE2C2BDB1D}" destId="{ACC189D0-C680-DB48-BF3A-8A0D7104403D}" srcOrd="1" destOrd="0" presId="urn:microsoft.com/office/officeart/2005/8/layout/hList1"/>
    <dgm:cxn modelId="{E0E7C53B-5D18-6F4F-AC4E-B0802ABAABE1}" type="presParOf" srcId="{3A658422-39A1-0A40-84D8-1DDE2C2BDB1D}" destId="{A9D8C218-9199-D043-8205-19810A499B5B}" srcOrd="2" destOrd="0" presId="urn:microsoft.com/office/officeart/2005/8/layout/hList1"/>
    <dgm:cxn modelId="{5A87E152-4EB2-C341-9261-2376E472B651}" type="presParOf" srcId="{A9D8C218-9199-D043-8205-19810A499B5B}" destId="{FD22D885-54D7-C342-A843-BCF82C9E2E63}" srcOrd="0" destOrd="0" presId="urn:microsoft.com/office/officeart/2005/8/layout/hList1"/>
    <dgm:cxn modelId="{3E5EDFC3-B176-054F-B001-1775B8746D0C}" type="presParOf" srcId="{A9D8C218-9199-D043-8205-19810A499B5B}" destId="{CE4A2EFB-0A66-B748-B80D-BA465E25FE9D}" srcOrd="1" destOrd="0" presId="urn:microsoft.com/office/officeart/2005/8/layout/hList1"/>
    <dgm:cxn modelId="{55C5B064-A9E7-A442-9E3D-D80EA76EB50E}" type="presParOf" srcId="{3A658422-39A1-0A40-84D8-1DDE2C2BDB1D}" destId="{4B32ACF6-25F7-EB49-9A15-0F6287CCA671}" srcOrd="3" destOrd="0" presId="urn:microsoft.com/office/officeart/2005/8/layout/hList1"/>
    <dgm:cxn modelId="{30B2A74E-9AAE-1849-93A4-DF5A410A5591}" type="presParOf" srcId="{3A658422-39A1-0A40-84D8-1DDE2C2BDB1D}" destId="{00C22DEC-DEE0-C845-8B42-C2D923E7AB23}" srcOrd="4" destOrd="0" presId="urn:microsoft.com/office/officeart/2005/8/layout/hList1"/>
    <dgm:cxn modelId="{1F54EAAF-9C7C-514E-9633-9128BEA413FA}" type="presParOf" srcId="{00C22DEC-DEE0-C845-8B42-C2D923E7AB23}" destId="{528DBD78-22AD-9948-A911-F04665C7A8B1}" srcOrd="0" destOrd="0" presId="urn:microsoft.com/office/officeart/2005/8/layout/hList1"/>
    <dgm:cxn modelId="{351ACFD3-D507-F04D-9483-5A6DC97A8486}" type="presParOf" srcId="{00C22DEC-DEE0-C845-8B42-C2D923E7AB23}" destId="{3F220766-FCAD-3342-AD59-13642B57AD88}" srcOrd="1" destOrd="0" presId="urn:microsoft.com/office/officeart/2005/8/layout/hList1"/>
    <dgm:cxn modelId="{8DA1102E-771C-CC42-B482-62F466862743}" type="presParOf" srcId="{3A658422-39A1-0A40-84D8-1DDE2C2BDB1D}" destId="{853B3758-5F6B-654E-B07A-1086942528A3}" srcOrd="5" destOrd="0" presId="urn:microsoft.com/office/officeart/2005/8/layout/hList1"/>
    <dgm:cxn modelId="{008774DE-09A3-D64B-8AA8-BC6E52902423}" type="presParOf" srcId="{3A658422-39A1-0A40-84D8-1DDE2C2BDB1D}" destId="{72467D95-B09F-F04B-8580-735B82270D27}" srcOrd="6" destOrd="0" presId="urn:microsoft.com/office/officeart/2005/8/layout/hList1"/>
    <dgm:cxn modelId="{52F9CF02-0641-2843-9296-2C9645A09CFE}" type="presParOf" srcId="{72467D95-B09F-F04B-8580-735B82270D27}" destId="{89CD986D-C8D1-6C4E-8619-47FA9E2B29C1}" srcOrd="0" destOrd="0" presId="urn:microsoft.com/office/officeart/2005/8/layout/hList1"/>
    <dgm:cxn modelId="{53DFA9FD-2F59-4D42-A61E-E1777F975D7C}" type="presParOf" srcId="{72467D95-B09F-F04B-8580-735B82270D27}" destId="{843E07B9-5276-B549-8A68-69B6B3A693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21047B-B8A8-4EFB-AA28-732A2D7072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DB451F5-45E9-4E1A-903B-4174C0C1A709}">
      <dgm:prSet/>
      <dgm:spPr>
        <a:solidFill>
          <a:srgbClr val="006296"/>
        </a:solidFill>
        <a:ln>
          <a:noFill/>
        </a:ln>
      </dgm:spPr>
      <dgm:t>
        <a:bodyPr/>
        <a:lstStyle/>
        <a:p>
          <a:r>
            <a:rPr lang="en-AU" dirty="0"/>
            <a:t>strategically congruent with the business – specifically, by contributing to the business strategic requirements of stakeholder support, efficiency and market edge</a:t>
          </a:r>
          <a:endParaRPr lang="en-GB" dirty="0"/>
        </a:p>
      </dgm:t>
    </dgm:pt>
    <dgm:pt modelId="{63069C1E-7B57-4988-B1E9-C68006F64D8C}" type="parTrans" cxnId="{FD6CE00E-A3CC-4977-9E99-FE2334BDA06B}">
      <dgm:prSet/>
      <dgm:spPr/>
      <dgm:t>
        <a:bodyPr/>
        <a:lstStyle/>
        <a:p>
          <a:endParaRPr lang="en-GB"/>
        </a:p>
      </dgm:t>
    </dgm:pt>
    <dgm:pt modelId="{C3D5955B-A0C2-4E41-B6B8-88E42810FCB0}" type="sibTrans" cxnId="{FD6CE00E-A3CC-4977-9E99-FE2334BDA06B}">
      <dgm:prSet/>
      <dgm:spPr/>
      <dgm:t>
        <a:bodyPr/>
        <a:lstStyle/>
        <a:p>
          <a:endParaRPr lang="en-GB"/>
        </a:p>
      </dgm:t>
    </dgm:pt>
    <dgm:pt modelId="{47A5DDA2-A2D4-4E2C-97CD-953FFFA065EE}">
      <dgm:prSet/>
      <dgm:spPr>
        <a:solidFill>
          <a:srgbClr val="A93E62"/>
        </a:solidFill>
        <a:ln>
          <a:noFill/>
        </a:ln>
      </dgm:spPr>
      <dgm:t>
        <a:bodyPr/>
        <a:lstStyle/>
        <a:p>
          <a:r>
            <a:rPr lang="en-AU" dirty="0"/>
            <a:t>deep practices that achieve genuine improvements in sustainable development outcomes, rather than superficial tick-a-box efforts</a:t>
          </a:r>
        </a:p>
      </dgm:t>
    </dgm:pt>
    <dgm:pt modelId="{1F0909E3-2665-4470-AFF5-86C5D7C7963B}" type="parTrans" cxnId="{DA68CA79-F826-4980-9CCD-AE402ED4D0CB}">
      <dgm:prSet/>
      <dgm:spPr/>
      <dgm:t>
        <a:bodyPr/>
        <a:lstStyle/>
        <a:p>
          <a:endParaRPr lang="en-GB"/>
        </a:p>
      </dgm:t>
    </dgm:pt>
    <dgm:pt modelId="{99D16F71-00A9-4379-8426-1340B4E1C050}" type="sibTrans" cxnId="{DA68CA79-F826-4980-9CCD-AE402ED4D0CB}">
      <dgm:prSet/>
      <dgm:spPr/>
      <dgm:t>
        <a:bodyPr/>
        <a:lstStyle/>
        <a:p>
          <a:endParaRPr lang="en-GB"/>
        </a:p>
      </dgm:t>
    </dgm:pt>
    <dgm:pt modelId="{ADDCC911-ED8F-4898-90B4-3EA7C21C4D86}">
      <dgm:prSet/>
      <dgm:spPr>
        <a:solidFill>
          <a:srgbClr val="4B5085"/>
        </a:solidFill>
        <a:ln>
          <a:noFill/>
        </a:ln>
      </dgm:spPr>
      <dgm:t>
        <a:bodyPr/>
        <a:lstStyle/>
        <a:p>
          <a:r>
            <a:rPr lang="en-AU" dirty="0"/>
            <a:t>mature, leading-edge approaches that offer the best available value proposition for the business on the scale from comply through to transform</a:t>
          </a:r>
        </a:p>
      </dgm:t>
    </dgm:pt>
    <dgm:pt modelId="{01473762-2131-43EB-ABFF-A68BCE597116}" type="parTrans" cxnId="{569688BF-31EA-4FBA-8DC4-6778DF6A34F0}">
      <dgm:prSet/>
      <dgm:spPr/>
      <dgm:t>
        <a:bodyPr/>
        <a:lstStyle/>
        <a:p>
          <a:endParaRPr lang="en-GB"/>
        </a:p>
      </dgm:t>
    </dgm:pt>
    <dgm:pt modelId="{B0C043CE-C5EC-4647-90C5-A50339079C9E}" type="sibTrans" cxnId="{569688BF-31EA-4FBA-8DC4-6778DF6A34F0}">
      <dgm:prSet/>
      <dgm:spPr/>
      <dgm:t>
        <a:bodyPr/>
        <a:lstStyle/>
        <a:p>
          <a:endParaRPr lang="en-GB"/>
        </a:p>
      </dgm:t>
    </dgm:pt>
    <dgm:pt modelId="{70B1DB7B-CBD7-4EF5-A1E1-0BF8CC82914C}">
      <dgm:prSet/>
      <dgm:spPr>
        <a:solidFill>
          <a:srgbClr val="007B82"/>
        </a:solidFill>
        <a:ln>
          <a:noFill/>
        </a:ln>
      </dgm:spPr>
      <dgm:t>
        <a:bodyPr/>
        <a:lstStyle/>
        <a:p>
          <a:r>
            <a:rPr lang="en-AU" dirty="0"/>
            <a:t>well-integrated with other business practices, thus promoting efficiency and effectiveness in implementation.</a:t>
          </a:r>
        </a:p>
      </dgm:t>
    </dgm:pt>
    <dgm:pt modelId="{A44FF797-3664-4BC1-99D9-4F929836807C}" type="parTrans" cxnId="{034F7ADA-9695-4A5F-B3D5-3DA7CE94D638}">
      <dgm:prSet/>
      <dgm:spPr/>
      <dgm:t>
        <a:bodyPr/>
        <a:lstStyle/>
        <a:p>
          <a:endParaRPr lang="en-GB"/>
        </a:p>
      </dgm:t>
    </dgm:pt>
    <dgm:pt modelId="{BA35328B-3628-4146-B7A5-B53453CE7A72}" type="sibTrans" cxnId="{034F7ADA-9695-4A5F-B3D5-3DA7CE94D638}">
      <dgm:prSet/>
      <dgm:spPr/>
      <dgm:t>
        <a:bodyPr/>
        <a:lstStyle/>
        <a:p>
          <a:endParaRPr lang="en-GB"/>
        </a:p>
      </dgm:t>
    </dgm:pt>
    <dgm:pt modelId="{E57E87E0-1027-4B79-AD3B-AF4B7703A29D}" type="pres">
      <dgm:prSet presAssocID="{4121047B-B8A8-4EFB-AA28-732A2D707216}" presName="diagram" presStyleCnt="0">
        <dgm:presLayoutVars>
          <dgm:dir/>
          <dgm:resizeHandles val="exact"/>
        </dgm:presLayoutVars>
      </dgm:prSet>
      <dgm:spPr/>
    </dgm:pt>
    <dgm:pt modelId="{E8FE5117-406B-4094-8A2C-373DF15CE51B}" type="pres">
      <dgm:prSet presAssocID="{2DB451F5-45E9-4E1A-903B-4174C0C1A709}" presName="node" presStyleLbl="node1" presStyleIdx="0" presStyleCnt="4">
        <dgm:presLayoutVars>
          <dgm:bulletEnabled val="1"/>
        </dgm:presLayoutVars>
      </dgm:prSet>
      <dgm:spPr/>
    </dgm:pt>
    <dgm:pt modelId="{3B6384F5-9158-4AA7-8A55-4B3D9CB71540}" type="pres">
      <dgm:prSet presAssocID="{C3D5955B-A0C2-4E41-B6B8-88E42810FCB0}" presName="sibTrans" presStyleCnt="0"/>
      <dgm:spPr/>
    </dgm:pt>
    <dgm:pt modelId="{6D3B61FA-BD55-4470-9967-5AA95E52504C}" type="pres">
      <dgm:prSet presAssocID="{47A5DDA2-A2D4-4E2C-97CD-953FFFA065EE}" presName="node" presStyleLbl="node1" presStyleIdx="1" presStyleCnt="4">
        <dgm:presLayoutVars>
          <dgm:bulletEnabled val="1"/>
        </dgm:presLayoutVars>
      </dgm:prSet>
      <dgm:spPr/>
    </dgm:pt>
    <dgm:pt modelId="{82D249FD-07EA-4BD1-8BA0-3EE99147FCBF}" type="pres">
      <dgm:prSet presAssocID="{99D16F71-00A9-4379-8426-1340B4E1C050}" presName="sibTrans" presStyleCnt="0"/>
      <dgm:spPr/>
    </dgm:pt>
    <dgm:pt modelId="{87E8F58D-F2D8-489A-9834-21EEB2952C06}" type="pres">
      <dgm:prSet presAssocID="{ADDCC911-ED8F-4898-90B4-3EA7C21C4D86}" presName="node" presStyleLbl="node1" presStyleIdx="2" presStyleCnt="4">
        <dgm:presLayoutVars>
          <dgm:bulletEnabled val="1"/>
        </dgm:presLayoutVars>
      </dgm:prSet>
      <dgm:spPr/>
    </dgm:pt>
    <dgm:pt modelId="{5C19745B-E0D4-45F1-904F-40F36FBACD35}" type="pres">
      <dgm:prSet presAssocID="{B0C043CE-C5EC-4647-90C5-A50339079C9E}" presName="sibTrans" presStyleCnt="0"/>
      <dgm:spPr/>
    </dgm:pt>
    <dgm:pt modelId="{2BC0E705-5DAE-4D62-828B-5269DE0C7599}" type="pres">
      <dgm:prSet presAssocID="{70B1DB7B-CBD7-4EF5-A1E1-0BF8CC82914C}" presName="node" presStyleLbl="node1" presStyleIdx="3" presStyleCnt="4">
        <dgm:presLayoutVars>
          <dgm:bulletEnabled val="1"/>
        </dgm:presLayoutVars>
      </dgm:prSet>
      <dgm:spPr/>
    </dgm:pt>
  </dgm:ptLst>
  <dgm:cxnLst>
    <dgm:cxn modelId="{FD6CE00E-A3CC-4977-9E99-FE2334BDA06B}" srcId="{4121047B-B8A8-4EFB-AA28-732A2D707216}" destId="{2DB451F5-45E9-4E1A-903B-4174C0C1A709}" srcOrd="0" destOrd="0" parTransId="{63069C1E-7B57-4988-B1E9-C68006F64D8C}" sibTransId="{C3D5955B-A0C2-4E41-B6B8-88E42810FCB0}"/>
    <dgm:cxn modelId="{4B5B3618-A12C-40F7-A973-01641D29AFEB}" type="presOf" srcId="{47A5DDA2-A2D4-4E2C-97CD-953FFFA065EE}" destId="{6D3B61FA-BD55-4470-9967-5AA95E52504C}" srcOrd="0" destOrd="0" presId="urn:microsoft.com/office/officeart/2005/8/layout/default"/>
    <dgm:cxn modelId="{1F926420-F8DB-4ED3-A277-CFC10D3D2ED6}" type="presOf" srcId="{2DB451F5-45E9-4E1A-903B-4174C0C1A709}" destId="{E8FE5117-406B-4094-8A2C-373DF15CE51B}" srcOrd="0" destOrd="0" presId="urn:microsoft.com/office/officeart/2005/8/layout/default"/>
    <dgm:cxn modelId="{861B8C33-CE91-4A02-B883-85C0D26D935D}" type="presOf" srcId="{70B1DB7B-CBD7-4EF5-A1E1-0BF8CC82914C}" destId="{2BC0E705-5DAE-4D62-828B-5269DE0C7599}" srcOrd="0" destOrd="0" presId="urn:microsoft.com/office/officeart/2005/8/layout/default"/>
    <dgm:cxn modelId="{DA68CA79-F826-4980-9CCD-AE402ED4D0CB}" srcId="{4121047B-B8A8-4EFB-AA28-732A2D707216}" destId="{47A5DDA2-A2D4-4E2C-97CD-953FFFA065EE}" srcOrd="1" destOrd="0" parTransId="{1F0909E3-2665-4470-AFF5-86C5D7C7963B}" sibTransId="{99D16F71-00A9-4379-8426-1340B4E1C050}"/>
    <dgm:cxn modelId="{A12B8E98-B3D5-4868-BBBC-1C7E69182E6B}" type="presOf" srcId="{ADDCC911-ED8F-4898-90B4-3EA7C21C4D86}" destId="{87E8F58D-F2D8-489A-9834-21EEB2952C06}" srcOrd="0" destOrd="0" presId="urn:microsoft.com/office/officeart/2005/8/layout/default"/>
    <dgm:cxn modelId="{569688BF-31EA-4FBA-8DC4-6778DF6A34F0}" srcId="{4121047B-B8A8-4EFB-AA28-732A2D707216}" destId="{ADDCC911-ED8F-4898-90B4-3EA7C21C4D86}" srcOrd="2" destOrd="0" parTransId="{01473762-2131-43EB-ABFF-A68BCE597116}" sibTransId="{B0C043CE-C5EC-4647-90C5-A50339079C9E}"/>
    <dgm:cxn modelId="{60DD38C2-FC67-4E4E-8DA8-F1E2964695D7}" type="presOf" srcId="{4121047B-B8A8-4EFB-AA28-732A2D707216}" destId="{E57E87E0-1027-4B79-AD3B-AF4B7703A29D}" srcOrd="0" destOrd="0" presId="urn:microsoft.com/office/officeart/2005/8/layout/default"/>
    <dgm:cxn modelId="{034F7ADA-9695-4A5F-B3D5-3DA7CE94D638}" srcId="{4121047B-B8A8-4EFB-AA28-732A2D707216}" destId="{70B1DB7B-CBD7-4EF5-A1E1-0BF8CC82914C}" srcOrd="3" destOrd="0" parTransId="{A44FF797-3664-4BC1-99D9-4F929836807C}" sibTransId="{BA35328B-3628-4146-B7A5-B53453CE7A72}"/>
    <dgm:cxn modelId="{D82B4937-40D3-463D-812E-EE352999D35B}" type="presParOf" srcId="{E57E87E0-1027-4B79-AD3B-AF4B7703A29D}" destId="{E8FE5117-406B-4094-8A2C-373DF15CE51B}" srcOrd="0" destOrd="0" presId="urn:microsoft.com/office/officeart/2005/8/layout/default"/>
    <dgm:cxn modelId="{399DE1DA-44F8-42CF-825D-3EFAE17F2FBC}" type="presParOf" srcId="{E57E87E0-1027-4B79-AD3B-AF4B7703A29D}" destId="{3B6384F5-9158-4AA7-8A55-4B3D9CB71540}" srcOrd="1" destOrd="0" presId="urn:microsoft.com/office/officeart/2005/8/layout/default"/>
    <dgm:cxn modelId="{F3646490-109E-470D-82D6-7B0CB6C714F9}" type="presParOf" srcId="{E57E87E0-1027-4B79-AD3B-AF4B7703A29D}" destId="{6D3B61FA-BD55-4470-9967-5AA95E52504C}" srcOrd="2" destOrd="0" presId="urn:microsoft.com/office/officeart/2005/8/layout/default"/>
    <dgm:cxn modelId="{27241195-C665-4FBC-BCCE-00D741EDE414}" type="presParOf" srcId="{E57E87E0-1027-4B79-AD3B-AF4B7703A29D}" destId="{82D249FD-07EA-4BD1-8BA0-3EE99147FCBF}" srcOrd="3" destOrd="0" presId="urn:microsoft.com/office/officeart/2005/8/layout/default"/>
    <dgm:cxn modelId="{8CF36E75-0987-4924-A390-01CA0CAE56E4}" type="presParOf" srcId="{E57E87E0-1027-4B79-AD3B-AF4B7703A29D}" destId="{87E8F58D-F2D8-489A-9834-21EEB2952C06}" srcOrd="4" destOrd="0" presId="urn:microsoft.com/office/officeart/2005/8/layout/default"/>
    <dgm:cxn modelId="{9E23900D-86B8-4FDB-9D42-B60E9483DEC7}" type="presParOf" srcId="{E57E87E0-1027-4B79-AD3B-AF4B7703A29D}" destId="{5C19745B-E0D4-45F1-904F-40F36FBACD35}" srcOrd="5" destOrd="0" presId="urn:microsoft.com/office/officeart/2005/8/layout/default"/>
    <dgm:cxn modelId="{4E08948D-39B5-4B63-8604-1BFF8B792909}" type="presParOf" srcId="{E57E87E0-1027-4B79-AD3B-AF4B7703A29D}" destId="{2BC0E705-5DAE-4D62-828B-5269DE0C759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1C297-709B-7D4C-BC9D-482758D211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9DB1BAE-2DD1-B242-BC98-FF17EBDB8AA5}">
      <dgm:prSet/>
      <dgm:spPr>
        <a:solidFill>
          <a:srgbClr val="006296"/>
        </a:solidFill>
        <a:ln>
          <a:noFill/>
        </a:ln>
      </dgm:spPr>
      <dgm:t>
        <a:bodyPr/>
        <a:lstStyle/>
        <a:p>
          <a:r>
            <a:rPr lang="en-AU" dirty="0"/>
            <a:t>Exporting</a:t>
          </a:r>
        </a:p>
      </dgm:t>
    </dgm:pt>
    <dgm:pt modelId="{86FF72A7-CA9D-6D4C-90A6-78FE4B36DBA5}" type="parTrans" cxnId="{B8E111AA-2046-CB4B-9F8F-467E0F238A56}">
      <dgm:prSet/>
      <dgm:spPr/>
      <dgm:t>
        <a:bodyPr/>
        <a:lstStyle/>
        <a:p>
          <a:endParaRPr lang="en-GB"/>
        </a:p>
      </dgm:t>
    </dgm:pt>
    <dgm:pt modelId="{56CD4186-7B9B-C74C-8D6C-086A89F26B4A}" type="sibTrans" cxnId="{B8E111AA-2046-CB4B-9F8F-467E0F238A56}">
      <dgm:prSet/>
      <dgm:spPr/>
      <dgm:t>
        <a:bodyPr/>
        <a:lstStyle/>
        <a:p>
          <a:endParaRPr lang="en-GB"/>
        </a:p>
      </dgm:t>
    </dgm:pt>
    <dgm:pt modelId="{A6E44756-B118-BD40-B0A3-73A5DA310280}">
      <dgm:prSet/>
      <dgm:spPr/>
      <dgm:t>
        <a:bodyPr/>
        <a:lstStyle/>
        <a:p>
          <a:r>
            <a:rPr lang="en-AU" dirty="0"/>
            <a:t>An entry strategy, in which the organisation maintains its production facilities within its home country and transfers its products for sale in foreign markets</a:t>
          </a:r>
        </a:p>
      </dgm:t>
    </dgm:pt>
    <dgm:pt modelId="{17FC4234-1CDE-8F44-84A8-020788D69C39}" type="parTrans" cxnId="{F55DECDC-5F1F-4349-8E20-F55852011831}">
      <dgm:prSet/>
      <dgm:spPr/>
      <dgm:t>
        <a:bodyPr/>
        <a:lstStyle/>
        <a:p>
          <a:endParaRPr lang="en-GB"/>
        </a:p>
      </dgm:t>
    </dgm:pt>
    <dgm:pt modelId="{079DBF53-4168-B24D-A65F-0BE4512549EB}" type="sibTrans" cxnId="{F55DECDC-5F1F-4349-8E20-F55852011831}">
      <dgm:prSet/>
      <dgm:spPr/>
      <dgm:t>
        <a:bodyPr/>
        <a:lstStyle/>
        <a:p>
          <a:endParaRPr lang="en-GB"/>
        </a:p>
      </dgm:t>
    </dgm:pt>
    <dgm:pt modelId="{9F8FB08C-2A14-9C43-8841-51D85C74A60A}">
      <dgm:prSet/>
      <dgm:spPr>
        <a:solidFill>
          <a:srgbClr val="A93E62"/>
        </a:solidFill>
        <a:ln>
          <a:noFill/>
        </a:ln>
      </dgm:spPr>
      <dgm:t>
        <a:bodyPr/>
        <a:lstStyle/>
        <a:p>
          <a:r>
            <a:rPr lang="en-AU" dirty="0"/>
            <a:t>Global outsourcing (offshoring)</a:t>
          </a:r>
        </a:p>
      </dgm:t>
    </dgm:pt>
    <dgm:pt modelId="{3C9926CB-31AA-2D42-85D0-C6F972549F56}" type="parTrans" cxnId="{EEFC436C-5F91-7049-9416-B88DE5B02F23}">
      <dgm:prSet/>
      <dgm:spPr/>
      <dgm:t>
        <a:bodyPr/>
        <a:lstStyle/>
        <a:p>
          <a:endParaRPr lang="en-GB"/>
        </a:p>
      </dgm:t>
    </dgm:pt>
    <dgm:pt modelId="{5E17ED9E-0182-BB45-8C96-48D105414DAB}" type="sibTrans" cxnId="{EEFC436C-5F91-7049-9416-B88DE5B02F23}">
      <dgm:prSet/>
      <dgm:spPr/>
      <dgm:t>
        <a:bodyPr/>
        <a:lstStyle/>
        <a:p>
          <a:endParaRPr lang="en-GB"/>
        </a:p>
      </dgm:t>
    </dgm:pt>
    <dgm:pt modelId="{C1E675DD-282C-054C-838A-73D7BC1A46DF}">
      <dgm:prSet/>
      <dgm:spPr/>
      <dgm:t>
        <a:bodyPr/>
        <a:lstStyle/>
        <a:p>
          <a:r>
            <a:rPr lang="en-AU" dirty="0"/>
            <a:t>Engaging in the international division of labour so as to obtain the cheapest sources of labour and supplies regardless of country</a:t>
          </a:r>
        </a:p>
      </dgm:t>
    </dgm:pt>
    <dgm:pt modelId="{13633274-06AA-6949-A25D-76A860FA299A}" type="parTrans" cxnId="{DE7E3E6F-1EE4-F645-B533-9B69332056D4}">
      <dgm:prSet/>
      <dgm:spPr/>
      <dgm:t>
        <a:bodyPr/>
        <a:lstStyle/>
        <a:p>
          <a:endParaRPr lang="en-GB"/>
        </a:p>
      </dgm:t>
    </dgm:pt>
    <dgm:pt modelId="{748E5066-216D-1B46-AFCF-D07110DB6F16}" type="sibTrans" cxnId="{DE7E3E6F-1EE4-F645-B533-9B69332056D4}">
      <dgm:prSet/>
      <dgm:spPr/>
      <dgm:t>
        <a:bodyPr/>
        <a:lstStyle/>
        <a:p>
          <a:endParaRPr lang="en-GB"/>
        </a:p>
      </dgm:t>
    </dgm:pt>
    <dgm:pt modelId="{61A892CA-A113-5B41-B54A-F623E7700F3D}">
      <dgm:prSet/>
      <dgm:spPr>
        <a:solidFill>
          <a:srgbClr val="4B5085"/>
        </a:solidFill>
        <a:ln>
          <a:noFill/>
        </a:ln>
      </dgm:spPr>
      <dgm:t>
        <a:bodyPr/>
        <a:lstStyle/>
        <a:p>
          <a:r>
            <a:rPr lang="en-AU" dirty="0"/>
            <a:t>Partnerships</a:t>
          </a:r>
        </a:p>
      </dgm:t>
    </dgm:pt>
    <dgm:pt modelId="{2A024360-8578-6F42-8EB1-87B768EE208A}" type="parTrans" cxnId="{EC9477D1-0472-9441-AE4B-963438EAC4D2}">
      <dgm:prSet/>
      <dgm:spPr/>
      <dgm:t>
        <a:bodyPr/>
        <a:lstStyle/>
        <a:p>
          <a:endParaRPr lang="en-GB"/>
        </a:p>
      </dgm:t>
    </dgm:pt>
    <dgm:pt modelId="{301888AC-E23F-B941-B928-130FE786EBC7}" type="sibTrans" cxnId="{EC9477D1-0472-9441-AE4B-963438EAC4D2}">
      <dgm:prSet/>
      <dgm:spPr/>
      <dgm:t>
        <a:bodyPr/>
        <a:lstStyle/>
        <a:p>
          <a:endParaRPr lang="en-GB"/>
        </a:p>
      </dgm:t>
    </dgm:pt>
    <dgm:pt modelId="{1BE30190-A369-A24C-8A17-F0EEBDEAF2CB}">
      <dgm:prSet/>
      <dgm:spPr/>
      <dgm:t>
        <a:bodyPr/>
        <a:lstStyle/>
        <a:p>
          <a:r>
            <a:rPr lang="en-AU" dirty="0"/>
            <a:t>Represents a higher level of involvement of international trade</a:t>
          </a:r>
        </a:p>
      </dgm:t>
    </dgm:pt>
    <dgm:pt modelId="{8916A3E5-4FBE-C146-9835-D886C1A7ED86}" type="parTrans" cxnId="{2C6C8B65-A650-6A42-A8E0-9A5C521AAD7C}">
      <dgm:prSet/>
      <dgm:spPr/>
      <dgm:t>
        <a:bodyPr/>
        <a:lstStyle/>
        <a:p>
          <a:endParaRPr lang="en-GB"/>
        </a:p>
      </dgm:t>
    </dgm:pt>
    <dgm:pt modelId="{87DEB3E3-CBA5-0945-893F-FE7349840FDA}" type="sibTrans" cxnId="{2C6C8B65-A650-6A42-A8E0-9A5C521AAD7C}">
      <dgm:prSet/>
      <dgm:spPr/>
      <dgm:t>
        <a:bodyPr/>
        <a:lstStyle/>
        <a:p>
          <a:endParaRPr lang="en-GB"/>
        </a:p>
      </dgm:t>
    </dgm:pt>
    <dgm:pt modelId="{C1A01544-B1D9-6047-99B9-CC7C583A8578}">
      <dgm:prSet/>
      <dgm:spPr/>
      <dgm:t>
        <a:bodyPr/>
        <a:lstStyle/>
        <a:p>
          <a:r>
            <a:rPr lang="en-AU" dirty="0"/>
            <a:t>Often the least risky way to get into the global game, e.g. joint venture, where one company shares costs and risks with another firm, typically in the host country, to develop new products, build a manufacturing facility, or set up a sales and distribution network</a:t>
          </a:r>
        </a:p>
      </dgm:t>
    </dgm:pt>
    <dgm:pt modelId="{8FD6FDAE-2A5B-DA4A-B48B-79E0DB9B7E84}" type="parTrans" cxnId="{C34011FB-8C9E-C14D-9ECF-8E9B4DA9152A}">
      <dgm:prSet/>
      <dgm:spPr/>
      <dgm:t>
        <a:bodyPr/>
        <a:lstStyle/>
        <a:p>
          <a:endParaRPr lang="en-GB"/>
        </a:p>
      </dgm:t>
    </dgm:pt>
    <dgm:pt modelId="{556FC614-56C6-F24F-9DB9-C8D4CC23A2FE}" type="sibTrans" cxnId="{C34011FB-8C9E-C14D-9ECF-8E9B4DA9152A}">
      <dgm:prSet/>
      <dgm:spPr/>
      <dgm:t>
        <a:bodyPr/>
        <a:lstStyle/>
        <a:p>
          <a:endParaRPr lang="en-GB"/>
        </a:p>
      </dgm:t>
    </dgm:pt>
    <dgm:pt modelId="{679D49A8-660F-C745-A2AB-CBD534BD0AD6}" type="pres">
      <dgm:prSet presAssocID="{93F1C297-709B-7D4C-BC9D-482758D211AD}" presName="Name0" presStyleCnt="0">
        <dgm:presLayoutVars>
          <dgm:dir/>
          <dgm:animLvl val="lvl"/>
          <dgm:resizeHandles val="exact"/>
        </dgm:presLayoutVars>
      </dgm:prSet>
      <dgm:spPr/>
    </dgm:pt>
    <dgm:pt modelId="{36AA452B-8488-5A4A-9D23-D2256D28E64B}" type="pres">
      <dgm:prSet presAssocID="{39DB1BAE-2DD1-B242-BC98-FF17EBDB8AA5}" presName="composite" presStyleCnt="0"/>
      <dgm:spPr/>
    </dgm:pt>
    <dgm:pt modelId="{4EE2CF3E-1054-3B4C-BA31-9EC7712C2282}" type="pres">
      <dgm:prSet presAssocID="{39DB1BAE-2DD1-B242-BC98-FF17EBDB8AA5}" presName="parTx" presStyleLbl="alignNode1" presStyleIdx="0" presStyleCnt="3">
        <dgm:presLayoutVars>
          <dgm:chMax val="0"/>
          <dgm:chPref val="0"/>
          <dgm:bulletEnabled val="1"/>
        </dgm:presLayoutVars>
      </dgm:prSet>
      <dgm:spPr/>
    </dgm:pt>
    <dgm:pt modelId="{D7B5D5E2-208E-374F-B342-CB5D5012F66E}" type="pres">
      <dgm:prSet presAssocID="{39DB1BAE-2DD1-B242-BC98-FF17EBDB8AA5}" presName="desTx" presStyleLbl="alignAccFollowNode1" presStyleIdx="0" presStyleCnt="3">
        <dgm:presLayoutVars>
          <dgm:bulletEnabled val="1"/>
        </dgm:presLayoutVars>
      </dgm:prSet>
      <dgm:spPr/>
    </dgm:pt>
    <dgm:pt modelId="{F9B36D9A-9F80-3F46-B649-FCFE0C0D3C66}" type="pres">
      <dgm:prSet presAssocID="{56CD4186-7B9B-C74C-8D6C-086A89F26B4A}" presName="space" presStyleCnt="0"/>
      <dgm:spPr/>
    </dgm:pt>
    <dgm:pt modelId="{C148D0A8-5A63-A345-9E28-4A0DCB800A6E}" type="pres">
      <dgm:prSet presAssocID="{9F8FB08C-2A14-9C43-8841-51D85C74A60A}" presName="composite" presStyleCnt="0"/>
      <dgm:spPr/>
    </dgm:pt>
    <dgm:pt modelId="{210FB154-8D2D-334C-A939-02B5F1FB1DDD}" type="pres">
      <dgm:prSet presAssocID="{9F8FB08C-2A14-9C43-8841-51D85C74A60A}" presName="parTx" presStyleLbl="alignNode1" presStyleIdx="1" presStyleCnt="3">
        <dgm:presLayoutVars>
          <dgm:chMax val="0"/>
          <dgm:chPref val="0"/>
          <dgm:bulletEnabled val="1"/>
        </dgm:presLayoutVars>
      </dgm:prSet>
      <dgm:spPr/>
    </dgm:pt>
    <dgm:pt modelId="{3F98A9AC-49B3-D945-B7C3-599CE075D054}" type="pres">
      <dgm:prSet presAssocID="{9F8FB08C-2A14-9C43-8841-51D85C74A60A}" presName="desTx" presStyleLbl="alignAccFollowNode1" presStyleIdx="1" presStyleCnt="3">
        <dgm:presLayoutVars>
          <dgm:bulletEnabled val="1"/>
        </dgm:presLayoutVars>
      </dgm:prSet>
      <dgm:spPr/>
    </dgm:pt>
    <dgm:pt modelId="{8AFC7554-30DF-C648-B0F3-D5AC9485093A}" type="pres">
      <dgm:prSet presAssocID="{5E17ED9E-0182-BB45-8C96-48D105414DAB}" presName="space" presStyleCnt="0"/>
      <dgm:spPr/>
    </dgm:pt>
    <dgm:pt modelId="{798B7EF3-1ED6-B046-973D-01EB8DD3CD7C}" type="pres">
      <dgm:prSet presAssocID="{61A892CA-A113-5B41-B54A-F623E7700F3D}" presName="composite" presStyleCnt="0"/>
      <dgm:spPr/>
    </dgm:pt>
    <dgm:pt modelId="{36046E82-44E0-8941-8E89-2706FBEA8038}" type="pres">
      <dgm:prSet presAssocID="{61A892CA-A113-5B41-B54A-F623E7700F3D}" presName="parTx" presStyleLbl="alignNode1" presStyleIdx="2" presStyleCnt="3">
        <dgm:presLayoutVars>
          <dgm:chMax val="0"/>
          <dgm:chPref val="0"/>
          <dgm:bulletEnabled val="1"/>
        </dgm:presLayoutVars>
      </dgm:prSet>
      <dgm:spPr/>
    </dgm:pt>
    <dgm:pt modelId="{3DD0B84B-75AC-E140-A61B-77247109DF14}" type="pres">
      <dgm:prSet presAssocID="{61A892CA-A113-5B41-B54A-F623E7700F3D}" presName="desTx" presStyleLbl="alignAccFollowNode1" presStyleIdx="2" presStyleCnt="3">
        <dgm:presLayoutVars>
          <dgm:bulletEnabled val="1"/>
        </dgm:presLayoutVars>
      </dgm:prSet>
      <dgm:spPr/>
    </dgm:pt>
  </dgm:ptLst>
  <dgm:cxnLst>
    <dgm:cxn modelId="{A0C5E723-F913-294E-8043-541353B16C01}" type="presOf" srcId="{93F1C297-709B-7D4C-BC9D-482758D211AD}" destId="{679D49A8-660F-C745-A2AB-CBD534BD0AD6}" srcOrd="0" destOrd="0" presId="urn:microsoft.com/office/officeart/2005/8/layout/hList1"/>
    <dgm:cxn modelId="{6A7FA440-BCE4-1E42-A3E4-05EDFCD6F668}" type="presOf" srcId="{C1E675DD-282C-054C-838A-73D7BC1A46DF}" destId="{3F98A9AC-49B3-D945-B7C3-599CE075D054}" srcOrd="0" destOrd="0" presId="urn:microsoft.com/office/officeart/2005/8/layout/hList1"/>
    <dgm:cxn modelId="{7FE36963-2497-E94D-9F19-05BE2B059AFF}" type="presOf" srcId="{39DB1BAE-2DD1-B242-BC98-FF17EBDB8AA5}" destId="{4EE2CF3E-1054-3B4C-BA31-9EC7712C2282}" srcOrd="0" destOrd="0" presId="urn:microsoft.com/office/officeart/2005/8/layout/hList1"/>
    <dgm:cxn modelId="{2C6C8B65-A650-6A42-A8E0-9A5C521AAD7C}" srcId="{61A892CA-A113-5B41-B54A-F623E7700F3D}" destId="{1BE30190-A369-A24C-8A17-F0EEBDEAF2CB}" srcOrd="0" destOrd="0" parTransId="{8916A3E5-4FBE-C146-9835-D886C1A7ED86}" sibTransId="{87DEB3E3-CBA5-0945-893F-FE7349840FDA}"/>
    <dgm:cxn modelId="{EEFC436C-5F91-7049-9416-B88DE5B02F23}" srcId="{93F1C297-709B-7D4C-BC9D-482758D211AD}" destId="{9F8FB08C-2A14-9C43-8841-51D85C74A60A}" srcOrd="1" destOrd="0" parTransId="{3C9926CB-31AA-2D42-85D0-C6F972549F56}" sibTransId="{5E17ED9E-0182-BB45-8C96-48D105414DAB}"/>
    <dgm:cxn modelId="{616BC54D-A39D-C440-A6BA-0ECD090AFF64}" type="presOf" srcId="{9F8FB08C-2A14-9C43-8841-51D85C74A60A}" destId="{210FB154-8D2D-334C-A939-02B5F1FB1DDD}" srcOrd="0" destOrd="0" presId="urn:microsoft.com/office/officeart/2005/8/layout/hList1"/>
    <dgm:cxn modelId="{DE7E3E6F-1EE4-F645-B533-9B69332056D4}" srcId="{9F8FB08C-2A14-9C43-8841-51D85C74A60A}" destId="{C1E675DD-282C-054C-838A-73D7BC1A46DF}" srcOrd="0" destOrd="0" parTransId="{13633274-06AA-6949-A25D-76A860FA299A}" sibTransId="{748E5066-216D-1B46-AFCF-D07110DB6F16}"/>
    <dgm:cxn modelId="{1E9222A3-93F0-844F-B2A2-E4309742FDE2}" type="presOf" srcId="{61A892CA-A113-5B41-B54A-F623E7700F3D}" destId="{36046E82-44E0-8941-8E89-2706FBEA8038}" srcOrd="0" destOrd="0" presId="urn:microsoft.com/office/officeart/2005/8/layout/hList1"/>
    <dgm:cxn modelId="{B8E111AA-2046-CB4B-9F8F-467E0F238A56}" srcId="{93F1C297-709B-7D4C-BC9D-482758D211AD}" destId="{39DB1BAE-2DD1-B242-BC98-FF17EBDB8AA5}" srcOrd="0" destOrd="0" parTransId="{86FF72A7-CA9D-6D4C-90A6-78FE4B36DBA5}" sibTransId="{56CD4186-7B9B-C74C-8D6C-086A89F26B4A}"/>
    <dgm:cxn modelId="{A4382ECB-9EF3-F44B-B27C-CD4122DDEC79}" type="presOf" srcId="{1BE30190-A369-A24C-8A17-F0EEBDEAF2CB}" destId="{3DD0B84B-75AC-E140-A61B-77247109DF14}" srcOrd="0" destOrd="0" presId="urn:microsoft.com/office/officeart/2005/8/layout/hList1"/>
    <dgm:cxn modelId="{EC9477D1-0472-9441-AE4B-963438EAC4D2}" srcId="{93F1C297-709B-7D4C-BC9D-482758D211AD}" destId="{61A892CA-A113-5B41-B54A-F623E7700F3D}" srcOrd="2" destOrd="0" parTransId="{2A024360-8578-6F42-8EB1-87B768EE208A}" sibTransId="{301888AC-E23F-B941-B928-130FE786EBC7}"/>
    <dgm:cxn modelId="{A5E7E4DC-AB40-7B43-ABE3-59EA5C0A3684}" type="presOf" srcId="{C1A01544-B1D9-6047-99B9-CC7C583A8578}" destId="{3DD0B84B-75AC-E140-A61B-77247109DF14}" srcOrd="0" destOrd="1" presId="urn:microsoft.com/office/officeart/2005/8/layout/hList1"/>
    <dgm:cxn modelId="{F55DECDC-5F1F-4349-8E20-F55852011831}" srcId="{39DB1BAE-2DD1-B242-BC98-FF17EBDB8AA5}" destId="{A6E44756-B118-BD40-B0A3-73A5DA310280}" srcOrd="0" destOrd="0" parTransId="{17FC4234-1CDE-8F44-84A8-020788D69C39}" sibTransId="{079DBF53-4168-B24D-A65F-0BE4512549EB}"/>
    <dgm:cxn modelId="{EC9109E8-3920-C84A-BC9D-9BD007D885C1}" type="presOf" srcId="{A6E44756-B118-BD40-B0A3-73A5DA310280}" destId="{D7B5D5E2-208E-374F-B342-CB5D5012F66E}" srcOrd="0" destOrd="0" presId="urn:microsoft.com/office/officeart/2005/8/layout/hList1"/>
    <dgm:cxn modelId="{C34011FB-8C9E-C14D-9ECF-8E9B4DA9152A}" srcId="{61A892CA-A113-5B41-B54A-F623E7700F3D}" destId="{C1A01544-B1D9-6047-99B9-CC7C583A8578}" srcOrd="1" destOrd="0" parTransId="{8FD6FDAE-2A5B-DA4A-B48B-79E0DB9B7E84}" sibTransId="{556FC614-56C6-F24F-9DB9-C8D4CC23A2FE}"/>
    <dgm:cxn modelId="{8FEF8CAD-6E91-0641-B00D-D54ACFE661BB}" type="presParOf" srcId="{679D49A8-660F-C745-A2AB-CBD534BD0AD6}" destId="{36AA452B-8488-5A4A-9D23-D2256D28E64B}" srcOrd="0" destOrd="0" presId="urn:microsoft.com/office/officeart/2005/8/layout/hList1"/>
    <dgm:cxn modelId="{D58E2CFF-91A6-B34B-B2B9-A97B85F6CF2A}" type="presParOf" srcId="{36AA452B-8488-5A4A-9D23-D2256D28E64B}" destId="{4EE2CF3E-1054-3B4C-BA31-9EC7712C2282}" srcOrd="0" destOrd="0" presId="urn:microsoft.com/office/officeart/2005/8/layout/hList1"/>
    <dgm:cxn modelId="{CD94C9DE-DE42-7C4E-825F-F0E385FB4CF1}" type="presParOf" srcId="{36AA452B-8488-5A4A-9D23-D2256D28E64B}" destId="{D7B5D5E2-208E-374F-B342-CB5D5012F66E}" srcOrd="1" destOrd="0" presId="urn:microsoft.com/office/officeart/2005/8/layout/hList1"/>
    <dgm:cxn modelId="{75F70EDD-8CF5-BB46-86EF-029BFC7EFA7A}" type="presParOf" srcId="{679D49A8-660F-C745-A2AB-CBD534BD0AD6}" destId="{F9B36D9A-9F80-3F46-B649-FCFE0C0D3C66}" srcOrd="1" destOrd="0" presId="urn:microsoft.com/office/officeart/2005/8/layout/hList1"/>
    <dgm:cxn modelId="{1DB15F13-077F-4D49-8C64-A9E1931E3DB6}" type="presParOf" srcId="{679D49A8-660F-C745-A2AB-CBD534BD0AD6}" destId="{C148D0A8-5A63-A345-9E28-4A0DCB800A6E}" srcOrd="2" destOrd="0" presId="urn:microsoft.com/office/officeart/2005/8/layout/hList1"/>
    <dgm:cxn modelId="{B03CA0B4-D1F0-A344-90E9-F6965E4B28AC}" type="presParOf" srcId="{C148D0A8-5A63-A345-9E28-4A0DCB800A6E}" destId="{210FB154-8D2D-334C-A939-02B5F1FB1DDD}" srcOrd="0" destOrd="0" presId="urn:microsoft.com/office/officeart/2005/8/layout/hList1"/>
    <dgm:cxn modelId="{7DAC6FC8-B83A-B240-8797-86FD01C491E2}" type="presParOf" srcId="{C148D0A8-5A63-A345-9E28-4A0DCB800A6E}" destId="{3F98A9AC-49B3-D945-B7C3-599CE075D054}" srcOrd="1" destOrd="0" presId="urn:microsoft.com/office/officeart/2005/8/layout/hList1"/>
    <dgm:cxn modelId="{649728EF-1480-214B-88C1-A1E6271CB2C0}" type="presParOf" srcId="{679D49A8-660F-C745-A2AB-CBD534BD0AD6}" destId="{8AFC7554-30DF-C648-B0F3-D5AC9485093A}" srcOrd="3" destOrd="0" presId="urn:microsoft.com/office/officeart/2005/8/layout/hList1"/>
    <dgm:cxn modelId="{B337C06C-44D0-5544-B3EA-33488341DC98}" type="presParOf" srcId="{679D49A8-660F-C745-A2AB-CBD534BD0AD6}" destId="{798B7EF3-1ED6-B046-973D-01EB8DD3CD7C}" srcOrd="4" destOrd="0" presId="urn:microsoft.com/office/officeart/2005/8/layout/hList1"/>
    <dgm:cxn modelId="{5DD18C3F-E394-0F4A-877B-B2D89D4F7916}" type="presParOf" srcId="{798B7EF3-1ED6-B046-973D-01EB8DD3CD7C}" destId="{36046E82-44E0-8941-8E89-2706FBEA8038}" srcOrd="0" destOrd="0" presId="urn:microsoft.com/office/officeart/2005/8/layout/hList1"/>
    <dgm:cxn modelId="{2346DC1F-5C7F-CF4B-9B8D-2A48AE507C47}" type="presParOf" srcId="{798B7EF3-1ED6-B046-973D-01EB8DD3CD7C}" destId="{3DD0B84B-75AC-E140-A61B-77247109DF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F49F9D-06D4-3D40-92F1-9788EA93F0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9593297-B032-044B-8C45-1ADD0FD8002B}">
      <dgm:prSet/>
      <dgm:spPr>
        <a:solidFill>
          <a:srgbClr val="006296"/>
        </a:solidFill>
        <a:ln>
          <a:noFill/>
        </a:ln>
      </dgm:spPr>
      <dgm:t>
        <a:bodyPr/>
        <a:lstStyle/>
        <a:p>
          <a:r>
            <a:rPr lang="en-AU" dirty="0"/>
            <a:t>Assertiveness</a:t>
          </a:r>
        </a:p>
      </dgm:t>
    </dgm:pt>
    <dgm:pt modelId="{19A05F13-1BEC-D542-A7F4-DFF22FE7D985}" type="parTrans" cxnId="{C9C59FA8-C80A-9C46-898E-A75E6AA6F5F6}">
      <dgm:prSet/>
      <dgm:spPr/>
      <dgm:t>
        <a:bodyPr/>
        <a:lstStyle/>
        <a:p>
          <a:endParaRPr lang="en-GB"/>
        </a:p>
      </dgm:t>
    </dgm:pt>
    <dgm:pt modelId="{F9FAB59F-E075-8944-A122-863E01EDFDD4}" type="sibTrans" cxnId="{C9C59FA8-C80A-9C46-898E-A75E6AA6F5F6}">
      <dgm:prSet/>
      <dgm:spPr/>
      <dgm:t>
        <a:bodyPr/>
        <a:lstStyle/>
        <a:p>
          <a:endParaRPr lang="en-GB"/>
        </a:p>
      </dgm:t>
    </dgm:pt>
    <dgm:pt modelId="{6F328145-396B-A447-9F79-D524C2C73CE6}">
      <dgm:prSet/>
      <dgm:spPr/>
      <dgm:t>
        <a:bodyPr/>
        <a:lstStyle/>
        <a:p>
          <a:r>
            <a:rPr lang="en-AU" dirty="0"/>
            <a:t>A high value on assertiveness means a society encourages toughness, assertiveness and competitiveness. </a:t>
          </a:r>
        </a:p>
      </dgm:t>
    </dgm:pt>
    <dgm:pt modelId="{5E279307-FFBB-924B-97E8-B3D4409D50B1}" type="parTrans" cxnId="{285341BC-3658-B44D-BF8F-0B16AB7F0D62}">
      <dgm:prSet/>
      <dgm:spPr/>
      <dgm:t>
        <a:bodyPr/>
        <a:lstStyle/>
        <a:p>
          <a:endParaRPr lang="en-GB"/>
        </a:p>
      </dgm:t>
    </dgm:pt>
    <dgm:pt modelId="{1B4AC29E-AA0C-7A40-B9A3-D1FABF48B63F}" type="sibTrans" cxnId="{285341BC-3658-B44D-BF8F-0B16AB7F0D62}">
      <dgm:prSet/>
      <dgm:spPr/>
      <dgm:t>
        <a:bodyPr/>
        <a:lstStyle/>
        <a:p>
          <a:endParaRPr lang="en-GB"/>
        </a:p>
      </dgm:t>
    </dgm:pt>
    <dgm:pt modelId="{2E4C69CA-F3B5-B746-A4D1-8D966FA83060}">
      <dgm:prSet/>
      <dgm:spPr/>
      <dgm:t>
        <a:bodyPr/>
        <a:lstStyle/>
        <a:p>
          <a:r>
            <a:rPr lang="en-AU" dirty="0"/>
            <a:t>Low assertiveness means that people value tenderness and concern for others over being competitive.</a:t>
          </a:r>
        </a:p>
      </dgm:t>
    </dgm:pt>
    <dgm:pt modelId="{77784A46-A11F-3046-A5ED-92A8C39371F4}" type="parTrans" cxnId="{2B6DFABF-DF46-8A4A-B1D1-EF0DF32B6155}">
      <dgm:prSet/>
      <dgm:spPr/>
      <dgm:t>
        <a:bodyPr/>
        <a:lstStyle/>
        <a:p>
          <a:endParaRPr lang="en-GB"/>
        </a:p>
      </dgm:t>
    </dgm:pt>
    <dgm:pt modelId="{E0CD2B7A-C124-9347-BDF4-BFDB150B3F6D}" type="sibTrans" cxnId="{2B6DFABF-DF46-8A4A-B1D1-EF0DF32B6155}">
      <dgm:prSet/>
      <dgm:spPr/>
      <dgm:t>
        <a:bodyPr/>
        <a:lstStyle/>
        <a:p>
          <a:endParaRPr lang="en-GB"/>
        </a:p>
      </dgm:t>
    </dgm:pt>
    <dgm:pt modelId="{082492B9-4127-1E4A-AD18-A63927BE1404}">
      <dgm:prSet/>
      <dgm:spPr>
        <a:solidFill>
          <a:srgbClr val="A93E62"/>
        </a:solidFill>
        <a:ln>
          <a:noFill/>
        </a:ln>
      </dgm:spPr>
      <dgm:t>
        <a:bodyPr/>
        <a:lstStyle/>
        <a:p>
          <a:r>
            <a:rPr lang="en-AU" dirty="0"/>
            <a:t>Future orientation</a:t>
          </a:r>
        </a:p>
      </dgm:t>
    </dgm:pt>
    <dgm:pt modelId="{10441D26-2C74-EA40-BFD3-8A84B9C18E2B}" type="parTrans" cxnId="{6AA2BE39-E7B7-2149-BDB6-4D6F1A3AF2C8}">
      <dgm:prSet/>
      <dgm:spPr/>
      <dgm:t>
        <a:bodyPr/>
        <a:lstStyle/>
        <a:p>
          <a:endParaRPr lang="en-GB"/>
        </a:p>
      </dgm:t>
    </dgm:pt>
    <dgm:pt modelId="{20531FE9-DF3E-DA46-9A74-3CD9EC6AB6D0}" type="sibTrans" cxnId="{6AA2BE39-E7B7-2149-BDB6-4D6F1A3AF2C8}">
      <dgm:prSet/>
      <dgm:spPr/>
      <dgm:t>
        <a:bodyPr/>
        <a:lstStyle/>
        <a:p>
          <a:endParaRPr lang="en-GB"/>
        </a:p>
      </dgm:t>
    </dgm:pt>
    <dgm:pt modelId="{E28036EC-C0B2-1B47-821D-4ABDFE7463AA}">
      <dgm:prSet/>
      <dgm:spPr/>
      <dgm:t>
        <a:bodyPr/>
        <a:lstStyle/>
        <a:p>
          <a:r>
            <a:rPr lang="en-AU" dirty="0"/>
            <a:t>This dimension refers to the extent to which a society encourages and rewards planning for the future over short-term results and quick gratification.</a:t>
          </a:r>
        </a:p>
      </dgm:t>
    </dgm:pt>
    <dgm:pt modelId="{2FED38AA-5DE0-234D-B04E-650057558C88}" type="parTrans" cxnId="{B2A75B6B-B66F-4E43-8A53-4B2C18267864}">
      <dgm:prSet/>
      <dgm:spPr/>
      <dgm:t>
        <a:bodyPr/>
        <a:lstStyle/>
        <a:p>
          <a:endParaRPr lang="en-GB"/>
        </a:p>
      </dgm:t>
    </dgm:pt>
    <dgm:pt modelId="{D31E099E-E788-CC42-9CC5-C1E9897FCD77}" type="sibTrans" cxnId="{B2A75B6B-B66F-4E43-8A53-4B2C18267864}">
      <dgm:prSet/>
      <dgm:spPr/>
      <dgm:t>
        <a:bodyPr/>
        <a:lstStyle/>
        <a:p>
          <a:endParaRPr lang="en-GB"/>
        </a:p>
      </dgm:t>
    </dgm:pt>
    <dgm:pt modelId="{00C73BC8-F88E-434D-8E1C-951264EC9AA8}">
      <dgm:prSet/>
      <dgm:spPr>
        <a:solidFill>
          <a:srgbClr val="4B5085"/>
        </a:solidFill>
        <a:ln>
          <a:noFill/>
        </a:ln>
      </dgm:spPr>
      <dgm:t>
        <a:bodyPr/>
        <a:lstStyle/>
        <a:p>
          <a:r>
            <a:rPr lang="en-AU" dirty="0"/>
            <a:t>Gender differentiation</a:t>
          </a:r>
        </a:p>
      </dgm:t>
    </dgm:pt>
    <dgm:pt modelId="{0E192782-8CBB-DB44-9468-2EAD767A4A78}" type="parTrans" cxnId="{FB727A71-04C1-5A41-BA32-B7CA8F6AD927}">
      <dgm:prSet/>
      <dgm:spPr/>
      <dgm:t>
        <a:bodyPr/>
        <a:lstStyle/>
        <a:p>
          <a:endParaRPr lang="en-GB"/>
        </a:p>
      </dgm:t>
    </dgm:pt>
    <dgm:pt modelId="{2194095B-C8FF-EB46-9AD4-340B090E9E4B}" type="sibTrans" cxnId="{FB727A71-04C1-5A41-BA32-B7CA8F6AD927}">
      <dgm:prSet/>
      <dgm:spPr/>
      <dgm:t>
        <a:bodyPr/>
        <a:lstStyle/>
        <a:p>
          <a:endParaRPr lang="en-GB"/>
        </a:p>
      </dgm:t>
    </dgm:pt>
    <dgm:pt modelId="{A475EDCD-52EE-0247-BB36-F5DA7DE8880C}">
      <dgm:prSet/>
      <dgm:spPr/>
      <dgm:t>
        <a:bodyPr/>
        <a:lstStyle/>
        <a:p>
          <a:r>
            <a:rPr lang="en-AU" dirty="0"/>
            <a:t>This dimension refers to the extent to which a society maximises gender role differences. </a:t>
          </a:r>
        </a:p>
      </dgm:t>
    </dgm:pt>
    <dgm:pt modelId="{4534DAC4-2FEA-DA48-A894-A2A429EECD8B}" type="parTrans" cxnId="{112F948B-F263-2E41-A571-EEEA35C9F6C2}">
      <dgm:prSet/>
      <dgm:spPr/>
      <dgm:t>
        <a:bodyPr/>
        <a:lstStyle/>
        <a:p>
          <a:endParaRPr lang="en-GB"/>
        </a:p>
      </dgm:t>
    </dgm:pt>
    <dgm:pt modelId="{CAE4C0A2-61A8-2B42-86CF-005720E51C05}" type="sibTrans" cxnId="{112F948B-F263-2E41-A571-EEEA35C9F6C2}">
      <dgm:prSet/>
      <dgm:spPr/>
      <dgm:t>
        <a:bodyPr/>
        <a:lstStyle/>
        <a:p>
          <a:endParaRPr lang="en-GB"/>
        </a:p>
      </dgm:t>
    </dgm:pt>
    <dgm:pt modelId="{34EFEF05-C4BA-314D-AF49-CB0D72A25F8C}">
      <dgm:prSet/>
      <dgm:spPr/>
      <dgm:t>
        <a:bodyPr/>
        <a:lstStyle/>
        <a:p>
          <a:r>
            <a:rPr lang="en-AU" dirty="0"/>
            <a:t>In countries with low gender differentiation, such as Denmark, women typically have a higher status and play a stronger role in decision making. </a:t>
          </a:r>
        </a:p>
      </dgm:t>
    </dgm:pt>
    <dgm:pt modelId="{6D8F8394-1047-324B-A428-455D1204349F}" type="parTrans" cxnId="{129A2B20-1163-E540-AAB7-BD2DA2893A3D}">
      <dgm:prSet/>
      <dgm:spPr/>
      <dgm:t>
        <a:bodyPr/>
        <a:lstStyle/>
        <a:p>
          <a:endParaRPr lang="en-GB"/>
        </a:p>
      </dgm:t>
    </dgm:pt>
    <dgm:pt modelId="{18683011-BDFC-D643-9F64-5DD4CE8ED130}" type="sibTrans" cxnId="{129A2B20-1163-E540-AAB7-BD2DA2893A3D}">
      <dgm:prSet/>
      <dgm:spPr/>
      <dgm:t>
        <a:bodyPr/>
        <a:lstStyle/>
        <a:p>
          <a:endParaRPr lang="en-GB"/>
        </a:p>
      </dgm:t>
    </dgm:pt>
    <dgm:pt modelId="{274113B9-34A6-1F47-B23C-CFFE486846B4}">
      <dgm:prSet/>
      <dgm:spPr/>
      <dgm:t>
        <a:bodyPr/>
        <a:lstStyle/>
        <a:p>
          <a:r>
            <a:rPr lang="en-AU" dirty="0"/>
            <a:t>Countries with high gender differentiation accord men higher social, political and economic status.</a:t>
          </a:r>
        </a:p>
      </dgm:t>
    </dgm:pt>
    <dgm:pt modelId="{1D1C8B5E-92C5-054B-9830-8C7C90001645}" type="parTrans" cxnId="{BD315D32-1436-1540-8EE8-E7A2171AEA0F}">
      <dgm:prSet/>
      <dgm:spPr/>
      <dgm:t>
        <a:bodyPr/>
        <a:lstStyle/>
        <a:p>
          <a:endParaRPr lang="en-GB"/>
        </a:p>
      </dgm:t>
    </dgm:pt>
    <dgm:pt modelId="{84D39475-D1A7-6A49-979D-C26A297DBA24}" type="sibTrans" cxnId="{BD315D32-1436-1540-8EE8-E7A2171AEA0F}">
      <dgm:prSet/>
      <dgm:spPr/>
      <dgm:t>
        <a:bodyPr/>
        <a:lstStyle/>
        <a:p>
          <a:endParaRPr lang="en-GB"/>
        </a:p>
      </dgm:t>
    </dgm:pt>
    <dgm:pt modelId="{5182FC34-2E0A-1E49-A1B7-9B2F55BFB993}">
      <dgm:prSet/>
      <dgm:spPr>
        <a:solidFill>
          <a:srgbClr val="007B82"/>
        </a:solidFill>
        <a:ln>
          <a:noFill/>
        </a:ln>
      </dgm:spPr>
      <dgm:t>
        <a:bodyPr/>
        <a:lstStyle/>
        <a:p>
          <a:r>
            <a:rPr lang="en-AU" dirty="0"/>
            <a:t>Performance orientation</a:t>
          </a:r>
        </a:p>
      </dgm:t>
    </dgm:pt>
    <dgm:pt modelId="{C5FE3D46-2572-B24F-B761-B298AA82DD1E}" type="parTrans" cxnId="{D4749DDA-60AF-7B49-B6E6-9071F4DE241C}">
      <dgm:prSet/>
      <dgm:spPr/>
      <dgm:t>
        <a:bodyPr/>
        <a:lstStyle/>
        <a:p>
          <a:endParaRPr lang="en-GB"/>
        </a:p>
      </dgm:t>
    </dgm:pt>
    <dgm:pt modelId="{4796FC87-19D8-334D-8F61-C9F66C56AFF5}" type="sibTrans" cxnId="{D4749DDA-60AF-7B49-B6E6-9071F4DE241C}">
      <dgm:prSet/>
      <dgm:spPr/>
      <dgm:t>
        <a:bodyPr/>
        <a:lstStyle/>
        <a:p>
          <a:endParaRPr lang="en-GB"/>
        </a:p>
      </dgm:t>
    </dgm:pt>
    <dgm:pt modelId="{044893FF-00D0-C044-BF9E-F1DDD115ADB9}">
      <dgm:prSet/>
      <dgm:spPr/>
      <dgm:t>
        <a:bodyPr/>
        <a:lstStyle/>
        <a:p>
          <a:r>
            <a:rPr lang="en-AU" dirty="0"/>
            <a:t>A society with a high-performance orientation places high emphasis on performance and rewards people for performance improvements and excellence. </a:t>
          </a:r>
        </a:p>
      </dgm:t>
    </dgm:pt>
    <dgm:pt modelId="{E34B82F8-C929-274D-AD43-3491681C7868}" type="parTrans" cxnId="{87D05871-C197-E84E-B3AB-75A7010A5CC1}">
      <dgm:prSet/>
      <dgm:spPr/>
      <dgm:t>
        <a:bodyPr/>
        <a:lstStyle/>
        <a:p>
          <a:endParaRPr lang="en-GB"/>
        </a:p>
      </dgm:t>
    </dgm:pt>
    <dgm:pt modelId="{C3CBDE34-151A-2F49-AF01-FD7F69420D0D}" type="sibTrans" cxnId="{87D05871-C197-E84E-B3AB-75A7010A5CC1}">
      <dgm:prSet/>
      <dgm:spPr/>
      <dgm:t>
        <a:bodyPr/>
        <a:lstStyle/>
        <a:p>
          <a:endParaRPr lang="en-GB"/>
        </a:p>
      </dgm:t>
    </dgm:pt>
    <dgm:pt modelId="{1348C002-AC02-C74E-B8B7-39A6D92883A2}">
      <dgm:prSet/>
      <dgm:spPr/>
      <dgm:t>
        <a:bodyPr/>
        <a:lstStyle/>
        <a:p>
          <a:r>
            <a:rPr lang="en-AU" dirty="0"/>
            <a:t>A low performance orientation means people pay less attention to performance and more attention to loyalty, belonging and background.</a:t>
          </a:r>
        </a:p>
      </dgm:t>
    </dgm:pt>
    <dgm:pt modelId="{CC3A486A-39A3-A047-9207-575875403584}" type="parTrans" cxnId="{CB17C16C-FD97-FE49-BD6D-9A3DDF3C51A0}">
      <dgm:prSet/>
      <dgm:spPr/>
      <dgm:t>
        <a:bodyPr/>
        <a:lstStyle/>
        <a:p>
          <a:endParaRPr lang="en-GB"/>
        </a:p>
      </dgm:t>
    </dgm:pt>
    <dgm:pt modelId="{7936A589-F95A-E04C-B388-584D6C4775F3}" type="sibTrans" cxnId="{CB17C16C-FD97-FE49-BD6D-9A3DDF3C51A0}">
      <dgm:prSet/>
      <dgm:spPr/>
      <dgm:t>
        <a:bodyPr/>
        <a:lstStyle/>
        <a:p>
          <a:endParaRPr lang="en-GB"/>
        </a:p>
      </dgm:t>
    </dgm:pt>
    <dgm:pt modelId="{E3556AC0-4898-8441-82F3-7695AA1E5230}">
      <dgm:prSet/>
      <dgm:spPr>
        <a:solidFill>
          <a:srgbClr val="008162"/>
        </a:solidFill>
        <a:ln>
          <a:noFill/>
        </a:ln>
      </dgm:spPr>
      <dgm:t>
        <a:bodyPr/>
        <a:lstStyle/>
        <a:p>
          <a:r>
            <a:rPr lang="en-AU" dirty="0"/>
            <a:t>Humane orientation</a:t>
          </a:r>
        </a:p>
      </dgm:t>
    </dgm:pt>
    <dgm:pt modelId="{9919A4C7-A275-8B49-9194-185082BE054E}" type="parTrans" cxnId="{2FC9331E-8572-F148-8B02-BF4E25F9CA23}">
      <dgm:prSet/>
      <dgm:spPr/>
      <dgm:t>
        <a:bodyPr/>
        <a:lstStyle/>
        <a:p>
          <a:endParaRPr lang="en-GB"/>
        </a:p>
      </dgm:t>
    </dgm:pt>
    <dgm:pt modelId="{FEDEB79D-FCFF-D740-B330-1A39B2DEB39C}" type="sibTrans" cxnId="{2FC9331E-8572-F148-8B02-BF4E25F9CA23}">
      <dgm:prSet/>
      <dgm:spPr/>
      <dgm:t>
        <a:bodyPr/>
        <a:lstStyle/>
        <a:p>
          <a:endParaRPr lang="en-GB"/>
        </a:p>
      </dgm:t>
    </dgm:pt>
    <dgm:pt modelId="{489891BB-E84D-184A-B3F3-449EC7643856}">
      <dgm:prSet/>
      <dgm:spPr/>
      <dgm:t>
        <a:bodyPr/>
        <a:lstStyle/>
        <a:p>
          <a:r>
            <a:rPr lang="en-AU" dirty="0"/>
            <a:t>This refers to the degree to which a society encourages and rewards people for being fair, altruistic, generous and caring. </a:t>
          </a:r>
        </a:p>
      </dgm:t>
    </dgm:pt>
    <dgm:pt modelId="{96477D4A-9934-D64F-80C7-6AACE52CD691}" type="parTrans" cxnId="{757BF88C-9508-1541-91D4-51AE8EEAD319}">
      <dgm:prSet/>
      <dgm:spPr/>
      <dgm:t>
        <a:bodyPr/>
        <a:lstStyle/>
        <a:p>
          <a:endParaRPr lang="en-GB"/>
        </a:p>
      </dgm:t>
    </dgm:pt>
    <dgm:pt modelId="{005D03CF-E16F-CE47-841E-7DCFC847E040}" type="sibTrans" cxnId="{757BF88C-9508-1541-91D4-51AE8EEAD319}">
      <dgm:prSet/>
      <dgm:spPr/>
      <dgm:t>
        <a:bodyPr/>
        <a:lstStyle/>
        <a:p>
          <a:endParaRPr lang="en-GB"/>
        </a:p>
      </dgm:t>
    </dgm:pt>
    <dgm:pt modelId="{86B30F95-77BD-9145-8869-9FD0ECA17803}">
      <dgm:prSet/>
      <dgm:spPr/>
      <dgm:t>
        <a:bodyPr/>
        <a:lstStyle/>
        <a:p>
          <a:r>
            <a:rPr lang="en-AU" dirty="0"/>
            <a:t>A country high on humane orientation places great value on helping others and being kind. </a:t>
          </a:r>
        </a:p>
      </dgm:t>
    </dgm:pt>
    <dgm:pt modelId="{EC6E4A26-9DD5-F74B-AB1D-1E498D56BEF6}" type="parTrans" cxnId="{9C3E8830-9568-764D-9384-9FE4FA3E0E2E}">
      <dgm:prSet/>
      <dgm:spPr/>
      <dgm:t>
        <a:bodyPr/>
        <a:lstStyle/>
        <a:p>
          <a:endParaRPr lang="en-GB"/>
        </a:p>
      </dgm:t>
    </dgm:pt>
    <dgm:pt modelId="{1DE43BE0-2A41-A642-A11B-E26B0B667ACA}" type="sibTrans" cxnId="{9C3E8830-9568-764D-9384-9FE4FA3E0E2E}">
      <dgm:prSet/>
      <dgm:spPr/>
      <dgm:t>
        <a:bodyPr/>
        <a:lstStyle/>
        <a:p>
          <a:endParaRPr lang="en-GB"/>
        </a:p>
      </dgm:t>
    </dgm:pt>
    <dgm:pt modelId="{71219D0A-631C-4547-A97D-91325F4F6B31}">
      <dgm:prSet/>
      <dgm:spPr/>
      <dgm:t>
        <a:bodyPr/>
        <a:lstStyle/>
        <a:p>
          <a:r>
            <a:rPr lang="en-AU" dirty="0"/>
            <a:t>A country low on this orientation expects people to take care of themselves. Self-enhancement and gratification are of high importance.</a:t>
          </a:r>
        </a:p>
      </dgm:t>
    </dgm:pt>
    <dgm:pt modelId="{6DA8CAD2-E862-DF4D-8ED9-6DEC0B5C1225}" type="parTrans" cxnId="{2DCC825B-2814-2546-B6C4-93282A00F0FB}">
      <dgm:prSet/>
      <dgm:spPr/>
      <dgm:t>
        <a:bodyPr/>
        <a:lstStyle/>
        <a:p>
          <a:endParaRPr lang="en-GB"/>
        </a:p>
      </dgm:t>
    </dgm:pt>
    <dgm:pt modelId="{B555C967-E430-204B-8D5A-4D61D5618D23}" type="sibTrans" cxnId="{2DCC825B-2814-2546-B6C4-93282A00F0FB}">
      <dgm:prSet/>
      <dgm:spPr/>
      <dgm:t>
        <a:bodyPr/>
        <a:lstStyle/>
        <a:p>
          <a:endParaRPr lang="en-GB"/>
        </a:p>
      </dgm:t>
    </dgm:pt>
    <dgm:pt modelId="{D85C8C87-A997-204A-AA49-97A22517A11D}" type="pres">
      <dgm:prSet presAssocID="{B3F49F9D-06D4-3D40-92F1-9788EA93F065}" presName="Name0" presStyleCnt="0">
        <dgm:presLayoutVars>
          <dgm:dir/>
          <dgm:animLvl val="lvl"/>
          <dgm:resizeHandles val="exact"/>
        </dgm:presLayoutVars>
      </dgm:prSet>
      <dgm:spPr/>
    </dgm:pt>
    <dgm:pt modelId="{F9470665-3ADB-3143-9FA3-9CFBC26B4AB8}" type="pres">
      <dgm:prSet presAssocID="{E9593297-B032-044B-8C45-1ADD0FD8002B}" presName="composite" presStyleCnt="0"/>
      <dgm:spPr/>
    </dgm:pt>
    <dgm:pt modelId="{2DDAA79B-5CAD-204B-8C46-53B37BE5C57E}" type="pres">
      <dgm:prSet presAssocID="{E9593297-B032-044B-8C45-1ADD0FD8002B}" presName="parTx" presStyleLbl="alignNode1" presStyleIdx="0" presStyleCnt="5">
        <dgm:presLayoutVars>
          <dgm:chMax val="0"/>
          <dgm:chPref val="0"/>
          <dgm:bulletEnabled val="1"/>
        </dgm:presLayoutVars>
      </dgm:prSet>
      <dgm:spPr/>
    </dgm:pt>
    <dgm:pt modelId="{A34EF51E-8437-0246-BDC3-57D1B70ACD05}" type="pres">
      <dgm:prSet presAssocID="{E9593297-B032-044B-8C45-1ADD0FD8002B}" presName="desTx" presStyleLbl="alignAccFollowNode1" presStyleIdx="0" presStyleCnt="5">
        <dgm:presLayoutVars>
          <dgm:bulletEnabled val="1"/>
        </dgm:presLayoutVars>
      </dgm:prSet>
      <dgm:spPr/>
    </dgm:pt>
    <dgm:pt modelId="{6749FEC4-1674-D841-9AF4-9A46BAB32826}" type="pres">
      <dgm:prSet presAssocID="{F9FAB59F-E075-8944-A122-863E01EDFDD4}" presName="space" presStyleCnt="0"/>
      <dgm:spPr/>
    </dgm:pt>
    <dgm:pt modelId="{DA0C02E1-37AC-F440-8F09-B1918304FBA9}" type="pres">
      <dgm:prSet presAssocID="{082492B9-4127-1E4A-AD18-A63927BE1404}" presName="composite" presStyleCnt="0"/>
      <dgm:spPr/>
    </dgm:pt>
    <dgm:pt modelId="{201E2A0E-A192-814B-87CA-24D7711FEE36}" type="pres">
      <dgm:prSet presAssocID="{082492B9-4127-1E4A-AD18-A63927BE1404}" presName="parTx" presStyleLbl="alignNode1" presStyleIdx="1" presStyleCnt="5">
        <dgm:presLayoutVars>
          <dgm:chMax val="0"/>
          <dgm:chPref val="0"/>
          <dgm:bulletEnabled val="1"/>
        </dgm:presLayoutVars>
      </dgm:prSet>
      <dgm:spPr/>
    </dgm:pt>
    <dgm:pt modelId="{69543409-8FD2-8449-9AC8-DDE048F980A0}" type="pres">
      <dgm:prSet presAssocID="{082492B9-4127-1E4A-AD18-A63927BE1404}" presName="desTx" presStyleLbl="alignAccFollowNode1" presStyleIdx="1" presStyleCnt="5">
        <dgm:presLayoutVars>
          <dgm:bulletEnabled val="1"/>
        </dgm:presLayoutVars>
      </dgm:prSet>
      <dgm:spPr/>
    </dgm:pt>
    <dgm:pt modelId="{6C9B796D-B0AC-E645-B0E2-E94E6717FEAA}" type="pres">
      <dgm:prSet presAssocID="{20531FE9-DF3E-DA46-9A74-3CD9EC6AB6D0}" presName="space" presStyleCnt="0"/>
      <dgm:spPr/>
    </dgm:pt>
    <dgm:pt modelId="{0C68B7CB-4BFD-B84D-9038-F47EF528B7C8}" type="pres">
      <dgm:prSet presAssocID="{00C73BC8-F88E-434D-8E1C-951264EC9AA8}" presName="composite" presStyleCnt="0"/>
      <dgm:spPr/>
    </dgm:pt>
    <dgm:pt modelId="{E1F7279D-10AB-FA4F-9A43-D61CCE0DF0D2}" type="pres">
      <dgm:prSet presAssocID="{00C73BC8-F88E-434D-8E1C-951264EC9AA8}" presName="parTx" presStyleLbl="alignNode1" presStyleIdx="2" presStyleCnt="5">
        <dgm:presLayoutVars>
          <dgm:chMax val="0"/>
          <dgm:chPref val="0"/>
          <dgm:bulletEnabled val="1"/>
        </dgm:presLayoutVars>
      </dgm:prSet>
      <dgm:spPr/>
    </dgm:pt>
    <dgm:pt modelId="{4293DE30-A2B3-7C4B-BC97-A519AD658AEF}" type="pres">
      <dgm:prSet presAssocID="{00C73BC8-F88E-434D-8E1C-951264EC9AA8}" presName="desTx" presStyleLbl="alignAccFollowNode1" presStyleIdx="2" presStyleCnt="5">
        <dgm:presLayoutVars>
          <dgm:bulletEnabled val="1"/>
        </dgm:presLayoutVars>
      </dgm:prSet>
      <dgm:spPr/>
    </dgm:pt>
    <dgm:pt modelId="{57335459-CAF1-5648-A4EE-957DFD1C8B94}" type="pres">
      <dgm:prSet presAssocID="{2194095B-C8FF-EB46-9AD4-340B090E9E4B}" presName="space" presStyleCnt="0"/>
      <dgm:spPr/>
    </dgm:pt>
    <dgm:pt modelId="{EFFE74E7-3096-834F-A138-21DBBDE49FF9}" type="pres">
      <dgm:prSet presAssocID="{5182FC34-2E0A-1E49-A1B7-9B2F55BFB993}" presName="composite" presStyleCnt="0"/>
      <dgm:spPr/>
    </dgm:pt>
    <dgm:pt modelId="{077BE6F5-536E-5B4A-BFEB-A9B19A088FD2}" type="pres">
      <dgm:prSet presAssocID="{5182FC34-2E0A-1E49-A1B7-9B2F55BFB993}" presName="parTx" presStyleLbl="alignNode1" presStyleIdx="3" presStyleCnt="5">
        <dgm:presLayoutVars>
          <dgm:chMax val="0"/>
          <dgm:chPref val="0"/>
          <dgm:bulletEnabled val="1"/>
        </dgm:presLayoutVars>
      </dgm:prSet>
      <dgm:spPr/>
    </dgm:pt>
    <dgm:pt modelId="{10EEB741-35B5-0A4B-AEE7-45F7816E5E64}" type="pres">
      <dgm:prSet presAssocID="{5182FC34-2E0A-1E49-A1B7-9B2F55BFB993}" presName="desTx" presStyleLbl="alignAccFollowNode1" presStyleIdx="3" presStyleCnt="5">
        <dgm:presLayoutVars>
          <dgm:bulletEnabled val="1"/>
        </dgm:presLayoutVars>
      </dgm:prSet>
      <dgm:spPr/>
    </dgm:pt>
    <dgm:pt modelId="{CB8FD6A9-640C-D641-81AA-2615E19A347F}" type="pres">
      <dgm:prSet presAssocID="{4796FC87-19D8-334D-8F61-C9F66C56AFF5}" presName="space" presStyleCnt="0"/>
      <dgm:spPr/>
    </dgm:pt>
    <dgm:pt modelId="{E8D560FA-EC14-404D-8B41-C4F26F823A07}" type="pres">
      <dgm:prSet presAssocID="{E3556AC0-4898-8441-82F3-7695AA1E5230}" presName="composite" presStyleCnt="0"/>
      <dgm:spPr/>
    </dgm:pt>
    <dgm:pt modelId="{1EF56AB3-9242-0847-A7DC-FC316D1C2821}" type="pres">
      <dgm:prSet presAssocID="{E3556AC0-4898-8441-82F3-7695AA1E5230}" presName="parTx" presStyleLbl="alignNode1" presStyleIdx="4" presStyleCnt="5">
        <dgm:presLayoutVars>
          <dgm:chMax val="0"/>
          <dgm:chPref val="0"/>
          <dgm:bulletEnabled val="1"/>
        </dgm:presLayoutVars>
      </dgm:prSet>
      <dgm:spPr/>
    </dgm:pt>
    <dgm:pt modelId="{0D76417E-AE71-554E-AC58-67DAA4308535}" type="pres">
      <dgm:prSet presAssocID="{E3556AC0-4898-8441-82F3-7695AA1E5230}" presName="desTx" presStyleLbl="alignAccFollowNode1" presStyleIdx="4" presStyleCnt="5">
        <dgm:presLayoutVars>
          <dgm:bulletEnabled val="1"/>
        </dgm:presLayoutVars>
      </dgm:prSet>
      <dgm:spPr/>
    </dgm:pt>
  </dgm:ptLst>
  <dgm:cxnLst>
    <dgm:cxn modelId="{D9503308-4EDB-1940-897D-A868C4EB2E8F}" type="presOf" srcId="{E28036EC-C0B2-1B47-821D-4ABDFE7463AA}" destId="{69543409-8FD2-8449-9AC8-DDE048F980A0}" srcOrd="0" destOrd="0" presId="urn:microsoft.com/office/officeart/2005/8/layout/hList1"/>
    <dgm:cxn modelId="{3EF85E08-0B01-3E48-8788-BBB71EA0F746}" type="presOf" srcId="{00C73BC8-F88E-434D-8E1C-951264EC9AA8}" destId="{E1F7279D-10AB-FA4F-9A43-D61CCE0DF0D2}" srcOrd="0" destOrd="0" presId="urn:microsoft.com/office/officeart/2005/8/layout/hList1"/>
    <dgm:cxn modelId="{44F7070D-F602-934B-B4CB-AABBD1904F2E}" type="presOf" srcId="{5182FC34-2E0A-1E49-A1B7-9B2F55BFB993}" destId="{077BE6F5-536E-5B4A-BFEB-A9B19A088FD2}" srcOrd="0" destOrd="0" presId="urn:microsoft.com/office/officeart/2005/8/layout/hList1"/>
    <dgm:cxn modelId="{EA809312-7E2D-E546-AE54-BEAEE51D3FC5}" type="presOf" srcId="{86B30F95-77BD-9145-8869-9FD0ECA17803}" destId="{0D76417E-AE71-554E-AC58-67DAA4308535}" srcOrd="0" destOrd="1" presId="urn:microsoft.com/office/officeart/2005/8/layout/hList1"/>
    <dgm:cxn modelId="{2FC9331E-8572-F148-8B02-BF4E25F9CA23}" srcId="{B3F49F9D-06D4-3D40-92F1-9788EA93F065}" destId="{E3556AC0-4898-8441-82F3-7695AA1E5230}" srcOrd="4" destOrd="0" parTransId="{9919A4C7-A275-8B49-9194-185082BE054E}" sibTransId="{FEDEB79D-FCFF-D740-B330-1A39B2DEB39C}"/>
    <dgm:cxn modelId="{129A2B20-1163-E540-AAB7-BD2DA2893A3D}" srcId="{00C73BC8-F88E-434D-8E1C-951264EC9AA8}" destId="{34EFEF05-C4BA-314D-AF49-CB0D72A25F8C}" srcOrd="1" destOrd="0" parTransId="{6D8F8394-1047-324B-A428-455D1204349F}" sibTransId="{18683011-BDFC-D643-9F64-5DD4CE8ED130}"/>
    <dgm:cxn modelId="{94E8C221-B30B-EC48-AF49-A8146C7B0490}" type="presOf" srcId="{274113B9-34A6-1F47-B23C-CFFE486846B4}" destId="{4293DE30-A2B3-7C4B-BC97-A519AD658AEF}" srcOrd="0" destOrd="2" presId="urn:microsoft.com/office/officeart/2005/8/layout/hList1"/>
    <dgm:cxn modelId="{D9AA2D2D-AF49-5348-BC2D-5E4999D4F8BE}" type="presOf" srcId="{1348C002-AC02-C74E-B8B7-39A6D92883A2}" destId="{10EEB741-35B5-0A4B-AEE7-45F7816E5E64}" srcOrd="0" destOrd="1" presId="urn:microsoft.com/office/officeart/2005/8/layout/hList1"/>
    <dgm:cxn modelId="{9C3E8830-9568-764D-9384-9FE4FA3E0E2E}" srcId="{E3556AC0-4898-8441-82F3-7695AA1E5230}" destId="{86B30F95-77BD-9145-8869-9FD0ECA17803}" srcOrd="1" destOrd="0" parTransId="{EC6E4A26-9DD5-F74B-AB1D-1E498D56BEF6}" sibTransId="{1DE43BE0-2A41-A642-A11B-E26B0B667ACA}"/>
    <dgm:cxn modelId="{BD315D32-1436-1540-8EE8-E7A2171AEA0F}" srcId="{00C73BC8-F88E-434D-8E1C-951264EC9AA8}" destId="{274113B9-34A6-1F47-B23C-CFFE486846B4}" srcOrd="2" destOrd="0" parTransId="{1D1C8B5E-92C5-054B-9830-8C7C90001645}" sibTransId="{84D39475-D1A7-6A49-979D-C26A297DBA24}"/>
    <dgm:cxn modelId="{6AA2BE39-E7B7-2149-BDB6-4D6F1A3AF2C8}" srcId="{B3F49F9D-06D4-3D40-92F1-9788EA93F065}" destId="{082492B9-4127-1E4A-AD18-A63927BE1404}" srcOrd="1" destOrd="0" parTransId="{10441D26-2C74-EA40-BFD3-8A84B9C18E2B}" sibTransId="{20531FE9-DF3E-DA46-9A74-3CD9EC6AB6D0}"/>
    <dgm:cxn modelId="{2DCC825B-2814-2546-B6C4-93282A00F0FB}" srcId="{E3556AC0-4898-8441-82F3-7695AA1E5230}" destId="{71219D0A-631C-4547-A97D-91325F4F6B31}" srcOrd="2" destOrd="0" parTransId="{6DA8CAD2-E862-DF4D-8ED9-6DEC0B5C1225}" sibTransId="{B555C967-E430-204B-8D5A-4D61D5618D23}"/>
    <dgm:cxn modelId="{F063554A-B810-AF43-8BB7-F4CE1DA1E19A}" type="presOf" srcId="{2E4C69CA-F3B5-B746-A4D1-8D966FA83060}" destId="{A34EF51E-8437-0246-BDC3-57D1B70ACD05}" srcOrd="0" destOrd="1" presId="urn:microsoft.com/office/officeart/2005/8/layout/hList1"/>
    <dgm:cxn modelId="{B2A75B6B-B66F-4E43-8A53-4B2C18267864}" srcId="{082492B9-4127-1E4A-AD18-A63927BE1404}" destId="{E28036EC-C0B2-1B47-821D-4ABDFE7463AA}" srcOrd="0" destOrd="0" parTransId="{2FED38AA-5DE0-234D-B04E-650057558C88}" sibTransId="{D31E099E-E788-CC42-9CC5-C1E9897FCD77}"/>
    <dgm:cxn modelId="{CB17C16C-FD97-FE49-BD6D-9A3DDF3C51A0}" srcId="{5182FC34-2E0A-1E49-A1B7-9B2F55BFB993}" destId="{1348C002-AC02-C74E-B8B7-39A6D92883A2}" srcOrd="1" destOrd="0" parTransId="{CC3A486A-39A3-A047-9207-575875403584}" sibTransId="{7936A589-F95A-E04C-B388-584D6C4775F3}"/>
    <dgm:cxn modelId="{B1965150-E1F1-A641-BE2E-240EE1513374}" type="presOf" srcId="{71219D0A-631C-4547-A97D-91325F4F6B31}" destId="{0D76417E-AE71-554E-AC58-67DAA4308535}" srcOrd="0" destOrd="2" presId="urn:microsoft.com/office/officeart/2005/8/layout/hList1"/>
    <dgm:cxn modelId="{7792B770-67BE-D04E-A2F5-417D14D1EB1B}" type="presOf" srcId="{34EFEF05-C4BA-314D-AF49-CB0D72A25F8C}" destId="{4293DE30-A2B3-7C4B-BC97-A519AD658AEF}" srcOrd="0" destOrd="1" presId="urn:microsoft.com/office/officeart/2005/8/layout/hList1"/>
    <dgm:cxn modelId="{87D05871-C197-E84E-B3AB-75A7010A5CC1}" srcId="{5182FC34-2E0A-1E49-A1B7-9B2F55BFB993}" destId="{044893FF-00D0-C044-BF9E-F1DDD115ADB9}" srcOrd="0" destOrd="0" parTransId="{E34B82F8-C929-274D-AD43-3491681C7868}" sibTransId="{C3CBDE34-151A-2F49-AF01-FD7F69420D0D}"/>
    <dgm:cxn modelId="{FB727A71-04C1-5A41-BA32-B7CA8F6AD927}" srcId="{B3F49F9D-06D4-3D40-92F1-9788EA93F065}" destId="{00C73BC8-F88E-434D-8E1C-951264EC9AA8}" srcOrd="2" destOrd="0" parTransId="{0E192782-8CBB-DB44-9468-2EAD767A4A78}" sibTransId="{2194095B-C8FF-EB46-9AD4-340B090E9E4B}"/>
    <dgm:cxn modelId="{9BAB1585-DB3A-7243-AA00-616C855FB461}" type="presOf" srcId="{489891BB-E84D-184A-B3F3-449EC7643856}" destId="{0D76417E-AE71-554E-AC58-67DAA4308535}" srcOrd="0" destOrd="0" presId="urn:microsoft.com/office/officeart/2005/8/layout/hList1"/>
    <dgm:cxn modelId="{112F948B-F263-2E41-A571-EEEA35C9F6C2}" srcId="{00C73BC8-F88E-434D-8E1C-951264EC9AA8}" destId="{A475EDCD-52EE-0247-BB36-F5DA7DE8880C}" srcOrd="0" destOrd="0" parTransId="{4534DAC4-2FEA-DA48-A894-A2A429EECD8B}" sibTransId="{CAE4C0A2-61A8-2B42-86CF-005720E51C05}"/>
    <dgm:cxn modelId="{757BF88C-9508-1541-91D4-51AE8EEAD319}" srcId="{E3556AC0-4898-8441-82F3-7695AA1E5230}" destId="{489891BB-E84D-184A-B3F3-449EC7643856}" srcOrd="0" destOrd="0" parTransId="{96477D4A-9934-D64F-80C7-6AACE52CD691}" sibTransId="{005D03CF-E16F-CE47-841E-7DCFC847E040}"/>
    <dgm:cxn modelId="{3F4EC692-D3C7-A34B-8CB4-7DB446374C79}" type="presOf" srcId="{E9593297-B032-044B-8C45-1ADD0FD8002B}" destId="{2DDAA79B-5CAD-204B-8C46-53B37BE5C57E}" srcOrd="0" destOrd="0" presId="urn:microsoft.com/office/officeart/2005/8/layout/hList1"/>
    <dgm:cxn modelId="{C9C59FA8-C80A-9C46-898E-A75E6AA6F5F6}" srcId="{B3F49F9D-06D4-3D40-92F1-9788EA93F065}" destId="{E9593297-B032-044B-8C45-1ADD0FD8002B}" srcOrd="0" destOrd="0" parTransId="{19A05F13-1BEC-D542-A7F4-DFF22FE7D985}" sibTransId="{F9FAB59F-E075-8944-A122-863E01EDFDD4}"/>
    <dgm:cxn modelId="{285341BC-3658-B44D-BF8F-0B16AB7F0D62}" srcId="{E9593297-B032-044B-8C45-1ADD0FD8002B}" destId="{6F328145-396B-A447-9F79-D524C2C73CE6}" srcOrd="0" destOrd="0" parTransId="{5E279307-FFBB-924B-97E8-B3D4409D50B1}" sibTransId="{1B4AC29E-AA0C-7A40-B9A3-D1FABF48B63F}"/>
    <dgm:cxn modelId="{2B6DFABF-DF46-8A4A-B1D1-EF0DF32B6155}" srcId="{E9593297-B032-044B-8C45-1ADD0FD8002B}" destId="{2E4C69CA-F3B5-B746-A4D1-8D966FA83060}" srcOrd="1" destOrd="0" parTransId="{77784A46-A11F-3046-A5ED-92A8C39371F4}" sibTransId="{E0CD2B7A-C124-9347-BDF4-BFDB150B3F6D}"/>
    <dgm:cxn modelId="{7285F8C3-460B-D443-AB43-2BD082CCD9C8}" type="presOf" srcId="{B3F49F9D-06D4-3D40-92F1-9788EA93F065}" destId="{D85C8C87-A997-204A-AA49-97A22517A11D}" srcOrd="0" destOrd="0" presId="urn:microsoft.com/office/officeart/2005/8/layout/hList1"/>
    <dgm:cxn modelId="{9B8A25C9-E55B-9C4C-A618-91074B92144F}" type="presOf" srcId="{044893FF-00D0-C044-BF9E-F1DDD115ADB9}" destId="{10EEB741-35B5-0A4B-AEE7-45F7816E5E64}" srcOrd="0" destOrd="0" presId="urn:microsoft.com/office/officeart/2005/8/layout/hList1"/>
    <dgm:cxn modelId="{132D09D4-51B3-9447-893D-DDF522D2F4B6}" type="presOf" srcId="{E3556AC0-4898-8441-82F3-7695AA1E5230}" destId="{1EF56AB3-9242-0847-A7DC-FC316D1C2821}" srcOrd="0" destOrd="0" presId="urn:microsoft.com/office/officeart/2005/8/layout/hList1"/>
    <dgm:cxn modelId="{D4749DDA-60AF-7B49-B6E6-9071F4DE241C}" srcId="{B3F49F9D-06D4-3D40-92F1-9788EA93F065}" destId="{5182FC34-2E0A-1E49-A1B7-9B2F55BFB993}" srcOrd="3" destOrd="0" parTransId="{C5FE3D46-2572-B24F-B761-B298AA82DD1E}" sibTransId="{4796FC87-19D8-334D-8F61-C9F66C56AFF5}"/>
    <dgm:cxn modelId="{2E1CD8F3-9DFA-8E48-931E-46AA00C76A22}" type="presOf" srcId="{A475EDCD-52EE-0247-BB36-F5DA7DE8880C}" destId="{4293DE30-A2B3-7C4B-BC97-A519AD658AEF}" srcOrd="0" destOrd="0" presId="urn:microsoft.com/office/officeart/2005/8/layout/hList1"/>
    <dgm:cxn modelId="{4B30B9F4-A122-AE45-BD75-47D45F09FAA6}" type="presOf" srcId="{6F328145-396B-A447-9F79-D524C2C73CE6}" destId="{A34EF51E-8437-0246-BDC3-57D1B70ACD05}" srcOrd="0" destOrd="0" presId="urn:microsoft.com/office/officeart/2005/8/layout/hList1"/>
    <dgm:cxn modelId="{A9BE25FA-C906-644C-B085-9F3770A08D6A}" type="presOf" srcId="{082492B9-4127-1E4A-AD18-A63927BE1404}" destId="{201E2A0E-A192-814B-87CA-24D7711FEE36}" srcOrd="0" destOrd="0" presId="urn:microsoft.com/office/officeart/2005/8/layout/hList1"/>
    <dgm:cxn modelId="{E2F52A41-05ED-BE41-9F84-CEA10F95DD55}" type="presParOf" srcId="{D85C8C87-A997-204A-AA49-97A22517A11D}" destId="{F9470665-3ADB-3143-9FA3-9CFBC26B4AB8}" srcOrd="0" destOrd="0" presId="urn:microsoft.com/office/officeart/2005/8/layout/hList1"/>
    <dgm:cxn modelId="{D2D59A83-48C4-554B-9FFB-00824ABF6608}" type="presParOf" srcId="{F9470665-3ADB-3143-9FA3-9CFBC26B4AB8}" destId="{2DDAA79B-5CAD-204B-8C46-53B37BE5C57E}" srcOrd="0" destOrd="0" presId="urn:microsoft.com/office/officeart/2005/8/layout/hList1"/>
    <dgm:cxn modelId="{71D0D64A-41E9-3F44-98FC-2763136C75D4}" type="presParOf" srcId="{F9470665-3ADB-3143-9FA3-9CFBC26B4AB8}" destId="{A34EF51E-8437-0246-BDC3-57D1B70ACD05}" srcOrd="1" destOrd="0" presId="urn:microsoft.com/office/officeart/2005/8/layout/hList1"/>
    <dgm:cxn modelId="{1F2E8C83-5DDD-4A48-B6D5-B8D722B4627A}" type="presParOf" srcId="{D85C8C87-A997-204A-AA49-97A22517A11D}" destId="{6749FEC4-1674-D841-9AF4-9A46BAB32826}" srcOrd="1" destOrd="0" presId="urn:microsoft.com/office/officeart/2005/8/layout/hList1"/>
    <dgm:cxn modelId="{588C21CC-F6A1-7648-8D25-07CB88521DEC}" type="presParOf" srcId="{D85C8C87-A997-204A-AA49-97A22517A11D}" destId="{DA0C02E1-37AC-F440-8F09-B1918304FBA9}" srcOrd="2" destOrd="0" presId="urn:microsoft.com/office/officeart/2005/8/layout/hList1"/>
    <dgm:cxn modelId="{C120290E-3913-D04D-904D-23EDD06B746F}" type="presParOf" srcId="{DA0C02E1-37AC-F440-8F09-B1918304FBA9}" destId="{201E2A0E-A192-814B-87CA-24D7711FEE36}" srcOrd="0" destOrd="0" presId="urn:microsoft.com/office/officeart/2005/8/layout/hList1"/>
    <dgm:cxn modelId="{D960E8A3-A1BC-B64E-87CB-3B007636B4B0}" type="presParOf" srcId="{DA0C02E1-37AC-F440-8F09-B1918304FBA9}" destId="{69543409-8FD2-8449-9AC8-DDE048F980A0}" srcOrd="1" destOrd="0" presId="urn:microsoft.com/office/officeart/2005/8/layout/hList1"/>
    <dgm:cxn modelId="{A84700D0-C351-9A4A-B06E-7277B8FEA267}" type="presParOf" srcId="{D85C8C87-A997-204A-AA49-97A22517A11D}" destId="{6C9B796D-B0AC-E645-B0E2-E94E6717FEAA}" srcOrd="3" destOrd="0" presId="urn:microsoft.com/office/officeart/2005/8/layout/hList1"/>
    <dgm:cxn modelId="{90E4B2E6-388F-584E-B8CA-4E15C9CA08FA}" type="presParOf" srcId="{D85C8C87-A997-204A-AA49-97A22517A11D}" destId="{0C68B7CB-4BFD-B84D-9038-F47EF528B7C8}" srcOrd="4" destOrd="0" presId="urn:microsoft.com/office/officeart/2005/8/layout/hList1"/>
    <dgm:cxn modelId="{75557E87-A4D5-B445-A7EE-F64B48A82385}" type="presParOf" srcId="{0C68B7CB-4BFD-B84D-9038-F47EF528B7C8}" destId="{E1F7279D-10AB-FA4F-9A43-D61CCE0DF0D2}" srcOrd="0" destOrd="0" presId="urn:microsoft.com/office/officeart/2005/8/layout/hList1"/>
    <dgm:cxn modelId="{1FFFFA56-63EB-7E42-BF31-C033F8E5A0A2}" type="presParOf" srcId="{0C68B7CB-4BFD-B84D-9038-F47EF528B7C8}" destId="{4293DE30-A2B3-7C4B-BC97-A519AD658AEF}" srcOrd="1" destOrd="0" presId="urn:microsoft.com/office/officeart/2005/8/layout/hList1"/>
    <dgm:cxn modelId="{91BE9602-2A2C-894B-A797-ED17CB50DB91}" type="presParOf" srcId="{D85C8C87-A997-204A-AA49-97A22517A11D}" destId="{57335459-CAF1-5648-A4EE-957DFD1C8B94}" srcOrd="5" destOrd="0" presId="urn:microsoft.com/office/officeart/2005/8/layout/hList1"/>
    <dgm:cxn modelId="{15A5FEB9-8234-6B47-85E4-5337877E3126}" type="presParOf" srcId="{D85C8C87-A997-204A-AA49-97A22517A11D}" destId="{EFFE74E7-3096-834F-A138-21DBBDE49FF9}" srcOrd="6" destOrd="0" presId="urn:microsoft.com/office/officeart/2005/8/layout/hList1"/>
    <dgm:cxn modelId="{9F71889E-730C-A942-9BC3-8048B8C69C68}" type="presParOf" srcId="{EFFE74E7-3096-834F-A138-21DBBDE49FF9}" destId="{077BE6F5-536E-5B4A-BFEB-A9B19A088FD2}" srcOrd="0" destOrd="0" presId="urn:microsoft.com/office/officeart/2005/8/layout/hList1"/>
    <dgm:cxn modelId="{BDB3ACA4-6B2B-5647-88D7-F42F005526D7}" type="presParOf" srcId="{EFFE74E7-3096-834F-A138-21DBBDE49FF9}" destId="{10EEB741-35B5-0A4B-AEE7-45F7816E5E64}" srcOrd="1" destOrd="0" presId="urn:microsoft.com/office/officeart/2005/8/layout/hList1"/>
    <dgm:cxn modelId="{3A72A037-3D8E-2A41-A0A9-E28C46408E3C}" type="presParOf" srcId="{D85C8C87-A997-204A-AA49-97A22517A11D}" destId="{CB8FD6A9-640C-D641-81AA-2615E19A347F}" srcOrd="7" destOrd="0" presId="urn:microsoft.com/office/officeart/2005/8/layout/hList1"/>
    <dgm:cxn modelId="{9FA6D6E3-4FF0-2947-A282-C50B410BB83C}" type="presParOf" srcId="{D85C8C87-A997-204A-AA49-97A22517A11D}" destId="{E8D560FA-EC14-404D-8B41-C4F26F823A07}" srcOrd="8" destOrd="0" presId="urn:microsoft.com/office/officeart/2005/8/layout/hList1"/>
    <dgm:cxn modelId="{8FF9AE72-2E4F-4A4C-A1EA-55C80AE2723B}" type="presParOf" srcId="{E8D560FA-EC14-404D-8B41-C4F26F823A07}" destId="{1EF56AB3-9242-0847-A7DC-FC316D1C2821}" srcOrd="0" destOrd="0" presId="urn:microsoft.com/office/officeart/2005/8/layout/hList1"/>
    <dgm:cxn modelId="{B622A4AA-2290-AE4B-AA86-E0C7D6D9A98E}" type="presParOf" srcId="{E8D560FA-EC14-404D-8B41-C4F26F823A07}" destId="{0D76417E-AE71-554E-AC58-67DAA43085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5CEFE-A9AD-654D-BFC8-C0BC4639E9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652D20B-2ED7-5A4B-BC42-AC1F3B35F139}">
      <dgm:prSet/>
      <dgm:spPr>
        <a:solidFill>
          <a:srgbClr val="006296"/>
        </a:solidFill>
        <a:ln>
          <a:noFill/>
        </a:ln>
      </dgm:spPr>
      <dgm:t>
        <a:bodyPr/>
        <a:lstStyle/>
        <a:p>
          <a:r>
            <a:rPr lang="en-AU" dirty="0"/>
            <a:t>High-context culture</a:t>
          </a:r>
        </a:p>
      </dgm:t>
    </dgm:pt>
    <dgm:pt modelId="{258F924C-2794-6542-8BB7-A6BE18C41F69}" type="parTrans" cxnId="{DE627C62-E988-EB4E-92DA-DB516366094C}">
      <dgm:prSet/>
      <dgm:spPr/>
      <dgm:t>
        <a:bodyPr/>
        <a:lstStyle/>
        <a:p>
          <a:endParaRPr lang="en-GB"/>
        </a:p>
      </dgm:t>
    </dgm:pt>
    <dgm:pt modelId="{C96E5A7C-B934-1B4F-8CED-FB92DF3D5B27}" type="sibTrans" cxnId="{DE627C62-E988-EB4E-92DA-DB516366094C}">
      <dgm:prSet/>
      <dgm:spPr/>
      <dgm:t>
        <a:bodyPr/>
        <a:lstStyle/>
        <a:p>
          <a:endParaRPr lang="en-GB"/>
        </a:p>
      </dgm:t>
    </dgm:pt>
    <dgm:pt modelId="{5A2B184D-CB41-5444-ABA2-FAAB1F2BE962}">
      <dgm:prSet/>
      <dgm:spPr/>
      <dgm:t>
        <a:bodyPr/>
        <a:lstStyle/>
        <a:p>
          <a:r>
            <a:rPr lang="en-AU" dirty="0"/>
            <a:t>People are sensitive to circumstances surrounding social exchanges. </a:t>
          </a:r>
        </a:p>
      </dgm:t>
    </dgm:pt>
    <dgm:pt modelId="{F6CF9ED4-DCE7-E74D-B1D8-ACE46F0F75A5}" type="parTrans" cxnId="{61F61140-6D80-C54B-A9CD-616AC361AC42}">
      <dgm:prSet/>
      <dgm:spPr/>
      <dgm:t>
        <a:bodyPr/>
        <a:lstStyle/>
        <a:p>
          <a:endParaRPr lang="en-GB"/>
        </a:p>
      </dgm:t>
    </dgm:pt>
    <dgm:pt modelId="{B2B946E9-BD52-DF4D-8904-65D91B57C04E}" type="sibTrans" cxnId="{61F61140-6D80-C54B-A9CD-616AC361AC42}">
      <dgm:prSet/>
      <dgm:spPr/>
      <dgm:t>
        <a:bodyPr/>
        <a:lstStyle/>
        <a:p>
          <a:endParaRPr lang="en-GB"/>
        </a:p>
      </dgm:t>
    </dgm:pt>
    <dgm:pt modelId="{670FF5B6-C44C-F146-8DC0-2A18AC593AFB}">
      <dgm:prSet/>
      <dgm:spPr/>
      <dgm:t>
        <a:bodyPr/>
        <a:lstStyle/>
        <a:p>
          <a:r>
            <a:rPr lang="en-AU" dirty="0"/>
            <a:t>They use communication primarily to build personal social relationships.</a:t>
          </a:r>
        </a:p>
      </dgm:t>
    </dgm:pt>
    <dgm:pt modelId="{423DCCBD-BA0C-B041-9191-0D72B3FF839A}" type="parTrans" cxnId="{5886E671-2938-8143-A31F-27A4A622F432}">
      <dgm:prSet/>
      <dgm:spPr/>
      <dgm:t>
        <a:bodyPr/>
        <a:lstStyle/>
        <a:p>
          <a:endParaRPr lang="en-GB"/>
        </a:p>
      </dgm:t>
    </dgm:pt>
    <dgm:pt modelId="{6A0CA9F0-5996-5445-9172-DEDE073E6611}" type="sibTrans" cxnId="{5886E671-2938-8143-A31F-27A4A622F432}">
      <dgm:prSet/>
      <dgm:spPr/>
      <dgm:t>
        <a:bodyPr/>
        <a:lstStyle/>
        <a:p>
          <a:endParaRPr lang="en-GB"/>
        </a:p>
      </dgm:t>
    </dgm:pt>
    <dgm:pt modelId="{EAD4F8DF-2BBD-3C47-9127-7DD6FA8DD9ED}">
      <dgm:prSet/>
      <dgm:spPr>
        <a:solidFill>
          <a:srgbClr val="A93E62"/>
        </a:solidFill>
        <a:ln>
          <a:noFill/>
        </a:ln>
      </dgm:spPr>
      <dgm:t>
        <a:bodyPr/>
        <a:lstStyle/>
        <a:p>
          <a:r>
            <a:rPr lang="en-AU" dirty="0"/>
            <a:t>Low-context culture</a:t>
          </a:r>
        </a:p>
      </dgm:t>
    </dgm:pt>
    <dgm:pt modelId="{CA5A0928-A4A5-1944-AB93-899764921F43}" type="parTrans" cxnId="{B06CFC3D-E224-E742-BBB8-65DCF1C700AB}">
      <dgm:prSet/>
      <dgm:spPr/>
      <dgm:t>
        <a:bodyPr/>
        <a:lstStyle/>
        <a:p>
          <a:endParaRPr lang="en-GB"/>
        </a:p>
      </dgm:t>
    </dgm:pt>
    <dgm:pt modelId="{93964179-2012-BC45-B7DD-0FFD32B0E98A}" type="sibTrans" cxnId="{B06CFC3D-E224-E742-BBB8-65DCF1C700AB}">
      <dgm:prSet/>
      <dgm:spPr/>
      <dgm:t>
        <a:bodyPr/>
        <a:lstStyle/>
        <a:p>
          <a:endParaRPr lang="en-GB"/>
        </a:p>
      </dgm:t>
    </dgm:pt>
    <dgm:pt modelId="{8EA46561-476C-CF46-BC65-AFC69D9B97FC}">
      <dgm:prSet/>
      <dgm:spPr/>
      <dgm:t>
        <a:bodyPr/>
        <a:lstStyle/>
        <a:p>
          <a:r>
            <a:rPr lang="en-AU" dirty="0"/>
            <a:t>People use communication primarily to exchange facts and information.</a:t>
          </a:r>
        </a:p>
      </dgm:t>
    </dgm:pt>
    <dgm:pt modelId="{31C05D93-6730-7345-BF2F-B5F6D141AE8E}" type="parTrans" cxnId="{18AD0DBA-6559-0F4A-8C84-51DB404E3219}">
      <dgm:prSet/>
      <dgm:spPr/>
      <dgm:t>
        <a:bodyPr/>
        <a:lstStyle/>
        <a:p>
          <a:endParaRPr lang="en-GB"/>
        </a:p>
      </dgm:t>
    </dgm:pt>
    <dgm:pt modelId="{2DC6E935-D0B5-9640-8CC2-31F54105AE3E}" type="sibTrans" cxnId="{18AD0DBA-6559-0F4A-8C84-51DB404E3219}">
      <dgm:prSet/>
      <dgm:spPr/>
      <dgm:t>
        <a:bodyPr/>
        <a:lstStyle/>
        <a:p>
          <a:endParaRPr lang="en-GB"/>
        </a:p>
      </dgm:t>
    </dgm:pt>
    <dgm:pt modelId="{BF39F1D1-97CB-264E-9676-E5E826573B07}">
      <dgm:prSet/>
      <dgm:spPr/>
      <dgm:t>
        <a:bodyPr/>
        <a:lstStyle/>
        <a:p>
          <a:r>
            <a:rPr lang="en-AU" dirty="0"/>
            <a:t>German, Swiss and Scandinavian cultures are low-context cultures.</a:t>
          </a:r>
        </a:p>
      </dgm:t>
    </dgm:pt>
    <dgm:pt modelId="{61CB5E0F-3938-6641-91EA-44AE66E2616F}" type="parTrans" cxnId="{8440C210-5167-4E44-90DF-476679F41CDB}">
      <dgm:prSet/>
      <dgm:spPr/>
      <dgm:t>
        <a:bodyPr/>
        <a:lstStyle/>
        <a:p>
          <a:endParaRPr lang="en-GB"/>
        </a:p>
      </dgm:t>
    </dgm:pt>
    <dgm:pt modelId="{2AE3A4E5-2E02-F047-9067-75AE1E95E5DB}" type="sibTrans" cxnId="{8440C210-5167-4E44-90DF-476679F41CDB}">
      <dgm:prSet/>
      <dgm:spPr/>
      <dgm:t>
        <a:bodyPr/>
        <a:lstStyle/>
        <a:p>
          <a:endParaRPr lang="en-GB"/>
        </a:p>
      </dgm:t>
    </dgm:pt>
    <dgm:pt modelId="{ED350FEF-6D3D-CB43-AC01-D6D7AA91DC22}">
      <dgm:prSet/>
      <dgm:spPr/>
      <dgm:t>
        <a:bodyPr/>
        <a:lstStyle/>
        <a:p>
          <a:r>
            <a:rPr lang="en-AU" dirty="0"/>
            <a:t>Chinese, Korean and Japanese cultures are high-context cultures.</a:t>
          </a:r>
        </a:p>
      </dgm:t>
    </dgm:pt>
    <dgm:pt modelId="{2AE3B01A-A682-1549-B647-AC9FA10A35D2}" type="parTrans" cxnId="{ADAA4C89-C0CF-604C-B99A-AB068FCF522A}">
      <dgm:prSet/>
      <dgm:spPr/>
      <dgm:t>
        <a:bodyPr/>
        <a:lstStyle/>
        <a:p>
          <a:endParaRPr lang="en-GB"/>
        </a:p>
      </dgm:t>
    </dgm:pt>
    <dgm:pt modelId="{EEEC5FCF-62C2-3D40-A9F6-5A8715C0C36D}" type="sibTrans" cxnId="{ADAA4C89-C0CF-604C-B99A-AB068FCF522A}">
      <dgm:prSet/>
      <dgm:spPr/>
      <dgm:t>
        <a:bodyPr/>
        <a:lstStyle/>
        <a:p>
          <a:endParaRPr lang="en-GB"/>
        </a:p>
      </dgm:t>
    </dgm:pt>
    <dgm:pt modelId="{8A503D39-E4DF-4D01-B837-3FCAE0082EB2}">
      <dgm:prSet/>
      <dgm:spPr/>
      <dgm:t>
        <a:bodyPr/>
        <a:lstStyle/>
        <a:p>
          <a:r>
            <a:rPr lang="en-AU" dirty="0"/>
            <a:t>Meaning is derived from context – setting, status and non-verbal behaviour – more than from explicit words; relationships and trust are more important than business; and the welfare and harmony of the group are highly prized. </a:t>
          </a:r>
        </a:p>
      </dgm:t>
    </dgm:pt>
    <dgm:pt modelId="{EEA6E579-CE4E-47E0-89E2-089F812B02FD}" type="parTrans" cxnId="{10F9F69A-2C11-4B8D-BDA9-1CDF6E0BA095}">
      <dgm:prSet/>
      <dgm:spPr/>
      <dgm:t>
        <a:bodyPr/>
        <a:lstStyle/>
        <a:p>
          <a:endParaRPr lang="en-GB"/>
        </a:p>
      </dgm:t>
    </dgm:pt>
    <dgm:pt modelId="{419BEADE-EB9A-45D4-A86C-2B6CEB37095A}" type="sibTrans" cxnId="{10F9F69A-2C11-4B8D-BDA9-1CDF6E0BA095}">
      <dgm:prSet/>
      <dgm:spPr/>
      <dgm:t>
        <a:bodyPr/>
        <a:lstStyle/>
        <a:p>
          <a:endParaRPr lang="en-GB"/>
        </a:p>
      </dgm:t>
    </dgm:pt>
    <dgm:pt modelId="{76AD83DB-6CBB-41D8-9575-3959681ECFCC}">
      <dgm:prSet/>
      <dgm:spPr/>
      <dgm:t>
        <a:bodyPr/>
        <a:lstStyle/>
        <a:p>
          <a:r>
            <a:rPr lang="en-AU" dirty="0"/>
            <a:t>Meaning is derived primarily from words; business transactions are more important than building relationships and trust; and individual welfare and achievement are more important than the group.</a:t>
          </a:r>
        </a:p>
      </dgm:t>
    </dgm:pt>
    <dgm:pt modelId="{9BF06DA6-606F-4B7D-9821-D54F813C2210}" type="parTrans" cxnId="{83E19FDD-6EAF-42DA-84EB-252F3676DA0B}">
      <dgm:prSet/>
      <dgm:spPr/>
      <dgm:t>
        <a:bodyPr/>
        <a:lstStyle/>
        <a:p>
          <a:endParaRPr lang="en-GB"/>
        </a:p>
      </dgm:t>
    </dgm:pt>
    <dgm:pt modelId="{4995600F-241A-4CEA-B409-37DD27062F0E}" type="sibTrans" cxnId="{83E19FDD-6EAF-42DA-84EB-252F3676DA0B}">
      <dgm:prSet/>
      <dgm:spPr/>
      <dgm:t>
        <a:bodyPr/>
        <a:lstStyle/>
        <a:p>
          <a:endParaRPr lang="en-GB"/>
        </a:p>
      </dgm:t>
    </dgm:pt>
    <dgm:pt modelId="{3C47F109-7722-F447-94B2-2AA8E40F0C9A}" type="pres">
      <dgm:prSet presAssocID="{5A35CEFE-A9AD-654D-BFC8-C0BC4639E975}" presName="Name0" presStyleCnt="0">
        <dgm:presLayoutVars>
          <dgm:dir/>
          <dgm:animLvl val="lvl"/>
          <dgm:resizeHandles val="exact"/>
        </dgm:presLayoutVars>
      </dgm:prSet>
      <dgm:spPr/>
    </dgm:pt>
    <dgm:pt modelId="{01B7B22E-F0B8-E645-A373-D7632A1737B3}" type="pres">
      <dgm:prSet presAssocID="{2652D20B-2ED7-5A4B-BC42-AC1F3B35F139}" presName="composite" presStyleCnt="0"/>
      <dgm:spPr/>
    </dgm:pt>
    <dgm:pt modelId="{2D5F5602-FC73-6F43-8F9B-25BAAFA03157}" type="pres">
      <dgm:prSet presAssocID="{2652D20B-2ED7-5A4B-BC42-AC1F3B35F139}" presName="parTx" presStyleLbl="alignNode1" presStyleIdx="0" presStyleCnt="2">
        <dgm:presLayoutVars>
          <dgm:chMax val="0"/>
          <dgm:chPref val="0"/>
          <dgm:bulletEnabled val="1"/>
        </dgm:presLayoutVars>
      </dgm:prSet>
      <dgm:spPr/>
    </dgm:pt>
    <dgm:pt modelId="{4D0C11ED-8098-204E-9C0F-71E3FA94375E}" type="pres">
      <dgm:prSet presAssocID="{2652D20B-2ED7-5A4B-BC42-AC1F3B35F139}" presName="desTx" presStyleLbl="alignAccFollowNode1" presStyleIdx="0" presStyleCnt="2">
        <dgm:presLayoutVars>
          <dgm:bulletEnabled val="1"/>
        </dgm:presLayoutVars>
      </dgm:prSet>
      <dgm:spPr/>
    </dgm:pt>
    <dgm:pt modelId="{C50B82F2-3C1D-E441-86D2-B1FD8F4676C6}" type="pres">
      <dgm:prSet presAssocID="{C96E5A7C-B934-1B4F-8CED-FB92DF3D5B27}" presName="space" presStyleCnt="0"/>
      <dgm:spPr/>
    </dgm:pt>
    <dgm:pt modelId="{A2069878-B33F-F540-88BA-3EF73AB01B83}" type="pres">
      <dgm:prSet presAssocID="{EAD4F8DF-2BBD-3C47-9127-7DD6FA8DD9ED}" presName="composite" presStyleCnt="0"/>
      <dgm:spPr/>
    </dgm:pt>
    <dgm:pt modelId="{5E85DD55-C8B4-4E42-86C6-B34473F0CB06}" type="pres">
      <dgm:prSet presAssocID="{EAD4F8DF-2BBD-3C47-9127-7DD6FA8DD9ED}" presName="parTx" presStyleLbl="alignNode1" presStyleIdx="1" presStyleCnt="2">
        <dgm:presLayoutVars>
          <dgm:chMax val="0"/>
          <dgm:chPref val="0"/>
          <dgm:bulletEnabled val="1"/>
        </dgm:presLayoutVars>
      </dgm:prSet>
      <dgm:spPr/>
    </dgm:pt>
    <dgm:pt modelId="{2205F4A3-8043-A34F-BB5C-658A5EC2C10B}" type="pres">
      <dgm:prSet presAssocID="{EAD4F8DF-2BBD-3C47-9127-7DD6FA8DD9ED}" presName="desTx" presStyleLbl="alignAccFollowNode1" presStyleIdx="1" presStyleCnt="2">
        <dgm:presLayoutVars>
          <dgm:bulletEnabled val="1"/>
        </dgm:presLayoutVars>
      </dgm:prSet>
      <dgm:spPr/>
    </dgm:pt>
  </dgm:ptLst>
  <dgm:cxnLst>
    <dgm:cxn modelId="{95E75F0F-9FE3-854B-A60B-74286C5AA10D}" type="presOf" srcId="{5A2B184D-CB41-5444-ABA2-FAAB1F2BE962}" destId="{4D0C11ED-8098-204E-9C0F-71E3FA94375E}" srcOrd="0" destOrd="0" presId="urn:microsoft.com/office/officeart/2005/8/layout/hList1"/>
    <dgm:cxn modelId="{8440C210-5167-4E44-90DF-476679F41CDB}" srcId="{EAD4F8DF-2BBD-3C47-9127-7DD6FA8DD9ED}" destId="{BF39F1D1-97CB-264E-9676-E5E826573B07}" srcOrd="2" destOrd="0" parTransId="{61CB5E0F-3938-6641-91EA-44AE66E2616F}" sibTransId="{2AE3A4E5-2E02-F047-9067-75AE1E95E5DB}"/>
    <dgm:cxn modelId="{B06CFC3D-E224-E742-BBB8-65DCF1C700AB}" srcId="{5A35CEFE-A9AD-654D-BFC8-C0BC4639E975}" destId="{EAD4F8DF-2BBD-3C47-9127-7DD6FA8DD9ED}" srcOrd="1" destOrd="0" parTransId="{CA5A0928-A4A5-1944-AB93-899764921F43}" sibTransId="{93964179-2012-BC45-B7DD-0FFD32B0E98A}"/>
    <dgm:cxn modelId="{98DCFB3F-5A07-B246-871A-5E4619BFE250}" type="presOf" srcId="{5A35CEFE-A9AD-654D-BFC8-C0BC4639E975}" destId="{3C47F109-7722-F447-94B2-2AA8E40F0C9A}" srcOrd="0" destOrd="0" presId="urn:microsoft.com/office/officeart/2005/8/layout/hList1"/>
    <dgm:cxn modelId="{61F61140-6D80-C54B-A9CD-616AC361AC42}" srcId="{2652D20B-2ED7-5A4B-BC42-AC1F3B35F139}" destId="{5A2B184D-CB41-5444-ABA2-FAAB1F2BE962}" srcOrd="0" destOrd="0" parTransId="{F6CF9ED4-DCE7-E74D-B1D8-ACE46F0F75A5}" sibTransId="{B2B946E9-BD52-DF4D-8904-65D91B57C04E}"/>
    <dgm:cxn modelId="{DE627C62-E988-EB4E-92DA-DB516366094C}" srcId="{5A35CEFE-A9AD-654D-BFC8-C0BC4639E975}" destId="{2652D20B-2ED7-5A4B-BC42-AC1F3B35F139}" srcOrd="0" destOrd="0" parTransId="{258F924C-2794-6542-8BB7-A6BE18C41F69}" sibTransId="{C96E5A7C-B934-1B4F-8CED-FB92DF3D5B27}"/>
    <dgm:cxn modelId="{5886E671-2938-8143-A31F-27A4A622F432}" srcId="{2652D20B-2ED7-5A4B-BC42-AC1F3B35F139}" destId="{670FF5B6-C44C-F146-8DC0-2A18AC593AFB}" srcOrd="1" destOrd="0" parTransId="{423DCCBD-BA0C-B041-9191-0D72B3FF839A}" sibTransId="{6A0CA9F0-5996-5445-9172-DEDE073E6611}"/>
    <dgm:cxn modelId="{ADAA4C89-C0CF-604C-B99A-AB068FCF522A}" srcId="{2652D20B-2ED7-5A4B-BC42-AC1F3B35F139}" destId="{ED350FEF-6D3D-CB43-AC01-D6D7AA91DC22}" srcOrd="3" destOrd="0" parTransId="{2AE3B01A-A682-1549-B647-AC9FA10A35D2}" sibTransId="{EEEC5FCF-62C2-3D40-A9F6-5A8715C0C36D}"/>
    <dgm:cxn modelId="{10F9F69A-2C11-4B8D-BDA9-1CDF6E0BA095}" srcId="{2652D20B-2ED7-5A4B-BC42-AC1F3B35F139}" destId="{8A503D39-E4DF-4D01-B837-3FCAE0082EB2}" srcOrd="2" destOrd="0" parTransId="{EEA6E579-CE4E-47E0-89E2-089F812B02FD}" sibTransId="{419BEADE-EB9A-45D4-A86C-2B6CEB37095A}"/>
    <dgm:cxn modelId="{3679B69F-906F-C748-A2BF-9EADD9E34E81}" type="presOf" srcId="{8EA46561-476C-CF46-BC65-AFC69D9B97FC}" destId="{2205F4A3-8043-A34F-BB5C-658A5EC2C10B}" srcOrd="0" destOrd="0" presId="urn:microsoft.com/office/officeart/2005/8/layout/hList1"/>
    <dgm:cxn modelId="{CB11DCA5-1089-FB4C-8E68-AB7CA6896908}" type="presOf" srcId="{EAD4F8DF-2BBD-3C47-9127-7DD6FA8DD9ED}" destId="{5E85DD55-C8B4-4E42-86C6-B34473F0CB06}" srcOrd="0" destOrd="0" presId="urn:microsoft.com/office/officeart/2005/8/layout/hList1"/>
    <dgm:cxn modelId="{60E7E4B2-752A-4C8F-9CF0-81443048899E}" type="presOf" srcId="{8A503D39-E4DF-4D01-B837-3FCAE0082EB2}" destId="{4D0C11ED-8098-204E-9C0F-71E3FA94375E}" srcOrd="0" destOrd="2" presId="urn:microsoft.com/office/officeart/2005/8/layout/hList1"/>
    <dgm:cxn modelId="{18AD0DBA-6559-0F4A-8C84-51DB404E3219}" srcId="{EAD4F8DF-2BBD-3C47-9127-7DD6FA8DD9ED}" destId="{8EA46561-476C-CF46-BC65-AFC69D9B97FC}" srcOrd="0" destOrd="0" parTransId="{31C05D93-6730-7345-BF2F-B5F6D141AE8E}" sibTransId="{2DC6E935-D0B5-9640-8CC2-31F54105AE3E}"/>
    <dgm:cxn modelId="{A9C0B1BD-3AE2-4743-A3F5-B16C2B6B4659}" type="presOf" srcId="{670FF5B6-C44C-F146-8DC0-2A18AC593AFB}" destId="{4D0C11ED-8098-204E-9C0F-71E3FA94375E}" srcOrd="0" destOrd="1" presId="urn:microsoft.com/office/officeart/2005/8/layout/hList1"/>
    <dgm:cxn modelId="{760C79D7-2EF1-9948-84CC-35BA1A733A8A}" type="presOf" srcId="{BF39F1D1-97CB-264E-9676-E5E826573B07}" destId="{2205F4A3-8043-A34F-BB5C-658A5EC2C10B}" srcOrd="0" destOrd="2" presId="urn:microsoft.com/office/officeart/2005/8/layout/hList1"/>
    <dgm:cxn modelId="{83E19FDD-6EAF-42DA-84EB-252F3676DA0B}" srcId="{EAD4F8DF-2BBD-3C47-9127-7DD6FA8DD9ED}" destId="{76AD83DB-6CBB-41D8-9575-3959681ECFCC}" srcOrd="1" destOrd="0" parTransId="{9BF06DA6-606F-4B7D-9821-D54F813C2210}" sibTransId="{4995600F-241A-4CEA-B409-37DD27062F0E}"/>
    <dgm:cxn modelId="{8ED510DF-1B1C-6447-8AF0-272E7CDD9889}" type="presOf" srcId="{2652D20B-2ED7-5A4B-BC42-AC1F3B35F139}" destId="{2D5F5602-FC73-6F43-8F9B-25BAAFA03157}" srcOrd="0" destOrd="0" presId="urn:microsoft.com/office/officeart/2005/8/layout/hList1"/>
    <dgm:cxn modelId="{45F95BEB-8F6C-8340-866C-BDE3157BC6E4}" type="presOf" srcId="{ED350FEF-6D3D-CB43-AC01-D6D7AA91DC22}" destId="{4D0C11ED-8098-204E-9C0F-71E3FA94375E}" srcOrd="0" destOrd="3" presId="urn:microsoft.com/office/officeart/2005/8/layout/hList1"/>
    <dgm:cxn modelId="{90FD35F1-A5B2-4795-96EC-59AEAE46787A}" type="presOf" srcId="{76AD83DB-6CBB-41D8-9575-3959681ECFCC}" destId="{2205F4A3-8043-A34F-BB5C-658A5EC2C10B}" srcOrd="0" destOrd="1" presId="urn:microsoft.com/office/officeart/2005/8/layout/hList1"/>
    <dgm:cxn modelId="{3DE867D1-73F3-6E4F-986C-78340E1114FC}" type="presParOf" srcId="{3C47F109-7722-F447-94B2-2AA8E40F0C9A}" destId="{01B7B22E-F0B8-E645-A373-D7632A1737B3}" srcOrd="0" destOrd="0" presId="urn:microsoft.com/office/officeart/2005/8/layout/hList1"/>
    <dgm:cxn modelId="{595D5DB2-3E94-D242-A4AF-A665EB1F765C}" type="presParOf" srcId="{01B7B22E-F0B8-E645-A373-D7632A1737B3}" destId="{2D5F5602-FC73-6F43-8F9B-25BAAFA03157}" srcOrd="0" destOrd="0" presId="urn:microsoft.com/office/officeart/2005/8/layout/hList1"/>
    <dgm:cxn modelId="{F963F94E-1614-714A-B91F-35D5BD815271}" type="presParOf" srcId="{01B7B22E-F0B8-E645-A373-D7632A1737B3}" destId="{4D0C11ED-8098-204E-9C0F-71E3FA94375E}" srcOrd="1" destOrd="0" presId="urn:microsoft.com/office/officeart/2005/8/layout/hList1"/>
    <dgm:cxn modelId="{529F27B9-F848-B042-AE4E-692AF5AE06A4}" type="presParOf" srcId="{3C47F109-7722-F447-94B2-2AA8E40F0C9A}" destId="{C50B82F2-3C1D-E441-86D2-B1FD8F4676C6}" srcOrd="1" destOrd="0" presId="urn:microsoft.com/office/officeart/2005/8/layout/hList1"/>
    <dgm:cxn modelId="{D5922D90-4567-6C44-85FA-380C767C55FD}" type="presParOf" srcId="{3C47F109-7722-F447-94B2-2AA8E40F0C9A}" destId="{A2069878-B33F-F540-88BA-3EF73AB01B83}" srcOrd="2" destOrd="0" presId="urn:microsoft.com/office/officeart/2005/8/layout/hList1"/>
    <dgm:cxn modelId="{78BE0E50-F116-584F-B355-52B8C57E5064}" type="presParOf" srcId="{A2069878-B33F-F540-88BA-3EF73AB01B83}" destId="{5E85DD55-C8B4-4E42-86C6-B34473F0CB06}" srcOrd="0" destOrd="0" presId="urn:microsoft.com/office/officeart/2005/8/layout/hList1"/>
    <dgm:cxn modelId="{815CA76A-7A9C-2145-9C73-25A5B51D948F}" type="presParOf" srcId="{A2069878-B33F-F540-88BA-3EF73AB01B83}" destId="{2205F4A3-8043-A34F-BB5C-658A5EC2C1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4069D-B46B-024D-9A4F-A7D41269FD7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1886A2D-6C6E-F547-ABCB-8B81477BA4F9}">
      <dgm:prSet/>
      <dgm:spPr>
        <a:solidFill>
          <a:srgbClr val="006296"/>
        </a:solidFill>
        <a:ln>
          <a:noFill/>
        </a:ln>
      </dgm:spPr>
      <dgm:t>
        <a:bodyPr/>
        <a:lstStyle/>
        <a:p>
          <a:r>
            <a:rPr lang="en-AU" dirty="0"/>
            <a:t>Distributive justice</a:t>
          </a:r>
        </a:p>
      </dgm:t>
    </dgm:pt>
    <dgm:pt modelId="{C1319518-99BB-7F44-A923-CDD390EBF239}" type="parTrans" cxnId="{AEBCAABF-4EEE-8D41-8094-61BB7755B543}">
      <dgm:prSet/>
      <dgm:spPr/>
      <dgm:t>
        <a:bodyPr/>
        <a:lstStyle/>
        <a:p>
          <a:endParaRPr lang="en-GB"/>
        </a:p>
      </dgm:t>
    </dgm:pt>
    <dgm:pt modelId="{9F579073-5EC2-F443-9BDD-A9F1BB26F05C}" type="sibTrans" cxnId="{AEBCAABF-4EEE-8D41-8094-61BB7755B543}">
      <dgm:prSet/>
      <dgm:spPr/>
      <dgm:t>
        <a:bodyPr/>
        <a:lstStyle/>
        <a:p>
          <a:endParaRPr lang="en-GB"/>
        </a:p>
      </dgm:t>
    </dgm:pt>
    <dgm:pt modelId="{194C79F6-E5B4-6445-A5C5-2865D36C30C0}">
      <dgm:prSet/>
      <dgm:spPr/>
      <dgm:t>
        <a:bodyPr/>
        <a:lstStyle/>
        <a:p>
          <a:r>
            <a:rPr lang="en-AU" dirty="0"/>
            <a:t>Different treatment of people should not be based on arbitrary characteristics. </a:t>
          </a:r>
        </a:p>
      </dgm:t>
    </dgm:pt>
    <dgm:pt modelId="{69F52394-3CE8-5A45-8EF9-F4C4D766E164}" type="parTrans" cxnId="{233EF74B-1ADA-044A-8AFC-9FCE1A2EC0E6}">
      <dgm:prSet/>
      <dgm:spPr/>
      <dgm:t>
        <a:bodyPr/>
        <a:lstStyle/>
        <a:p>
          <a:endParaRPr lang="en-GB"/>
        </a:p>
      </dgm:t>
    </dgm:pt>
    <dgm:pt modelId="{EF7C8C5A-B997-424E-9DFB-706E4CA39B29}" type="sibTrans" cxnId="{233EF74B-1ADA-044A-8AFC-9FCE1A2EC0E6}">
      <dgm:prSet/>
      <dgm:spPr/>
      <dgm:t>
        <a:bodyPr/>
        <a:lstStyle/>
        <a:p>
          <a:endParaRPr lang="en-GB"/>
        </a:p>
      </dgm:t>
    </dgm:pt>
    <dgm:pt modelId="{7C779CD9-8B2E-4C40-9CF2-39735A8FAD93}">
      <dgm:prSet/>
      <dgm:spPr>
        <a:solidFill>
          <a:srgbClr val="A93E62"/>
        </a:solidFill>
        <a:ln>
          <a:noFill/>
        </a:ln>
      </dgm:spPr>
      <dgm:t>
        <a:bodyPr/>
        <a:lstStyle/>
        <a:p>
          <a:r>
            <a:rPr lang="en-AU" dirty="0"/>
            <a:t>Procedural justice</a:t>
          </a:r>
        </a:p>
      </dgm:t>
    </dgm:pt>
    <dgm:pt modelId="{55A68BAC-ABF0-714B-9098-A651115B0587}" type="parTrans" cxnId="{31753599-8C33-7447-BFBD-CDBC0880C9EB}">
      <dgm:prSet/>
      <dgm:spPr/>
      <dgm:t>
        <a:bodyPr/>
        <a:lstStyle/>
        <a:p>
          <a:endParaRPr lang="en-GB"/>
        </a:p>
      </dgm:t>
    </dgm:pt>
    <dgm:pt modelId="{317715A8-F47B-7144-801C-5BC1833170FA}" type="sibTrans" cxnId="{31753599-8C33-7447-BFBD-CDBC0880C9EB}">
      <dgm:prSet/>
      <dgm:spPr/>
      <dgm:t>
        <a:bodyPr/>
        <a:lstStyle/>
        <a:p>
          <a:endParaRPr lang="en-GB"/>
        </a:p>
      </dgm:t>
    </dgm:pt>
    <dgm:pt modelId="{74220093-8067-7D41-BC8E-6B95B74423E5}">
      <dgm:prSet/>
      <dgm:spPr/>
      <dgm:t>
        <a:bodyPr/>
        <a:lstStyle/>
        <a:p>
          <a:r>
            <a:rPr lang="en-AU" dirty="0"/>
            <a:t>Rules should be clearly stated, and consistently and impartially enforced. </a:t>
          </a:r>
        </a:p>
      </dgm:t>
    </dgm:pt>
    <dgm:pt modelId="{2C2F836F-3A79-BB45-8E72-1B3B51884B14}" type="parTrans" cxnId="{937E9CF3-E17D-EB46-938A-D6BA1A9B8DEF}">
      <dgm:prSet/>
      <dgm:spPr/>
      <dgm:t>
        <a:bodyPr/>
        <a:lstStyle/>
        <a:p>
          <a:endParaRPr lang="en-GB"/>
        </a:p>
      </dgm:t>
    </dgm:pt>
    <dgm:pt modelId="{EF633170-AB2E-8A4C-9260-A4542B7E5472}" type="sibTrans" cxnId="{937E9CF3-E17D-EB46-938A-D6BA1A9B8DEF}">
      <dgm:prSet/>
      <dgm:spPr/>
      <dgm:t>
        <a:bodyPr/>
        <a:lstStyle/>
        <a:p>
          <a:endParaRPr lang="en-GB"/>
        </a:p>
      </dgm:t>
    </dgm:pt>
    <dgm:pt modelId="{1F1EEB40-C205-A04A-91EF-C02B523DC33D}">
      <dgm:prSet/>
      <dgm:spPr>
        <a:solidFill>
          <a:srgbClr val="4B5085"/>
        </a:solidFill>
        <a:ln>
          <a:noFill/>
        </a:ln>
      </dgm:spPr>
      <dgm:t>
        <a:bodyPr/>
        <a:lstStyle/>
        <a:p>
          <a:r>
            <a:rPr lang="en-AU" dirty="0"/>
            <a:t>Compensatory justice</a:t>
          </a:r>
        </a:p>
      </dgm:t>
    </dgm:pt>
    <dgm:pt modelId="{30D33C0C-15E0-8540-8871-CFB1968676DD}" type="parTrans" cxnId="{27FD5DB2-D2DF-E94B-A075-50BAD01F69AE}">
      <dgm:prSet/>
      <dgm:spPr/>
      <dgm:t>
        <a:bodyPr/>
        <a:lstStyle/>
        <a:p>
          <a:endParaRPr lang="en-GB"/>
        </a:p>
      </dgm:t>
    </dgm:pt>
    <dgm:pt modelId="{F9837BE8-4BF2-8A45-800D-E7AE463FFC44}" type="sibTrans" cxnId="{27FD5DB2-D2DF-E94B-A075-50BAD01F69AE}">
      <dgm:prSet/>
      <dgm:spPr/>
      <dgm:t>
        <a:bodyPr/>
        <a:lstStyle/>
        <a:p>
          <a:endParaRPr lang="en-GB"/>
        </a:p>
      </dgm:t>
    </dgm:pt>
    <dgm:pt modelId="{C3992D06-C636-CF4B-BA50-F78443C22D14}">
      <dgm:prSet/>
      <dgm:spPr/>
      <dgm:t>
        <a:bodyPr/>
        <a:lstStyle/>
        <a:p>
          <a:r>
            <a:rPr lang="en-AU" dirty="0"/>
            <a:t>Individuals should be compensated for the cost of their injuries by the party responsible.</a:t>
          </a:r>
        </a:p>
      </dgm:t>
    </dgm:pt>
    <dgm:pt modelId="{F46A5FEE-59B7-6944-84A2-BF2B5E881633}" type="parTrans" cxnId="{2021DAD8-DE28-8B40-B057-1F88E04E34A6}">
      <dgm:prSet/>
      <dgm:spPr/>
      <dgm:t>
        <a:bodyPr/>
        <a:lstStyle/>
        <a:p>
          <a:endParaRPr lang="en-GB"/>
        </a:p>
      </dgm:t>
    </dgm:pt>
    <dgm:pt modelId="{3513A8F3-E9A1-194F-A817-CE88067C42A8}" type="sibTrans" cxnId="{2021DAD8-DE28-8B40-B057-1F88E04E34A6}">
      <dgm:prSet/>
      <dgm:spPr/>
      <dgm:t>
        <a:bodyPr/>
        <a:lstStyle/>
        <a:p>
          <a:endParaRPr lang="en-GB"/>
        </a:p>
      </dgm:t>
    </dgm:pt>
    <dgm:pt modelId="{CA58246C-B540-468E-9C51-36B98D7B1B83}">
      <dgm:prSet/>
      <dgm:spPr/>
      <dgm:t>
        <a:bodyPr/>
        <a:lstStyle/>
        <a:p>
          <a:r>
            <a:rPr lang="en-AU" dirty="0"/>
            <a:t>In the case of substantive differences, people should be treated differently in proportion to the differences among them.</a:t>
          </a:r>
        </a:p>
      </dgm:t>
    </dgm:pt>
    <dgm:pt modelId="{3BEDFFF5-4EC7-4B06-A772-17BE53A70383}" type="parTrans" cxnId="{40024072-BC33-41B5-8CAC-297698748F9C}">
      <dgm:prSet/>
      <dgm:spPr/>
      <dgm:t>
        <a:bodyPr/>
        <a:lstStyle/>
        <a:p>
          <a:endParaRPr lang="en-GB"/>
        </a:p>
      </dgm:t>
    </dgm:pt>
    <dgm:pt modelId="{8A7DA32B-376B-441E-8FF4-D19E978140A6}" type="sibTrans" cxnId="{40024072-BC33-41B5-8CAC-297698748F9C}">
      <dgm:prSet/>
      <dgm:spPr/>
      <dgm:t>
        <a:bodyPr/>
        <a:lstStyle/>
        <a:p>
          <a:endParaRPr lang="en-GB"/>
        </a:p>
      </dgm:t>
    </dgm:pt>
    <dgm:pt modelId="{F290F6EC-6776-42F7-8DE8-77D37D4711EC}">
      <dgm:prSet/>
      <dgm:spPr/>
      <dgm:t>
        <a:bodyPr/>
        <a:lstStyle/>
        <a:p>
          <a:r>
            <a:rPr lang="en-AU" dirty="0"/>
            <a:t>Individuals should not be held responsible for matters over which they have no control.</a:t>
          </a:r>
        </a:p>
      </dgm:t>
    </dgm:pt>
    <dgm:pt modelId="{5E13A9C5-879E-45EF-A8F8-E880353F5F7B}" type="parTrans" cxnId="{6C1DBF3C-8643-44B6-B92C-4A882549A5E3}">
      <dgm:prSet/>
      <dgm:spPr/>
      <dgm:t>
        <a:bodyPr/>
        <a:lstStyle/>
        <a:p>
          <a:endParaRPr lang="en-GB"/>
        </a:p>
      </dgm:t>
    </dgm:pt>
    <dgm:pt modelId="{6C3A8B6F-9E64-47A7-9649-299B0CBA188A}" type="sibTrans" cxnId="{6C1DBF3C-8643-44B6-B92C-4A882549A5E3}">
      <dgm:prSet/>
      <dgm:spPr/>
      <dgm:t>
        <a:bodyPr/>
        <a:lstStyle/>
        <a:p>
          <a:endParaRPr lang="en-GB"/>
        </a:p>
      </dgm:t>
    </dgm:pt>
    <dgm:pt modelId="{EAA660B3-9AFE-004B-A7E7-539BDB83F412}" type="pres">
      <dgm:prSet presAssocID="{0A04069D-B46B-024D-9A4F-A7D41269FD7D}" presName="Name0" presStyleCnt="0">
        <dgm:presLayoutVars>
          <dgm:dir/>
          <dgm:animLvl val="lvl"/>
          <dgm:resizeHandles val="exact"/>
        </dgm:presLayoutVars>
      </dgm:prSet>
      <dgm:spPr/>
    </dgm:pt>
    <dgm:pt modelId="{ECE2C7F9-ADF2-BC40-8CC5-C5547B396CBC}" type="pres">
      <dgm:prSet presAssocID="{71886A2D-6C6E-F547-ABCB-8B81477BA4F9}" presName="composite" presStyleCnt="0"/>
      <dgm:spPr/>
    </dgm:pt>
    <dgm:pt modelId="{802AE461-FCC5-A94B-84E6-2BC73436F3DB}" type="pres">
      <dgm:prSet presAssocID="{71886A2D-6C6E-F547-ABCB-8B81477BA4F9}" presName="parTx" presStyleLbl="alignNode1" presStyleIdx="0" presStyleCnt="3">
        <dgm:presLayoutVars>
          <dgm:chMax val="0"/>
          <dgm:chPref val="0"/>
          <dgm:bulletEnabled val="1"/>
        </dgm:presLayoutVars>
      </dgm:prSet>
      <dgm:spPr/>
    </dgm:pt>
    <dgm:pt modelId="{8BEF0174-0BCC-1746-8C4F-1BC2F2E24DDF}" type="pres">
      <dgm:prSet presAssocID="{71886A2D-6C6E-F547-ABCB-8B81477BA4F9}" presName="desTx" presStyleLbl="alignAccFollowNode1" presStyleIdx="0" presStyleCnt="3">
        <dgm:presLayoutVars>
          <dgm:bulletEnabled val="1"/>
        </dgm:presLayoutVars>
      </dgm:prSet>
      <dgm:spPr/>
    </dgm:pt>
    <dgm:pt modelId="{7DE4D841-BDFF-684E-85D8-10450A384EA3}" type="pres">
      <dgm:prSet presAssocID="{9F579073-5EC2-F443-9BDD-A9F1BB26F05C}" presName="space" presStyleCnt="0"/>
      <dgm:spPr/>
    </dgm:pt>
    <dgm:pt modelId="{1392E68E-EAF1-2746-84C3-EB48D47E2BDF}" type="pres">
      <dgm:prSet presAssocID="{7C779CD9-8B2E-4C40-9CF2-39735A8FAD93}" presName="composite" presStyleCnt="0"/>
      <dgm:spPr/>
    </dgm:pt>
    <dgm:pt modelId="{5A12E2C7-E12B-8248-A0E1-4C9BB56A2C29}" type="pres">
      <dgm:prSet presAssocID="{7C779CD9-8B2E-4C40-9CF2-39735A8FAD93}" presName="parTx" presStyleLbl="alignNode1" presStyleIdx="1" presStyleCnt="3">
        <dgm:presLayoutVars>
          <dgm:chMax val="0"/>
          <dgm:chPref val="0"/>
          <dgm:bulletEnabled val="1"/>
        </dgm:presLayoutVars>
      </dgm:prSet>
      <dgm:spPr/>
    </dgm:pt>
    <dgm:pt modelId="{E9313EF4-7459-C941-8A93-FF3F567B6400}" type="pres">
      <dgm:prSet presAssocID="{7C779CD9-8B2E-4C40-9CF2-39735A8FAD93}" presName="desTx" presStyleLbl="alignAccFollowNode1" presStyleIdx="1" presStyleCnt="3">
        <dgm:presLayoutVars>
          <dgm:bulletEnabled val="1"/>
        </dgm:presLayoutVars>
      </dgm:prSet>
      <dgm:spPr/>
    </dgm:pt>
    <dgm:pt modelId="{FB51C1FD-F104-394A-8ADD-F2E433EBC64A}" type="pres">
      <dgm:prSet presAssocID="{317715A8-F47B-7144-801C-5BC1833170FA}" presName="space" presStyleCnt="0"/>
      <dgm:spPr/>
    </dgm:pt>
    <dgm:pt modelId="{B3A391B8-2D2C-A043-AFBD-CE25D94F6C2D}" type="pres">
      <dgm:prSet presAssocID="{1F1EEB40-C205-A04A-91EF-C02B523DC33D}" presName="composite" presStyleCnt="0"/>
      <dgm:spPr/>
    </dgm:pt>
    <dgm:pt modelId="{41A86E39-35A4-5249-B1BA-CE1CAC9F7B67}" type="pres">
      <dgm:prSet presAssocID="{1F1EEB40-C205-A04A-91EF-C02B523DC33D}" presName="parTx" presStyleLbl="alignNode1" presStyleIdx="2" presStyleCnt="3">
        <dgm:presLayoutVars>
          <dgm:chMax val="0"/>
          <dgm:chPref val="0"/>
          <dgm:bulletEnabled val="1"/>
        </dgm:presLayoutVars>
      </dgm:prSet>
      <dgm:spPr/>
    </dgm:pt>
    <dgm:pt modelId="{3146C8DA-90E5-D54A-8538-0813865E3136}" type="pres">
      <dgm:prSet presAssocID="{1F1EEB40-C205-A04A-91EF-C02B523DC33D}" presName="desTx" presStyleLbl="alignAccFollowNode1" presStyleIdx="2" presStyleCnt="3">
        <dgm:presLayoutVars>
          <dgm:bulletEnabled val="1"/>
        </dgm:presLayoutVars>
      </dgm:prSet>
      <dgm:spPr/>
    </dgm:pt>
  </dgm:ptLst>
  <dgm:cxnLst>
    <dgm:cxn modelId="{35E0AB0E-3B25-314D-A27A-A8EDF247D5F0}" type="presOf" srcId="{194C79F6-E5B4-6445-A5C5-2865D36C30C0}" destId="{8BEF0174-0BCC-1746-8C4F-1BC2F2E24DDF}" srcOrd="0" destOrd="0" presId="urn:microsoft.com/office/officeart/2005/8/layout/hList1"/>
    <dgm:cxn modelId="{9A262C19-8C3F-1145-9A71-0AB1AC3AB10C}" type="presOf" srcId="{1F1EEB40-C205-A04A-91EF-C02B523DC33D}" destId="{41A86E39-35A4-5249-B1BA-CE1CAC9F7B67}" srcOrd="0" destOrd="0" presId="urn:microsoft.com/office/officeart/2005/8/layout/hList1"/>
    <dgm:cxn modelId="{6C1DBF3C-8643-44B6-B92C-4A882549A5E3}" srcId="{1F1EEB40-C205-A04A-91EF-C02B523DC33D}" destId="{F290F6EC-6776-42F7-8DE8-77D37D4711EC}" srcOrd="1" destOrd="0" parTransId="{5E13A9C5-879E-45EF-A8F8-E880353F5F7B}" sibTransId="{6C3A8B6F-9E64-47A7-9649-299B0CBA188A}"/>
    <dgm:cxn modelId="{2F61B767-5A8A-6A40-AC24-F3125B7590BB}" type="presOf" srcId="{71886A2D-6C6E-F547-ABCB-8B81477BA4F9}" destId="{802AE461-FCC5-A94B-84E6-2BC73436F3DB}" srcOrd="0" destOrd="0" presId="urn:microsoft.com/office/officeart/2005/8/layout/hList1"/>
    <dgm:cxn modelId="{3BEDF56A-64ED-3F44-B679-349E583D3107}" type="presOf" srcId="{7C779CD9-8B2E-4C40-9CF2-39735A8FAD93}" destId="{5A12E2C7-E12B-8248-A0E1-4C9BB56A2C29}" srcOrd="0" destOrd="0" presId="urn:microsoft.com/office/officeart/2005/8/layout/hList1"/>
    <dgm:cxn modelId="{233EF74B-1ADA-044A-8AFC-9FCE1A2EC0E6}" srcId="{71886A2D-6C6E-F547-ABCB-8B81477BA4F9}" destId="{194C79F6-E5B4-6445-A5C5-2865D36C30C0}" srcOrd="0" destOrd="0" parTransId="{69F52394-3CE8-5A45-8EF9-F4C4D766E164}" sibTransId="{EF7C8C5A-B997-424E-9DFB-706E4CA39B29}"/>
    <dgm:cxn modelId="{40024072-BC33-41B5-8CAC-297698748F9C}" srcId="{71886A2D-6C6E-F547-ABCB-8B81477BA4F9}" destId="{CA58246C-B540-468E-9C51-36B98D7B1B83}" srcOrd="1" destOrd="0" parTransId="{3BEDFFF5-4EC7-4B06-A772-17BE53A70383}" sibTransId="{8A7DA32B-376B-441E-8FF4-D19E978140A6}"/>
    <dgm:cxn modelId="{8662A18D-A1EE-4C45-BAA3-75697DB916FE}" type="presOf" srcId="{74220093-8067-7D41-BC8E-6B95B74423E5}" destId="{E9313EF4-7459-C941-8A93-FF3F567B6400}" srcOrd="0" destOrd="0" presId="urn:microsoft.com/office/officeart/2005/8/layout/hList1"/>
    <dgm:cxn modelId="{31753599-8C33-7447-BFBD-CDBC0880C9EB}" srcId="{0A04069D-B46B-024D-9A4F-A7D41269FD7D}" destId="{7C779CD9-8B2E-4C40-9CF2-39735A8FAD93}" srcOrd="1" destOrd="0" parTransId="{55A68BAC-ABF0-714B-9098-A651115B0587}" sibTransId="{317715A8-F47B-7144-801C-5BC1833170FA}"/>
    <dgm:cxn modelId="{27FD5DB2-D2DF-E94B-A075-50BAD01F69AE}" srcId="{0A04069D-B46B-024D-9A4F-A7D41269FD7D}" destId="{1F1EEB40-C205-A04A-91EF-C02B523DC33D}" srcOrd="2" destOrd="0" parTransId="{30D33C0C-15E0-8540-8871-CFB1968676DD}" sibTransId="{F9837BE8-4BF2-8A45-800D-E7AE463FFC44}"/>
    <dgm:cxn modelId="{AEBCAABF-4EEE-8D41-8094-61BB7755B543}" srcId="{0A04069D-B46B-024D-9A4F-A7D41269FD7D}" destId="{71886A2D-6C6E-F547-ABCB-8B81477BA4F9}" srcOrd="0" destOrd="0" parTransId="{C1319518-99BB-7F44-A923-CDD390EBF239}" sibTransId="{9F579073-5EC2-F443-9BDD-A9F1BB26F05C}"/>
    <dgm:cxn modelId="{2021DAD8-DE28-8B40-B057-1F88E04E34A6}" srcId="{1F1EEB40-C205-A04A-91EF-C02B523DC33D}" destId="{C3992D06-C636-CF4B-BA50-F78443C22D14}" srcOrd="0" destOrd="0" parTransId="{F46A5FEE-59B7-6944-84A2-BF2B5E881633}" sibTransId="{3513A8F3-E9A1-194F-A817-CE88067C42A8}"/>
    <dgm:cxn modelId="{C31044DE-0231-4BE9-918F-086F7CA8AABD}" type="presOf" srcId="{F290F6EC-6776-42F7-8DE8-77D37D4711EC}" destId="{3146C8DA-90E5-D54A-8538-0813865E3136}" srcOrd="0" destOrd="1" presId="urn:microsoft.com/office/officeart/2005/8/layout/hList1"/>
    <dgm:cxn modelId="{B6EC3EE7-9F67-344E-A513-28BBFC4BAA3F}" type="presOf" srcId="{0A04069D-B46B-024D-9A4F-A7D41269FD7D}" destId="{EAA660B3-9AFE-004B-A7E7-539BDB83F412}" srcOrd="0" destOrd="0" presId="urn:microsoft.com/office/officeart/2005/8/layout/hList1"/>
    <dgm:cxn modelId="{6BF874F2-0838-4320-BA94-9C817475A8B6}" type="presOf" srcId="{CA58246C-B540-468E-9C51-36B98D7B1B83}" destId="{8BEF0174-0BCC-1746-8C4F-1BC2F2E24DDF}" srcOrd="0" destOrd="1" presId="urn:microsoft.com/office/officeart/2005/8/layout/hList1"/>
    <dgm:cxn modelId="{937E9CF3-E17D-EB46-938A-D6BA1A9B8DEF}" srcId="{7C779CD9-8B2E-4C40-9CF2-39735A8FAD93}" destId="{74220093-8067-7D41-BC8E-6B95B74423E5}" srcOrd="0" destOrd="0" parTransId="{2C2F836F-3A79-BB45-8E72-1B3B51884B14}" sibTransId="{EF633170-AB2E-8A4C-9260-A4542B7E5472}"/>
    <dgm:cxn modelId="{6DEFE8F7-C0F8-C34E-A995-400E3951C464}" type="presOf" srcId="{C3992D06-C636-CF4B-BA50-F78443C22D14}" destId="{3146C8DA-90E5-D54A-8538-0813865E3136}" srcOrd="0" destOrd="0" presId="urn:microsoft.com/office/officeart/2005/8/layout/hList1"/>
    <dgm:cxn modelId="{051FFDFC-258C-7048-8AFC-746E19A80548}" type="presParOf" srcId="{EAA660B3-9AFE-004B-A7E7-539BDB83F412}" destId="{ECE2C7F9-ADF2-BC40-8CC5-C5547B396CBC}" srcOrd="0" destOrd="0" presId="urn:microsoft.com/office/officeart/2005/8/layout/hList1"/>
    <dgm:cxn modelId="{EAF2B78F-3B51-E74D-8D13-679B2E8962B9}" type="presParOf" srcId="{ECE2C7F9-ADF2-BC40-8CC5-C5547B396CBC}" destId="{802AE461-FCC5-A94B-84E6-2BC73436F3DB}" srcOrd="0" destOrd="0" presId="urn:microsoft.com/office/officeart/2005/8/layout/hList1"/>
    <dgm:cxn modelId="{FAED65BC-1367-3F4C-B16A-BC7CC0918331}" type="presParOf" srcId="{ECE2C7F9-ADF2-BC40-8CC5-C5547B396CBC}" destId="{8BEF0174-0BCC-1746-8C4F-1BC2F2E24DDF}" srcOrd="1" destOrd="0" presId="urn:microsoft.com/office/officeart/2005/8/layout/hList1"/>
    <dgm:cxn modelId="{5E427CC0-7218-C344-A292-99D1C5FAFF52}" type="presParOf" srcId="{EAA660B3-9AFE-004B-A7E7-539BDB83F412}" destId="{7DE4D841-BDFF-684E-85D8-10450A384EA3}" srcOrd="1" destOrd="0" presId="urn:microsoft.com/office/officeart/2005/8/layout/hList1"/>
    <dgm:cxn modelId="{F4347812-BBDD-A344-BDFE-764289E35F94}" type="presParOf" srcId="{EAA660B3-9AFE-004B-A7E7-539BDB83F412}" destId="{1392E68E-EAF1-2746-84C3-EB48D47E2BDF}" srcOrd="2" destOrd="0" presId="urn:microsoft.com/office/officeart/2005/8/layout/hList1"/>
    <dgm:cxn modelId="{7CFE256A-E1F4-494C-8571-B540DEAA0D16}" type="presParOf" srcId="{1392E68E-EAF1-2746-84C3-EB48D47E2BDF}" destId="{5A12E2C7-E12B-8248-A0E1-4C9BB56A2C29}" srcOrd="0" destOrd="0" presId="urn:microsoft.com/office/officeart/2005/8/layout/hList1"/>
    <dgm:cxn modelId="{D5BD0D3A-AD2F-8A4E-B56A-19F6F6A9A6CF}" type="presParOf" srcId="{1392E68E-EAF1-2746-84C3-EB48D47E2BDF}" destId="{E9313EF4-7459-C941-8A93-FF3F567B6400}" srcOrd="1" destOrd="0" presId="urn:microsoft.com/office/officeart/2005/8/layout/hList1"/>
    <dgm:cxn modelId="{6BEC70D8-D998-5549-BA1E-241D199CAC35}" type="presParOf" srcId="{EAA660B3-9AFE-004B-A7E7-539BDB83F412}" destId="{FB51C1FD-F104-394A-8ADD-F2E433EBC64A}" srcOrd="3" destOrd="0" presId="urn:microsoft.com/office/officeart/2005/8/layout/hList1"/>
    <dgm:cxn modelId="{02047C75-36A8-7D4D-8A15-6B3A433CEA6E}" type="presParOf" srcId="{EAA660B3-9AFE-004B-A7E7-539BDB83F412}" destId="{B3A391B8-2D2C-A043-AFBD-CE25D94F6C2D}" srcOrd="4" destOrd="0" presId="urn:microsoft.com/office/officeart/2005/8/layout/hList1"/>
    <dgm:cxn modelId="{4634B472-831B-3C48-AC37-10AEA7558AF7}" type="presParOf" srcId="{B3A391B8-2D2C-A043-AFBD-CE25D94F6C2D}" destId="{41A86E39-35A4-5249-B1BA-CE1CAC9F7B67}" srcOrd="0" destOrd="0" presId="urn:microsoft.com/office/officeart/2005/8/layout/hList1"/>
    <dgm:cxn modelId="{12A144D2-EA14-3545-84B8-D8A05E39DBCC}" type="presParOf" srcId="{B3A391B8-2D2C-A043-AFBD-CE25D94F6C2D}" destId="{3146C8DA-90E5-D54A-8538-0813865E31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2B49F5-817E-6F45-9226-9F00842BAE28}" type="doc">
      <dgm:prSet loTypeId="urn:microsoft.com/office/officeart/2005/8/layout/hProcess9" loCatId="list" qsTypeId="urn:microsoft.com/office/officeart/2005/8/quickstyle/simple1" qsCatId="simple" csTypeId="urn:microsoft.com/office/officeart/2005/8/colors/accent1_2" csCatId="accent1" phldr="1"/>
      <dgm:spPr/>
      <dgm:t>
        <a:bodyPr/>
        <a:lstStyle/>
        <a:p>
          <a:endParaRPr lang="en-GB"/>
        </a:p>
      </dgm:t>
    </dgm:pt>
    <dgm:pt modelId="{9D74D830-13F0-1E4F-B02D-616EF689A535}">
      <dgm:prSet/>
      <dgm:spPr>
        <a:solidFill>
          <a:srgbClr val="006296"/>
        </a:solidFill>
        <a:ln>
          <a:noFill/>
        </a:ln>
      </dgm:spPr>
      <dgm:t>
        <a:bodyPr/>
        <a:lstStyle/>
        <a:p>
          <a:r>
            <a:rPr lang="en-AU"/>
            <a:t>What’s in it for me?</a:t>
          </a:r>
        </a:p>
      </dgm:t>
    </dgm:pt>
    <dgm:pt modelId="{C68B024B-7EA7-D046-9092-6E76F8B8F5A0}" type="parTrans" cxnId="{0FF2D2EB-48D9-364C-8039-747178D22788}">
      <dgm:prSet/>
      <dgm:spPr/>
      <dgm:t>
        <a:bodyPr/>
        <a:lstStyle/>
        <a:p>
          <a:endParaRPr lang="en-GB"/>
        </a:p>
      </dgm:t>
    </dgm:pt>
    <dgm:pt modelId="{3CC865B7-FAFF-754D-9F06-CBD1F954688F}" type="sibTrans" cxnId="{0FF2D2EB-48D9-364C-8039-747178D22788}">
      <dgm:prSet/>
      <dgm:spPr/>
      <dgm:t>
        <a:bodyPr/>
        <a:lstStyle/>
        <a:p>
          <a:endParaRPr lang="en-GB"/>
        </a:p>
      </dgm:t>
    </dgm:pt>
    <dgm:pt modelId="{38C9383F-FD63-E44D-939C-220CD26B6916}">
      <dgm:prSet/>
      <dgm:spPr>
        <a:solidFill>
          <a:srgbClr val="A93E62"/>
        </a:solidFill>
        <a:ln>
          <a:noFill/>
        </a:ln>
      </dgm:spPr>
      <dgm:t>
        <a:bodyPr/>
        <a:lstStyle/>
        <a:p>
          <a:r>
            <a:rPr lang="en-AU" dirty="0"/>
            <a:t>What decision would lead to the greatest good for the greatest number?</a:t>
          </a:r>
        </a:p>
      </dgm:t>
    </dgm:pt>
    <dgm:pt modelId="{0ADE6874-6E6F-F04C-A384-CA9C5F90BCDC}" type="parTrans" cxnId="{99946ED0-3C33-7F42-8633-BC7AAAD427D7}">
      <dgm:prSet/>
      <dgm:spPr/>
      <dgm:t>
        <a:bodyPr/>
        <a:lstStyle/>
        <a:p>
          <a:endParaRPr lang="en-GB"/>
        </a:p>
      </dgm:t>
    </dgm:pt>
    <dgm:pt modelId="{7877ED98-C877-2241-B260-A73DE534B440}" type="sibTrans" cxnId="{99946ED0-3C33-7F42-8633-BC7AAAD427D7}">
      <dgm:prSet/>
      <dgm:spPr/>
      <dgm:t>
        <a:bodyPr/>
        <a:lstStyle/>
        <a:p>
          <a:endParaRPr lang="en-GB"/>
        </a:p>
      </dgm:t>
    </dgm:pt>
    <dgm:pt modelId="{6F48C6B3-DB09-EF41-9B39-69583164B13B}">
      <dgm:prSet/>
      <dgm:spPr>
        <a:solidFill>
          <a:srgbClr val="4B5085"/>
        </a:solidFill>
        <a:ln>
          <a:noFill/>
        </a:ln>
      </dgm:spPr>
      <dgm:t>
        <a:bodyPr/>
        <a:lstStyle/>
        <a:p>
          <a:r>
            <a:rPr lang="en-AU"/>
            <a:t>What rules, policies or social norms apply?</a:t>
          </a:r>
        </a:p>
      </dgm:t>
    </dgm:pt>
    <dgm:pt modelId="{6DCC4DDC-0243-F54B-AE64-217A351E474A}" type="parTrans" cxnId="{F9293FBF-80D9-764E-980F-AA27D7EAC244}">
      <dgm:prSet/>
      <dgm:spPr/>
      <dgm:t>
        <a:bodyPr/>
        <a:lstStyle/>
        <a:p>
          <a:endParaRPr lang="en-GB"/>
        </a:p>
      </dgm:t>
    </dgm:pt>
    <dgm:pt modelId="{7C01BF77-3697-4E44-BF69-3FB1EEDACFB3}" type="sibTrans" cxnId="{F9293FBF-80D9-764E-980F-AA27D7EAC244}">
      <dgm:prSet/>
      <dgm:spPr/>
      <dgm:t>
        <a:bodyPr/>
        <a:lstStyle/>
        <a:p>
          <a:endParaRPr lang="en-GB"/>
        </a:p>
      </dgm:t>
    </dgm:pt>
    <dgm:pt modelId="{8EA0C1D2-2F0C-D54C-9889-671F75407F6D}">
      <dgm:prSet/>
      <dgm:spPr>
        <a:solidFill>
          <a:srgbClr val="007B82"/>
        </a:solidFill>
        <a:ln>
          <a:noFill/>
        </a:ln>
      </dgm:spPr>
      <dgm:t>
        <a:bodyPr/>
        <a:lstStyle/>
        <a:p>
          <a:r>
            <a:rPr lang="en-AU" dirty="0"/>
            <a:t>What are my obligations to others?</a:t>
          </a:r>
        </a:p>
      </dgm:t>
    </dgm:pt>
    <dgm:pt modelId="{949FDDBB-9708-0042-8A73-970FD2D9EA7D}" type="parTrans" cxnId="{0C846598-BE16-B349-8838-68E0ED99AF2E}">
      <dgm:prSet/>
      <dgm:spPr/>
      <dgm:t>
        <a:bodyPr/>
        <a:lstStyle/>
        <a:p>
          <a:endParaRPr lang="en-GB"/>
        </a:p>
      </dgm:t>
    </dgm:pt>
    <dgm:pt modelId="{0DECD9C1-BEF9-824D-8B21-55DB47240441}" type="sibTrans" cxnId="{0C846598-BE16-B349-8838-68E0ED99AF2E}">
      <dgm:prSet/>
      <dgm:spPr/>
      <dgm:t>
        <a:bodyPr/>
        <a:lstStyle/>
        <a:p>
          <a:endParaRPr lang="en-GB"/>
        </a:p>
      </dgm:t>
    </dgm:pt>
    <dgm:pt modelId="{9BCC4682-3307-ED4E-B956-9D4EE91163F1}">
      <dgm:prSet/>
      <dgm:spPr>
        <a:solidFill>
          <a:srgbClr val="008162"/>
        </a:solidFill>
        <a:ln>
          <a:noFill/>
        </a:ln>
      </dgm:spPr>
      <dgm:t>
        <a:bodyPr/>
        <a:lstStyle/>
        <a:p>
          <a:r>
            <a:rPr lang="en-AU" dirty="0"/>
            <a:t>What will be the long-term impact for myself and important stakeholders?</a:t>
          </a:r>
        </a:p>
      </dgm:t>
    </dgm:pt>
    <dgm:pt modelId="{81742DA5-00C9-CE4A-A9DD-79A114D555F1}" type="parTrans" cxnId="{FB7AD517-84BA-7646-9D90-7CEA4EEC748D}">
      <dgm:prSet/>
      <dgm:spPr/>
      <dgm:t>
        <a:bodyPr/>
        <a:lstStyle/>
        <a:p>
          <a:endParaRPr lang="en-GB"/>
        </a:p>
      </dgm:t>
    </dgm:pt>
    <dgm:pt modelId="{0F859A99-803B-2045-A552-CC371B0AC4CF}" type="sibTrans" cxnId="{FB7AD517-84BA-7646-9D90-7CEA4EEC748D}">
      <dgm:prSet/>
      <dgm:spPr/>
      <dgm:t>
        <a:bodyPr/>
        <a:lstStyle/>
        <a:p>
          <a:endParaRPr lang="en-GB"/>
        </a:p>
      </dgm:t>
    </dgm:pt>
    <dgm:pt modelId="{4D16FB86-4E46-A041-A2D7-A0C8E7B4C319}" type="pres">
      <dgm:prSet presAssocID="{B52B49F5-817E-6F45-9226-9F00842BAE28}" presName="CompostProcess" presStyleCnt="0">
        <dgm:presLayoutVars>
          <dgm:dir/>
          <dgm:resizeHandles val="exact"/>
        </dgm:presLayoutVars>
      </dgm:prSet>
      <dgm:spPr/>
    </dgm:pt>
    <dgm:pt modelId="{7EB4360E-5FF8-EA4F-8AB3-5B814C69C1F2}" type="pres">
      <dgm:prSet presAssocID="{B52B49F5-817E-6F45-9226-9F00842BAE28}" presName="arrow" presStyleLbl="bgShp" presStyleIdx="0" presStyleCnt="1"/>
      <dgm:spPr/>
    </dgm:pt>
    <dgm:pt modelId="{B172DD69-00E5-7443-9970-01E6D1BBAD3B}" type="pres">
      <dgm:prSet presAssocID="{B52B49F5-817E-6F45-9226-9F00842BAE28}" presName="linearProcess" presStyleCnt="0"/>
      <dgm:spPr/>
    </dgm:pt>
    <dgm:pt modelId="{3C6D54A3-7FDC-A04B-A94E-156D7BA997D3}" type="pres">
      <dgm:prSet presAssocID="{9D74D830-13F0-1E4F-B02D-616EF689A535}" presName="textNode" presStyleLbl="node1" presStyleIdx="0" presStyleCnt="5">
        <dgm:presLayoutVars>
          <dgm:bulletEnabled val="1"/>
        </dgm:presLayoutVars>
      </dgm:prSet>
      <dgm:spPr/>
    </dgm:pt>
    <dgm:pt modelId="{F229565C-7351-DC43-813D-B6A97BD31FAD}" type="pres">
      <dgm:prSet presAssocID="{3CC865B7-FAFF-754D-9F06-CBD1F954688F}" presName="sibTrans" presStyleCnt="0"/>
      <dgm:spPr/>
    </dgm:pt>
    <dgm:pt modelId="{61DF71A5-2385-544C-9A06-961CD7B0F355}" type="pres">
      <dgm:prSet presAssocID="{38C9383F-FD63-E44D-939C-220CD26B6916}" presName="textNode" presStyleLbl="node1" presStyleIdx="1" presStyleCnt="5">
        <dgm:presLayoutVars>
          <dgm:bulletEnabled val="1"/>
        </dgm:presLayoutVars>
      </dgm:prSet>
      <dgm:spPr/>
    </dgm:pt>
    <dgm:pt modelId="{2D133BE8-A3CF-414B-9D92-AD256BE925EE}" type="pres">
      <dgm:prSet presAssocID="{7877ED98-C877-2241-B260-A73DE534B440}" presName="sibTrans" presStyleCnt="0"/>
      <dgm:spPr/>
    </dgm:pt>
    <dgm:pt modelId="{BC7B4C84-A34C-B547-BE6F-A55F5B826709}" type="pres">
      <dgm:prSet presAssocID="{6F48C6B3-DB09-EF41-9B39-69583164B13B}" presName="textNode" presStyleLbl="node1" presStyleIdx="2" presStyleCnt="5">
        <dgm:presLayoutVars>
          <dgm:bulletEnabled val="1"/>
        </dgm:presLayoutVars>
      </dgm:prSet>
      <dgm:spPr/>
    </dgm:pt>
    <dgm:pt modelId="{65F2B470-2A4A-164E-98B5-833FF8A883A8}" type="pres">
      <dgm:prSet presAssocID="{7C01BF77-3697-4E44-BF69-3FB1EEDACFB3}" presName="sibTrans" presStyleCnt="0"/>
      <dgm:spPr/>
    </dgm:pt>
    <dgm:pt modelId="{2849A762-6D11-0F45-8488-2780F2BFB446}" type="pres">
      <dgm:prSet presAssocID="{8EA0C1D2-2F0C-D54C-9889-671F75407F6D}" presName="textNode" presStyleLbl="node1" presStyleIdx="3" presStyleCnt="5">
        <dgm:presLayoutVars>
          <dgm:bulletEnabled val="1"/>
        </dgm:presLayoutVars>
      </dgm:prSet>
      <dgm:spPr/>
    </dgm:pt>
    <dgm:pt modelId="{A4E398D3-E26A-5747-88F3-2113F65AC2D9}" type="pres">
      <dgm:prSet presAssocID="{0DECD9C1-BEF9-824D-8B21-55DB47240441}" presName="sibTrans" presStyleCnt="0"/>
      <dgm:spPr/>
    </dgm:pt>
    <dgm:pt modelId="{5A5FA7F9-4F4E-6346-BDAB-6F0378BDC1A3}" type="pres">
      <dgm:prSet presAssocID="{9BCC4682-3307-ED4E-B956-9D4EE91163F1}" presName="textNode" presStyleLbl="node1" presStyleIdx="4" presStyleCnt="5">
        <dgm:presLayoutVars>
          <dgm:bulletEnabled val="1"/>
        </dgm:presLayoutVars>
      </dgm:prSet>
      <dgm:spPr/>
    </dgm:pt>
  </dgm:ptLst>
  <dgm:cxnLst>
    <dgm:cxn modelId="{FB7AD517-84BA-7646-9D90-7CEA4EEC748D}" srcId="{B52B49F5-817E-6F45-9226-9F00842BAE28}" destId="{9BCC4682-3307-ED4E-B956-9D4EE91163F1}" srcOrd="4" destOrd="0" parTransId="{81742DA5-00C9-CE4A-A9DD-79A114D555F1}" sibTransId="{0F859A99-803B-2045-A552-CC371B0AC4CF}"/>
    <dgm:cxn modelId="{AE0DED27-2B04-A44D-84A7-DB0B66B83FEB}" type="presOf" srcId="{9D74D830-13F0-1E4F-B02D-616EF689A535}" destId="{3C6D54A3-7FDC-A04B-A94E-156D7BA997D3}" srcOrd="0" destOrd="0" presId="urn:microsoft.com/office/officeart/2005/8/layout/hProcess9"/>
    <dgm:cxn modelId="{53DE2770-DEB3-C84B-B465-BC6E8BB03B3B}" type="presOf" srcId="{8EA0C1D2-2F0C-D54C-9889-671F75407F6D}" destId="{2849A762-6D11-0F45-8488-2780F2BFB446}" srcOrd="0" destOrd="0" presId="urn:microsoft.com/office/officeart/2005/8/layout/hProcess9"/>
    <dgm:cxn modelId="{0C846598-BE16-B349-8838-68E0ED99AF2E}" srcId="{B52B49F5-817E-6F45-9226-9F00842BAE28}" destId="{8EA0C1D2-2F0C-D54C-9889-671F75407F6D}" srcOrd="3" destOrd="0" parTransId="{949FDDBB-9708-0042-8A73-970FD2D9EA7D}" sibTransId="{0DECD9C1-BEF9-824D-8B21-55DB47240441}"/>
    <dgm:cxn modelId="{F9D9DEAA-E3A7-E047-897F-81460D8BC08B}" type="presOf" srcId="{9BCC4682-3307-ED4E-B956-9D4EE91163F1}" destId="{5A5FA7F9-4F4E-6346-BDAB-6F0378BDC1A3}" srcOrd="0" destOrd="0" presId="urn:microsoft.com/office/officeart/2005/8/layout/hProcess9"/>
    <dgm:cxn modelId="{98600BAF-A9D6-9B40-BF9C-230B2FBE512F}" type="presOf" srcId="{38C9383F-FD63-E44D-939C-220CD26B6916}" destId="{61DF71A5-2385-544C-9A06-961CD7B0F355}" srcOrd="0" destOrd="0" presId="urn:microsoft.com/office/officeart/2005/8/layout/hProcess9"/>
    <dgm:cxn modelId="{EC57A7BE-4021-E141-96DF-B900AD1B7464}" type="presOf" srcId="{B52B49F5-817E-6F45-9226-9F00842BAE28}" destId="{4D16FB86-4E46-A041-A2D7-A0C8E7B4C319}" srcOrd="0" destOrd="0" presId="urn:microsoft.com/office/officeart/2005/8/layout/hProcess9"/>
    <dgm:cxn modelId="{F9293FBF-80D9-764E-980F-AA27D7EAC244}" srcId="{B52B49F5-817E-6F45-9226-9F00842BAE28}" destId="{6F48C6B3-DB09-EF41-9B39-69583164B13B}" srcOrd="2" destOrd="0" parTransId="{6DCC4DDC-0243-F54B-AE64-217A351E474A}" sibTransId="{7C01BF77-3697-4E44-BF69-3FB1EEDACFB3}"/>
    <dgm:cxn modelId="{99946ED0-3C33-7F42-8633-BC7AAAD427D7}" srcId="{B52B49F5-817E-6F45-9226-9F00842BAE28}" destId="{38C9383F-FD63-E44D-939C-220CD26B6916}" srcOrd="1" destOrd="0" parTransId="{0ADE6874-6E6F-F04C-A384-CA9C5F90BCDC}" sibTransId="{7877ED98-C877-2241-B260-A73DE534B440}"/>
    <dgm:cxn modelId="{14231AEB-572F-5E4B-83C2-425187D27E5A}" type="presOf" srcId="{6F48C6B3-DB09-EF41-9B39-69583164B13B}" destId="{BC7B4C84-A34C-B547-BE6F-A55F5B826709}" srcOrd="0" destOrd="0" presId="urn:microsoft.com/office/officeart/2005/8/layout/hProcess9"/>
    <dgm:cxn modelId="{0FF2D2EB-48D9-364C-8039-747178D22788}" srcId="{B52B49F5-817E-6F45-9226-9F00842BAE28}" destId="{9D74D830-13F0-1E4F-B02D-616EF689A535}" srcOrd="0" destOrd="0" parTransId="{C68B024B-7EA7-D046-9092-6E76F8B8F5A0}" sibTransId="{3CC865B7-FAFF-754D-9F06-CBD1F954688F}"/>
    <dgm:cxn modelId="{B1C1D1FC-1F2C-1648-BB6E-D3ABF0EF1DF6}" type="presParOf" srcId="{4D16FB86-4E46-A041-A2D7-A0C8E7B4C319}" destId="{7EB4360E-5FF8-EA4F-8AB3-5B814C69C1F2}" srcOrd="0" destOrd="0" presId="urn:microsoft.com/office/officeart/2005/8/layout/hProcess9"/>
    <dgm:cxn modelId="{BC33D55F-8F6B-D746-846C-E1195B0EA222}" type="presParOf" srcId="{4D16FB86-4E46-A041-A2D7-A0C8E7B4C319}" destId="{B172DD69-00E5-7443-9970-01E6D1BBAD3B}" srcOrd="1" destOrd="0" presId="urn:microsoft.com/office/officeart/2005/8/layout/hProcess9"/>
    <dgm:cxn modelId="{7EAB1694-813F-C24B-97EA-B35A35A4BC8A}" type="presParOf" srcId="{B172DD69-00E5-7443-9970-01E6D1BBAD3B}" destId="{3C6D54A3-7FDC-A04B-A94E-156D7BA997D3}" srcOrd="0" destOrd="0" presId="urn:microsoft.com/office/officeart/2005/8/layout/hProcess9"/>
    <dgm:cxn modelId="{D0F0CC5E-5A62-404E-A75A-98018C2C67AB}" type="presParOf" srcId="{B172DD69-00E5-7443-9970-01E6D1BBAD3B}" destId="{F229565C-7351-DC43-813D-B6A97BD31FAD}" srcOrd="1" destOrd="0" presId="urn:microsoft.com/office/officeart/2005/8/layout/hProcess9"/>
    <dgm:cxn modelId="{4D857E81-B245-8146-9740-0C9E594819AD}" type="presParOf" srcId="{B172DD69-00E5-7443-9970-01E6D1BBAD3B}" destId="{61DF71A5-2385-544C-9A06-961CD7B0F355}" srcOrd="2" destOrd="0" presId="urn:microsoft.com/office/officeart/2005/8/layout/hProcess9"/>
    <dgm:cxn modelId="{AF7A77DE-48AD-E940-ABDA-9846DE3F7973}" type="presParOf" srcId="{B172DD69-00E5-7443-9970-01E6D1BBAD3B}" destId="{2D133BE8-A3CF-414B-9D92-AD256BE925EE}" srcOrd="3" destOrd="0" presId="urn:microsoft.com/office/officeart/2005/8/layout/hProcess9"/>
    <dgm:cxn modelId="{39524353-7769-BD48-9B0C-600CCE5A92E9}" type="presParOf" srcId="{B172DD69-00E5-7443-9970-01E6D1BBAD3B}" destId="{BC7B4C84-A34C-B547-BE6F-A55F5B826709}" srcOrd="4" destOrd="0" presId="urn:microsoft.com/office/officeart/2005/8/layout/hProcess9"/>
    <dgm:cxn modelId="{BEE345D7-477C-E647-A74D-0934F2EC87DC}" type="presParOf" srcId="{B172DD69-00E5-7443-9970-01E6D1BBAD3B}" destId="{65F2B470-2A4A-164E-98B5-833FF8A883A8}" srcOrd="5" destOrd="0" presId="urn:microsoft.com/office/officeart/2005/8/layout/hProcess9"/>
    <dgm:cxn modelId="{9BC4230F-8E0D-C642-B1F7-57829777BE5A}" type="presParOf" srcId="{B172DD69-00E5-7443-9970-01E6D1BBAD3B}" destId="{2849A762-6D11-0F45-8488-2780F2BFB446}" srcOrd="6" destOrd="0" presId="urn:microsoft.com/office/officeart/2005/8/layout/hProcess9"/>
    <dgm:cxn modelId="{5C9EC56C-F8E8-E845-A73A-64C08B53F2D6}" type="presParOf" srcId="{B172DD69-00E5-7443-9970-01E6D1BBAD3B}" destId="{A4E398D3-E26A-5747-88F3-2113F65AC2D9}" srcOrd="7" destOrd="0" presId="urn:microsoft.com/office/officeart/2005/8/layout/hProcess9"/>
    <dgm:cxn modelId="{505ACE88-B56C-944B-A558-D9BC3A88544B}" type="presParOf" srcId="{B172DD69-00E5-7443-9970-01E6D1BBAD3B}" destId="{5A5FA7F9-4F4E-6346-BDAB-6F0378BDC1A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8B4CA6-D40B-9844-AEC5-B4A153B2D9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A93E3AC-32A3-184C-99E5-B24FADA5BCCB}">
      <dgm:prSet/>
      <dgm:spPr>
        <a:solidFill>
          <a:srgbClr val="006296"/>
        </a:solidFill>
        <a:ln>
          <a:noFill/>
        </a:ln>
      </dgm:spPr>
      <dgm:t>
        <a:bodyPr/>
        <a:lstStyle/>
        <a:p>
          <a:r>
            <a:rPr lang="en-AU" dirty="0"/>
            <a:t>Preconventional level</a:t>
          </a:r>
        </a:p>
      </dgm:t>
    </dgm:pt>
    <dgm:pt modelId="{1F8E6AD8-2834-2D4D-8882-BC4F00BFFDD1}" type="parTrans" cxnId="{FC29605A-4D5E-C749-8BE5-24372EEAF8BE}">
      <dgm:prSet/>
      <dgm:spPr/>
      <dgm:t>
        <a:bodyPr/>
        <a:lstStyle/>
        <a:p>
          <a:endParaRPr lang="en-GB"/>
        </a:p>
      </dgm:t>
    </dgm:pt>
    <dgm:pt modelId="{ED918D0B-9C6A-BA4E-A522-061125B752F0}" type="sibTrans" cxnId="{FC29605A-4D5E-C749-8BE5-24372EEAF8BE}">
      <dgm:prSet/>
      <dgm:spPr/>
      <dgm:t>
        <a:bodyPr/>
        <a:lstStyle/>
        <a:p>
          <a:endParaRPr lang="en-GB"/>
        </a:p>
      </dgm:t>
    </dgm:pt>
    <dgm:pt modelId="{8D1A2F3C-3682-9D41-9515-24A3D460A673}">
      <dgm:prSet/>
      <dgm:spPr/>
      <dgm:t>
        <a:bodyPr/>
        <a:lstStyle/>
        <a:p>
          <a:r>
            <a:rPr lang="en-AU" dirty="0"/>
            <a:t>Individuals are concerned with external rewards and punishments, and obey authority to avoid detrimental personal consequences. </a:t>
          </a:r>
        </a:p>
      </dgm:t>
    </dgm:pt>
    <dgm:pt modelId="{BE72773F-3169-D046-9555-67D4155DF1DD}" type="parTrans" cxnId="{CA6BC30C-09FC-0544-8664-C9C5A1F4CA86}">
      <dgm:prSet/>
      <dgm:spPr/>
      <dgm:t>
        <a:bodyPr/>
        <a:lstStyle/>
        <a:p>
          <a:endParaRPr lang="en-GB"/>
        </a:p>
      </dgm:t>
    </dgm:pt>
    <dgm:pt modelId="{E162F9FC-ED67-8341-8BBD-0B9718D5D9BD}" type="sibTrans" cxnId="{CA6BC30C-09FC-0544-8664-C9C5A1F4CA86}">
      <dgm:prSet/>
      <dgm:spPr/>
      <dgm:t>
        <a:bodyPr/>
        <a:lstStyle/>
        <a:p>
          <a:endParaRPr lang="en-GB"/>
        </a:p>
      </dgm:t>
    </dgm:pt>
    <dgm:pt modelId="{85321CE7-1FED-2642-9A0D-BB6A0D8E221E}">
      <dgm:prSet/>
      <dgm:spPr/>
      <dgm:t>
        <a:bodyPr/>
        <a:lstStyle/>
        <a:p>
          <a:r>
            <a:rPr lang="en-AU"/>
            <a:t>In an organisational context, this level may be associated with managers who use an autocratic or coercive leadership style, with employees oriented towards dependable accomplishment of specific tasks.</a:t>
          </a:r>
        </a:p>
      </dgm:t>
    </dgm:pt>
    <dgm:pt modelId="{FC34F580-32B5-B646-8D6C-D9DC5839328A}" type="parTrans" cxnId="{A98A9941-F359-B840-A0DE-D203D07E28D9}">
      <dgm:prSet/>
      <dgm:spPr/>
      <dgm:t>
        <a:bodyPr/>
        <a:lstStyle/>
        <a:p>
          <a:endParaRPr lang="en-GB"/>
        </a:p>
      </dgm:t>
    </dgm:pt>
    <dgm:pt modelId="{7DE66114-4D7D-0A41-AEB0-39A9E171B0EE}" type="sibTrans" cxnId="{A98A9941-F359-B840-A0DE-D203D07E28D9}">
      <dgm:prSet/>
      <dgm:spPr/>
      <dgm:t>
        <a:bodyPr/>
        <a:lstStyle/>
        <a:p>
          <a:endParaRPr lang="en-GB"/>
        </a:p>
      </dgm:t>
    </dgm:pt>
    <dgm:pt modelId="{9400FE94-270B-7046-B5CE-E27C9CCD8E6B}">
      <dgm:prSet/>
      <dgm:spPr>
        <a:solidFill>
          <a:srgbClr val="A93E62"/>
        </a:solidFill>
        <a:ln>
          <a:noFill/>
        </a:ln>
      </dgm:spPr>
      <dgm:t>
        <a:bodyPr/>
        <a:lstStyle/>
        <a:p>
          <a:r>
            <a:rPr lang="en-AU"/>
            <a:t>Conventional level</a:t>
          </a:r>
        </a:p>
      </dgm:t>
    </dgm:pt>
    <dgm:pt modelId="{D60CD8EB-17F9-924F-9F90-4A0AA2BE50C1}" type="parTrans" cxnId="{54AD3C9C-0C39-E845-9226-A534655EDEF1}">
      <dgm:prSet/>
      <dgm:spPr/>
      <dgm:t>
        <a:bodyPr/>
        <a:lstStyle/>
        <a:p>
          <a:endParaRPr lang="en-GB"/>
        </a:p>
      </dgm:t>
    </dgm:pt>
    <dgm:pt modelId="{8D279104-3747-1B41-80AC-048896089454}" type="sibTrans" cxnId="{54AD3C9C-0C39-E845-9226-A534655EDEF1}">
      <dgm:prSet/>
      <dgm:spPr/>
      <dgm:t>
        <a:bodyPr/>
        <a:lstStyle/>
        <a:p>
          <a:endParaRPr lang="en-GB"/>
        </a:p>
      </dgm:t>
    </dgm:pt>
    <dgm:pt modelId="{66C0F599-C66A-754E-BE7E-76F181BDE806}">
      <dgm:prSet/>
      <dgm:spPr/>
      <dgm:t>
        <a:bodyPr/>
        <a:lstStyle/>
        <a:p>
          <a:r>
            <a:rPr lang="en-AU" dirty="0"/>
            <a:t>People learn to conform to the expectations of good behaviour as defined by colleagues, family, friends and society. </a:t>
          </a:r>
        </a:p>
      </dgm:t>
    </dgm:pt>
    <dgm:pt modelId="{901665AB-B621-B449-9643-861A412930DB}" type="parTrans" cxnId="{05F3958D-238F-724C-96F7-E40AC6532DD7}">
      <dgm:prSet/>
      <dgm:spPr/>
      <dgm:t>
        <a:bodyPr/>
        <a:lstStyle/>
        <a:p>
          <a:endParaRPr lang="en-GB"/>
        </a:p>
      </dgm:t>
    </dgm:pt>
    <dgm:pt modelId="{3AC30D1A-ED67-4D40-A66B-F50EF82AEE65}" type="sibTrans" cxnId="{05F3958D-238F-724C-96F7-E40AC6532DD7}">
      <dgm:prSet/>
      <dgm:spPr/>
      <dgm:t>
        <a:bodyPr/>
        <a:lstStyle/>
        <a:p>
          <a:endParaRPr lang="en-GB"/>
        </a:p>
      </dgm:t>
    </dgm:pt>
    <dgm:pt modelId="{FAA292AB-4041-7B46-A539-5CA489A3E7CB}">
      <dgm:prSet/>
      <dgm:spPr/>
      <dgm:t>
        <a:bodyPr/>
        <a:lstStyle/>
        <a:p>
          <a:r>
            <a:rPr lang="en-AU"/>
            <a:t>Meeting social and interpersonal obligations is important.</a:t>
          </a:r>
        </a:p>
      </dgm:t>
    </dgm:pt>
    <dgm:pt modelId="{0823556B-2A6B-3249-9340-FA988EDF9AD2}" type="parTrans" cxnId="{D42DC978-9798-CA4D-BD35-E5B2532106F3}">
      <dgm:prSet/>
      <dgm:spPr/>
      <dgm:t>
        <a:bodyPr/>
        <a:lstStyle/>
        <a:p>
          <a:endParaRPr lang="en-GB"/>
        </a:p>
      </dgm:t>
    </dgm:pt>
    <dgm:pt modelId="{F02094AD-5353-DF46-A5AF-FA9B88F8106B}" type="sibTrans" cxnId="{D42DC978-9798-CA4D-BD35-E5B2532106F3}">
      <dgm:prSet/>
      <dgm:spPr/>
      <dgm:t>
        <a:bodyPr/>
        <a:lstStyle/>
        <a:p>
          <a:endParaRPr lang="en-GB"/>
        </a:p>
      </dgm:t>
    </dgm:pt>
    <dgm:pt modelId="{1E480E11-9228-2A4B-B570-9E5C52D34389}">
      <dgm:prSet/>
      <dgm:spPr/>
      <dgm:t>
        <a:bodyPr/>
        <a:lstStyle/>
        <a:p>
          <a:r>
            <a:rPr lang="en-AU"/>
            <a:t>Work-group collaboration is the preferred manner of accomplishing organisational goals, and managers use a leadership style that encourages interpersonal relationships and cooperation.</a:t>
          </a:r>
        </a:p>
      </dgm:t>
    </dgm:pt>
    <dgm:pt modelId="{FAA6E7FA-3F22-614B-98BF-CF74DE548F25}" type="parTrans" cxnId="{6552F5F7-17C7-6648-8121-3FDDC3C4A298}">
      <dgm:prSet/>
      <dgm:spPr/>
      <dgm:t>
        <a:bodyPr/>
        <a:lstStyle/>
        <a:p>
          <a:endParaRPr lang="en-GB"/>
        </a:p>
      </dgm:t>
    </dgm:pt>
    <dgm:pt modelId="{6DDE1428-30ED-4D4C-8210-6C30EC678C70}" type="sibTrans" cxnId="{6552F5F7-17C7-6648-8121-3FDDC3C4A298}">
      <dgm:prSet/>
      <dgm:spPr/>
      <dgm:t>
        <a:bodyPr/>
        <a:lstStyle/>
        <a:p>
          <a:endParaRPr lang="en-GB"/>
        </a:p>
      </dgm:t>
    </dgm:pt>
    <dgm:pt modelId="{F9249D88-C292-3349-B162-CCC724186E42}">
      <dgm:prSet/>
      <dgm:spPr>
        <a:solidFill>
          <a:srgbClr val="4B5085"/>
        </a:solidFill>
        <a:ln>
          <a:noFill/>
        </a:ln>
      </dgm:spPr>
      <dgm:t>
        <a:bodyPr/>
        <a:lstStyle/>
        <a:p>
          <a:r>
            <a:rPr lang="en-AU"/>
            <a:t>Postconventional, or principled, level</a:t>
          </a:r>
        </a:p>
      </dgm:t>
    </dgm:pt>
    <dgm:pt modelId="{B3E59D46-A136-DA4E-8AB0-67108D511FB6}" type="parTrans" cxnId="{96349168-50A7-B749-9B71-8E2BEA032952}">
      <dgm:prSet/>
      <dgm:spPr/>
      <dgm:t>
        <a:bodyPr/>
        <a:lstStyle/>
        <a:p>
          <a:endParaRPr lang="en-GB"/>
        </a:p>
      </dgm:t>
    </dgm:pt>
    <dgm:pt modelId="{8013ECD7-1860-E347-B699-01334467B633}" type="sibTrans" cxnId="{96349168-50A7-B749-9B71-8E2BEA032952}">
      <dgm:prSet/>
      <dgm:spPr/>
      <dgm:t>
        <a:bodyPr/>
        <a:lstStyle/>
        <a:p>
          <a:endParaRPr lang="en-GB"/>
        </a:p>
      </dgm:t>
    </dgm:pt>
    <dgm:pt modelId="{1DC76A9F-2136-EA42-977E-31284BF602CF}">
      <dgm:prSet/>
      <dgm:spPr/>
      <dgm:t>
        <a:bodyPr/>
        <a:lstStyle/>
        <a:p>
          <a:r>
            <a:rPr lang="en-AU"/>
            <a:t>Individuals are guided by an internal set of values based on universal principles of justice and will even disobey rules or laws that violate these principles. </a:t>
          </a:r>
        </a:p>
      </dgm:t>
    </dgm:pt>
    <dgm:pt modelId="{2B4F328B-51D0-0549-A757-61044994A61D}" type="parTrans" cxnId="{856C5143-9D78-0148-823F-D8A05FF5AFDC}">
      <dgm:prSet/>
      <dgm:spPr/>
      <dgm:t>
        <a:bodyPr/>
        <a:lstStyle/>
        <a:p>
          <a:endParaRPr lang="en-GB"/>
        </a:p>
      </dgm:t>
    </dgm:pt>
    <dgm:pt modelId="{268F11DF-2652-1745-8BA7-BC6DF5E5F759}" type="sibTrans" cxnId="{856C5143-9D78-0148-823F-D8A05FF5AFDC}">
      <dgm:prSet/>
      <dgm:spPr/>
      <dgm:t>
        <a:bodyPr/>
        <a:lstStyle/>
        <a:p>
          <a:endParaRPr lang="en-GB"/>
        </a:p>
      </dgm:t>
    </dgm:pt>
    <dgm:pt modelId="{EAB20A25-53BA-7840-A6C7-6DB065530919}">
      <dgm:prSet/>
      <dgm:spPr/>
      <dgm:t>
        <a:bodyPr/>
        <a:lstStyle/>
        <a:p>
          <a:r>
            <a:rPr lang="en-AU"/>
            <a:t>Internal values become more important than the expectations of significant others.</a:t>
          </a:r>
        </a:p>
      </dgm:t>
    </dgm:pt>
    <dgm:pt modelId="{FE750F07-1DA1-8C4A-A84A-7E8933A91DA4}" type="parTrans" cxnId="{14020304-6953-6144-9E1F-5B80FD76DA46}">
      <dgm:prSet/>
      <dgm:spPr/>
      <dgm:t>
        <a:bodyPr/>
        <a:lstStyle/>
        <a:p>
          <a:endParaRPr lang="en-GB"/>
        </a:p>
      </dgm:t>
    </dgm:pt>
    <dgm:pt modelId="{7E92A673-CEC0-1C41-8ED9-937730B10B08}" type="sibTrans" cxnId="{14020304-6953-6144-9E1F-5B80FD76DA46}">
      <dgm:prSet/>
      <dgm:spPr/>
      <dgm:t>
        <a:bodyPr/>
        <a:lstStyle/>
        <a:p>
          <a:endParaRPr lang="en-GB"/>
        </a:p>
      </dgm:t>
    </dgm:pt>
    <dgm:pt modelId="{4C1E7D61-5922-8340-8752-2597C24B3EA8}" type="pres">
      <dgm:prSet presAssocID="{598B4CA6-D40B-9844-AEC5-B4A153B2D9A2}" presName="Name0" presStyleCnt="0">
        <dgm:presLayoutVars>
          <dgm:dir/>
          <dgm:animLvl val="lvl"/>
          <dgm:resizeHandles val="exact"/>
        </dgm:presLayoutVars>
      </dgm:prSet>
      <dgm:spPr/>
    </dgm:pt>
    <dgm:pt modelId="{67C3EC7F-0466-EB41-9EED-C0EBC31BC63B}" type="pres">
      <dgm:prSet presAssocID="{9A93E3AC-32A3-184C-99E5-B24FADA5BCCB}" presName="composite" presStyleCnt="0"/>
      <dgm:spPr/>
    </dgm:pt>
    <dgm:pt modelId="{1F334693-845B-E64E-998F-9B300C487BD3}" type="pres">
      <dgm:prSet presAssocID="{9A93E3AC-32A3-184C-99E5-B24FADA5BCCB}" presName="parTx" presStyleLbl="alignNode1" presStyleIdx="0" presStyleCnt="3">
        <dgm:presLayoutVars>
          <dgm:chMax val="0"/>
          <dgm:chPref val="0"/>
          <dgm:bulletEnabled val="1"/>
        </dgm:presLayoutVars>
      </dgm:prSet>
      <dgm:spPr/>
    </dgm:pt>
    <dgm:pt modelId="{546D7093-FEB0-134A-91A7-0E06DE22085E}" type="pres">
      <dgm:prSet presAssocID="{9A93E3AC-32A3-184C-99E5-B24FADA5BCCB}" presName="desTx" presStyleLbl="alignAccFollowNode1" presStyleIdx="0" presStyleCnt="3">
        <dgm:presLayoutVars>
          <dgm:bulletEnabled val="1"/>
        </dgm:presLayoutVars>
      </dgm:prSet>
      <dgm:spPr/>
    </dgm:pt>
    <dgm:pt modelId="{54A7D872-5EAC-8B4F-BDC5-4E0AB14C3FA9}" type="pres">
      <dgm:prSet presAssocID="{ED918D0B-9C6A-BA4E-A522-061125B752F0}" presName="space" presStyleCnt="0"/>
      <dgm:spPr/>
    </dgm:pt>
    <dgm:pt modelId="{5D79638B-2FE6-9949-8873-BF82A5991CFE}" type="pres">
      <dgm:prSet presAssocID="{9400FE94-270B-7046-B5CE-E27C9CCD8E6B}" presName="composite" presStyleCnt="0"/>
      <dgm:spPr/>
    </dgm:pt>
    <dgm:pt modelId="{918032C7-3C12-7441-8D29-A3204CDB318A}" type="pres">
      <dgm:prSet presAssocID="{9400FE94-270B-7046-B5CE-E27C9CCD8E6B}" presName="parTx" presStyleLbl="alignNode1" presStyleIdx="1" presStyleCnt="3">
        <dgm:presLayoutVars>
          <dgm:chMax val="0"/>
          <dgm:chPref val="0"/>
          <dgm:bulletEnabled val="1"/>
        </dgm:presLayoutVars>
      </dgm:prSet>
      <dgm:spPr/>
    </dgm:pt>
    <dgm:pt modelId="{23EAB56C-C475-1847-87E3-4B71BCDB1B47}" type="pres">
      <dgm:prSet presAssocID="{9400FE94-270B-7046-B5CE-E27C9CCD8E6B}" presName="desTx" presStyleLbl="alignAccFollowNode1" presStyleIdx="1" presStyleCnt="3">
        <dgm:presLayoutVars>
          <dgm:bulletEnabled val="1"/>
        </dgm:presLayoutVars>
      </dgm:prSet>
      <dgm:spPr/>
    </dgm:pt>
    <dgm:pt modelId="{27AE6671-02A0-E645-862A-26D1B5F81D0D}" type="pres">
      <dgm:prSet presAssocID="{8D279104-3747-1B41-80AC-048896089454}" presName="space" presStyleCnt="0"/>
      <dgm:spPr/>
    </dgm:pt>
    <dgm:pt modelId="{6825ED52-06AA-5F47-83C2-785A5ECE7906}" type="pres">
      <dgm:prSet presAssocID="{F9249D88-C292-3349-B162-CCC724186E42}" presName="composite" presStyleCnt="0"/>
      <dgm:spPr/>
    </dgm:pt>
    <dgm:pt modelId="{56CCE7B5-EB4A-4341-AD22-5A97A4342086}" type="pres">
      <dgm:prSet presAssocID="{F9249D88-C292-3349-B162-CCC724186E42}" presName="parTx" presStyleLbl="alignNode1" presStyleIdx="2" presStyleCnt="3">
        <dgm:presLayoutVars>
          <dgm:chMax val="0"/>
          <dgm:chPref val="0"/>
          <dgm:bulletEnabled val="1"/>
        </dgm:presLayoutVars>
      </dgm:prSet>
      <dgm:spPr/>
    </dgm:pt>
    <dgm:pt modelId="{76E41D12-6AF2-CD44-8048-1DCA04FD66E3}" type="pres">
      <dgm:prSet presAssocID="{F9249D88-C292-3349-B162-CCC724186E42}" presName="desTx" presStyleLbl="alignAccFollowNode1" presStyleIdx="2" presStyleCnt="3">
        <dgm:presLayoutVars>
          <dgm:bulletEnabled val="1"/>
        </dgm:presLayoutVars>
      </dgm:prSet>
      <dgm:spPr/>
    </dgm:pt>
  </dgm:ptLst>
  <dgm:cxnLst>
    <dgm:cxn modelId="{14020304-6953-6144-9E1F-5B80FD76DA46}" srcId="{F9249D88-C292-3349-B162-CCC724186E42}" destId="{EAB20A25-53BA-7840-A6C7-6DB065530919}" srcOrd="1" destOrd="0" parTransId="{FE750F07-1DA1-8C4A-A84A-7E8933A91DA4}" sibTransId="{7E92A673-CEC0-1C41-8ED9-937730B10B08}"/>
    <dgm:cxn modelId="{0CAE4404-7377-3B4B-9234-4FEBFAFEEF3A}" type="presOf" srcId="{9400FE94-270B-7046-B5CE-E27C9CCD8E6B}" destId="{918032C7-3C12-7441-8D29-A3204CDB318A}" srcOrd="0" destOrd="0" presId="urn:microsoft.com/office/officeart/2005/8/layout/hList1"/>
    <dgm:cxn modelId="{D83B6A0C-D1B7-814B-B79E-92DE4CFADF40}" type="presOf" srcId="{F9249D88-C292-3349-B162-CCC724186E42}" destId="{56CCE7B5-EB4A-4341-AD22-5A97A4342086}" srcOrd="0" destOrd="0" presId="urn:microsoft.com/office/officeart/2005/8/layout/hList1"/>
    <dgm:cxn modelId="{CA6BC30C-09FC-0544-8664-C9C5A1F4CA86}" srcId="{9A93E3AC-32A3-184C-99E5-B24FADA5BCCB}" destId="{8D1A2F3C-3682-9D41-9515-24A3D460A673}" srcOrd="0" destOrd="0" parTransId="{BE72773F-3169-D046-9555-67D4155DF1DD}" sibTransId="{E162F9FC-ED67-8341-8BBD-0B9718D5D9BD}"/>
    <dgm:cxn modelId="{F2D0B739-3564-D347-8AD2-817AB3BC78A8}" type="presOf" srcId="{1E480E11-9228-2A4B-B570-9E5C52D34389}" destId="{23EAB56C-C475-1847-87E3-4B71BCDB1B47}" srcOrd="0" destOrd="2" presId="urn:microsoft.com/office/officeart/2005/8/layout/hList1"/>
    <dgm:cxn modelId="{A98A9941-F359-B840-A0DE-D203D07E28D9}" srcId="{9A93E3AC-32A3-184C-99E5-B24FADA5BCCB}" destId="{85321CE7-1FED-2642-9A0D-BB6A0D8E221E}" srcOrd="1" destOrd="0" parTransId="{FC34F580-32B5-B646-8D6C-D9DC5839328A}" sibTransId="{7DE66114-4D7D-0A41-AEB0-39A9E171B0EE}"/>
    <dgm:cxn modelId="{856C5143-9D78-0148-823F-D8A05FF5AFDC}" srcId="{F9249D88-C292-3349-B162-CCC724186E42}" destId="{1DC76A9F-2136-EA42-977E-31284BF602CF}" srcOrd="0" destOrd="0" parTransId="{2B4F328B-51D0-0549-A757-61044994A61D}" sibTransId="{268F11DF-2652-1745-8BA7-BC6DF5E5F759}"/>
    <dgm:cxn modelId="{762B8466-7781-F743-B8C9-A20BB3DB03C7}" type="presOf" srcId="{EAB20A25-53BA-7840-A6C7-6DB065530919}" destId="{76E41D12-6AF2-CD44-8048-1DCA04FD66E3}" srcOrd="0" destOrd="1" presId="urn:microsoft.com/office/officeart/2005/8/layout/hList1"/>
    <dgm:cxn modelId="{96349168-50A7-B749-9B71-8E2BEA032952}" srcId="{598B4CA6-D40B-9844-AEC5-B4A153B2D9A2}" destId="{F9249D88-C292-3349-B162-CCC724186E42}" srcOrd="2" destOrd="0" parTransId="{B3E59D46-A136-DA4E-8AB0-67108D511FB6}" sibTransId="{8013ECD7-1860-E347-B699-01334467B633}"/>
    <dgm:cxn modelId="{2A62E852-9C75-C245-A14C-0D6513B9871C}" type="presOf" srcId="{8D1A2F3C-3682-9D41-9515-24A3D460A673}" destId="{546D7093-FEB0-134A-91A7-0E06DE22085E}" srcOrd="0" destOrd="0" presId="urn:microsoft.com/office/officeart/2005/8/layout/hList1"/>
    <dgm:cxn modelId="{239D7058-67A4-144D-A510-A65DC3C86714}" type="presOf" srcId="{1DC76A9F-2136-EA42-977E-31284BF602CF}" destId="{76E41D12-6AF2-CD44-8048-1DCA04FD66E3}" srcOrd="0" destOrd="0" presId="urn:microsoft.com/office/officeart/2005/8/layout/hList1"/>
    <dgm:cxn modelId="{D42DC978-9798-CA4D-BD35-E5B2532106F3}" srcId="{9400FE94-270B-7046-B5CE-E27C9CCD8E6B}" destId="{FAA292AB-4041-7B46-A539-5CA489A3E7CB}" srcOrd="1" destOrd="0" parTransId="{0823556B-2A6B-3249-9340-FA988EDF9AD2}" sibTransId="{F02094AD-5353-DF46-A5AF-FA9B88F8106B}"/>
    <dgm:cxn modelId="{FC29605A-4D5E-C749-8BE5-24372EEAF8BE}" srcId="{598B4CA6-D40B-9844-AEC5-B4A153B2D9A2}" destId="{9A93E3AC-32A3-184C-99E5-B24FADA5BCCB}" srcOrd="0" destOrd="0" parTransId="{1F8E6AD8-2834-2D4D-8882-BC4F00BFFDD1}" sibTransId="{ED918D0B-9C6A-BA4E-A522-061125B752F0}"/>
    <dgm:cxn modelId="{05F3958D-238F-724C-96F7-E40AC6532DD7}" srcId="{9400FE94-270B-7046-B5CE-E27C9CCD8E6B}" destId="{66C0F599-C66A-754E-BE7E-76F181BDE806}" srcOrd="0" destOrd="0" parTransId="{901665AB-B621-B449-9643-861A412930DB}" sibTransId="{3AC30D1A-ED67-4D40-A66B-F50EF82AEE65}"/>
    <dgm:cxn modelId="{AC405294-AECE-3649-B501-3A3FAB635953}" type="presOf" srcId="{FAA292AB-4041-7B46-A539-5CA489A3E7CB}" destId="{23EAB56C-C475-1847-87E3-4B71BCDB1B47}" srcOrd="0" destOrd="1" presId="urn:microsoft.com/office/officeart/2005/8/layout/hList1"/>
    <dgm:cxn modelId="{54AD3C9C-0C39-E845-9226-A534655EDEF1}" srcId="{598B4CA6-D40B-9844-AEC5-B4A153B2D9A2}" destId="{9400FE94-270B-7046-B5CE-E27C9CCD8E6B}" srcOrd="1" destOrd="0" parTransId="{D60CD8EB-17F9-924F-9F90-4A0AA2BE50C1}" sibTransId="{8D279104-3747-1B41-80AC-048896089454}"/>
    <dgm:cxn modelId="{E91AF79F-F415-8746-A946-1BD6C7ACC3AC}" type="presOf" srcId="{9A93E3AC-32A3-184C-99E5-B24FADA5BCCB}" destId="{1F334693-845B-E64E-998F-9B300C487BD3}" srcOrd="0" destOrd="0" presId="urn:microsoft.com/office/officeart/2005/8/layout/hList1"/>
    <dgm:cxn modelId="{A45548B0-4F41-4C45-91E2-F45FB6274649}" type="presOf" srcId="{66C0F599-C66A-754E-BE7E-76F181BDE806}" destId="{23EAB56C-C475-1847-87E3-4B71BCDB1B47}" srcOrd="0" destOrd="0" presId="urn:microsoft.com/office/officeart/2005/8/layout/hList1"/>
    <dgm:cxn modelId="{7B2001BC-0757-824D-9380-ABCE29E2CD1F}" type="presOf" srcId="{598B4CA6-D40B-9844-AEC5-B4A153B2D9A2}" destId="{4C1E7D61-5922-8340-8752-2597C24B3EA8}" srcOrd="0" destOrd="0" presId="urn:microsoft.com/office/officeart/2005/8/layout/hList1"/>
    <dgm:cxn modelId="{E9FDDCDD-9C8C-B246-8695-16DFDECAD099}" type="presOf" srcId="{85321CE7-1FED-2642-9A0D-BB6A0D8E221E}" destId="{546D7093-FEB0-134A-91A7-0E06DE22085E}" srcOrd="0" destOrd="1" presId="urn:microsoft.com/office/officeart/2005/8/layout/hList1"/>
    <dgm:cxn modelId="{6552F5F7-17C7-6648-8121-3FDDC3C4A298}" srcId="{9400FE94-270B-7046-B5CE-E27C9CCD8E6B}" destId="{1E480E11-9228-2A4B-B570-9E5C52D34389}" srcOrd="2" destOrd="0" parTransId="{FAA6E7FA-3F22-614B-98BF-CF74DE548F25}" sibTransId="{6DDE1428-30ED-4D4C-8210-6C30EC678C70}"/>
    <dgm:cxn modelId="{D994C425-80B6-4344-9350-1BB22C127E5D}" type="presParOf" srcId="{4C1E7D61-5922-8340-8752-2597C24B3EA8}" destId="{67C3EC7F-0466-EB41-9EED-C0EBC31BC63B}" srcOrd="0" destOrd="0" presId="urn:microsoft.com/office/officeart/2005/8/layout/hList1"/>
    <dgm:cxn modelId="{A64927D0-B4FF-A747-BB8B-8D16B22D13EE}" type="presParOf" srcId="{67C3EC7F-0466-EB41-9EED-C0EBC31BC63B}" destId="{1F334693-845B-E64E-998F-9B300C487BD3}" srcOrd="0" destOrd="0" presId="urn:microsoft.com/office/officeart/2005/8/layout/hList1"/>
    <dgm:cxn modelId="{26DB0661-6F71-4A40-BAF1-33CB2B6B2307}" type="presParOf" srcId="{67C3EC7F-0466-EB41-9EED-C0EBC31BC63B}" destId="{546D7093-FEB0-134A-91A7-0E06DE22085E}" srcOrd="1" destOrd="0" presId="urn:microsoft.com/office/officeart/2005/8/layout/hList1"/>
    <dgm:cxn modelId="{3D4A2F38-CCDE-3544-9355-7D1A1F724C3F}" type="presParOf" srcId="{4C1E7D61-5922-8340-8752-2597C24B3EA8}" destId="{54A7D872-5EAC-8B4F-BDC5-4E0AB14C3FA9}" srcOrd="1" destOrd="0" presId="urn:microsoft.com/office/officeart/2005/8/layout/hList1"/>
    <dgm:cxn modelId="{368C997D-E912-4245-9161-0DA7A0DE474C}" type="presParOf" srcId="{4C1E7D61-5922-8340-8752-2597C24B3EA8}" destId="{5D79638B-2FE6-9949-8873-BF82A5991CFE}" srcOrd="2" destOrd="0" presId="urn:microsoft.com/office/officeart/2005/8/layout/hList1"/>
    <dgm:cxn modelId="{23D3E79F-3485-BA4E-A16D-0E6AA9286038}" type="presParOf" srcId="{5D79638B-2FE6-9949-8873-BF82A5991CFE}" destId="{918032C7-3C12-7441-8D29-A3204CDB318A}" srcOrd="0" destOrd="0" presId="urn:microsoft.com/office/officeart/2005/8/layout/hList1"/>
    <dgm:cxn modelId="{DAB32EA9-2BC0-424A-9664-1737657ADB76}" type="presParOf" srcId="{5D79638B-2FE6-9949-8873-BF82A5991CFE}" destId="{23EAB56C-C475-1847-87E3-4B71BCDB1B47}" srcOrd="1" destOrd="0" presId="urn:microsoft.com/office/officeart/2005/8/layout/hList1"/>
    <dgm:cxn modelId="{DD980809-2DF2-2B4E-9B43-A07C5FC7FAC9}" type="presParOf" srcId="{4C1E7D61-5922-8340-8752-2597C24B3EA8}" destId="{27AE6671-02A0-E645-862A-26D1B5F81D0D}" srcOrd="3" destOrd="0" presId="urn:microsoft.com/office/officeart/2005/8/layout/hList1"/>
    <dgm:cxn modelId="{CDF2A9E5-2A40-F841-BEC5-C35CD9356D3E}" type="presParOf" srcId="{4C1E7D61-5922-8340-8752-2597C24B3EA8}" destId="{6825ED52-06AA-5F47-83C2-785A5ECE7906}" srcOrd="4" destOrd="0" presId="urn:microsoft.com/office/officeart/2005/8/layout/hList1"/>
    <dgm:cxn modelId="{DF1D65DD-194B-A344-80B4-918236664A1B}" type="presParOf" srcId="{6825ED52-06AA-5F47-83C2-785A5ECE7906}" destId="{56CCE7B5-EB4A-4341-AD22-5A97A4342086}" srcOrd="0" destOrd="0" presId="urn:microsoft.com/office/officeart/2005/8/layout/hList1"/>
    <dgm:cxn modelId="{E1839E42-F2D7-AB47-B1F8-CC2D7E332582}" type="presParOf" srcId="{6825ED52-06AA-5F47-83C2-785A5ECE7906}" destId="{76E41D12-6AF2-CD44-8048-1DCA04FD66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C377D6-2513-9D4A-B10B-3E21182311D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C7C823A-669E-B945-A8DE-F3AC09FF7769}">
      <dgm:prSet/>
      <dgm:spPr>
        <a:solidFill>
          <a:srgbClr val="006296"/>
        </a:solidFill>
        <a:ln>
          <a:noFill/>
        </a:ln>
      </dgm:spPr>
      <dgm:t>
        <a:bodyPr/>
        <a:lstStyle/>
        <a:p>
          <a:r>
            <a:rPr lang="en-AU" dirty="0"/>
            <a:t>Environment</a:t>
          </a:r>
        </a:p>
      </dgm:t>
    </dgm:pt>
    <dgm:pt modelId="{A6BBCF7E-9E04-9D4A-B6F0-86684ECBAD7D}" type="parTrans" cxnId="{00B9B833-2E5F-AC46-AB48-A24695B02B03}">
      <dgm:prSet/>
      <dgm:spPr/>
      <dgm:t>
        <a:bodyPr/>
        <a:lstStyle/>
        <a:p>
          <a:endParaRPr lang="en-GB"/>
        </a:p>
      </dgm:t>
    </dgm:pt>
    <dgm:pt modelId="{F4E27F36-DEB0-7D49-ACDB-0E385E898946}" type="sibTrans" cxnId="{00B9B833-2E5F-AC46-AB48-A24695B02B03}">
      <dgm:prSet/>
      <dgm:spPr/>
      <dgm:t>
        <a:bodyPr/>
        <a:lstStyle/>
        <a:p>
          <a:endParaRPr lang="en-GB"/>
        </a:p>
      </dgm:t>
    </dgm:pt>
    <dgm:pt modelId="{F17A2804-94A3-1846-9DA9-BC07BA8932E7}">
      <dgm:prSet/>
      <dgm:spPr>
        <a:solidFill>
          <a:srgbClr val="A93E62"/>
        </a:solidFill>
        <a:ln>
          <a:noFill/>
        </a:ln>
      </dgm:spPr>
      <dgm:t>
        <a:bodyPr/>
        <a:lstStyle/>
        <a:p>
          <a:r>
            <a:rPr lang="en-AU" dirty="0"/>
            <a:t>Social capital</a:t>
          </a:r>
        </a:p>
      </dgm:t>
    </dgm:pt>
    <dgm:pt modelId="{6844FAE9-7B8D-F24B-A924-24C32701AEA2}" type="parTrans" cxnId="{EAE4015B-9B6F-464B-8C70-8B4CA3195823}">
      <dgm:prSet/>
      <dgm:spPr/>
      <dgm:t>
        <a:bodyPr/>
        <a:lstStyle/>
        <a:p>
          <a:endParaRPr lang="en-GB"/>
        </a:p>
      </dgm:t>
    </dgm:pt>
    <dgm:pt modelId="{CF338F5E-D008-BA4E-B0F3-B0F7D35E1230}" type="sibTrans" cxnId="{EAE4015B-9B6F-464B-8C70-8B4CA3195823}">
      <dgm:prSet/>
      <dgm:spPr/>
      <dgm:t>
        <a:bodyPr/>
        <a:lstStyle/>
        <a:p>
          <a:endParaRPr lang="en-GB"/>
        </a:p>
      </dgm:t>
    </dgm:pt>
    <dgm:pt modelId="{79592741-C01B-474D-A039-7314804E89F4}">
      <dgm:prSet/>
      <dgm:spPr>
        <a:solidFill>
          <a:srgbClr val="4B5085"/>
        </a:solidFill>
        <a:ln>
          <a:noFill/>
        </a:ln>
      </dgm:spPr>
      <dgm:t>
        <a:bodyPr/>
        <a:lstStyle/>
        <a:p>
          <a:r>
            <a:rPr lang="en-AU" dirty="0"/>
            <a:t>Human capital</a:t>
          </a:r>
        </a:p>
      </dgm:t>
    </dgm:pt>
    <dgm:pt modelId="{6CF7CD2C-2B53-B341-8025-05C4DFD9D05B}" type="parTrans" cxnId="{B12A4432-B7AF-614C-B914-6800BFD52F2D}">
      <dgm:prSet/>
      <dgm:spPr/>
      <dgm:t>
        <a:bodyPr/>
        <a:lstStyle/>
        <a:p>
          <a:endParaRPr lang="en-GB"/>
        </a:p>
      </dgm:t>
    </dgm:pt>
    <dgm:pt modelId="{F54C6448-707B-1541-9C1D-5D89DBE859E3}" type="sibTrans" cxnId="{B12A4432-B7AF-614C-B914-6800BFD52F2D}">
      <dgm:prSet/>
      <dgm:spPr/>
      <dgm:t>
        <a:bodyPr/>
        <a:lstStyle/>
        <a:p>
          <a:endParaRPr lang="en-GB"/>
        </a:p>
      </dgm:t>
    </dgm:pt>
    <dgm:pt modelId="{E49C940F-9CAC-714D-B6DF-20DECD4EBEA3}">
      <dgm:prSet/>
      <dgm:spPr>
        <a:solidFill>
          <a:srgbClr val="007B82"/>
        </a:solidFill>
        <a:ln>
          <a:noFill/>
        </a:ln>
      </dgm:spPr>
      <dgm:t>
        <a:bodyPr/>
        <a:lstStyle/>
        <a:p>
          <a:r>
            <a:rPr lang="en-AU" dirty="0"/>
            <a:t>Business innovation</a:t>
          </a:r>
        </a:p>
      </dgm:t>
    </dgm:pt>
    <dgm:pt modelId="{0DA7C52A-1DA3-9249-9203-63185E7F0262}" type="parTrans" cxnId="{568F556E-1ACE-3548-A60F-B1E2774EF5B9}">
      <dgm:prSet/>
      <dgm:spPr/>
      <dgm:t>
        <a:bodyPr/>
        <a:lstStyle/>
        <a:p>
          <a:endParaRPr lang="en-GB"/>
        </a:p>
      </dgm:t>
    </dgm:pt>
    <dgm:pt modelId="{681DF2B1-C506-D749-B6D8-EAA9582D35E2}" type="sibTrans" cxnId="{568F556E-1ACE-3548-A60F-B1E2774EF5B9}">
      <dgm:prSet/>
      <dgm:spPr/>
      <dgm:t>
        <a:bodyPr/>
        <a:lstStyle/>
        <a:p>
          <a:endParaRPr lang="en-GB"/>
        </a:p>
      </dgm:t>
    </dgm:pt>
    <dgm:pt modelId="{2C97D0C4-3A58-AA47-AF9F-0F69013843FB}">
      <dgm:prSet/>
      <dgm:spPr>
        <a:solidFill>
          <a:srgbClr val="008162"/>
        </a:solidFill>
        <a:ln>
          <a:noFill/>
        </a:ln>
      </dgm:spPr>
      <dgm:t>
        <a:bodyPr/>
        <a:lstStyle/>
        <a:p>
          <a:r>
            <a:rPr lang="en-AU" dirty="0"/>
            <a:t>Leadership and governance</a:t>
          </a:r>
        </a:p>
      </dgm:t>
    </dgm:pt>
    <dgm:pt modelId="{D8D271CF-94FA-4848-BDA2-AE0AA2D75F32}" type="parTrans" cxnId="{262832F0-F154-0142-9FEF-1BD394ABD8B8}">
      <dgm:prSet/>
      <dgm:spPr/>
      <dgm:t>
        <a:bodyPr/>
        <a:lstStyle/>
        <a:p>
          <a:endParaRPr lang="en-GB"/>
        </a:p>
      </dgm:t>
    </dgm:pt>
    <dgm:pt modelId="{02BFD707-EB1A-4C44-89A2-0235DF85E63E}" type="sibTrans" cxnId="{262832F0-F154-0142-9FEF-1BD394ABD8B8}">
      <dgm:prSet/>
      <dgm:spPr/>
      <dgm:t>
        <a:bodyPr/>
        <a:lstStyle/>
        <a:p>
          <a:endParaRPr lang="en-GB"/>
        </a:p>
      </dgm:t>
    </dgm:pt>
    <dgm:pt modelId="{9794E6A7-B8D5-A743-B535-3A814DB7617E}">
      <dgm:prSet custT="1"/>
      <dgm:spPr/>
      <dgm:t>
        <a:bodyPr/>
        <a:lstStyle/>
        <a:p>
          <a:pPr>
            <a:buNone/>
          </a:pPr>
          <a:r>
            <a:rPr lang="en-AU" sz="1600" dirty="0"/>
            <a:t>e.g. water use, fuel management</a:t>
          </a:r>
          <a:endParaRPr lang="en-GB" sz="1600" dirty="0"/>
        </a:p>
      </dgm:t>
    </dgm:pt>
    <dgm:pt modelId="{272E776B-64A0-CE4C-8E2A-422D56B537DA}" type="parTrans" cxnId="{1BC6DFD7-397F-6843-89E2-C7AE55245B00}">
      <dgm:prSet/>
      <dgm:spPr/>
      <dgm:t>
        <a:bodyPr/>
        <a:lstStyle/>
        <a:p>
          <a:endParaRPr lang="en-GB"/>
        </a:p>
      </dgm:t>
    </dgm:pt>
    <dgm:pt modelId="{D79CF3C4-6243-4043-8874-8F4053E40195}" type="sibTrans" cxnId="{1BC6DFD7-397F-6843-89E2-C7AE55245B00}">
      <dgm:prSet/>
      <dgm:spPr/>
      <dgm:t>
        <a:bodyPr/>
        <a:lstStyle/>
        <a:p>
          <a:endParaRPr lang="en-GB"/>
        </a:p>
      </dgm:t>
    </dgm:pt>
    <dgm:pt modelId="{E180326F-C67B-FE4D-AF70-2BC15CEFBCF3}">
      <dgm:prSet custT="1"/>
      <dgm:spPr/>
      <dgm:t>
        <a:bodyPr/>
        <a:lstStyle/>
        <a:p>
          <a:pPr>
            <a:buNone/>
          </a:pPr>
          <a:r>
            <a:rPr lang="en-AU" sz="1600" dirty="0"/>
            <a:t>e.g. customer privacy, community development</a:t>
          </a:r>
          <a:endParaRPr lang="en-GB" sz="1600" dirty="0"/>
        </a:p>
      </dgm:t>
    </dgm:pt>
    <dgm:pt modelId="{BA8212E0-9BFC-FF44-877E-26AE31801CAC}" type="parTrans" cxnId="{1C64BFAC-4E82-C34B-98EE-1E5F3CECA5BA}">
      <dgm:prSet/>
      <dgm:spPr/>
      <dgm:t>
        <a:bodyPr/>
        <a:lstStyle/>
        <a:p>
          <a:endParaRPr lang="en-GB"/>
        </a:p>
      </dgm:t>
    </dgm:pt>
    <dgm:pt modelId="{2CD970FF-EA8A-FE45-BFB0-FC5B46CC783C}" type="sibTrans" cxnId="{1C64BFAC-4E82-C34B-98EE-1E5F3CECA5BA}">
      <dgm:prSet/>
      <dgm:spPr/>
      <dgm:t>
        <a:bodyPr/>
        <a:lstStyle/>
        <a:p>
          <a:endParaRPr lang="en-GB"/>
        </a:p>
      </dgm:t>
    </dgm:pt>
    <dgm:pt modelId="{EC47E993-4607-7D44-97AD-D2F3CCF40655}">
      <dgm:prSet custT="1"/>
      <dgm:spPr/>
      <dgm:t>
        <a:bodyPr/>
        <a:lstStyle/>
        <a:p>
          <a:pPr>
            <a:buNone/>
          </a:pPr>
          <a:r>
            <a:rPr lang="en-AU" sz="1600" dirty="0"/>
            <a:t>e.g. diversity opportunities, compensation and benefits</a:t>
          </a:r>
          <a:endParaRPr lang="en-GB" sz="1600" dirty="0"/>
        </a:p>
      </dgm:t>
    </dgm:pt>
    <dgm:pt modelId="{60A73587-8523-EB45-9FBA-877FF2A62257}" type="parTrans" cxnId="{7D279508-6BFD-5F46-8F9C-3AEA61B83123}">
      <dgm:prSet/>
      <dgm:spPr/>
      <dgm:t>
        <a:bodyPr/>
        <a:lstStyle/>
        <a:p>
          <a:endParaRPr lang="en-GB"/>
        </a:p>
      </dgm:t>
    </dgm:pt>
    <dgm:pt modelId="{2095FEAF-E740-D742-AE76-6D3C8C103F54}" type="sibTrans" cxnId="{7D279508-6BFD-5F46-8F9C-3AEA61B83123}">
      <dgm:prSet/>
      <dgm:spPr/>
      <dgm:t>
        <a:bodyPr/>
        <a:lstStyle/>
        <a:p>
          <a:endParaRPr lang="en-GB"/>
        </a:p>
      </dgm:t>
    </dgm:pt>
    <dgm:pt modelId="{986AFBCB-D9D6-044E-8904-945587399E43}">
      <dgm:prSet custT="1"/>
      <dgm:spPr/>
      <dgm:t>
        <a:bodyPr/>
        <a:lstStyle/>
        <a:p>
          <a:pPr>
            <a:buNone/>
          </a:pPr>
          <a:r>
            <a:rPr lang="en-AU" sz="1600" dirty="0"/>
            <a:t>e.g. product societal value, quality and safety</a:t>
          </a:r>
          <a:endParaRPr lang="en-GB" sz="1600" dirty="0"/>
        </a:p>
      </dgm:t>
    </dgm:pt>
    <dgm:pt modelId="{FB3C4167-6345-F946-9C45-53E2EF0542B0}" type="parTrans" cxnId="{EC8BAABA-8989-194B-8613-9DD4B5D9D495}">
      <dgm:prSet/>
      <dgm:spPr/>
      <dgm:t>
        <a:bodyPr/>
        <a:lstStyle/>
        <a:p>
          <a:endParaRPr lang="en-GB"/>
        </a:p>
      </dgm:t>
    </dgm:pt>
    <dgm:pt modelId="{58021119-C3FE-B149-AE4B-E87DB50C1DA1}" type="sibTrans" cxnId="{EC8BAABA-8989-194B-8613-9DD4B5D9D495}">
      <dgm:prSet/>
      <dgm:spPr/>
      <dgm:t>
        <a:bodyPr/>
        <a:lstStyle/>
        <a:p>
          <a:endParaRPr lang="en-GB"/>
        </a:p>
      </dgm:t>
    </dgm:pt>
    <dgm:pt modelId="{820EA119-CA9B-174A-8B7F-B1AA81B012DD}">
      <dgm:prSet custT="1"/>
      <dgm:spPr/>
      <dgm:t>
        <a:bodyPr/>
        <a:lstStyle/>
        <a:p>
          <a:pPr>
            <a:buNone/>
          </a:pPr>
          <a:r>
            <a:rPr lang="en-AU" sz="1600" dirty="0"/>
            <a:t>e.g. business ethics, executive compensation</a:t>
          </a:r>
          <a:endParaRPr lang="en-GB" sz="1600" dirty="0"/>
        </a:p>
      </dgm:t>
    </dgm:pt>
    <dgm:pt modelId="{D6F3A37D-C3E5-1F46-B80E-FB924A8FA294}" type="parTrans" cxnId="{7C0C6A7E-9D65-6141-A406-DE38492F045B}">
      <dgm:prSet/>
      <dgm:spPr/>
      <dgm:t>
        <a:bodyPr/>
        <a:lstStyle/>
        <a:p>
          <a:endParaRPr lang="en-GB"/>
        </a:p>
      </dgm:t>
    </dgm:pt>
    <dgm:pt modelId="{1AB1F64B-EF7A-E343-8C97-A08C79EBDA60}" type="sibTrans" cxnId="{7C0C6A7E-9D65-6141-A406-DE38492F045B}">
      <dgm:prSet/>
      <dgm:spPr/>
      <dgm:t>
        <a:bodyPr/>
        <a:lstStyle/>
        <a:p>
          <a:endParaRPr lang="en-GB"/>
        </a:p>
      </dgm:t>
    </dgm:pt>
    <dgm:pt modelId="{26DC2FD6-9FEE-9342-98C0-7E6D0A299030}" type="pres">
      <dgm:prSet presAssocID="{8DC377D6-2513-9D4A-B10B-3E21182311DC}" presName="Name0" presStyleCnt="0">
        <dgm:presLayoutVars>
          <dgm:dir/>
          <dgm:animLvl val="lvl"/>
          <dgm:resizeHandles val="exact"/>
        </dgm:presLayoutVars>
      </dgm:prSet>
      <dgm:spPr/>
    </dgm:pt>
    <dgm:pt modelId="{CDC3215A-019F-A74C-85CA-1E065B5EB014}" type="pres">
      <dgm:prSet presAssocID="{1C7C823A-669E-B945-A8DE-F3AC09FF7769}" presName="linNode" presStyleCnt="0"/>
      <dgm:spPr/>
    </dgm:pt>
    <dgm:pt modelId="{C8D0E8FB-342A-6044-9CBE-FB140A1D39BF}" type="pres">
      <dgm:prSet presAssocID="{1C7C823A-669E-B945-A8DE-F3AC09FF7769}" presName="parentText" presStyleLbl="node1" presStyleIdx="0" presStyleCnt="5">
        <dgm:presLayoutVars>
          <dgm:chMax val="1"/>
          <dgm:bulletEnabled val="1"/>
        </dgm:presLayoutVars>
      </dgm:prSet>
      <dgm:spPr/>
    </dgm:pt>
    <dgm:pt modelId="{E1F0CA52-297B-AA45-9D20-491654FE5D28}" type="pres">
      <dgm:prSet presAssocID="{1C7C823A-669E-B945-A8DE-F3AC09FF7769}" presName="descendantText" presStyleLbl="alignAccFollowNode1" presStyleIdx="0" presStyleCnt="5">
        <dgm:presLayoutVars>
          <dgm:bulletEnabled val="1"/>
        </dgm:presLayoutVars>
      </dgm:prSet>
      <dgm:spPr/>
    </dgm:pt>
    <dgm:pt modelId="{8C79A964-7C04-504B-AD83-F0B18DB99E25}" type="pres">
      <dgm:prSet presAssocID="{F4E27F36-DEB0-7D49-ACDB-0E385E898946}" presName="sp" presStyleCnt="0"/>
      <dgm:spPr/>
    </dgm:pt>
    <dgm:pt modelId="{80CA809B-2E4C-154F-B57F-8B6C375F40B6}" type="pres">
      <dgm:prSet presAssocID="{F17A2804-94A3-1846-9DA9-BC07BA8932E7}" presName="linNode" presStyleCnt="0"/>
      <dgm:spPr/>
    </dgm:pt>
    <dgm:pt modelId="{4ABF19CC-6FCD-714F-91A4-EA566C578486}" type="pres">
      <dgm:prSet presAssocID="{F17A2804-94A3-1846-9DA9-BC07BA8932E7}" presName="parentText" presStyleLbl="node1" presStyleIdx="1" presStyleCnt="5">
        <dgm:presLayoutVars>
          <dgm:chMax val="1"/>
          <dgm:bulletEnabled val="1"/>
        </dgm:presLayoutVars>
      </dgm:prSet>
      <dgm:spPr/>
    </dgm:pt>
    <dgm:pt modelId="{B42C6175-8845-B542-B70D-1E6C76084FA4}" type="pres">
      <dgm:prSet presAssocID="{F17A2804-94A3-1846-9DA9-BC07BA8932E7}" presName="descendantText" presStyleLbl="alignAccFollowNode1" presStyleIdx="1" presStyleCnt="5">
        <dgm:presLayoutVars>
          <dgm:bulletEnabled val="1"/>
        </dgm:presLayoutVars>
      </dgm:prSet>
      <dgm:spPr/>
    </dgm:pt>
    <dgm:pt modelId="{CCE68B09-17DF-3446-A3EE-300F3697EEE5}" type="pres">
      <dgm:prSet presAssocID="{CF338F5E-D008-BA4E-B0F3-B0F7D35E1230}" presName="sp" presStyleCnt="0"/>
      <dgm:spPr/>
    </dgm:pt>
    <dgm:pt modelId="{C66B8EFB-E4A4-5C44-8890-E032ADE64648}" type="pres">
      <dgm:prSet presAssocID="{79592741-C01B-474D-A039-7314804E89F4}" presName="linNode" presStyleCnt="0"/>
      <dgm:spPr/>
    </dgm:pt>
    <dgm:pt modelId="{2A9AC221-E13C-EC44-BDFB-254D76A98E60}" type="pres">
      <dgm:prSet presAssocID="{79592741-C01B-474D-A039-7314804E89F4}" presName="parentText" presStyleLbl="node1" presStyleIdx="2" presStyleCnt="5">
        <dgm:presLayoutVars>
          <dgm:chMax val="1"/>
          <dgm:bulletEnabled val="1"/>
        </dgm:presLayoutVars>
      </dgm:prSet>
      <dgm:spPr/>
    </dgm:pt>
    <dgm:pt modelId="{444A79ED-5C15-B042-B4C8-FB22FFCE5BBE}" type="pres">
      <dgm:prSet presAssocID="{79592741-C01B-474D-A039-7314804E89F4}" presName="descendantText" presStyleLbl="alignAccFollowNode1" presStyleIdx="2" presStyleCnt="5" custScaleY="119695">
        <dgm:presLayoutVars>
          <dgm:bulletEnabled val="1"/>
        </dgm:presLayoutVars>
      </dgm:prSet>
      <dgm:spPr/>
    </dgm:pt>
    <dgm:pt modelId="{C374BAAB-DC8D-6140-A03D-35DBB32A9154}" type="pres">
      <dgm:prSet presAssocID="{F54C6448-707B-1541-9C1D-5D89DBE859E3}" presName="sp" presStyleCnt="0"/>
      <dgm:spPr/>
    </dgm:pt>
    <dgm:pt modelId="{89177B68-5322-CE40-A5CD-7E07D51F243A}" type="pres">
      <dgm:prSet presAssocID="{E49C940F-9CAC-714D-B6DF-20DECD4EBEA3}" presName="linNode" presStyleCnt="0"/>
      <dgm:spPr/>
    </dgm:pt>
    <dgm:pt modelId="{4211E462-C10F-054C-A53B-BAEC7EF4267E}" type="pres">
      <dgm:prSet presAssocID="{E49C940F-9CAC-714D-B6DF-20DECD4EBEA3}" presName="parentText" presStyleLbl="node1" presStyleIdx="3" presStyleCnt="5">
        <dgm:presLayoutVars>
          <dgm:chMax val="1"/>
          <dgm:bulletEnabled val="1"/>
        </dgm:presLayoutVars>
      </dgm:prSet>
      <dgm:spPr/>
    </dgm:pt>
    <dgm:pt modelId="{4A9F7604-FFA4-0844-BE8D-26B50647E2B0}" type="pres">
      <dgm:prSet presAssocID="{E49C940F-9CAC-714D-B6DF-20DECD4EBEA3}" presName="descendantText" presStyleLbl="alignAccFollowNode1" presStyleIdx="3" presStyleCnt="5">
        <dgm:presLayoutVars>
          <dgm:bulletEnabled val="1"/>
        </dgm:presLayoutVars>
      </dgm:prSet>
      <dgm:spPr/>
    </dgm:pt>
    <dgm:pt modelId="{D3E07710-6C40-344B-9E63-81AD18E1E488}" type="pres">
      <dgm:prSet presAssocID="{681DF2B1-C506-D749-B6D8-EAA9582D35E2}" presName="sp" presStyleCnt="0"/>
      <dgm:spPr/>
    </dgm:pt>
    <dgm:pt modelId="{968C346B-A447-A146-8209-64703030C420}" type="pres">
      <dgm:prSet presAssocID="{2C97D0C4-3A58-AA47-AF9F-0F69013843FB}" presName="linNode" presStyleCnt="0"/>
      <dgm:spPr/>
    </dgm:pt>
    <dgm:pt modelId="{E759778F-A028-3549-BBE1-49D2D25843B2}" type="pres">
      <dgm:prSet presAssocID="{2C97D0C4-3A58-AA47-AF9F-0F69013843FB}" presName="parentText" presStyleLbl="node1" presStyleIdx="4" presStyleCnt="5">
        <dgm:presLayoutVars>
          <dgm:chMax val="1"/>
          <dgm:bulletEnabled val="1"/>
        </dgm:presLayoutVars>
      </dgm:prSet>
      <dgm:spPr/>
    </dgm:pt>
    <dgm:pt modelId="{A5033C1A-BA2D-D34B-A0CD-7B96C63555E7}" type="pres">
      <dgm:prSet presAssocID="{2C97D0C4-3A58-AA47-AF9F-0F69013843FB}" presName="descendantText" presStyleLbl="alignAccFollowNode1" presStyleIdx="4" presStyleCnt="5">
        <dgm:presLayoutVars>
          <dgm:bulletEnabled val="1"/>
        </dgm:presLayoutVars>
      </dgm:prSet>
      <dgm:spPr/>
    </dgm:pt>
  </dgm:ptLst>
  <dgm:cxnLst>
    <dgm:cxn modelId="{7D279508-6BFD-5F46-8F9C-3AEA61B83123}" srcId="{79592741-C01B-474D-A039-7314804E89F4}" destId="{EC47E993-4607-7D44-97AD-D2F3CCF40655}" srcOrd="0" destOrd="0" parTransId="{60A73587-8523-EB45-9FBA-877FF2A62257}" sibTransId="{2095FEAF-E740-D742-AE76-6D3C8C103F54}"/>
    <dgm:cxn modelId="{9E9A0811-9087-6144-8780-37AFBBAD1274}" type="presOf" srcId="{E49C940F-9CAC-714D-B6DF-20DECD4EBEA3}" destId="{4211E462-C10F-054C-A53B-BAEC7EF4267E}" srcOrd="0" destOrd="0" presId="urn:microsoft.com/office/officeart/2005/8/layout/vList5"/>
    <dgm:cxn modelId="{66685530-A794-7346-83EC-053761A6175F}" type="presOf" srcId="{986AFBCB-D9D6-044E-8904-945587399E43}" destId="{4A9F7604-FFA4-0844-BE8D-26B50647E2B0}" srcOrd="0" destOrd="0" presId="urn:microsoft.com/office/officeart/2005/8/layout/vList5"/>
    <dgm:cxn modelId="{B12A4432-B7AF-614C-B914-6800BFD52F2D}" srcId="{8DC377D6-2513-9D4A-B10B-3E21182311DC}" destId="{79592741-C01B-474D-A039-7314804E89F4}" srcOrd="2" destOrd="0" parTransId="{6CF7CD2C-2B53-B341-8025-05C4DFD9D05B}" sibTransId="{F54C6448-707B-1541-9C1D-5D89DBE859E3}"/>
    <dgm:cxn modelId="{68475132-BA23-4E42-A74E-661C48299D9E}" type="presOf" srcId="{2C97D0C4-3A58-AA47-AF9F-0F69013843FB}" destId="{E759778F-A028-3549-BBE1-49D2D25843B2}" srcOrd="0" destOrd="0" presId="urn:microsoft.com/office/officeart/2005/8/layout/vList5"/>
    <dgm:cxn modelId="{00B9B833-2E5F-AC46-AB48-A24695B02B03}" srcId="{8DC377D6-2513-9D4A-B10B-3E21182311DC}" destId="{1C7C823A-669E-B945-A8DE-F3AC09FF7769}" srcOrd="0" destOrd="0" parTransId="{A6BBCF7E-9E04-9D4A-B6F0-86684ECBAD7D}" sibTransId="{F4E27F36-DEB0-7D49-ACDB-0E385E898946}"/>
    <dgm:cxn modelId="{EAE4015B-9B6F-464B-8C70-8B4CA3195823}" srcId="{8DC377D6-2513-9D4A-B10B-3E21182311DC}" destId="{F17A2804-94A3-1846-9DA9-BC07BA8932E7}" srcOrd="1" destOrd="0" parTransId="{6844FAE9-7B8D-F24B-A924-24C32701AEA2}" sibTransId="{CF338F5E-D008-BA4E-B0F3-B0F7D35E1230}"/>
    <dgm:cxn modelId="{0D28935B-9423-A34E-9D48-357E6EFC0CA3}" type="presOf" srcId="{F17A2804-94A3-1846-9DA9-BC07BA8932E7}" destId="{4ABF19CC-6FCD-714F-91A4-EA566C578486}" srcOrd="0" destOrd="0" presId="urn:microsoft.com/office/officeart/2005/8/layout/vList5"/>
    <dgm:cxn modelId="{11C69B4C-6C82-9744-BBD7-2CB63C751CB8}" type="presOf" srcId="{8DC377D6-2513-9D4A-B10B-3E21182311DC}" destId="{26DC2FD6-9FEE-9342-98C0-7E6D0A299030}" srcOrd="0" destOrd="0" presId="urn:microsoft.com/office/officeart/2005/8/layout/vList5"/>
    <dgm:cxn modelId="{568F556E-1ACE-3548-A60F-B1E2774EF5B9}" srcId="{8DC377D6-2513-9D4A-B10B-3E21182311DC}" destId="{E49C940F-9CAC-714D-B6DF-20DECD4EBEA3}" srcOrd="3" destOrd="0" parTransId="{0DA7C52A-1DA3-9249-9203-63185E7F0262}" sibTransId="{681DF2B1-C506-D749-B6D8-EAA9582D35E2}"/>
    <dgm:cxn modelId="{A14A1957-6E43-3E41-B741-09CB8DD4C778}" type="presOf" srcId="{820EA119-CA9B-174A-8B7F-B1AA81B012DD}" destId="{A5033C1A-BA2D-D34B-A0CD-7B96C63555E7}" srcOrd="0" destOrd="0" presId="urn:microsoft.com/office/officeart/2005/8/layout/vList5"/>
    <dgm:cxn modelId="{7C0C6A7E-9D65-6141-A406-DE38492F045B}" srcId="{2C97D0C4-3A58-AA47-AF9F-0F69013843FB}" destId="{820EA119-CA9B-174A-8B7F-B1AA81B012DD}" srcOrd="0" destOrd="0" parTransId="{D6F3A37D-C3E5-1F46-B80E-FB924A8FA294}" sibTransId="{1AB1F64B-EF7A-E343-8C97-A08C79EBDA60}"/>
    <dgm:cxn modelId="{E4219285-632A-A942-95BE-C1C7742AB89E}" type="presOf" srcId="{EC47E993-4607-7D44-97AD-D2F3CCF40655}" destId="{444A79ED-5C15-B042-B4C8-FB22FFCE5BBE}" srcOrd="0" destOrd="0" presId="urn:microsoft.com/office/officeart/2005/8/layout/vList5"/>
    <dgm:cxn modelId="{E41B309B-0896-A94B-9AC3-9E61D426EFCC}" type="presOf" srcId="{E180326F-C67B-FE4D-AF70-2BC15CEFBCF3}" destId="{B42C6175-8845-B542-B70D-1E6C76084FA4}" srcOrd="0" destOrd="0" presId="urn:microsoft.com/office/officeart/2005/8/layout/vList5"/>
    <dgm:cxn modelId="{1C64BFAC-4E82-C34B-98EE-1E5F3CECA5BA}" srcId="{F17A2804-94A3-1846-9DA9-BC07BA8932E7}" destId="{E180326F-C67B-FE4D-AF70-2BC15CEFBCF3}" srcOrd="0" destOrd="0" parTransId="{BA8212E0-9BFC-FF44-877E-26AE31801CAC}" sibTransId="{2CD970FF-EA8A-FE45-BFB0-FC5B46CC783C}"/>
    <dgm:cxn modelId="{6B56A6B3-C2D1-6942-BB77-4A93719F7AAB}" type="presOf" srcId="{79592741-C01B-474D-A039-7314804E89F4}" destId="{2A9AC221-E13C-EC44-BDFB-254D76A98E60}" srcOrd="0" destOrd="0" presId="urn:microsoft.com/office/officeart/2005/8/layout/vList5"/>
    <dgm:cxn modelId="{EC8BAABA-8989-194B-8613-9DD4B5D9D495}" srcId="{E49C940F-9CAC-714D-B6DF-20DECD4EBEA3}" destId="{986AFBCB-D9D6-044E-8904-945587399E43}" srcOrd="0" destOrd="0" parTransId="{FB3C4167-6345-F946-9C45-53E2EF0542B0}" sibTransId="{58021119-C3FE-B149-AE4B-E87DB50C1DA1}"/>
    <dgm:cxn modelId="{1BC425CB-7EE4-F046-B10D-EF7D93BDFF2B}" type="presOf" srcId="{9794E6A7-B8D5-A743-B535-3A814DB7617E}" destId="{E1F0CA52-297B-AA45-9D20-491654FE5D28}" srcOrd="0" destOrd="0" presId="urn:microsoft.com/office/officeart/2005/8/layout/vList5"/>
    <dgm:cxn modelId="{1BC6DFD7-397F-6843-89E2-C7AE55245B00}" srcId="{1C7C823A-669E-B945-A8DE-F3AC09FF7769}" destId="{9794E6A7-B8D5-A743-B535-3A814DB7617E}" srcOrd="0" destOrd="0" parTransId="{272E776B-64A0-CE4C-8E2A-422D56B537DA}" sibTransId="{D79CF3C4-6243-4043-8874-8F4053E40195}"/>
    <dgm:cxn modelId="{390483DE-5B61-A743-9C8D-EE192B630FAA}" type="presOf" srcId="{1C7C823A-669E-B945-A8DE-F3AC09FF7769}" destId="{C8D0E8FB-342A-6044-9CBE-FB140A1D39BF}" srcOrd="0" destOrd="0" presId="urn:microsoft.com/office/officeart/2005/8/layout/vList5"/>
    <dgm:cxn modelId="{262832F0-F154-0142-9FEF-1BD394ABD8B8}" srcId="{8DC377D6-2513-9D4A-B10B-3E21182311DC}" destId="{2C97D0C4-3A58-AA47-AF9F-0F69013843FB}" srcOrd="4" destOrd="0" parTransId="{D8D271CF-94FA-4848-BDA2-AE0AA2D75F32}" sibTransId="{02BFD707-EB1A-4C44-89A2-0235DF85E63E}"/>
    <dgm:cxn modelId="{83E68A4B-BE3B-224F-ABE7-E091B2F75563}" type="presParOf" srcId="{26DC2FD6-9FEE-9342-98C0-7E6D0A299030}" destId="{CDC3215A-019F-A74C-85CA-1E065B5EB014}" srcOrd="0" destOrd="0" presId="urn:microsoft.com/office/officeart/2005/8/layout/vList5"/>
    <dgm:cxn modelId="{0E72B3A2-1641-9B47-9B33-8961D59BFE76}" type="presParOf" srcId="{CDC3215A-019F-A74C-85CA-1E065B5EB014}" destId="{C8D0E8FB-342A-6044-9CBE-FB140A1D39BF}" srcOrd="0" destOrd="0" presId="urn:microsoft.com/office/officeart/2005/8/layout/vList5"/>
    <dgm:cxn modelId="{346E508F-4FA5-D043-9D73-C0B4042D7DAF}" type="presParOf" srcId="{CDC3215A-019F-A74C-85CA-1E065B5EB014}" destId="{E1F0CA52-297B-AA45-9D20-491654FE5D28}" srcOrd="1" destOrd="0" presId="urn:microsoft.com/office/officeart/2005/8/layout/vList5"/>
    <dgm:cxn modelId="{25CC438C-4033-C145-953E-8DDF1E6ADAF6}" type="presParOf" srcId="{26DC2FD6-9FEE-9342-98C0-7E6D0A299030}" destId="{8C79A964-7C04-504B-AD83-F0B18DB99E25}" srcOrd="1" destOrd="0" presId="urn:microsoft.com/office/officeart/2005/8/layout/vList5"/>
    <dgm:cxn modelId="{71F1F2BA-A24F-0841-82EC-56FC07523D49}" type="presParOf" srcId="{26DC2FD6-9FEE-9342-98C0-7E6D0A299030}" destId="{80CA809B-2E4C-154F-B57F-8B6C375F40B6}" srcOrd="2" destOrd="0" presId="urn:microsoft.com/office/officeart/2005/8/layout/vList5"/>
    <dgm:cxn modelId="{315E35D7-BF80-2F41-A5EC-DE58464D2E8B}" type="presParOf" srcId="{80CA809B-2E4C-154F-B57F-8B6C375F40B6}" destId="{4ABF19CC-6FCD-714F-91A4-EA566C578486}" srcOrd="0" destOrd="0" presId="urn:microsoft.com/office/officeart/2005/8/layout/vList5"/>
    <dgm:cxn modelId="{4736BAD3-7FF5-4B4C-9A92-A894896BD18F}" type="presParOf" srcId="{80CA809B-2E4C-154F-B57F-8B6C375F40B6}" destId="{B42C6175-8845-B542-B70D-1E6C76084FA4}" srcOrd="1" destOrd="0" presId="urn:microsoft.com/office/officeart/2005/8/layout/vList5"/>
    <dgm:cxn modelId="{8BD7F115-9E85-444C-A0DD-8D2A8F9AFC30}" type="presParOf" srcId="{26DC2FD6-9FEE-9342-98C0-7E6D0A299030}" destId="{CCE68B09-17DF-3446-A3EE-300F3697EEE5}" srcOrd="3" destOrd="0" presId="urn:microsoft.com/office/officeart/2005/8/layout/vList5"/>
    <dgm:cxn modelId="{0BF7F680-AE14-8D43-87D7-4936386CF2AA}" type="presParOf" srcId="{26DC2FD6-9FEE-9342-98C0-7E6D0A299030}" destId="{C66B8EFB-E4A4-5C44-8890-E032ADE64648}" srcOrd="4" destOrd="0" presId="urn:microsoft.com/office/officeart/2005/8/layout/vList5"/>
    <dgm:cxn modelId="{94B871B4-22B3-D54B-9B24-34C0E86C420F}" type="presParOf" srcId="{C66B8EFB-E4A4-5C44-8890-E032ADE64648}" destId="{2A9AC221-E13C-EC44-BDFB-254D76A98E60}" srcOrd="0" destOrd="0" presId="urn:microsoft.com/office/officeart/2005/8/layout/vList5"/>
    <dgm:cxn modelId="{B092C5D2-514F-8244-B9F7-190EDF5D14E9}" type="presParOf" srcId="{C66B8EFB-E4A4-5C44-8890-E032ADE64648}" destId="{444A79ED-5C15-B042-B4C8-FB22FFCE5BBE}" srcOrd="1" destOrd="0" presId="urn:microsoft.com/office/officeart/2005/8/layout/vList5"/>
    <dgm:cxn modelId="{0185200B-A0CB-1B4A-BB69-6DB6B875C432}" type="presParOf" srcId="{26DC2FD6-9FEE-9342-98C0-7E6D0A299030}" destId="{C374BAAB-DC8D-6140-A03D-35DBB32A9154}" srcOrd="5" destOrd="0" presId="urn:microsoft.com/office/officeart/2005/8/layout/vList5"/>
    <dgm:cxn modelId="{1A977A4F-2FF3-2543-8ACF-304C1CF6C481}" type="presParOf" srcId="{26DC2FD6-9FEE-9342-98C0-7E6D0A299030}" destId="{89177B68-5322-CE40-A5CD-7E07D51F243A}" srcOrd="6" destOrd="0" presId="urn:microsoft.com/office/officeart/2005/8/layout/vList5"/>
    <dgm:cxn modelId="{BB42C500-5F84-C246-905D-B6A18D4E1AFB}" type="presParOf" srcId="{89177B68-5322-CE40-A5CD-7E07D51F243A}" destId="{4211E462-C10F-054C-A53B-BAEC7EF4267E}" srcOrd="0" destOrd="0" presId="urn:microsoft.com/office/officeart/2005/8/layout/vList5"/>
    <dgm:cxn modelId="{742829D7-1200-3F49-9AC3-0D5B4B5D6714}" type="presParOf" srcId="{89177B68-5322-CE40-A5CD-7E07D51F243A}" destId="{4A9F7604-FFA4-0844-BE8D-26B50647E2B0}" srcOrd="1" destOrd="0" presId="urn:microsoft.com/office/officeart/2005/8/layout/vList5"/>
    <dgm:cxn modelId="{4B3FD695-0C4C-864D-87E1-83C1E06B5F54}" type="presParOf" srcId="{26DC2FD6-9FEE-9342-98C0-7E6D0A299030}" destId="{D3E07710-6C40-344B-9E63-81AD18E1E488}" srcOrd="7" destOrd="0" presId="urn:microsoft.com/office/officeart/2005/8/layout/vList5"/>
    <dgm:cxn modelId="{479D03F2-9921-4144-970F-1531BF9F27E5}" type="presParOf" srcId="{26DC2FD6-9FEE-9342-98C0-7E6D0A299030}" destId="{968C346B-A447-A146-8209-64703030C420}" srcOrd="8" destOrd="0" presId="urn:microsoft.com/office/officeart/2005/8/layout/vList5"/>
    <dgm:cxn modelId="{BED40B5E-D5F4-914D-B926-381F987240A9}" type="presParOf" srcId="{968C346B-A447-A146-8209-64703030C420}" destId="{E759778F-A028-3549-BBE1-49D2D25843B2}" srcOrd="0" destOrd="0" presId="urn:microsoft.com/office/officeart/2005/8/layout/vList5"/>
    <dgm:cxn modelId="{B5CF4630-E67F-A04B-AA99-4CB307E5DB3A}" type="presParOf" srcId="{968C346B-A447-A146-8209-64703030C420}" destId="{A5033C1A-BA2D-D34B-A0CD-7B96C63555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97FDDB-953B-9A45-8C9E-673DC8D3CB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EE763F7-79FD-2140-BDEC-653EDEFE26CC}">
      <dgm:prSet/>
      <dgm:spPr>
        <a:solidFill>
          <a:srgbClr val="006296"/>
        </a:solidFill>
        <a:ln>
          <a:noFill/>
        </a:ln>
      </dgm:spPr>
      <dgm:t>
        <a:bodyPr/>
        <a:lstStyle/>
        <a:p>
          <a:r>
            <a:rPr lang="en-AU"/>
            <a:t>Breadth of vision</a:t>
          </a:r>
        </a:p>
      </dgm:t>
    </dgm:pt>
    <dgm:pt modelId="{8E962E60-5460-3B40-9712-100C30C68472}" type="parTrans" cxnId="{7B5A99C8-2C3C-0645-BE40-62191A758A0C}">
      <dgm:prSet/>
      <dgm:spPr/>
      <dgm:t>
        <a:bodyPr/>
        <a:lstStyle/>
        <a:p>
          <a:endParaRPr lang="en-GB"/>
        </a:p>
      </dgm:t>
    </dgm:pt>
    <dgm:pt modelId="{5605E4EA-355E-3D4D-83E2-DC54E2AB89E9}" type="sibTrans" cxnId="{7B5A99C8-2C3C-0645-BE40-62191A758A0C}">
      <dgm:prSet/>
      <dgm:spPr/>
      <dgm:t>
        <a:bodyPr/>
        <a:lstStyle/>
        <a:p>
          <a:endParaRPr lang="en-GB"/>
        </a:p>
      </dgm:t>
    </dgm:pt>
    <dgm:pt modelId="{BF33D6D5-7F5D-2949-8BA0-C332FA604715}">
      <dgm:prSet/>
      <dgm:spPr/>
      <dgm:t>
        <a:bodyPr/>
        <a:lstStyle/>
        <a:p>
          <a:r>
            <a:rPr lang="en-AU" dirty="0"/>
            <a:t>This stakeholder approach goes far beyond a response model. </a:t>
          </a:r>
        </a:p>
      </dgm:t>
    </dgm:pt>
    <dgm:pt modelId="{C95F4FEF-8DD9-BB4D-A57B-296024C6F062}" type="parTrans" cxnId="{621F9321-AB2F-0A4F-B045-610079209A6E}">
      <dgm:prSet/>
      <dgm:spPr/>
      <dgm:t>
        <a:bodyPr/>
        <a:lstStyle/>
        <a:p>
          <a:endParaRPr lang="en-GB"/>
        </a:p>
      </dgm:t>
    </dgm:pt>
    <dgm:pt modelId="{9C7BAB51-E023-2343-8818-F938C6E76603}" type="sibTrans" cxnId="{621F9321-AB2F-0A4F-B045-610079209A6E}">
      <dgm:prSet/>
      <dgm:spPr/>
      <dgm:t>
        <a:bodyPr/>
        <a:lstStyle/>
        <a:p>
          <a:endParaRPr lang="en-GB"/>
        </a:p>
      </dgm:t>
    </dgm:pt>
    <dgm:pt modelId="{132AE4DB-799A-7D40-9EAA-22F06990BE68}">
      <dgm:prSet/>
      <dgm:spPr/>
      <dgm:t>
        <a:bodyPr/>
        <a:lstStyle/>
        <a:p>
          <a:r>
            <a:rPr lang="en-AU" dirty="0"/>
            <a:t>Leading companies value highly the respect of an extended array of their stakeholders and understand that they need to earn a community leadership position by establishing a reputation for trust and integrity that endures in the long term. </a:t>
          </a:r>
        </a:p>
      </dgm:t>
    </dgm:pt>
    <dgm:pt modelId="{28F5E643-72B9-354E-B2CA-BB8A13A8128D}" type="parTrans" cxnId="{642D6956-7951-2D4D-9184-62473852AC34}">
      <dgm:prSet/>
      <dgm:spPr/>
      <dgm:t>
        <a:bodyPr/>
        <a:lstStyle/>
        <a:p>
          <a:endParaRPr lang="en-GB"/>
        </a:p>
      </dgm:t>
    </dgm:pt>
    <dgm:pt modelId="{5DEA2CE9-5632-4D48-ACFC-CCC7402ACAD1}" type="sibTrans" cxnId="{642D6956-7951-2D4D-9184-62473852AC34}">
      <dgm:prSet/>
      <dgm:spPr/>
      <dgm:t>
        <a:bodyPr/>
        <a:lstStyle/>
        <a:p>
          <a:endParaRPr lang="en-GB"/>
        </a:p>
      </dgm:t>
    </dgm:pt>
    <dgm:pt modelId="{70948B1C-C0C2-AE44-982F-DE8EAC9A2915}">
      <dgm:prSet/>
      <dgm:spPr/>
      <dgm:t>
        <a:bodyPr/>
        <a:lstStyle/>
        <a:p>
          <a:r>
            <a:rPr lang="en-AU"/>
            <a:t>Companies view this role as providing the opportunity for business to strive for performance beyond compliance, with the aim of generating sustainable futures for both the business and its stakeholders.</a:t>
          </a:r>
        </a:p>
      </dgm:t>
    </dgm:pt>
    <dgm:pt modelId="{ACF94CC9-F119-7644-B856-4B74E197BDCD}" type="parTrans" cxnId="{EAFD7A75-F630-414D-9714-671FE30AF984}">
      <dgm:prSet/>
      <dgm:spPr/>
      <dgm:t>
        <a:bodyPr/>
        <a:lstStyle/>
        <a:p>
          <a:endParaRPr lang="en-GB"/>
        </a:p>
      </dgm:t>
    </dgm:pt>
    <dgm:pt modelId="{7B92BBC0-7EB0-CE41-A406-B772BA012B1B}" type="sibTrans" cxnId="{EAFD7A75-F630-414D-9714-671FE30AF984}">
      <dgm:prSet/>
      <dgm:spPr/>
      <dgm:t>
        <a:bodyPr/>
        <a:lstStyle/>
        <a:p>
          <a:endParaRPr lang="en-GB"/>
        </a:p>
      </dgm:t>
    </dgm:pt>
    <dgm:pt modelId="{14D66DF8-EF81-6548-93CA-2E1774D278F6}">
      <dgm:prSet/>
      <dgm:spPr>
        <a:solidFill>
          <a:srgbClr val="A93E62"/>
        </a:solidFill>
        <a:ln>
          <a:noFill/>
        </a:ln>
      </dgm:spPr>
      <dgm:t>
        <a:bodyPr/>
        <a:lstStyle/>
        <a:p>
          <a:r>
            <a:rPr lang="en-AU"/>
            <a:t>Stakeholder empowerment</a:t>
          </a:r>
        </a:p>
      </dgm:t>
    </dgm:pt>
    <dgm:pt modelId="{8CA860C4-994B-2343-8359-804AB8EA148F}" type="parTrans" cxnId="{81D4F15C-16C0-2749-A065-8BC705C2C13B}">
      <dgm:prSet/>
      <dgm:spPr/>
      <dgm:t>
        <a:bodyPr/>
        <a:lstStyle/>
        <a:p>
          <a:endParaRPr lang="en-GB"/>
        </a:p>
      </dgm:t>
    </dgm:pt>
    <dgm:pt modelId="{96B38951-2224-C34D-B7B7-2507E0EB96F0}" type="sibTrans" cxnId="{81D4F15C-16C0-2749-A065-8BC705C2C13B}">
      <dgm:prSet/>
      <dgm:spPr/>
      <dgm:t>
        <a:bodyPr/>
        <a:lstStyle/>
        <a:p>
          <a:endParaRPr lang="en-GB"/>
        </a:p>
      </dgm:t>
    </dgm:pt>
    <dgm:pt modelId="{9C52A7DD-B3F3-E34F-937D-38BDF1B47A90}">
      <dgm:prSet/>
      <dgm:spPr/>
      <dgm:t>
        <a:bodyPr/>
        <a:lstStyle/>
        <a:p>
          <a:r>
            <a:rPr lang="en-AU" dirty="0"/>
            <a:t>Stakeholder empowerment describes businesses’ active and consistent efforts to build, lengthen and strengthen relationships with their stakeholders. </a:t>
          </a:r>
        </a:p>
      </dgm:t>
    </dgm:pt>
    <dgm:pt modelId="{2E97CA95-B90F-5E42-A7FE-85A7917199A2}" type="parTrans" cxnId="{CDE67E63-7309-9F48-A9C4-81E1099B5623}">
      <dgm:prSet/>
      <dgm:spPr/>
      <dgm:t>
        <a:bodyPr/>
        <a:lstStyle/>
        <a:p>
          <a:endParaRPr lang="en-GB"/>
        </a:p>
      </dgm:t>
    </dgm:pt>
    <dgm:pt modelId="{98814F16-3A56-3E4E-99A6-ECFBBC1B6026}" type="sibTrans" cxnId="{CDE67E63-7309-9F48-A9C4-81E1099B5623}">
      <dgm:prSet/>
      <dgm:spPr/>
      <dgm:t>
        <a:bodyPr/>
        <a:lstStyle/>
        <a:p>
          <a:endParaRPr lang="en-GB"/>
        </a:p>
      </dgm:t>
    </dgm:pt>
    <dgm:pt modelId="{419F8B94-E32B-9749-8A41-D2176B82ABE7}">
      <dgm:prSet/>
      <dgm:spPr/>
      <dgm:t>
        <a:bodyPr/>
        <a:lstStyle/>
        <a:p>
          <a:r>
            <a:rPr lang="en-AU"/>
            <a:t>Where stakeholder empowerment differs from more traditional approaches to stakeholder relations is in the profound degree to which power and influence become shared between the two parties. </a:t>
          </a:r>
        </a:p>
      </dgm:t>
    </dgm:pt>
    <dgm:pt modelId="{56DF0DFB-ED29-364D-A560-089B7BADF0A5}" type="parTrans" cxnId="{90FC823D-2F60-324B-BBDF-641B83338A3F}">
      <dgm:prSet/>
      <dgm:spPr/>
      <dgm:t>
        <a:bodyPr/>
        <a:lstStyle/>
        <a:p>
          <a:endParaRPr lang="en-GB"/>
        </a:p>
      </dgm:t>
    </dgm:pt>
    <dgm:pt modelId="{314AB7B5-C219-E34E-9613-CF91D9BFE717}" type="sibTrans" cxnId="{90FC823D-2F60-324B-BBDF-641B83338A3F}">
      <dgm:prSet/>
      <dgm:spPr/>
      <dgm:t>
        <a:bodyPr/>
        <a:lstStyle/>
        <a:p>
          <a:endParaRPr lang="en-GB"/>
        </a:p>
      </dgm:t>
    </dgm:pt>
    <dgm:pt modelId="{8330266C-68BF-F841-91F1-9FEC17EF7CA0}">
      <dgm:prSet/>
      <dgm:spPr/>
      <dgm:t>
        <a:bodyPr/>
        <a:lstStyle/>
        <a:p>
          <a:r>
            <a:rPr lang="en-AU"/>
            <a:t>It is this sharing of power that underpins the shared future described by the principle ‘breadth of vision’ and is the objective of stakeholder empowerment.</a:t>
          </a:r>
        </a:p>
      </dgm:t>
    </dgm:pt>
    <dgm:pt modelId="{27F28963-A859-4945-89F1-BB5B99B9BFAC}" type="parTrans" cxnId="{A8A8F327-C3C7-4F40-9387-55CA3A0B0D39}">
      <dgm:prSet/>
      <dgm:spPr/>
      <dgm:t>
        <a:bodyPr/>
        <a:lstStyle/>
        <a:p>
          <a:endParaRPr lang="en-GB"/>
        </a:p>
      </dgm:t>
    </dgm:pt>
    <dgm:pt modelId="{5AD18CA1-2377-D541-845E-A64972D058A4}" type="sibTrans" cxnId="{A8A8F327-C3C7-4F40-9387-55CA3A0B0D39}">
      <dgm:prSet/>
      <dgm:spPr/>
      <dgm:t>
        <a:bodyPr/>
        <a:lstStyle/>
        <a:p>
          <a:endParaRPr lang="en-GB"/>
        </a:p>
      </dgm:t>
    </dgm:pt>
    <dgm:pt modelId="{1F71115E-5277-3649-B8D4-5D569FBFA9EF}">
      <dgm:prSet/>
      <dgm:spPr>
        <a:solidFill>
          <a:srgbClr val="4B5085"/>
        </a:solidFill>
        <a:ln>
          <a:noFill/>
        </a:ln>
      </dgm:spPr>
      <dgm:t>
        <a:bodyPr/>
        <a:lstStyle/>
        <a:p>
          <a:r>
            <a:rPr lang="en-AU"/>
            <a:t>Being progressive</a:t>
          </a:r>
        </a:p>
      </dgm:t>
    </dgm:pt>
    <dgm:pt modelId="{6A171F25-741E-AF45-8AF1-EE064A9EC641}" type="parTrans" cxnId="{9385A6F2-0217-9846-96BA-A6A2BCFBE945}">
      <dgm:prSet/>
      <dgm:spPr/>
      <dgm:t>
        <a:bodyPr/>
        <a:lstStyle/>
        <a:p>
          <a:endParaRPr lang="en-GB"/>
        </a:p>
      </dgm:t>
    </dgm:pt>
    <dgm:pt modelId="{A2A4DC07-C352-8A47-8E19-3292C61E87CF}" type="sibTrans" cxnId="{9385A6F2-0217-9846-96BA-A6A2BCFBE945}">
      <dgm:prSet/>
      <dgm:spPr/>
      <dgm:t>
        <a:bodyPr/>
        <a:lstStyle/>
        <a:p>
          <a:endParaRPr lang="en-GB"/>
        </a:p>
      </dgm:t>
    </dgm:pt>
    <dgm:pt modelId="{89AE6793-C61D-1E42-8A49-C25EF024DCAA}">
      <dgm:prSet/>
      <dgm:spPr/>
      <dgm:t>
        <a:bodyPr/>
        <a:lstStyle/>
        <a:p>
          <a:r>
            <a:rPr lang="en-AU"/>
            <a:t>In keeping with their long-term vision and enthusiasm for change and new opportunities, leading companies also shared a commitment to progress through models such as excellence, best practice and high performance.</a:t>
          </a:r>
        </a:p>
      </dgm:t>
    </dgm:pt>
    <dgm:pt modelId="{58BBFDF4-3236-254A-84D2-98CC7B5C9FA4}" type="parTrans" cxnId="{7F878AAC-5AA5-6C4D-91DD-4FF3D9B66B79}">
      <dgm:prSet/>
      <dgm:spPr/>
      <dgm:t>
        <a:bodyPr/>
        <a:lstStyle/>
        <a:p>
          <a:endParaRPr lang="en-GB"/>
        </a:p>
      </dgm:t>
    </dgm:pt>
    <dgm:pt modelId="{26077AA7-5076-6942-9A17-CD44625A6710}" type="sibTrans" cxnId="{7F878AAC-5AA5-6C4D-91DD-4FF3D9B66B79}">
      <dgm:prSet/>
      <dgm:spPr/>
      <dgm:t>
        <a:bodyPr/>
        <a:lstStyle/>
        <a:p>
          <a:endParaRPr lang="en-GB"/>
        </a:p>
      </dgm:t>
    </dgm:pt>
    <dgm:pt modelId="{338AA15E-C9A1-1A4E-8F0C-0B7716ECA5F0}">
      <dgm:prSet/>
      <dgm:spPr/>
      <dgm:t>
        <a:bodyPr/>
        <a:lstStyle/>
        <a:p>
          <a:r>
            <a:rPr lang="en-AU"/>
            <a:t>How businesses operationalise the ‘being progressive’ principle depends on their business strategy.</a:t>
          </a:r>
        </a:p>
      </dgm:t>
    </dgm:pt>
    <dgm:pt modelId="{93F40355-BC8D-354B-A0ED-85BF4DDFDA9E}" type="parTrans" cxnId="{0CE04132-5EEC-7242-828B-8CE6FC5D2027}">
      <dgm:prSet/>
      <dgm:spPr/>
      <dgm:t>
        <a:bodyPr/>
        <a:lstStyle/>
        <a:p>
          <a:endParaRPr lang="en-GB"/>
        </a:p>
      </dgm:t>
    </dgm:pt>
    <dgm:pt modelId="{9BD1EE62-C27C-0446-9757-1C101A1A2C31}" type="sibTrans" cxnId="{0CE04132-5EEC-7242-828B-8CE6FC5D2027}">
      <dgm:prSet/>
      <dgm:spPr/>
      <dgm:t>
        <a:bodyPr/>
        <a:lstStyle/>
        <a:p>
          <a:endParaRPr lang="en-GB"/>
        </a:p>
      </dgm:t>
    </dgm:pt>
    <dgm:pt modelId="{105619A0-C611-A040-A565-1AB8994CBF5B}" type="pres">
      <dgm:prSet presAssocID="{FB97FDDB-953B-9A45-8C9E-673DC8D3CBF3}" presName="Name0" presStyleCnt="0">
        <dgm:presLayoutVars>
          <dgm:dir/>
          <dgm:animLvl val="lvl"/>
          <dgm:resizeHandles val="exact"/>
        </dgm:presLayoutVars>
      </dgm:prSet>
      <dgm:spPr/>
    </dgm:pt>
    <dgm:pt modelId="{2F570792-00E0-C342-960F-EE212435D34E}" type="pres">
      <dgm:prSet presAssocID="{AEE763F7-79FD-2140-BDEC-653EDEFE26CC}" presName="composite" presStyleCnt="0"/>
      <dgm:spPr/>
    </dgm:pt>
    <dgm:pt modelId="{AD48AB71-844E-3041-9E3C-90A1641F1C43}" type="pres">
      <dgm:prSet presAssocID="{AEE763F7-79FD-2140-BDEC-653EDEFE26CC}" presName="parTx" presStyleLbl="alignNode1" presStyleIdx="0" presStyleCnt="3">
        <dgm:presLayoutVars>
          <dgm:chMax val="0"/>
          <dgm:chPref val="0"/>
          <dgm:bulletEnabled val="1"/>
        </dgm:presLayoutVars>
      </dgm:prSet>
      <dgm:spPr/>
    </dgm:pt>
    <dgm:pt modelId="{CD74D21B-B6EB-0D47-8C7E-B323371E1653}" type="pres">
      <dgm:prSet presAssocID="{AEE763F7-79FD-2140-BDEC-653EDEFE26CC}" presName="desTx" presStyleLbl="alignAccFollowNode1" presStyleIdx="0" presStyleCnt="3">
        <dgm:presLayoutVars>
          <dgm:bulletEnabled val="1"/>
        </dgm:presLayoutVars>
      </dgm:prSet>
      <dgm:spPr/>
    </dgm:pt>
    <dgm:pt modelId="{B5A2BC61-300F-9745-B693-9242A3045815}" type="pres">
      <dgm:prSet presAssocID="{5605E4EA-355E-3D4D-83E2-DC54E2AB89E9}" presName="space" presStyleCnt="0"/>
      <dgm:spPr/>
    </dgm:pt>
    <dgm:pt modelId="{4B4F317C-1F48-3642-A72F-C3BE0D5952A3}" type="pres">
      <dgm:prSet presAssocID="{14D66DF8-EF81-6548-93CA-2E1774D278F6}" presName="composite" presStyleCnt="0"/>
      <dgm:spPr/>
    </dgm:pt>
    <dgm:pt modelId="{08D20CD6-7CD2-E74A-B048-743F6EC8FFAE}" type="pres">
      <dgm:prSet presAssocID="{14D66DF8-EF81-6548-93CA-2E1774D278F6}" presName="parTx" presStyleLbl="alignNode1" presStyleIdx="1" presStyleCnt="3">
        <dgm:presLayoutVars>
          <dgm:chMax val="0"/>
          <dgm:chPref val="0"/>
          <dgm:bulletEnabled val="1"/>
        </dgm:presLayoutVars>
      </dgm:prSet>
      <dgm:spPr/>
    </dgm:pt>
    <dgm:pt modelId="{A1EFAD0A-88A6-D64F-8132-CC45D3182F2D}" type="pres">
      <dgm:prSet presAssocID="{14D66DF8-EF81-6548-93CA-2E1774D278F6}" presName="desTx" presStyleLbl="alignAccFollowNode1" presStyleIdx="1" presStyleCnt="3">
        <dgm:presLayoutVars>
          <dgm:bulletEnabled val="1"/>
        </dgm:presLayoutVars>
      </dgm:prSet>
      <dgm:spPr/>
    </dgm:pt>
    <dgm:pt modelId="{29B80477-DF58-F744-BBA5-1CD6F23C1282}" type="pres">
      <dgm:prSet presAssocID="{96B38951-2224-C34D-B7B7-2507E0EB96F0}" presName="space" presStyleCnt="0"/>
      <dgm:spPr/>
    </dgm:pt>
    <dgm:pt modelId="{B541AD3E-6BDA-FF43-BE40-BEE60C87B283}" type="pres">
      <dgm:prSet presAssocID="{1F71115E-5277-3649-B8D4-5D569FBFA9EF}" presName="composite" presStyleCnt="0"/>
      <dgm:spPr/>
    </dgm:pt>
    <dgm:pt modelId="{DE0988F9-5308-AA48-85A3-92D722BEB871}" type="pres">
      <dgm:prSet presAssocID="{1F71115E-5277-3649-B8D4-5D569FBFA9EF}" presName="parTx" presStyleLbl="alignNode1" presStyleIdx="2" presStyleCnt="3">
        <dgm:presLayoutVars>
          <dgm:chMax val="0"/>
          <dgm:chPref val="0"/>
          <dgm:bulletEnabled val="1"/>
        </dgm:presLayoutVars>
      </dgm:prSet>
      <dgm:spPr/>
    </dgm:pt>
    <dgm:pt modelId="{84BE8E61-7775-EF44-9508-9503900ABB37}" type="pres">
      <dgm:prSet presAssocID="{1F71115E-5277-3649-B8D4-5D569FBFA9EF}" presName="desTx" presStyleLbl="alignAccFollowNode1" presStyleIdx="2" presStyleCnt="3">
        <dgm:presLayoutVars>
          <dgm:bulletEnabled val="1"/>
        </dgm:presLayoutVars>
      </dgm:prSet>
      <dgm:spPr/>
    </dgm:pt>
  </dgm:ptLst>
  <dgm:cxnLst>
    <dgm:cxn modelId="{69AC9B19-7C16-8A4D-A188-C2C03C8647CE}" type="presOf" srcId="{419F8B94-E32B-9749-8A41-D2176B82ABE7}" destId="{A1EFAD0A-88A6-D64F-8132-CC45D3182F2D}" srcOrd="0" destOrd="1" presId="urn:microsoft.com/office/officeart/2005/8/layout/hList1"/>
    <dgm:cxn modelId="{621F9321-AB2F-0A4F-B045-610079209A6E}" srcId="{AEE763F7-79FD-2140-BDEC-653EDEFE26CC}" destId="{BF33D6D5-7F5D-2949-8BA0-C332FA604715}" srcOrd="0" destOrd="0" parTransId="{C95F4FEF-8DD9-BB4D-A57B-296024C6F062}" sibTransId="{9C7BAB51-E023-2343-8818-F938C6E76603}"/>
    <dgm:cxn modelId="{D6B4FB22-44AE-1C47-A4C4-DC6D18864672}" type="presOf" srcId="{1F71115E-5277-3649-B8D4-5D569FBFA9EF}" destId="{DE0988F9-5308-AA48-85A3-92D722BEB871}" srcOrd="0" destOrd="0" presId="urn:microsoft.com/office/officeart/2005/8/layout/hList1"/>
    <dgm:cxn modelId="{A8A8F327-C3C7-4F40-9387-55CA3A0B0D39}" srcId="{14D66DF8-EF81-6548-93CA-2E1774D278F6}" destId="{8330266C-68BF-F841-91F1-9FEC17EF7CA0}" srcOrd="2" destOrd="0" parTransId="{27F28963-A859-4945-89F1-BB5B99B9BFAC}" sibTransId="{5AD18CA1-2377-D541-845E-A64972D058A4}"/>
    <dgm:cxn modelId="{F69B782F-E0E1-2346-9F75-D354CC209AD9}" type="presOf" srcId="{70948B1C-C0C2-AE44-982F-DE8EAC9A2915}" destId="{CD74D21B-B6EB-0D47-8C7E-B323371E1653}" srcOrd="0" destOrd="2" presId="urn:microsoft.com/office/officeart/2005/8/layout/hList1"/>
    <dgm:cxn modelId="{0CE04132-5EEC-7242-828B-8CE6FC5D2027}" srcId="{1F71115E-5277-3649-B8D4-5D569FBFA9EF}" destId="{338AA15E-C9A1-1A4E-8F0C-0B7716ECA5F0}" srcOrd="1" destOrd="0" parTransId="{93F40355-BC8D-354B-A0ED-85BF4DDFDA9E}" sibTransId="{9BD1EE62-C27C-0446-9757-1C101A1A2C31}"/>
    <dgm:cxn modelId="{90FC823D-2F60-324B-BBDF-641B83338A3F}" srcId="{14D66DF8-EF81-6548-93CA-2E1774D278F6}" destId="{419F8B94-E32B-9749-8A41-D2176B82ABE7}" srcOrd="1" destOrd="0" parTransId="{56DF0DFB-ED29-364D-A560-089B7BADF0A5}" sibTransId="{314AB7B5-C219-E34E-9613-CF91D9BFE717}"/>
    <dgm:cxn modelId="{81D4F15C-16C0-2749-A065-8BC705C2C13B}" srcId="{FB97FDDB-953B-9A45-8C9E-673DC8D3CBF3}" destId="{14D66DF8-EF81-6548-93CA-2E1774D278F6}" srcOrd="1" destOrd="0" parTransId="{8CA860C4-994B-2343-8359-804AB8EA148F}" sibTransId="{96B38951-2224-C34D-B7B7-2507E0EB96F0}"/>
    <dgm:cxn modelId="{CDE67E63-7309-9F48-A9C4-81E1099B5623}" srcId="{14D66DF8-EF81-6548-93CA-2E1774D278F6}" destId="{9C52A7DD-B3F3-E34F-937D-38BDF1B47A90}" srcOrd="0" destOrd="0" parTransId="{2E97CA95-B90F-5E42-A7FE-85A7917199A2}" sibTransId="{98814F16-3A56-3E4E-99A6-ECFBBC1B6026}"/>
    <dgm:cxn modelId="{67A47168-E625-F34C-ABAC-713150851428}" type="presOf" srcId="{AEE763F7-79FD-2140-BDEC-653EDEFE26CC}" destId="{AD48AB71-844E-3041-9E3C-90A1641F1C43}" srcOrd="0" destOrd="0" presId="urn:microsoft.com/office/officeart/2005/8/layout/hList1"/>
    <dgm:cxn modelId="{EAFD7A75-F630-414D-9714-671FE30AF984}" srcId="{AEE763F7-79FD-2140-BDEC-653EDEFE26CC}" destId="{70948B1C-C0C2-AE44-982F-DE8EAC9A2915}" srcOrd="2" destOrd="0" parTransId="{ACF94CC9-F119-7644-B856-4B74E197BDCD}" sibTransId="{7B92BBC0-7EB0-CE41-A406-B772BA012B1B}"/>
    <dgm:cxn modelId="{642D6956-7951-2D4D-9184-62473852AC34}" srcId="{AEE763F7-79FD-2140-BDEC-653EDEFE26CC}" destId="{132AE4DB-799A-7D40-9EAA-22F06990BE68}" srcOrd="1" destOrd="0" parTransId="{28F5E643-72B9-354E-B2CA-BB8A13A8128D}" sibTransId="{5DEA2CE9-5632-4D48-ACFC-CCC7402ACAD1}"/>
    <dgm:cxn modelId="{A5D64092-EA0E-7145-8E1C-3D9E27D8EE98}" type="presOf" srcId="{89AE6793-C61D-1E42-8A49-C25EF024DCAA}" destId="{84BE8E61-7775-EF44-9508-9503900ABB37}" srcOrd="0" destOrd="0" presId="urn:microsoft.com/office/officeart/2005/8/layout/hList1"/>
    <dgm:cxn modelId="{DCC90693-4C09-9340-91B9-58DF6A2F6FA4}" type="presOf" srcId="{338AA15E-C9A1-1A4E-8F0C-0B7716ECA5F0}" destId="{84BE8E61-7775-EF44-9508-9503900ABB37}" srcOrd="0" destOrd="1" presId="urn:microsoft.com/office/officeart/2005/8/layout/hList1"/>
    <dgm:cxn modelId="{D0485695-61B3-0C45-A05C-7D8C987A54F6}" type="presOf" srcId="{8330266C-68BF-F841-91F1-9FEC17EF7CA0}" destId="{A1EFAD0A-88A6-D64F-8132-CC45D3182F2D}" srcOrd="0" destOrd="2" presId="urn:microsoft.com/office/officeart/2005/8/layout/hList1"/>
    <dgm:cxn modelId="{7F878AAC-5AA5-6C4D-91DD-4FF3D9B66B79}" srcId="{1F71115E-5277-3649-B8D4-5D569FBFA9EF}" destId="{89AE6793-C61D-1E42-8A49-C25EF024DCAA}" srcOrd="0" destOrd="0" parTransId="{58BBFDF4-3236-254A-84D2-98CC7B5C9FA4}" sibTransId="{26077AA7-5076-6942-9A17-CD44625A6710}"/>
    <dgm:cxn modelId="{331595B1-1371-1B41-8D79-9FF767DA665F}" type="presOf" srcId="{BF33D6D5-7F5D-2949-8BA0-C332FA604715}" destId="{CD74D21B-B6EB-0D47-8C7E-B323371E1653}" srcOrd="0" destOrd="0" presId="urn:microsoft.com/office/officeart/2005/8/layout/hList1"/>
    <dgm:cxn modelId="{B1515BB6-E43C-1D48-96E4-95514D056127}" type="presOf" srcId="{132AE4DB-799A-7D40-9EAA-22F06990BE68}" destId="{CD74D21B-B6EB-0D47-8C7E-B323371E1653}" srcOrd="0" destOrd="1" presId="urn:microsoft.com/office/officeart/2005/8/layout/hList1"/>
    <dgm:cxn modelId="{7B5A99C8-2C3C-0645-BE40-62191A758A0C}" srcId="{FB97FDDB-953B-9A45-8C9E-673DC8D3CBF3}" destId="{AEE763F7-79FD-2140-BDEC-653EDEFE26CC}" srcOrd="0" destOrd="0" parTransId="{8E962E60-5460-3B40-9712-100C30C68472}" sibTransId="{5605E4EA-355E-3D4D-83E2-DC54E2AB89E9}"/>
    <dgm:cxn modelId="{22D4CFCD-5EA7-8F4E-BE1A-8B8834B8DB24}" type="presOf" srcId="{9C52A7DD-B3F3-E34F-937D-38BDF1B47A90}" destId="{A1EFAD0A-88A6-D64F-8132-CC45D3182F2D}" srcOrd="0" destOrd="0" presId="urn:microsoft.com/office/officeart/2005/8/layout/hList1"/>
    <dgm:cxn modelId="{BB2C26DA-2518-F34C-AEAE-E0C09C9AF1FA}" type="presOf" srcId="{FB97FDDB-953B-9A45-8C9E-673DC8D3CBF3}" destId="{105619A0-C611-A040-A565-1AB8994CBF5B}" srcOrd="0" destOrd="0" presId="urn:microsoft.com/office/officeart/2005/8/layout/hList1"/>
    <dgm:cxn modelId="{A33C0DDD-A89E-4E43-9C4F-160CF6D9A8C5}" type="presOf" srcId="{14D66DF8-EF81-6548-93CA-2E1774D278F6}" destId="{08D20CD6-7CD2-E74A-B048-743F6EC8FFAE}" srcOrd="0" destOrd="0" presId="urn:microsoft.com/office/officeart/2005/8/layout/hList1"/>
    <dgm:cxn modelId="{9385A6F2-0217-9846-96BA-A6A2BCFBE945}" srcId="{FB97FDDB-953B-9A45-8C9E-673DC8D3CBF3}" destId="{1F71115E-5277-3649-B8D4-5D569FBFA9EF}" srcOrd="2" destOrd="0" parTransId="{6A171F25-741E-AF45-8AF1-EE064A9EC641}" sibTransId="{A2A4DC07-C352-8A47-8E19-3292C61E87CF}"/>
    <dgm:cxn modelId="{7C0E79F8-1AB0-F04D-AD78-D3F1CF92A5D8}" type="presParOf" srcId="{105619A0-C611-A040-A565-1AB8994CBF5B}" destId="{2F570792-00E0-C342-960F-EE212435D34E}" srcOrd="0" destOrd="0" presId="urn:microsoft.com/office/officeart/2005/8/layout/hList1"/>
    <dgm:cxn modelId="{6BA603D4-4774-E545-9317-F84601D8E8D9}" type="presParOf" srcId="{2F570792-00E0-C342-960F-EE212435D34E}" destId="{AD48AB71-844E-3041-9E3C-90A1641F1C43}" srcOrd="0" destOrd="0" presId="urn:microsoft.com/office/officeart/2005/8/layout/hList1"/>
    <dgm:cxn modelId="{1B9C3944-15CD-8244-9455-971CAE110070}" type="presParOf" srcId="{2F570792-00E0-C342-960F-EE212435D34E}" destId="{CD74D21B-B6EB-0D47-8C7E-B323371E1653}" srcOrd="1" destOrd="0" presId="urn:microsoft.com/office/officeart/2005/8/layout/hList1"/>
    <dgm:cxn modelId="{498218E5-3BEF-134C-8BC6-353CA7A390F6}" type="presParOf" srcId="{105619A0-C611-A040-A565-1AB8994CBF5B}" destId="{B5A2BC61-300F-9745-B693-9242A3045815}" srcOrd="1" destOrd="0" presId="urn:microsoft.com/office/officeart/2005/8/layout/hList1"/>
    <dgm:cxn modelId="{5B5982E5-6046-DF45-9485-97B6A26E708E}" type="presParOf" srcId="{105619A0-C611-A040-A565-1AB8994CBF5B}" destId="{4B4F317C-1F48-3642-A72F-C3BE0D5952A3}" srcOrd="2" destOrd="0" presId="urn:microsoft.com/office/officeart/2005/8/layout/hList1"/>
    <dgm:cxn modelId="{FEAF2976-9DA3-4B48-A2A2-110FB24A0CEC}" type="presParOf" srcId="{4B4F317C-1F48-3642-A72F-C3BE0D5952A3}" destId="{08D20CD6-7CD2-E74A-B048-743F6EC8FFAE}" srcOrd="0" destOrd="0" presId="urn:microsoft.com/office/officeart/2005/8/layout/hList1"/>
    <dgm:cxn modelId="{C8A5C13E-2403-8240-8E4C-CD8B23DBB141}" type="presParOf" srcId="{4B4F317C-1F48-3642-A72F-C3BE0D5952A3}" destId="{A1EFAD0A-88A6-D64F-8132-CC45D3182F2D}" srcOrd="1" destOrd="0" presId="urn:microsoft.com/office/officeart/2005/8/layout/hList1"/>
    <dgm:cxn modelId="{56D90A80-C4DC-DD48-998D-095B8760061E}" type="presParOf" srcId="{105619A0-C611-A040-A565-1AB8994CBF5B}" destId="{29B80477-DF58-F744-BBA5-1CD6F23C1282}" srcOrd="3" destOrd="0" presId="urn:microsoft.com/office/officeart/2005/8/layout/hList1"/>
    <dgm:cxn modelId="{7981A717-76A7-054E-B282-E1906EBE2D9B}" type="presParOf" srcId="{105619A0-C611-A040-A565-1AB8994CBF5B}" destId="{B541AD3E-6BDA-FF43-BE40-BEE60C87B283}" srcOrd="4" destOrd="0" presId="urn:microsoft.com/office/officeart/2005/8/layout/hList1"/>
    <dgm:cxn modelId="{413D2713-91DD-7440-A456-EAE05082C8AF}" type="presParOf" srcId="{B541AD3E-6BDA-FF43-BE40-BEE60C87B283}" destId="{DE0988F9-5308-AA48-85A3-92D722BEB871}" srcOrd="0" destOrd="0" presId="urn:microsoft.com/office/officeart/2005/8/layout/hList1"/>
    <dgm:cxn modelId="{1F9956E6-C048-874C-8D29-ADA5F5C02AD1}" type="presParOf" srcId="{B541AD3E-6BDA-FF43-BE40-BEE60C87B283}" destId="{84BE8E61-7775-EF44-9508-9503900ABB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9162-73E9-A04E-8538-5EA1C4BA9B82}">
      <dsp:nvSpPr>
        <dsp:cNvPr id="0" name=""/>
        <dsp:cNvSpPr/>
      </dsp:nvSpPr>
      <dsp:spPr>
        <a:xfrm>
          <a:off x="3896" y="94055"/>
          <a:ext cx="2343082" cy="542519"/>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Domestic stage</a:t>
          </a:r>
          <a:endParaRPr lang="en-AU" sz="1500" kern="1200" dirty="0"/>
        </a:p>
      </dsp:txBody>
      <dsp:txXfrm>
        <a:off x="3896" y="94055"/>
        <a:ext cx="2343082" cy="542519"/>
      </dsp:txXfrm>
    </dsp:sp>
    <dsp:sp modelId="{B47D3E8B-C765-CF45-989F-BF9B1CBC501D}">
      <dsp:nvSpPr>
        <dsp:cNvPr id="0" name=""/>
        <dsp:cNvSpPr/>
      </dsp:nvSpPr>
      <dsp:spPr>
        <a:xfrm>
          <a:off x="3896" y="636574"/>
          <a:ext cx="2343082"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Market potential is limited to the home country, with all production and marketing facilities located at home. 
Managers may be aware of the global environment and may want to consider foreign involvement.</a:t>
          </a:r>
          <a:endParaRPr lang="en-AU" sz="1500" kern="1200" dirty="0"/>
        </a:p>
      </dsp:txBody>
      <dsp:txXfrm>
        <a:off x="3896" y="636574"/>
        <a:ext cx="2343082" cy="3613106"/>
      </dsp:txXfrm>
    </dsp:sp>
    <dsp:sp modelId="{DF2B7E5B-B592-784B-8287-EF03C7C37744}">
      <dsp:nvSpPr>
        <dsp:cNvPr id="0" name=""/>
        <dsp:cNvSpPr/>
      </dsp:nvSpPr>
      <dsp:spPr>
        <a:xfrm>
          <a:off x="2675010" y="94055"/>
          <a:ext cx="2343082" cy="542519"/>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International stage</a:t>
          </a:r>
          <a:endParaRPr lang="en-AU" sz="1500" kern="1200" dirty="0"/>
        </a:p>
      </dsp:txBody>
      <dsp:txXfrm>
        <a:off x="2675010" y="94055"/>
        <a:ext cx="2343082" cy="542519"/>
      </dsp:txXfrm>
    </dsp:sp>
    <dsp:sp modelId="{4CCCF946-B549-9449-8DC1-C0DB323EEE9A}">
      <dsp:nvSpPr>
        <dsp:cNvPr id="0" name=""/>
        <dsp:cNvSpPr/>
      </dsp:nvSpPr>
      <dsp:spPr>
        <a:xfrm>
          <a:off x="2675010" y="636574"/>
          <a:ext cx="2343082"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Exports increase and the organisation usually adopts a multidomestic approach, probably using an international division to deal with the marketing of products in several countries individually.</a:t>
          </a:r>
          <a:endParaRPr lang="en-AU" sz="1500" kern="1200" dirty="0"/>
        </a:p>
      </dsp:txBody>
      <dsp:txXfrm>
        <a:off x="2675010" y="636574"/>
        <a:ext cx="2343082" cy="3613106"/>
      </dsp:txXfrm>
    </dsp:sp>
    <dsp:sp modelId="{A2C15261-AF26-1146-9503-DCEBBB366F60}">
      <dsp:nvSpPr>
        <dsp:cNvPr id="0" name=""/>
        <dsp:cNvSpPr/>
      </dsp:nvSpPr>
      <dsp:spPr>
        <a:xfrm>
          <a:off x="5346124" y="94055"/>
          <a:ext cx="2343082" cy="542519"/>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Multinational stage</a:t>
          </a:r>
        </a:p>
      </dsp:txBody>
      <dsp:txXfrm>
        <a:off x="5346124" y="94055"/>
        <a:ext cx="2343082" cy="542519"/>
      </dsp:txXfrm>
    </dsp:sp>
    <dsp:sp modelId="{C406B923-3186-8040-B9DB-B166957B7F39}">
      <dsp:nvSpPr>
        <dsp:cNvPr id="0" name=""/>
        <dsp:cNvSpPr/>
      </dsp:nvSpPr>
      <dsp:spPr>
        <a:xfrm>
          <a:off x="5346124" y="636574"/>
          <a:ext cx="2343082"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The organisation has marketing and production facilities located in many countries, with more than one-third of its sales outside the home country. 
Organisations typically have a single home country, although they may opt for a bi-national approach, whereby two parent organisations in separate countries maintain ownership and control.</a:t>
          </a:r>
        </a:p>
      </dsp:txBody>
      <dsp:txXfrm>
        <a:off x="5346124" y="636574"/>
        <a:ext cx="2343082" cy="3613106"/>
      </dsp:txXfrm>
    </dsp:sp>
    <dsp:sp modelId="{5742BD06-E5DC-3F44-A3B0-C85F699D3707}">
      <dsp:nvSpPr>
        <dsp:cNvPr id="0" name=""/>
        <dsp:cNvSpPr/>
      </dsp:nvSpPr>
      <dsp:spPr>
        <a:xfrm>
          <a:off x="8017238" y="94055"/>
          <a:ext cx="2343082" cy="542519"/>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Global stage (or stateless stage) </a:t>
          </a:r>
        </a:p>
      </dsp:txBody>
      <dsp:txXfrm>
        <a:off x="8017238" y="94055"/>
        <a:ext cx="2343082" cy="542519"/>
      </dsp:txXfrm>
    </dsp:sp>
    <dsp:sp modelId="{1CFCB015-542C-2045-A887-7BA2DA4F9800}">
      <dsp:nvSpPr>
        <dsp:cNvPr id="0" name=""/>
        <dsp:cNvSpPr/>
      </dsp:nvSpPr>
      <dsp:spPr>
        <a:xfrm>
          <a:off x="8017238" y="636574"/>
          <a:ext cx="2343082"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Any single home country is transcended. 
These organisations operate in true global fashion, making sales and acquiring resources in whatever country offers the best opportunities and lowest cost. </a:t>
          </a:r>
        </a:p>
        <a:p>
          <a:pPr marL="114300" lvl="1" indent="-114300" algn="l" defTabSz="666750">
            <a:lnSpc>
              <a:spcPct val="90000"/>
            </a:lnSpc>
            <a:spcBef>
              <a:spcPct val="0"/>
            </a:spcBef>
            <a:spcAft>
              <a:spcPct val="15000"/>
            </a:spcAft>
            <a:buChar char="•"/>
          </a:pPr>
          <a:r>
            <a:rPr lang="en-GB" sz="1500" kern="1200" dirty="0"/>
            <a:t>At this stage, ownership, control and top management tend to be dispersed among several nationalities.</a:t>
          </a:r>
        </a:p>
      </dsp:txBody>
      <dsp:txXfrm>
        <a:off x="8017238" y="636574"/>
        <a:ext cx="2343082" cy="3613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22E0C-666C-024C-8609-B54E2FBD1880}">
      <dsp:nvSpPr>
        <dsp:cNvPr id="0" name=""/>
        <dsp:cNvSpPr/>
      </dsp:nvSpPr>
      <dsp:spPr>
        <a:xfrm>
          <a:off x="2917" y="288007"/>
          <a:ext cx="2844837" cy="4032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dirty="0"/>
            <a:t>Stakeholder support</a:t>
          </a:r>
        </a:p>
      </dsp:txBody>
      <dsp:txXfrm>
        <a:off x="2917" y="288007"/>
        <a:ext cx="2844837" cy="403200"/>
      </dsp:txXfrm>
    </dsp:sp>
    <dsp:sp modelId="{A1E56F15-66E2-D143-A6D4-5CAC650B1744}">
      <dsp:nvSpPr>
        <dsp:cNvPr id="0" name=""/>
        <dsp:cNvSpPr/>
      </dsp:nvSpPr>
      <dsp:spPr>
        <a:xfrm>
          <a:off x="2917" y="691207"/>
          <a:ext cx="2844837" cy="35559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This refers to all the stakeholders in the business. </a:t>
          </a:r>
        </a:p>
        <a:p>
          <a:pPr marL="114300" lvl="1" indent="-114300" algn="l" defTabSz="622300">
            <a:lnSpc>
              <a:spcPct val="90000"/>
            </a:lnSpc>
            <a:spcBef>
              <a:spcPct val="0"/>
            </a:spcBef>
            <a:spcAft>
              <a:spcPct val="15000"/>
            </a:spcAft>
            <a:buChar char="•"/>
          </a:pPr>
          <a:r>
            <a:rPr lang="en-AU" sz="1400" kern="1200" dirty="0"/>
            <a:t>Their support as shareholders and debt-holders may be increased by an improved organisational risk profile; recognition by socially responsible investment indices; or improved communication.</a:t>
          </a:r>
        </a:p>
      </dsp:txBody>
      <dsp:txXfrm>
        <a:off x="2917" y="691207"/>
        <a:ext cx="2844837" cy="3555975"/>
      </dsp:txXfrm>
    </dsp:sp>
    <dsp:sp modelId="{BA208753-6457-6F4D-BA72-D08C5FA09A1F}">
      <dsp:nvSpPr>
        <dsp:cNvPr id="0" name=""/>
        <dsp:cNvSpPr/>
      </dsp:nvSpPr>
      <dsp:spPr>
        <a:xfrm>
          <a:off x="3246031" y="288007"/>
          <a:ext cx="2844837" cy="4032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Efficiency</a:t>
          </a:r>
        </a:p>
      </dsp:txBody>
      <dsp:txXfrm>
        <a:off x="3246031" y="288007"/>
        <a:ext cx="2844837" cy="403200"/>
      </dsp:txXfrm>
    </dsp:sp>
    <dsp:sp modelId="{3CEBC8EC-5DE8-C744-920B-D41027B88B59}">
      <dsp:nvSpPr>
        <dsp:cNvPr id="0" name=""/>
        <dsp:cNvSpPr/>
      </dsp:nvSpPr>
      <dsp:spPr>
        <a:xfrm>
          <a:off x="3246031" y="691207"/>
          <a:ext cx="2844837" cy="35559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a:t>This refers to the range of sustainable development practices that makes a direct or indirect contribution to the company’s financial performance.</a:t>
          </a:r>
        </a:p>
        <a:p>
          <a:pPr marL="114300" lvl="1" indent="-114300" algn="l" defTabSz="622300">
            <a:lnSpc>
              <a:spcPct val="90000"/>
            </a:lnSpc>
            <a:spcBef>
              <a:spcPct val="0"/>
            </a:spcBef>
            <a:spcAft>
              <a:spcPct val="15000"/>
            </a:spcAft>
            <a:buChar char="•"/>
          </a:pPr>
          <a:r>
            <a:rPr lang="en-AU" sz="1400" kern="1200"/>
            <a:t>Areas of practice that are less commonly associated with efficiency gains, but which do have the potential to generate them, are multiskilling and other forms of workforce training and support, and life-cycle analysis of products, whereby the costs of product maintenance and disposal are internalised to the business rather than being shifted to consumers and governments</a:t>
          </a:r>
        </a:p>
      </dsp:txBody>
      <dsp:txXfrm>
        <a:off x="3246031" y="691207"/>
        <a:ext cx="2844837" cy="3555975"/>
      </dsp:txXfrm>
    </dsp:sp>
    <dsp:sp modelId="{FCBC27A4-75C7-B746-89E4-7248F2EA10E8}">
      <dsp:nvSpPr>
        <dsp:cNvPr id="0" name=""/>
        <dsp:cNvSpPr/>
      </dsp:nvSpPr>
      <dsp:spPr>
        <a:xfrm>
          <a:off x="6489146" y="288007"/>
          <a:ext cx="2844837" cy="4032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Market edge</a:t>
          </a:r>
        </a:p>
      </dsp:txBody>
      <dsp:txXfrm>
        <a:off x="6489146" y="288007"/>
        <a:ext cx="2844837" cy="403200"/>
      </dsp:txXfrm>
    </dsp:sp>
    <dsp:sp modelId="{F9BA7ECA-BCE3-B748-A48C-90751122C0CE}">
      <dsp:nvSpPr>
        <dsp:cNvPr id="0" name=""/>
        <dsp:cNvSpPr/>
      </dsp:nvSpPr>
      <dsp:spPr>
        <a:xfrm>
          <a:off x="6489146" y="691207"/>
          <a:ext cx="2844837" cy="35559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This describes those practices that contribute to the company’s market opportunities in terms of new markets, market share and profit opportunity. </a:t>
          </a:r>
        </a:p>
        <a:p>
          <a:pPr marL="114300" lvl="1" indent="-114300" algn="l" defTabSz="622300">
            <a:lnSpc>
              <a:spcPct val="90000"/>
            </a:lnSpc>
            <a:spcBef>
              <a:spcPct val="0"/>
            </a:spcBef>
            <a:spcAft>
              <a:spcPct val="15000"/>
            </a:spcAft>
            <a:buChar char="•"/>
          </a:pPr>
          <a:r>
            <a:rPr lang="en-AU" sz="1400" kern="1200"/>
            <a:t>Research and development, innovation and supply chain improvements are all examples of practices that can have a sustainable development component and can open up new markets for a company or assist it to be more responsive to existing ones.</a:t>
          </a:r>
        </a:p>
      </dsp:txBody>
      <dsp:txXfrm>
        <a:off x="6489146" y="691207"/>
        <a:ext cx="2844837" cy="35559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0E6EF-0B1A-C446-B4EE-3F330B5E274B}">
      <dsp:nvSpPr>
        <dsp:cNvPr id="0" name=""/>
        <dsp:cNvSpPr/>
      </dsp:nvSpPr>
      <dsp:spPr>
        <a:xfrm>
          <a:off x="3468" y="205580"/>
          <a:ext cx="2085844" cy="3744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dirty="0"/>
            <a:t>Employee support</a:t>
          </a:r>
        </a:p>
      </dsp:txBody>
      <dsp:txXfrm>
        <a:off x="3468" y="205580"/>
        <a:ext cx="2085844" cy="374400"/>
      </dsp:txXfrm>
    </dsp:sp>
    <dsp:sp modelId="{BFA4242F-9D21-6347-B4D7-F2FDB780FFF5}">
      <dsp:nvSpPr>
        <dsp:cNvPr id="0" name=""/>
        <dsp:cNvSpPr/>
      </dsp:nvSpPr>
      <dsp:spPr>
        <a:xfrm>
          <a:off x="3468" y="579980"/>
          <a:ext cx="2085844" cy="31402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Employee support may be increased not only through programs directly related to their employment, such as training and wage negotiation, but also by support programs, such as childcare and health and fitness provisions, and further by involvement in philanthropic programs, such as charitable donations from wages matched by the company, special leave for charity work and so on.</a:t>
          </a:r>
        </a:p>
      </dsp:txBody>
      <dsp:txXfrm>
        <a:off x="3468" y="579980"/>
        <a:ext cx="2085844" cy="3140279"/>
      </dsp:txXfrm>
    </dsp:sp>
    <dsp:sp modelId="{FD22D885-54D7-C342-A843-BCF82C9E2E63}">
      <dsp:nvSpPr>
        <dsp:cNvPr id="0" name=""/>
        <dsp:cNvSpPr/>
      </dsp:nvSpPr>
      <dsp:spPr>
        <a:xfrm>
          <a:off x="2381331" y="205580"/>
          <a:ext cx="2085844" cy="3744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dirty="0"/>
            <a:t>Supplier support</a:t>
          </a:r>
        </a:p>
      </dsp:txBody>
      <dsp:txXfrm>
        <a:off x="2381331" y="205580"/>
        <a:ext cx="2085844" cy="374400"/>
      </dsp:txXfrm>
    </dsp:sp>
    <dsp:sp modelId="{CE4A2EFB-0A66-B748-B80D-BA465E25FE9D}">
      <dsp:nvSpPr>
        <dsp:cNvPr id="0" name=""/>
        <dsp:cNvSpPr/>
      </dsp:nvSpPr>
      <dsp:spPr>
        <a:xfrm>
          <a:off x="2381331" y="579980"/>
          <a:ext cx="2085844" cy="31402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a:t>The support of suppliers may be increased through evidence of mutuality or partnering in the supply chain, whereby the company promotes, supports and brokers their efforts to improve efficiency or standards and agrees to share the benefits.</a:t>
          </a:r>
        </a:p>
      </dsp:txBody>
      <dsp:txXfrm>
        <a:off x="2381331" y="579980"/>
        <a:ext cx="2085844" cy="3140279"/>
      </dsp:txXfrm>
    </dsp:sp>
    <dsp:sp modelId="{528DBD78-22AD-9948-A911-F04665C7A8B1}">
      <dsp:nvSpPr>
        <dsp:cNvPr id="0" name=""/>
        <dsp:cNvSpPr/>
      </dsp:nvSpPr>
      <dsp:spPr>
        <a:xfrm>
          <a:off x="4759193" y="205580"/>
          <a:ext cx="2085844" cy="3744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Customer support</a:t>
          </a:r>
        </a:p>
      </dsp:txBody>
      <dsp:txXfrm>
        <a:off x="4759193" y="205580"/>
        <a:ext cx="2085844" cy="374400"/>
      </dsp:txXfrm>
    </dsp:sp>
    <dsp:sp modelId="{3F220766-FCAD-3342-AD59-13642B57AD88}">
      <dsp:nvSpPr>
        <dsp:cNvPr id="0" name=""/>
        <dsp:cNvSpPr/>
      </dsp:nvSpPr>
      <dsp:spPr>
        <a:xfrm>
          <a:off x="4759193" y="579980"/>
          <a:ext cx="2085844" cy="31402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Customer support may be increased by efforts that recognise their needs and preferences, such as environmentally friendly products, health information, and product security and quality control.</a:t>
          </a:r>
        </a:p>
      </dsp:txBody>
      <dsp:txXfrm>
        <a:off x="4759193" y="579980"/>
        <a:ext cx="2085844" cy="3140279"/>
      </dsp:txXfrm>
    </dsp:sp>
    <dsp:sp modelId="{89CD986D-C8D1-6C4E-8619-47FA9E2B29C1}">
      <dsp:nvSpPr>
        <dsp:cNvPr id="0" name=""/>
        <dsp:cNvSpPr/>
      </dsp:nvSpPr>
      <dsp:spPr>
        <a:xfrm>
          <a:off x="7137055" y="205580"/>
          <a:ext cx="2085844" cy="37440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t>Regulator support</a:t>
          </a:r>
        </a:p>
      </dsp:txBody>
      <dsp:txXfrm>
        <a:off x="7137055" y="205580"/>
        <a:ext cx="2085844" cy="374400"/>
      </dsp:txXfrm>
    </dsp:sp>
    <dsp:sp modelId="{843E07B9-5276-B549-8A68-69B6B3A693E4}">
      <dsp:nvSpPr>
        <dsp:cNvPr id="0" name=""/>
        <dsp:cNvSpPr/>
      </dsp:nvSpPr>
      <dsp:spPr>
        <a:xfrm>
          <a:off x="7137055" y="579980"/>
          <a:ext cx="2085844" cy="31402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a:t>Finally, the support of regulators may be increased by evidence of responsible and consistent adherence to required performance and reporting, support for international relations such as inter-country aid programs, and support for local programs such as community liaison committees and customer training and support.</a:t>
          </a:r>
        </a:p>
      </dsp:txBody>
      <dsp:txXfrm>
        <a:off x="7137055" y="579980"/>
        <a:ext cx="2085844" cy="31402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E5117-406B-4094-8A2C-373DF15CE51B}">
      <dsp:nvSpPr>
        <dsp:cNvPr id="0" name=""/>
        <dsp:cNvSpPr/>
      </dsp:nvSpPr>
      <dsp:spPr>
        <a:xfrm>
          <a:off x="143970" y="1512"/>
          <a:ext cx="2634954" cy="1580972"/>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strategically congruent with the business – specifically, by contributing to the business strategic requirements of stakeholder support, efficiency and market edge</a:t>
          </a:r>
          <a:endParaRPr lang="en-GB" sz="1600" kern="1200" dirty="0"/>
        </a:p>
      </dsp:txBody>
      <dsp:txXfrm>
        <a:off x="143970" y="1512"/>
        <a:ext cx="2634954" cy="1580972"/>
      </dsp:txXfrm>
    </dsp:sp>
    <dsp:sp modelId="{6D3B61FA-BD55-4470-9967-5AA95E52504C}">
      <dsp:nvSpPr>
        <dsp:cNvPr id="0" name=""/>
        <dsp:cNvSpPr/>
      </dsp:nvSpPr>
      <dsp:spPr>
        <a:xfrm>
          <a:off x="3042420" y="1512"/>
          <a:ext cx="2634954" cy="1580972"/>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deep practices that achieve genuine improvements in sustainable development outcomes, rather than superficial tick-a-box efforts</a:t>
          </a:r>
        </a:p>
      </dsp:txBody>
      <dsp:txXfrm>
        <a:off x="3042420" y="1512"/>
        <a:ext cx="2634954" cy="1580972"/>
      </dsp:txXfrm>
    </dsp:sp>
    <dsp:sp modelId="{87E8F58D-F2D8-489A-9834-21EEB2952C06}">
      <dsp:nvSpPr>
        <dsp:cNvPr id="0" name=""/>
        <dsp:cNvSpPr/>
      </dsp:nvSpPr>
      <dsp:spPr>
        <a:xfrm>
          <a:off x="143970" y="1845981"/>
          <a:ext cx="2634954" cy="1580972"/>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mature, leading-edge approaches that offer the best available value proposition for the business on the scale from comply through to transform</a:t>
          </a:r>
        </a:p>
      </dsp:txBody>
      <dsp:txXfrm>
        <a:off x="143970" y="1845981"/>
        <a:ext cx="2634954" cy="1580972"/>
      </dsp:txXfrm>
    </dsp:sp>
    <dsp:sp modelId="{2BC0E705-5DAE-4D62-828B-5269DE0C7599}">
      <dsp:nvSpPr>
        <dsp:cNvPr id="0" name=""/>
        <dsp:cNvSpPr/>
      </dsp:nvSpPr>
      <dsp:spPr>
        <a:xfrm>
          <a:off x="3042420" y="1845981"/>
          <a:ext cx="2634954" cy="1580972"/>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well-integrated with other business practices, thus promoting efficiency and effectiveness in implementation.</a:t>
          </a:r>
        </a:p>
      </dsp:txBody>
      <dsp:txXfrm>
        <a:off x="3042420" y="1845981"/>
        <a:ext cx="2634954" cy="1580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2CF3E-1054-3B4C-BA31-9EC7712C2282}">
      <dsp:nvSpPr>
        <dsp:cNvPr id="0" name=""/>
        <dsp:cNvSpPr/>
      </dsp:nvSpPr>
      <dsp:spPr>
        <a:xfrm>
          <a:off x="2720" y="128679"/>
          <a:ext cx="2652396" cy="614584"/>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Exporting</a:t>
          </a:r>
        </a:p>
      </dsp:txBody>
      <dsp:txXfrm>
        <a:off x="2720" y="128679"/>
        <a:ext cx="2652396" cy="614584"/>
      </dsp:txXfrm>
    </dsp:sp>
    <dsp:sp modelId="{D7B5D5E2-208E-374F-B342-CB5D5012F66E}">
      <dsp:nvSpPr>
        <dsp:cNvPr id="0" name=""/>
        <dsp:cNvSpPr/>
      </dsp:nvSpPr>
      <dsp:spPr>
        <a:xfrm>
          <a:off x="2720" y="743263"/>
          <a:ext cx="2652396"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AU" sz="1700" kern="1200" dirty="0"/>
            <a:t>An entry strategy, in which the organisation maintains its production facilities within its home country and transfers its products for sale in foreign markets</a:t>
          </a:r>
        </a:p>
      </dsp:txBody>
      <dsp:txXfrm>
        <a:off x="2720" y="743263"/>
        <a:ext cx="2652396" cy="3826530"/>
      </dsp:txXfrm>
    </dsp:sp>
    <dsp:sp modelId="{210FB154-8D2D-334C-A939-02B5F1FB1DDD}">
      <dsp:nvSpPr>
        <dsp:cNvPr id="0" name=""/>
        <dsp:cNvSpPr/>
      </dsp:nvSpPr>
      <dsp:spPr>
        <a:xfrm>
          <a:off x="3026451" y="128679"/>
          <a:ext cx="2652396" cy="614584"/>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Global outsourcing (offshoring)</a:t>
          </a:r>
        </a:p>
      </dsp:txBody>
      <dsp:txXfrm>
        <a:off x="3026451" y="128679"/>
        <a:ext cx="2652396" cy="614584"/>
      </dsp:txXfrm>
    </dsp:sp>
    <dsp:sp modelId="{3F98A9AC-49B3-D945-B7C3-599CE075D054}">
      <dsp:nvSpPr>
        <dsp:cNvPr id="0" name=""/>
        <dsp:cNvSpPr/>
      </dsp:nvSpPr>
      <dsp:spPr>
        <a:xfrm>
          <a:off x="3026451" y="743263"/>
          <a:ext cx="2652396"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AU" sz="1700" kern="1200" dirty="0"/>
            <a:t>Engaging in the international division of labour so as to obtain the cheapest sources of labour and supplies regardless of country</a:t>
          </a:r>
        </a:p>
      </dsp:txBody>
      <dsp:txXfrm>
        <a:off x="3026451" y="743263"/>
        <a:ext cx="2652396" cy="3826530"/>
      </dsp:txXfrm>
    </dsp:sp>
    <dsp:sp modelId="{36046E82-44E0-8941-8E89-2706FBEA8038}">
      <dsp:nvSpPr>
        <dsp:cNvPr id="0" name=""/>
        <dsp:cNvSpPr/>
      </dsp:nvSpPr>
      <dsp:spPr>
        <a:xfrm>
          <a:off x="6050183" y="128679"/>
          <a:ext cx="2652396" cy="614584"/>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Partnerships</a:t>
          </a:r>
        </a:p>
      </dsp:txBody>
      <dsp:txXfrm>
        <a:off x="6050183" y="128679"/>
        <a:ext cx="2652396" cy="614584"/>
      </dsp:txXfrm>
    </dsp:sp>
    <dsp:sp modelId="{3DD0B84B-75AC-E140-A61B-77247109DF14}">
      <dsp:nvSpPr>
        <dsp:cNvPr id="0" name=""/>
        <dsp:cNvSpPr/>
      </dsp:nvSpPr>
      <dsp:spPr>
        <a:xfrm>
          <a:off x="6050183" y="743263"/>
          <a:ext cx="2652396"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AU" sz="1700" kern="1200" dirty="0"/>
            <a:t>Represents a higher level of involvement of international trade</a:t>
          </a:r>
        </a:p>
        <a:p>
          <a:pPr marL="171450" lvl="1" indent="-171450" algn="l" defTabSz="755650">
            <a:lnSpc>
              <a:spcPct val="90000"/>
            </a:lnSpc>
            <a:spcBef>
              <a:spcPct val="0"/>
            </a:spcBef>
            <a:spcAft>
              <a:spcPct val="15000"/>
            </a:spcAft>
            <a:buChar char="•"/>
          </a:pPr>
          <a:r>
            <a:rPr lang="en-AU" sz="1700" kern="1200" dirty="0"/>
            <a:t>Often the least risky way to get into the global game, e.g. joint venture, where one company shares costs and risks with another firm, typically in the host country, to develop new products, build a manufacturing facility, or set up a sales and distribution network</a:t>
          </a:r>
        </a:p>
      </dsp:txBody>
      <dsp:txXfrm>
        <a:off x="6050183" y="743263"/>
        <a:ext cx="2652396" cy="3826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AA79B-5CAD-204B-8C46-53B37BE5C57E}">
      <dsp:nvSpPr>
        <dsp:cNvPr id="0" name=""/>
        <dsp:cNvSpPr/>
      </dsp:nvSpPr>
      <dsp:spPr>
        <a:xfrm>
          <a:off x="5128" y="297980"/>
          <a:ext cx="1966073" cy="3456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Assertiveness</a:t>
          </a:r>
        </a:p>
      </dsp:txBody>
      <dsp:txXfrm>
        <a:off x="5128" y="297980"/>
        <a:ext cx="1966073" cy="345600"/>
      </dsp:txXfrm>
    </dsp:sp>
    <dsp:sp modelId="{A34EF51E-8437-0246-BDC3-57D1B70ACD05}">
      <dsp:nvSpPr>
        <dsp:cNvPr id="0" name=""/>
        <dsp:cNvSpPr/>
      </dsp:nvSpPr>
      <dsp:spPr>
        <a:xfrm>
          <a:off x="5128" y="643580"/>
          <a:ext cx="1966073" cy="27430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A high value on assertiveness means a society encourages toughness, assertiveness and competitiveness. </a:t>
          </a:r>
        </a:p>
        <a:p>
          <a:pPr marL="114300" lvl="1" indent="-114300" algn="l" defTabSz="533400">
            <a:lnSpc>
              <a:spcPct val="90000"/>
            </a:lnSpc>
            <a:spcBef>
              <a:spcPct val="0"/>
            </a:spcBef>
            <a:spcAft>
              <a:spcPct val="15000"/>
            </a:spcAft>
            <a:buChar char="•"/>
          </a:pPr>
          <a:r>
            <a:rPr lang="en-AU" sz="1200" kern="1200" dirty="0"/>
            <a:t>Low assertiveness means that people value tenderness and concern for others over being competitive.</a:t>
          </a:r>
        </a:p>
      </dsp:txBody>
      <dsp:txXfrm>
        <a:off x="5128" y="643580"/>
        <a:ext cx="1966073" cy="2743027"/>
      </dsp:txXfrm>
    </dsp:sp>
    <dsp:sp modelId="{201E2A0E-A192-814B-87CA-24D7711FEE36}">
      <dsp:nvSpPr>
        <dsp:cNvPr id="0" name=""/>
        <dsp:cNvSpPr/>
      </dsp:nvSpPr>
      <dsp:spPr>
        <a:xfrm>
          <a:off x="2246452" y="297980"/>
          <a:ext cx="1966073" cy="3456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Future orientation</a:t>
          </a:r>
        </a:p>
      </dsp:txBody>
      <dsp:txXfrm>
        <a:off x="2246452" y="297980"/>
        <a:ext cx="1966073" cy="345600"/>
      </dsp:txXfrm>
    </dsp:sp>
    <dsp:sp modelId="{69543409-8FD2-8449-9AC8-DDE048F980A0}">
      <dsp:nvSpPr>
        <dsp:cNvPr id="0" name=""/>
        <dsp:cNvSpPr/>
      </dsp:nvSpPr>
      <dsp:spPr>
        <a:xfrm>
          <a:off x="2246452" y="643580"/>
          <a:ext cx="1966073" cy="27430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This dimension refers to the extent to which a society encourages and rewards planning for the future over short-term results and quick gratification.</a:t>
          </a:r>
        </a:p>
      </dsp:txBody>
      <dsp:txXfrm>
        <a:off x="2246452" y="643580"/>
        <a:ext cx="1966073" cy="2743027"/>
      </dsp:txXfrm>
    </dsp:sp>
    <dsp:sp modelId="{E1F7279D-10AB-FA4F-9A43-D61CCE0DF0D2}">
      <dsp:nvSpPr>
        <dsp:cNvPr id="0" name=""/>
        <dsp:cNvSpPr/>
      </dsp:nvSpPr>
      <dsp:spPr>
        <a:xfrm>
          <a:off x="4487776" y="297980"/>
          <a:ext cx="1966073" cy="3456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Gender differentiation</a:t>
          </a:r>
        </a:p>
      </dsp:txBody>
      <dsp:txXfrm>
        <a:off x="4487776" y="297980"/>
        <a:ext cx="1966073" cy="345600"/>
      </dsp:txXfrm>
    </dsp:sp>
    <dsp:sp modelId="{4293DE30-A2B3-7C4B-BC97-A519AD658AEF}">
      <dsp:nvSpPr>
        <dsp:cNvPr id="0" name=""/>
        <dsp:cNvSpPr/>
      </dsp:nvSpPr>
      <dsp:spPr>
        <a:xfrm>
          <a:off x="4487776" y="643580"/>
          <a:ext cx="1966073" cy="27430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This dimension refers to the extent to which a society maximises gender role differences. </a:t>
          </a:r>
        </a:p>
        <a:p>
          <a:pPr marL="114300" lvl="1" indent="-114300" algn="l" defTabSz="533400">
            <a:lnSpc>
              <a:spcPct val="90000"/>
            </a:lnSpc>
            <a:spcBef>
              <a:spcPct val="0"/>
            </a:spcBef>
            <a:spcAft>
              <a:spcPct val="15000"/>
            </a:spcAft>
            <a:buChar char="•"/>
          </a:pPr>
          <a:r>
            <a:rPr lang="en-AU" sz="1200" kern="1200" dirty="0"/>
            <a:t>In countries with low gender differentiation, such as Denmark, women typically have a higher status and play a stronger role in decision making. </a:t>
          </a:r>
        </a:p>
        <a:p>
          <a:pPr marL="114300" lvl="1" indent="-114300" algn="l" defTabSz="533400">
            <a:lnSpc>
              <a:spcPct val="90000"/>
            </a:lnSpc>
            <a:spcBef>
              <a:spcPct val="0"/>
            </a:spcBef>
            <a:spcAft>
              <a:spcPct val="15000"/>
            </a:spcAft>
            <a:buChar char="•"/>
          </a:pPr>
          <a:r>
            <a:rPr lang="en-AU" sz="1200" kern="1200" dirty="0"/>
            <a:t>Countries with high gender differentiation accord men higher social, political and economic status.</a:t>
          </a:r>
        </a:p>
      </dsp:txBody>
      <dsp:txXfrm>
        <a:off x="4487776" y="643580"/>
        <a:ext cx="1966073" cy="2743027"/>
      </dsp:txXfrm>
    </dsp:sp>
    <dsp:sp modelId="{077BE6F5-536E-5B4A-BFEB-A9B19A088FD2}">
      <dsp:nvSpPr>
        <dsp:cNvPr id="0" name=""/>
        <dsp:cNvSpPr/>
      </dsp:nvSpPr>
      <dsp:spPr>
        <a:xfrm>
          <a:off x="6729100" y="297980"/>
          <a:ext cx="1966073" cy="345600"/>
        </a:xfrm>
        <a:prstGeom prst="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Performance orientation</a:t>
          </a:r>
        </a:p>
      </dsp:txBody>
      <dsp:txXfrm>
        <a:off x="6729100" y="297980"/>
        <a:ext cx="1966073" cy="345600"/>
      </dsp:txXfrm>
    </dsp:sp>
    <dsp:sp modelId="{10EEB741-35B5-0A4B-AEE7-45F7816E5E64}">
      <dsp:nvSpPr>
        <dsp:cNvPr id="0" name=""/>
        <dsp:cNvSpPr/>
      </dsp:nvSpPr>
      <dsp:spPr>
        <a:xfrm>
          <a:off x="6729100" y="643580"/>
          <a:ext cx="1966073" cy="27430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A society with a high-performance orientation places high emphasis on performance and rewards people for performance improvements and excellence. </a:t>
          </a:r>
        </a:p>
        <a:p>
          <a:pPr marL="114300" lvl="1" indent="-114300" algn="l" defTabSz="533400">
            <a:lnSpc>
              <a:spcPct val="90000"/>
            </a:lnSpc>
            <a:spcBef>
              <a:spcPct val="0"/>
            </a:spcBef>
            <a:spcAft>
              <a:spcPct val="15000"/>
            </a:spcAft>
            <a:buChar char="•"/>
          </a:pPr>
          <a:r>
            <a:rPr lang="en-AU" sz="1200" kern="1200" dirty="0"/>
            <a:t>A low performance orientation means people pay less attention to performance and more attention to loyalty, belonging and background.</a:t>
          </a:r>
        </a:p>
      </dsp:txBody>
      <dsp:txXfrm>
        <a:off x="6729100" y="643580"/>
        <a:ext cx="1966073" cy="2743027"/>
      </dsp:txXfrm>
    </dsp:sp>
    <dsp:sp modelId="{1EF56AB3-9242-0847-A7DC-FC316D1C2821}">
      <dsp:nvSpPr>
        <dsp:cNvPr id="0" name=""/>
        <dsp:cNvSpPr/>
      </dsp:nvSpPr>
      <dsp:spPr>
        <a:xfrm>
          <a:off x="8970424" y="297980"/>
          <a:ext cx="1966073" cy="345600"/>
        </a:xfrm>
        <a:prstGeom prst="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Humane orientation</a:t>
          </a:r>
        </a:p>
      </dsp:txBody>
      <dsp:txXfrm>
        <a:off x="8970424" y="297980"/>
        <a:ext cx="1966073" cy="345600"/>
      </dsp:txXfrm>
    </dsp:sp>
    <dsp:sp modelId="{0D76417E-AE71-554E-AC58-67DAA4308535}">
      <dsp:nvSpPr>
        <dsp:cNvPr id="0" name=""/>
        <dsp:cNvSpPr/>
      </dsp:nvSpPr>
      <dsp:spPr>
        <a:xfrm>
          <a:off x="8970424" y="643580"/>
          <a:ext cx="1966073" cy="27430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This refers to the degree to which a society encourages and rewards people for being fair, altruistic, generous and caring. </a:t>
          </a:r>
        </a:p>
        <a:p>
          <a:pPr marL="114300" lvl="1" indent="-114300" algn="l" defTabSz="533400">
            <a:lnSpc>
              <a:spcPct val="90000"/>
            </a:lnSpc>
            <a:spcBef>
              <a:spcPct val="0"/>
            </a:spcBef>
            <a:spcAft>
              <a:spcPct val="15000"/>
            </a:spcAft>
            <a:buChar char="•"/>
          </a:pPr>
          <a:r>
            <a:rPr lang="en-AU" sz="1200" kern="1200" dirty="0"/>
            <a:t>A country high on humane orientation places great value on helping others and being kind. </a:t>
          </a:r>
        </a:p>
        <a:p>
          <a:pPr marL="114300" lvl="1" indent="-114300" algn="l" defTabSz="533400">
            <a:lnSpc>
              <a:spcPct val="90000"/>
            </a:lnSpc>
            <a:spcBef>
              <a:spcPct val="0"/>
            </a:spcBef>
            <a:spcAft>
              <a:spcPct val="15000"/>
            </a:spcAft>
            <a:buChar char="•"/>
          </a:pPr>
          <a:r>
            <a:rPr lang="en-AU" sz="1200" kern="1200" dirty="0"/>
            <a:t>A country low on this orientation expects people to take care of themselves. Self-enhancement and gratification are of high importance.</a:t>
          </a:r>
        </a:p>
      </dsp:txBody>
      <dsp:txXfrm>
        <a:off x="8970424" y="643580"/>
        <a:ext cx="1966073" cy="2743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F5602-FC73-6F43-8F9B-25BAAFA03157}">
      <dsp:nvSpPr>
        <dsp:cNvPr id="0" name=""/>
        <dsp:cNvSpPr/>
      </dsp:nvSpPr>
      <dsp:spPr>
        <a:xfrm>
          <a:off x="38" y="388873"/>
          <a:ext cx="3712657" cy="4896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High-context culture</a:t>
          </a:r>
        </a:p>
      </dsp:txBody>
      <dsp:txXfrm>
        <a:off x="38" y="388873"/>
        <a:ext cx="3712657" cy="489600"/>
      </dsp:txXfrm>
    </dsp:sp>
    <dsp:sp modelId="{4D0C11ED-8098-204E-9C0F-71E3FA94375E}">
      <dsp:nvSpPr>
        <dsp:cNvPr id="0" name=""/>
        <dsp:cNvSpPr/>
      </dsp:nvSpPr>
      <dsp:spPr>
        <a:xfrm>
          <a:off x="38" y="878474"/>
          <a:ext cx="3712657" cy="3453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AU" sz="1700" kern="1200" dirty="0"/>
            <a:t>People are sensitive to circumstances surrounding social exchanges. </a:t>
          </a:r>
        </a:p>
        <a:p>
          <a:pPr marL="171450" lvl="1" indent="-171450" algn="l" defTabSz="755650">
            <a:lnSpc>
              <a:spcPct val="90000"/>
            </a:lnSpc>
            <a:spcBef>
              <a:spcPct val="0"/>
            </a:spcBef>
            <a:spcAft>
              <a:spcPct val="15000"/>
            </a:spcAft>
            <a:buChar char="•"/>
          </a:pPr>
          <a:r>
            <a:rPr lang="en-AU" sz="1700" kern="1200" dirty="0"/>
            <a:t>They use communication primarily to build personal social relationships.</a:t>
          </a:r>
        </a:p>
        <a:p>
          <a:pPr marL="171450" lvl="1" indent="-171450" algn="l" defTabSz="755650">
            <a:lnSpc>
              <a:spcPct val="90000"/>
            </a:lnSpc>
            <a:spcBef>
              <a:spcPct val="0"/>
            </a:spcBef>
            <a:spcAft>
              <a:spcPct val="15000"/>
            </a:spcAft>
            <a:buChar char="•"/>
          </a:pPr>
          <a:r>
            <a:rPr lang="en-AU" sz="1700" kern="1200" dirty="0"/>
            <a:t>Meaning is derived from context – setting, status and non-verbal behaviour – more than from explicit words; relationships and trust are more important than business; and the welfare and harmony of the group are highly prized. </a:t>
          </a:r>
        </a:p>
        <a:p>
          <a:pPr marL="171450" lvl="1" indent="-171450" algn="l" defTabSz="755650">
            <a:lnSpc>
              <a:spcPct val="90000"/>
            </a:lnSpc>
            <a:spcBef>
              <a:spcPct val="0"/>
            </a:spcBef>
            <a:spcAft>
              <a:spcPct val="15000"/>
            </a:spcAft>
            <a:buChar char="•"/>
          </a:pPr>
          <a:r>
            <a:rPr lang="en-AU" sz="1700" kern="1200" dirty="0"/>
            <a:t>Chinese, Korean and Japanese cultures are high-context cultures.</a:t>
          </a:r>
        </a:p>
      </dsp:txBody>
      <dsp:txXfrm>
        <a:off x="38" y="878474"/>
        <a:ext cx="3712657" cy="3453210"/>
      </dsp:txXfrm>
    </dsp:sp>
    <dsp:sp modelId="{5E85DD55-C8B4-4E42-86C6-B34473F0CB06}">
      <dsp:nvSpPr>
        <dsp:cNvPr id="0" name=""/>
        <dsp:cNvSpPr/>
      </dsp:nvSpPr>
      <dsp:spPr>
        <a:xfrm>
          <a:off x="4232468" y="388873"/>
          <a:ext cx="3712657" cy="4896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AU" sz="1700" kern="1200" dirty="0"/>
            <a:t>Low-context culture</a:t>
          </a:r>
        </a:p>
      </dsp:txBody>
      <dsp:txXfrm>
        <a:off x="4232468" y="388873"/>
        <a:ext cx="3712657" cy="489600"/>
      </dsp:txXfrm>
    </dsp:sp>
    <dsp:sp modelId="{2205F4A3-8043-A34F-BB5C-658A5EC2C10B}">
      <dsp:nvSpPr>
        <dsp:cNvPr id="0" name=""/>
        <dsp:cNvSpPr/>
      </dsp:nvSpPr>
      <dsp:spPr>
        <a:xfrm>
          <a:off x="4232468" y="878474"/>
          <a:ext cx="3712657" cy="3453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AU" sz="1700" kern="1200" dirty="0"/>
            <a:t>People use communication primarily to exchange facts and information.</a:t>
          </a:r>
        </a:p>
        <a:p>
          <a:pPr marL="171450" lvl="1" indent="-171450" algn="l" defTabSz="755650">
            <a:lnSpc>
              <a:spcPct val="90000"/>
            </a:lnSpc>
            <a:spcBef>
              <a:spcPct val="0"/>
            </a:spcBef>
            <a:spcAft>
              <a:spcPct val="15000"/>
            </a:spcAft>
            <a:buChar char="•"/>
          </a:pPr>
          <a:r>
            <a:rPr lang="en-AU" sz="1700" kern="1200" dirty="0"/>
            <a:t>Meaning is derived primarily from words; business transactions are more important than building relationships and trust; and individual welfare and achievement are more important than the group.</a:t>
          </a:r>
        </a:p>
        <a:p>
          <a:pPr marL="171450" lvl="1" indent="-171450" algn="l" defTabSz="755650">
            <a:lnSpc>
              <a:spcPct val="90000"/>
            </a:lnSpc>
            <a:spcBef>
              <a:spcPct val="0"/>
            </a:spcBef>
            <a:spcAft>
              <a:spcPct val="15000"/>
            </a:spcAft>
            <a:buChar char="•"/>
          </a:pPr>
          <a:r>
            <a:rPr lang="en-AU" sz="1700" kern="1200" dirty="0"/>
            <a:t>German, Swiss and Scandinavian cultures are low-context cultures.</a:t>
          </a:r>
        </a:p>
      </dsp:txBody>
      <dsp:txXfrm>
        <a:off x="4232468" y="878474"/>
        <a:ext cx="3712657" cy="34532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AE461-FCC5-A94B-84E6-2BC73436F3DB}">
      <dsp:nvSpPr>
        <dsp:cNvPr id="0" name=""/>
        <dsp:cNvSpPr/>
      </dsp:nvSpPr>
      <dsp:spPr>
        <a:xfrm>
          <a:off x="2883" y="106387"/>
          <a:ext cx="2811581" cy="5760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kern="1200" dirty="0"/>
            <a:t>Distributive justice</a:t>
          </a:r>
        </a:p>
      </dsp:txBody>
      <dsp:txXfrm>
        <a:off x="2883" y="106387"/>
        <a:ext cx="2811581" cy="576000"/>
      </dsp:txXfrm>
    </dsp:sp>
    <dsp:sp modelId="{8BEF0174-0BCC-1746-8C4F-1BC2F2E24DDF}">
      <dsp:nvSpPr>
        <dsp:cNvPr id="0" name=""/>
        <dsp:cNvSpPr/>
      </dsp:nvSpPr>
      <dsp:spPr>
        <a:xfrm>
          <a:off x="2883" y="682387"/>
          <a:ext cx="2811581" cy="3733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Different treatment of people should not be based on arbitrary characteristics. </a:t>
          </a:r>
        </a:p>
        <a:p>
          <a:pPr marL="228600" lvl="1" indent="-228600" algn="l" defTabSz="889000">
            <a:lnSpc>
              <a:spcPct val="90000"/>
            </a:lnSpc>
            <a:spcBef>
              <a:spcPct val="0"/>
            </a:spcBef>
            <a:spcAft>
              <a:spcPct val="15000"/>
            </a:spcAft>
            <a:buChar char="•"/>
          </a:pPr>
          <a:r>
            <a:rPr lang="en-AU" sz="2000" kern="1200" dirty="0"/>
            <a:t>In the case of substantive differences, people should be treated differently in proportion to the differences among them.</a:t>
          </a:r>
        </a:p>
      </dsp:txBody>
      <dsp:txXfrm>
        <a:off x="2883" y="682387"/>
        <a:ext cx="2811581" cy="3733199"/>
      </dsp:txXfrm>
    </dsp:sp>
    <dsp:sp modelId="{5A12E2C7-E12B-8248-A0E1-4C9BB56A2C29}">
      <dsp:nvSpPr>
        <dsp:cNvPr id="0" name=""/>
        <dsp:cNvSpPr/>
      </dsp:nvSpPr>
      <dsp:spPr>
        <a:xfrm>
          <a:off x="3208087" y="106387"/>
          <a:ext cx="2811581" cy="5760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kern="1200" dirty="0"/>
            <a:t>Procedural justice</a:t>
          </a:r>
        </a:p>
      </dsp:txBody>
      <dsp:txXfrm>
        <a:off x="3208087" y="106387"/>
        <a:ext cx="2811581" cy="576000"/>
      </dsp:txXfrm>
    </dsp:sp>
    <dsp:sp modelId="{E9313EF4-7459-C941-8A93-FF3F567B6400}">
      <dsp:nvSpPr>
        <dsp:cNvPr id="0" name=""/>
        <dsp:cNvSpPr/>
      </dsp:nvSpPr>
      <dsp:spPr>
        <a:xfrm>
          <a:off x="3208087" y="682387"/>
          <a:ext cx="2811581" cy="3733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Rules should be clearly stated, and consistently and impartially enforced. </a:t>
          </a:r>
        </a:p>
      </dsp:txBody>
      <dsp:txXfrm>
        <a:off x="3208087" y="682387"/>
        <a:ext cx="2811581" cy="3733199"/>
      </dsp:txXfrm>
    </dsp:sp>
    <dsp:sp modelId="{41A86E39-35A4-5249-B1BA-CE1CAC9F7B67}">
      <dsp:nvSpPr>
        <dsp:cNvPr id="0" name=""/>
        <dsp:cNvSpPr/>
      </dsp:nvSpPr>
      <dsp:spPr>
        <a:xfrm>
          <a:off x="6413290" y="106387"/>
          <a:ext cx="2811581" cy="5760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kern="1200" dirty="0"/>
            <a:t>Compensatory justice</a:t>
          </a:r>
        </a:p>
      </dsp:txBody>
      <dsp:txXfrm>
        <a:off x="6413290" y="106387"/>
        <a:ext cx="2811581" cy="576000"/>
      </dsp:txXfrm>
    </dsp:sp>
    <dsp:sp modelId="{3146C8DA-90E5-D54A-8538-0813865E3136}">
      <dsp:nvSpPr>
        <dsp:cNvPr id="0" name=""/>
        <dsp:cNvSpPr/>
      </dsp:nvSpPr>
      <dsp:spPr>
        <a:xfrm>
          <a:off x="6413290" y="682387"/>
          <a:ext cx="2811581" cy="37331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Individuals should be compensated for the cost of their injuries by the party responsible.</a:t>
          </a:r>
        </a:p>
        <a:p>
          <a:pPr marL="228600" lvl="1" indent="-228600" algn="l" defTabSz="889000">
            <a:lnSpc>
              <a:spcPct val="90000"/>
            </a:lnSpc>
            <a:spcBef>
              <a:spcPct val="0"/>
            </a:spcBef>
            <a:spcAft>
              <a:spcPct val="15000"/>
            </a:spcAft>
            <a:buChar char="•"/>
          </a:pPr>
          <a:r>
            <a:rPr lang="en-AU" sz="2000" kern="1200" dirty="0"/>
            <a:t>Individuals should not be held responsible for matters over which they have no control.</a:t>
          </a:r>
        </a:p>
      </dsp:txBody>
      <dsp:txXfrm>
        <a:off x="6413290" y="682387"/>
        <a:ext cx="2811581" cy="3733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4360E-5FF8-EA4F-8AB3-5B814C69C1F2}">
      <dsp:nvSpPr>
        <dsp:cNvPr id="0" name=""/>
        <dsp:cNvSpPr/>
      </dsp:nvSpPr>
      <dsp:spPr>
        <a:xfrm>
          <a:off x="769320" y="0"/>
          <a:ext cx="8718965" cy="36845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6D54A3-7FDC-A04B-A94E-156D7BA997D3}">
      <dsp:nvSpPr>
        <dsp:cNvPr id="0" name=""/>
        <dsp:cNvSpPr/>
      </dsp:nvSpPr>
      <dsp:spPr>
        <a:xfrm>
          <a:off x="4507" y="1105376"/>
          <a:ext cx="1970882" cy="1473835"/>
        </a:xfrm>
        <a:prstGeom prst="round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What’s in it for me?</a:t>
          </a:r>
        </a:p>
      </dsp:txBody>
      <dsp:txXfrm>
        <a:off x="76454" y="1177323"/>
        <a:ext cx="1826988" cy="1329941"/>
      </dsp:txXfrm>
    </dsp:sp>
    <dsp:sp modelId="{61DF71A5-2385-544C-9A06-961CD7B0F355}">
      <dsp:nvSpPr>
        <dsp:cNvPr id="0" name=""/>
        <dsp:cNvSpPr/>
      </dsp:nvSpPr>
      <dsp:spPr>
        <a:xfrm>
          <a:off x="2073934" y="1105376"/>
          <a:ext cx="1970882" cy="1473835"/>
        </a:xfrm>
        <a:prstGeom prst="round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What decision would lead to the greatest good for the greatest number?</a:t>
          </a:r>
        </a:p>
      </dsp:txBody>
      <dsp:txXfrm>
        <a:off x="2145881" y="1177323"/>
        <a:ext cx="1826988" cy="1329941"/>
      </dsp:txXfrm>
    </dsp:sp>
    <dsp:sp modelId="{BC7B4C84-A34C-B547-BE6F-A55F5B826709}">
      <dsp:nvSpPr>
        <dsp:cNvPr id="0" name=""/>
        <dsp:cNvSpPr/>
      </dsp:nvSpPr>
      <dsp:spPr>
        <a:xfrm>
          <a:off x="4143361" y="1105376"/>
          <a:ext cx="1970882" cy="1473835"/>
        </a:xfrm>
        <a:prstGeom prst="round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a:t>What rules, policies or social norms apply?</a:t>
          </a:r>
        </a:p>
      </dsp:txBody>
      <dsp:txXfrm>
        <a:off x="4215308" y="1177323"/>
        <a:ext cx="1826988" cy="1329941"/>
      </dsp:txXfrm>
    </dsp:sp>
    <dsp:sp modelId="{2849A762-6D11-0F45-8488-2780F2BFB446}">
      <dsp:nvSpPr>
        <dsp:cNvPr id="0" name=""/>
        <dsp:cNvSpPr/>
      </dsp:nvSpPr>
      <dsp:spPr>
        <a:xfrm>
          <a:off x="6212788" y="1105376"/>
          <a:ext cx="1970882" cy="1473835"/>
        </a:xfrm>
        <a:prstGeom prst="round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What are my obligations to others?</a:t>
          </a:r>
        </a:p>
      </dsp:txBody>
      <dsp:txXfrm>
        <a:off x="6284735" y="1177323"/>
        <a:ext cx="1826988" cy="1329941"/>
      </dsp:txXfrm>
    </dsp:sp>
    <dsp:sp modelId="{5A5FA7F9-4F4E-6346-BDAB-6F0378BDC1A3}">
      <dsp:nvSpPr>
        <dsp:cNvPr id="0" name=""/>
        <dsp:cNvSpPr/>
      </dsp:nvSpPr>
      <dsp:spPr>
        <a:xfrm>
          <a:off x="8282215" y="1105376"/>
          <a:ext cx="1970882" cy="1473835"/>
        </a:xfrm>
        <a:prstGeom prst="round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What will be the long-term impact for myself and important stakeholders?</a:t>
          </a:r>
        </a:p>
      </dsp:txBody>
      <dsp:txXfrm>
        <a:off x="8354162" y="1177323"/>
        <a:ext cx="1826988" cy="13299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34693-845B-E64E-998F-9B300C487BD3}">
      <dsp:nvSpPr>
        <dsp:cNvPr id="0" name=""/>
        <dsp:cNvSpPr/>
      </dsp:nvSpPr>
      <dsp:spPr>
        <a:xfrm>
          <a:off x="3139" y="67780"/>
          <a:ext cx="3060924" cy="650769"/>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Preconventional level</a:t>
          </a:r>
        </a:p>
      </dsp:txBody>
      <dsp:txXfrm>
        <a:off x="3139" y="67780"/>
        <a:ext cx="3060924" cy="650769"/>
      </dsp:txXfrm>
    </dsp:sp>
    <dsp:sp modelId="{546D7093-FEB0-134A-91A7-0E06DE22085E}">
      <dsp:nvSpPr>
        <dsp:cNvPr id="0" name=""/>
        <dsp:cNvSpPr/>
      </dsp:nvSpPr>
      <dsp:spPr>
        <a:xfrm>
          <a:off x="3139" y="718549"/>
          <a:ext cx="3060924" cy="4431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Individuals are concerned with external rewards and punishments, and obey authority to avoid detrimental personal consequences. </a:t>
          </a:r>
        </a:p>
        <a:p>
          <a:pPr marL="171450" lvl="1" indent="-171450" algn="l" defTabSz="800100">
            <a:lnSpc>
              <a:spcPct val="90000"/>
            </a:lnSpc>
            <a:spcBef>
              <a:spcPct val="0"/>
            </a:spcBef>
            <a:spcAft>
              <a:spcPct val="15000"/>
            </a:spcAft>
            <a:buChar char="•"/>
          </a:pPr>
          <a:r>
            <a:rPr lang="en-AU" sz="1800" kern="1200"/>
            <a:t>In an organisational context, this level may be associated with managers who use an autocratic or coercive leadership style, with employees oriented towards dependable accomplishment of specific tasks.</a:t>
          </a:r>
        </a:p>
      </dsp:txBody>
      <dsp:txXfrm>
        <a:off x="3139" y="718549"/>
        <a:ext cx="3060924" cy="4431459"/>
      </dsp:txXfrm>
    </dsp:sp>
    <dsp:sp modelId="{918032C7-3C12-7441-8D29-A3204CDB318A}">
      <dsp:nvSpPr>
        <dsp:cNvPr id="0" name=""/>
        <dsp:cNvSpPr/>
      </dsp:nvSpPr>
      <dsp:spPr>
        <a:xfrm>
          <a:off x="3492593" y="67780"/>
          <a:ext cx="3060924" cy="650769"/>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a:t>Conventional level</a:t>
          </a:r>
        </a:p>
      </dsp:txBody>
      <dsp:txXfrm>
        <a:off x="3492593" y="67780"/>
        <a:ext cx="3060924" cy="650769"/>
      </dsp:txXfrm>
    </dsp:sp>
    <dsp:sp modelId="{23EAB56C-C475-1847-87E3-4B71BCDB1B47}">
      <dsp:nvSpPr>
        <dsp:cNvPr id="0" name=""/>
        <dsp:cNvSpPr/>
      </dsp:nvSpPr>
      <dsp:spPr>
        <a:xfrm>
          <a:off x="3492593" y="718549"/>
          <a:ext cx="3060924" cy="4431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People learn to conform to the expectations of good behaviour as defined by colleagues, family, friends and society. </a:t>
          </a:r>
        </a:p>
        <a:p>
          <a:pPr marL="171450" lvl="1" indent="-171450" algn="l" defTabSz="800100">
            <a:lnSpc>
              <a:spcPct val="90000"/>
            </a:lnSpc>
            <a:spcBef>
              <a:spcPct val="0"/>
            </a:spcBef>
            <a:spcAft>
              <a:spcPct val="15000"/>
            </a:spcAft>
            <a:buChar char="•"/>
          </a:pPr>
          <a:r>
            <a:rPr lang="en-AU" sz="1800" kern="1200"/>
            <a:t>Meeting social and interpersonal obligations is important.</a:t>
          </a:r>
        </a:p>
        <a:p>
          <a:pPr marL="171450" lvl="1" indent="-171450" algn="l" defTabSz="800100">
            <a:lnSpc>
              <a:spcPct val="90000"/>
            </a:lnSpc>
            <a:spcBef>
              <a:spcPct val="0"/>
            </a:spcBef>
            <a:spcAft>
              <a:spcPct val="15000"/>
            </a:spcAft>
            <a:buChar char="•"/>
          </a:pPr>
          <a:r>
            <a:rPr lang="en-AU" sz="1800" kern="1200"/>
            <a:t>Work-group collaboration is the preferred manner of accomplishing organisational goals, and managers use a leadership style that encourages interpersonal relationships and cooperation.</a:t>
          </a:r>
        </a:p>
      </dsp:txBody>
      <dsp:txXfrm>
        <a:off x="3492593" y="718549"/>
        <a:ext cx="3060924" cy="4431459"/>
      </dsp:txXfrm>
    </dsp:sp>
    <dsp:sp modelId="{56CCE7B5-EB4A-4341-AD22-5A97A4342086}">
      <dsp:nvSpPr>
        <dsp:cNvPr id="0" name=""/>
        <dsp:cNvSpPr/>
      </dsp:nvSpPr>
      <dsp:spPr>
        <a:xfrm>
          <a:off x="6982047" y="67780"/>
          <a:ext cx="3060924" cy="650769"/>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a:t>Postconventional, or principled, level</a:t>
          </a:r>
        </a:p>
      </dsp:txBody>
      <dsp:txXfrm>
        <a:off x="6982047" y="67780"/>
        <a:ext cx="3060924" cy="650769"/>
      </dsp:txXfrm>
    </dsp:sp>
    <dsp:sp modelId="{76E41D12-6AF2-CD44-8048-1DCA04FD66E3}">
      <dsp:nvSpPr>
        <dsp:cNvPr id="0" name=""/>
        <dsp:cNvSpPr/>
      </dsp:nvSpPr>
      <dsp:spPr>
        <a:xfrm>
          <a:off x="6982047" y="718549"/>
          <a:ext cx="3060924" cy="4431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a:t>Individuals are guided by an internal set of values based on universal principles of justice and will even disobey rules or laws that violate these principles. </a:t>
          </a:r>
        </a:p>
        <a:p>
          <a:pPr marL="171450" lvl="1" indent="-171450" algn="l" defTabSz="800100">
            <a:lnSpc>
              <a:spcPct val="90000"/>
            </a:lnSpc>
            <a:spcBef>
              <a:spcPct val="0"/>
            </a:spcBef>
            <a:spcAft>
              <a:spcPct val="15000"/>
            </a:spcAft>
            <a:buChar char="•"/>
          </a:pPr>
          <a:r>
            <a:rPr lang="en-AU" sz="1800" kern="1200"/>
            <a:t>Internal values become more important than the expectations of significant others.</a:t>
          </a:r>
        </a:p>
      </dsp:txBody>
      <dsp:txXfrm>
        <a:off x="6982047" y="718549"/>
        <a:ext cx="3060924" cy="44314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0CA52-297B-AA45-9D20-491654FE5D28}">
      <dsp:nvSpPr>
        <dsp:cNvPr id="0" name=""/>
        <dsp:cNvSpPr/>
      </dsp:nvSpPr>
      <dsp:spPr>
        <a:xfrm rot="5400000">
          <a:off x="4468446" y="-1808749"/>
          <a:ext cx="749046" cy="45580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AU" sz="1600" kern="1200" dirty="0"/>
            <a:t>e.g. water use, fuel management</a:t>
          </a:r>
          <a:endParaRPr lang="en-GB" sz="1600" kern="1200" dirty="0"/>
        </a:p>
      </dsp:txBody>
      <dsp:txXfrm rot="-5400000">
        <a:off x="2563926" y="132336"/>
        <a:ext cx="4521523" cy="675916"/>
      </dsp:txXfrm>
    </dsp:sp>
    <dsp:sp modelId="{C8D0E8FB-342A-6044-9CBE-FB140A1D39BF}">
      <dsp:nvSpPr>
        <dsp:cNvPr id="0" name=""/>
        <dsp:cNvSpPr/>
      </dsp:nvSpPr>
      <dsp:spPr>
        <a:xfrm>
          <a:off x="0" y="2141"/>
          <a:ext cx="2563925" cy="936307"/>
        </a:xfrm>
        <a:prstGeom prst="round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AU" sz="2600" kern="1200" dirty="0"/>
            <a:t>Environment</a:t>
          </a:r>
        </a:p>
      </dsp:txBody>
      <dsp:txXfrm>
        <a:off x="45707" y="47848"/>
        <a:ext cx="2472511" cy="844893"/>
      </dsp:txXfrm>
    </dsp:sp>
    <dsp:sp modelId="{B42C6175-8845-B542-B70D-1E6C76084FA4}">
      <dsp:nvSpPr>
        <dsp:cNvPr id="0" name=""/>
        <dsp:cNvSpPr/>
      </dsp:nvSpPr>
      <dsp:spPr>
        <a:xfrm rot="5400000">
          <a:off x="4468446" y="-825626"/>
          <a:ext cx="749046" cy="45580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AU" sz="1600" kern="1200" dirty="0"/>
            <a:t>e.g. customer privacy, community development</a:t>
          </a:r>
          <a:endParaRPr lang="en-GB" sz="1600" kern="1200" dirty="0"/>
        </a:p>
      </dsp:txBody>
      <dsp:txXfrm rot="-5400000">
        <a:off x="2563926" y="1115459"/>
        <a:ext cx="4521523" cy="675916"/>
      </dsp:txXfrm>
    </dsp:sp>
    <dsp:sp modelId="{4ABF19CC-6FCD-714F-91A4-EA566C578486}">
      <dsp:nvSpPr>
        <dsp:cNvPr id="0" name=""/>
        <dsp:cNvSpPr/>
      </dsp:nvSpPr>
      <dsp:spPr>
        <a:xfrm>
          <a:off x="0" y="985264"/>
          <a:ext cx="2563925" cy="936307"/>
        </a:xfrm>
        <a:prstGeom prst="round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AU" sz="2600" kern="1200" dirty="0"/>
            <a:t>Social capital</a:t>
          </a:r>
        </a:p>
      </dsp:txBody>
      <dsp:txXfrm>
        <a:off x="45707" y="1030971"/>
        <a:ext cx="2472511" cy="844893"/>
      </dsp:txXfrm>
    </dsp:sp>
    <dsp:sp modelId="{444A79ED-5C15-B042-B4C8-FB22FFCE5BBE}">
      <dsp:nvSpPr>
        <dsp:cNvPr id="0" name=""/>
        <dsp:cNvSpPr/>
      </dsp:nvSpPr>
      <dsp:spPr>
        <a:xfrm rot="5400000">
          <a:off x="4394684" y="157497"/>
          <a:ext cx="896570" cy="45580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AU" sz="1600" kern="1200" dirty="0"/>
            <a:t>e.g. diversity opportunities, compensation and benefits</a:t>
          </a:r>
          <a:endParaRPr lang="en-GB" sz="1600" kern="1200" dirty="0"/>
        </a:p>
      </dsp:txBody>
      <dsp:txXfrm rot="-5400000">
        <a:off x="2563926" y="2032023"/>
        <a:ext cx="4514321" cy="809036"/>
      </dsp:txXfrm>
    </dsp:sp>
    <dsp:sp modelId="{2A9AC221-E13C-EC44-BDFB-254D76A98E60}">
      <dsp:nvSpPr>
        <dsp:cNvPr id="0" name=""/>
        <dsp:cNvSpPr/>
      </dsp:nvSpPr>
      <dsp:spPr>
        <a:xfrm>
          <a:off x="0" y="1968387"/>
          <a:ext cx="2563925" cy="936307"/>
        </a:xfrm>
        <a:prstGeom prst="round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AU" sz="2600" kern="1200" dirty="0"/>
            <a:t>Human capital</a:t>
          </a:r>
        </a:p>
      </dsp:txBody>
      <dsp:txXfrm>
        <a:off x="45707" y="2014094"/>
        <a:ext cx="2472511" cy="844893"/>
      </dsp:txXfrm>
    </dsp:sp>
    <dsp:sp modelId="{4A9F7604-FFA4-0844-BE8D-26B50647E2B0}">
      <dsp:nvSpPr>
        <dsp:cNvPr id="0" name=""/>
        <dsp:cNvSpPr/>
      </dsp:nvSpPr>
      <dsp:spPr>
        <a:xfrm rot="5400000">
          <a:off x="4468446" y="1140620"/>
          <a:ext cx="749046" cy="45580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AU" sz="1600" kern="1200" dirty="0"/>
            <a:t>e.g. product societal value, quality and safety</a:t>
          </a:r>
          <a:endParaRPr lang="en-GB" sz="1600" kern="1200" dirty="0"/>
        </a:p>
      </dsp:txBody>
      <dsp:txXfrm rot="-5400000">
        <a:off x="2563926" y="3081706"/>
        <a:ext cx="4521523" cy="675916"/>
      </dsp:txXfrm>
    </dsp:sp>
    <dsp:sp modelId="{4211E462-C10F-054C-A53B-BAEC7EF4267E}">
      <dsp:nvSpPr>
        <dsp:cNvPr id="0" name=""/>
        <dsp:cNvSpPr/>
      </dsp:nvSpPr>
      <dsp:spPr>
        <a:xfrm>
          <a:off x="0" y="2951510"/>
          <a:ext cx="2563925" cy="936307"/>
        </a:xfrm>
        <a:prstGeom prst="roundRect">
          <a:avLst/>
        </a:prstGeom>
        <a:solidFill>
          <a:srgbClr val="007B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AU" sz="2600" kern="1200" dirty="0"/>
            <a:t>Business innovation</a:t>
          </a:r>
        </a:p>
      </dsp:txBody>
      <dsp:txXfrm>
        <a:off x="45707" y="2997217"/>
        <a:ext cx="2472511" cy="844893"/>
      </dsp:txXfrm>
    </dsp:sp>
    <dsp:sp modelId="{A5033C1A-BA2D-D34B-A0CD-7B96C63555E7}">
      <dsp:nvSpPr>
        <dsp:cNvPr id="0" name=""/>
        <dsp:cNvSpPr/>
      </dsp:nvSpPr>
      <dsp:spPr>
        <a:xfrm rot="5400000">
          <a:off x="4468446" y="2123743"/>
          <a:ext cx="749046" cy="45580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AU" sz="1600" kern="1200" dirty="0"/>
            <a:t>e.g. business ethics, executive compensation</a:t>
          </a:r>
          <a:endParaRPr lang="en-GB" sz="1600" kern="1200" dirty="0"/>
        </a:p>
      </dsp:txBody>
      <dsp:txXfrm rot="-5400000">
        <a:off x="2563926" y="4064829"/>
        <a:ext cx="4521523" cy="675916"/>
      </dsp:txXfrm>
    </dsp:sp>
    <dsp:sp modelId="{E759778F-A028-3549-BBE1-49D2D25843B2}">
      <dsp:nvSpPr>
        <dsp:cNvPr id="0" name=""/>
        <dsp:cNvSpPr/>
      </dsp:nvSpPr>
      <dsp:spPr>
        <a:xfrm>
          <a:off x="0" y="3934633"/>
          <a:ext cx="2563925" cy="936307"/>
        </a:xfrm>
        <a:prstGeom prst="roundRect">
          <a:avLst/>
        </a:prstGeom>
        <a:solidFill>
          <a:srgbClr val="0081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AU" sz="2600" kern="1200" dirty="0"/>
            <a:t>Leadership and governance</a:t>
          </a:r>
        </a:p>
      </dsp:txBody>
      <dsp:txXfrm>
        <a:off x="45707" y="3980340"/>
        <a:ext cx="2472511" cy="8448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8AB71-844E-3041-9E3C-90A1641F1C43}">
      <dsp:nvSpPr>
        <dsp:cNvPr id="0" name=""/>
        <dsp:cNvSpPr/>
      </dsp:nvSpPr>
      <dsp:spPr>
        <a:xfrm>
          <a:off x="2971" y="271616"/>
          <a:ext cx="2896884" cy="403200"/>
        </a:xfrm>
        <a:prstGeom prst="rect">
          <a:avLst/>
        </a:prstGeom>
        <a:solidFill>
          <a:srgbClr val="00629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Breadth of vision</a:t>
          </a:r>
        </a:p>
      </dsp:txBody>
      <dsp:txXfrm>
        <a:off x="2971" y="271616"/>
        <a:ext cx="2896884" cy="403200"/>
      </dsp:txXfrm>
    </dsp:sp>
    <dsp:sp modelId="{CD74D21B-B6EB-0D47-8C7E-B323371E1653}">
      <dsp:nvSpPr>
        <dsp:cNvPr id="0" name=""/>
        <dsp:cNvSpPr/>
      </dsp:nvSpPr>
      <dsp:spPr>
        <a:xfrm>
          <a:off x="2971" y="674817"/>
          <a:ext cx="289688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This stakeholder approach goes far beyond a response model. </a:t>
          </a:r>
        </a:p>
        <a:p>
          <a:pPr marL="114300" lvl="1" indent="-114300" algn="l" defTabSz="622300">
            <a:lnSpc>
              <a:spcPct val="90000"/>
            </a:lnSpc>
            <a:spcBef>
              <a:spcPct val="0"/>
            </a:spcBef>
            <a:spcAft>
              <a:spcPct val="15000"/>
            </a:spcAft>
            <a:buChar char="•"/>
          </a:pPr>
          <a:r>
            <a:rPr lang="en-AU" sz="1400" kern="1200" dirty="0"/>
            <a:t>Leading companies value highly the respect of an extended array of their stakeholders and understand that they need to earn a community leadership position by establishing a reputation for trust and integrity that endures in the long term. </a:t>
          </a:r>
        </a:p>
        <a:p>
          <a:pPr marL="114300" lvl="1" indent="-114300" algn="l" defTabSz="622300">
            <a:lnSpc>
              <a:spcPct val="90000"/>
            </a:lnSpc>
            <a:spcBef>
              <a:spcPct val="0"/>
            </a:spcBef>
            <a:spcAft>
              <a:spcPct val="15000"/>
            </a:spcAft>
            <a:buChar char="•"/>
          </a:pPr>
          <a:r>
            <a:rPr lang="en-AU" sz="1400" kern="1200"/>
            <a:t>Companies view this role as providing the opportunity for business to strive for performance beyond compliance, with the aim of generating sustainable futures for both the business and its stakeholders.</a:t>
          </a:r>
        </a:p>
      </dsp:txBody>
      <dsp:txXfrm>
        <a:off x="2971" y="674817"/>
        <a:ext cx="2896884" cy="3381840"/>
      </dsp:txXfrm>
    </dsp:sp>
    <dsp:sp modelId="{08D20CD6-7CD2-E74A-B048-743F6EC8FFAE}">
      <dsp:nvSpPr>
        <dsp:cNvPr id="0" name=""/>
        <dsp:cNvSpPr/>
      </dsp:nvSpPr>
      <dsp:spPr>
        <a:xfrm>
          <a:off x="3305419" y="271616"/>
          <a:ext cx="2896884" cy="403200"/>
        </a:xfrm>
        <a:prstGeom prst="rect">
          <a:avLst/>
        </a:prstGeom>
        <a:solidFill>
          <a:srgbClr val="A93E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Stakeholder empowerment</a:t>
          </a:r>
        </a:p>
      </dsp:txBody>
      <dsp:txXfrm>
        <a:off x="3305419" y="271616"/>
        <a:ext cx="2896884" cy="403200"/>
      </dsp:txXfrm>
    </dsp:sp>
    <dsp:sp modelId="{A1EFAD0A-88A6-D64F-8132-CC45D3182F2D}">
      <dsp:nvSpPr>
        <dsp:cNvPr id="0" name=""/>
        <dsp:cNvSpPr/>
      </dsp:nvSpPr>
      <dsp:spPr>
        <a:xfrm>
          <a:off x="3305419" y="674817"/>
          <a:ext cx="289688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dirty="0"/>
            <a:t>Stakeholder empowerment describes businesses’ active and consistent efforts to build, lengthen and strengthen relationships with their stakeholders. </a:t>
          </a:r>
        </a:p>
        <a:p>
          <a:pPr marL="114300" lvl="1" indent="-114300" algn="l" defTabSz="622300">
            <a:lnSpc>
              <a:spcPct val="90000"/>
            </a:lnSpc>
            <a:spcBef>
              <a:spcPct val="0"/>
            </a:spcBef>
            <a:spcAft>
              <a:spcPct val="15000"/>
            </a:spcAft>
            <a:buChar char="•"/>
          </a:pPr>
          <a:r>
            <a:rPr lang="en-AU" sz="1400" kern="1200"/>
            <a:t>Where stakeholder empowerment differs from more traditional approaches to stakeholder relations is in the profound degree to which power and influence become shared between the two parties. </a:t>
          </a:r>
        </a:p>
        <a:p>
          <a:pPr marL="114300" lvl="1" indent="-114300" algn="l" defTabSz="622300">
            <a:lnSpc>
              <a:spcPct val="90000"/>
            </a:lnSpc>
            <a:spcBef>
              <a:spcPct val="0"/>
            </a:spcBef>
            <a:spcAft>
              <a:spcPct val="15000"/>
            </a:spcAft>
            <a:buChar char="•"/>
          </a:pPr>
          <a:r>
            <a:rPr lang="en-AU" sz="1400" kern="1200"/>
            <a:t>It is this sharing of power that underpins the shared future described by the principle ‘breadth of vision’ and is the objective of stakeholder empowerment.</a:t>
          </a:r>
        </a:p>
      </dsp:txBody>
      <dsp:txXfrm>
        <a:off x="3305419" y="674817"/>
        <a:ext cx="2896884" cy="3381840"/>
      </dsp:txXfrm>
    </dsp:sp>
    <dsp:sp modelId="{DE0988F9-5308-AA48-85A3-92D722BEB871}">
      <dsp:nvSpPr>
        <dsp:cNvPr id="0" name=""/>
        <dsp:cNvSpPr/>
      </dsp:nvSpPr>
      <dsp:spPr>
        <a:xfrm>
          <a:off x="6607867" y="271616"/>
          <a:ext cx="2896884" cy="403200"/>
        </a:xfrm>
        <a:prstGeom prst="rect">
          <a:avLst/>
        </a:prstGeom>
        <a:solidFill>
          <a:srgbClr val="4B508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AU" sz="1400" kern="1200"/>
            <a:t>Being progressive</a:t>
          </a:r>
        </a:p>
      </dsp:txBody>
      <dsp:txXfrm>
        <a:off x="6607867" y="271616"/>
        <a:ext cx="2896884" cy="403200"/>
      </dsp:txXfrm>
    </dsp:sp>
    <dsp:sp modelId="{84BE8E61-7775-EF44-9508-9503900ABB37}">
      <dsp:nvSpPr>
        <dsp:cNvPr id="0" name=""/>
        <dsp:cNvSpPr/>
      </dsp:nvSpPr>
      <dsp:spPr>
        <a:xfrm>
          <a:off x="6607867" y="674817"/>
          <a:ext cx="2896884" cy="3381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AU" sz="1400" kern="1200"/>
            <a:t>In keeping with their long-term vision and enthusiasm for change and new opportunities, leading companies also shared a commitment to progress through models such as excellence, best practice and high performance.</a:t>
          </a:r>
        </a:p>
        <a:p>
          <a:pPr marL="114300" lvl="1" indent="-114300" algn="l" defTabSz="622300">
            <a:lnSpc>
              <a:spcPct val="90000"/>
            </a:lnSpc>
            <a:spcBef>
              <a:spcPct val="0"/>
            </a:spcBef>
            <a:spcAft>
              <a:spcPct val="15000"/>
            </a:spcAft>
            <a:buChar char="•"/>
          </a:pPr>
          <a:r>
            <a:rPr lang="en-AU" sz="1400" kern="1200"/>
            <a:t>How businesses operationalise the ‘being progressive’ principle depends on their business strategy.</a:t>
          </a:r>
        </a:p>
      </dsp:txBody>
      <dsp:txXfrm>
        <a:off x="6607867" y="674817"/>
        <a:ext cx="2896884" cy="3381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10321-C1A2-452B-97EF-383A8D178705}"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194A0-B321-43A8-86CA-D1439BAA1CD7}" type="slidenum">
              <a:rPr lang="en-US" smtClean="0"/>
              <a:t>‹#›</a:t>
            </a:fld>
            <a:endParaRPr lang="en-US"/>
          </a:p>
        </p:txBody>
      </p:sp>
    </p:spTree>
    <p:extLst>
      <p:ext uri="{BB962C8B-B14F-4D97-AF65-F5344CB8AC3E}">
        <p14:creationId xmlns:p14="http://schemas.microsoft.com/office/powerpoint/2010/main" val="136591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CE6CF9F5-25A6-4509-BC66-FAF43B7C3A08}"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21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NOTES:</a:t>
            </a:r>
          </a:p>
          <a:p>
            <a:endParaRPr lang="en-AU" dirty="0"/>
          </a:p>
          <a:p>
            <a:pPr marL="0" indent="0">
              <a:buFont typeface="Arial" panose="020B0604020202020204" pitchFamily="34" charset="0"/>
              <a:buNone/>
            </a:pPr>
            <a:r>
              <a:rPr lang="en-AU" sz="1200" dirty="0">
                <a:effectLst/>
                <a:latin typeface="Times New Roman" panose="02020603050405020304" pitchFamily="18" charset="0"/>
                <a:ea typeface="Times New Roman" panose="02020603050405020304" pitchFamily="18" charset="0"/>
                <a:cs typeface="Calibri" panose="020F0502020204030204" pitchFamily="34" charset="0"/>
              </a:rPr>
              <a:t>Western managers often display cross-cultural ignorance during business negotiations compared to counterparts in other countries. Western habits can be disturbing, such as emphasising areas of disagreement rather than agreement, spending little time understanding the views and interests of the other side, and adopting an adversarial attitude. Westerners often like to leave a negotiation thinking they won, which can be embarrassing to the other side. For this quiz, a low score shows better international presence. If you answered ‘Mostly true’ to three or fewer questions, then consider yourself ready to assist with an international negotiation. If you scored six or more ‘Mostly true’ responses, it is time to learn more about other national cultures before participating in international business deals. Try to develop a greater focus on other people’s needs and an appreciation of different viewpoints. Be open to compromise and develop empathy for people who are different to you.</a:t>
            </a:r>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a:t>
            </a:fld>
            <a:endParaRPr lang="en-US" dirty="0"/>
          </a:p>
        </p:txBody>
      </p:sp>
    </p:spTree>
    <p:extLst>
      <p:ext uri="{BB962C8B-B14F-4D97-AF65-F5344CB8AC3E}">
        <p14:creationId xmlns:p14="http://schemas.microsoft.com/office/powerpoint/2010/main" val="219873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9BB3-085E-0116-FAD6-473FCC620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A8217-141C-8D1D-9492-E6DD21738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2E906-E250-DD12-6DBA-040B2A44DAC6}"/>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1A0CCFB6-5E41-1BB1-E19A-79FC2E66196C}"/>
              </a:ext>
            </a:extLst>
          </p:cNvPr>
          <p:cNvSpPr>
            <a:spLocks noGrp="1"/>
          </p:cNvSpPr>
          <p:nvPr>
            <p:ph type="ftr" sz="quarter" idx="4"/>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2F9E6C9-2CA1-C53F-1A2B-688DD894FFEE}"/>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CE6CF9F5-25A6-4509-BC66-FAF43B7C3A08}"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82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32</a:t>
            </a:fld>
            <a:endParaRPr lang="en-US"/>
          </a:p>
        </p:txBody>
      </p:sp>
    </p:spTree>
    <p:extLst>
      <p:ext uri="{BB962C8B-B14F-4D97-AF65-F5344CB8AC3E}">
        <p14:creationId xmlns:p14="http://schemas.microsoft.com/office/powerpoint/2010/main" val="96064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33</a:t>
            </a:fld>
            <a:endParaRPr lang="en-US"/>
          </a:p>
        </p:txBody>
      </p:sp>
    </p:spTree>
    <p:extLst>
      <p:ext uri="{BB962C8B-B14F-4D97-AF65-F5344CB8AC3E}">
        <p14:creationId xmlns:p14="http://schemas.microsoft.com/office/powerpoint/2010/main" val="54076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31F1182-81F4-9E4F-9108-1E79DEFFDD36}" type="slidenum">
              <a:rPr lang="en-US" smtClean="0"/>
              <a:pPr>
                <a:defRPr/>
              </a:pPr>
              <a:t>34</a:t>
            </a:fld>
            <a:endParaRPr lang="en-US"/>
          </a:p>
        </p:txBody>
      </p:sp>
    </p:spTree>
    <p:extLst>
      <p:ext uri="{BB962C8B-B14F-4D97-AF65-F5344CB8AC3E}">
        <p14:creationId xmlns:p14="http://schemas.microsoft.com/office/powerpoint/2010/main" val="1989263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2E5683-A327-EE53-6A8B-0E590DCBE1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747"/>
          <a:stretch/>
        </p:blipFill>
        <p:spPr>
          <a:xfrm>
            <a:off x="0" y="-2005256"/>
            <a:ext cx="12192000" cy="7612602"/>
          </a:xfrm>
          <a:prstGeom prst="rect">
            <a:avLst/>
          </a:prstGeom>
        </p:spPr>
      </p:pic>
      <p:sp>
        <p:nvSpPr>
          <p:cNvPr id="2" name="Title 1">
            <a:extLst>
              <a:ext uri="{FF2B5EF4-FFF2-40B4-BE49-F238E27FC236}">
                <a16:creationId xmlns:a16="http://schemas.microsoft.com/office/drawing/2014/main" id="{EA9BCC02-48AB-ADD5-CB70-45CB93A479BE}"/>
              </a:ext>
            </a:extLst>
          </p:cNvPr>
          <p:cNvSpPr>
            <a:spLocks noGrp="1"/>
          </p:cNvSpPr>
          <p:nvPr>
            <p:ph type="ctrTitle"/>
          </p:nvPr>
        </p:nvSpPr>
        <p:spPr>
          <a:xfrm>
            <a:off x="1524000" y="1122363"/>
            <a:ext cx="9144000" cy="2387600"/>
          </a:xfrm>
        </p:spPr>
        <p:txBody>
          <a:bodyPr anchor="b"/>
          <a:lstStyle>
            <a:lvl1pPr algn="ctr">
              <a:defRPr sz="45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8D06BDD5-F0C9-3042-85E7-670EA0C5350F}"/>
              </a:ext>
            </a:extLst>
          </p:cNvPr>
          <p:cNvSpPr>
            <a:spLocks noGrp="1"/>
          </p:cNvSpPr>
          <p:nvPr>
            <p:ph type="subTitle" idx="1"/>
          </p:nvPr>
        </p:nvSpPr>
        <p:spPr>
          <a:xfrm>
            <a:off x="1524000" y="3602038"/>
            <a:ext cx="9144000" cy="1655762"/>
          </a:xfrm>
        </p:spPr>
        <p:txBody>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Box 9">
            <a:extLst>
              <a:ext uri="{FF2B5EF4-FFF2-40B4-BE49-F238E27FC236}">
                <a16:creationId xmlns:a16="http://schemas.microsoft.com/office/drawing/2014/main" id="{93C55B97-BEFC-F6C9-00C8-9146A89AE056}"/>
              </a:ext>
            </a:extLst>
          </p:cNvPr>
          <p:cNvSpPr txBox="1"/>
          <p:nvPr userDrawn="1"/>
        </p:nvSpPr>
        <p:spPr>
          <a:xfrm>
            <a:off x="6270171" y="6369635"/>
            <a:ext cx="1776448" cy="253916"/>
          </a:xfrm>
          <a:prstGeom prst="rect">
            <a:avLst/>
          </a:prstGeom>
          <a:noFill/>
        </p:spPr>
        <p:txBody>
          <a:bodyPr wrap="none" rtlCol="0">
            <a:spAutoFit/>
          </a:bodyPr>
          <a:lstStyle/>
          <a:p>
            <a:r>
              <a:rPr lang="en-AU" sz="1050" dirty="0">
                <a:latin typeface="Arial" panose="020B0604020202020204" pitchFamily="34" charset="0"/>
                <a:cs typeface="Arial" panose="020B0604020202020204" pitchFamily="34" charset="0"/>
              </a:rPr>
              <a:t>Provider Code: PRV14012</a:t>
            </a:r>
          </a:p>
        </p:txBody>
      </p:sp>
      <p:sp>
        <p:nvSpPr>
          <p:cNvPr id="11" name="TextBox 10">
            <a:extLst>
              <a:ext uri="{FF2B5EF4-FFF2-40B4-BE49-F238E27FC236}">
                <a16:creationId xmlns:a16="http://schemas.microsoft.com/office/drawing/2014/main" id="{A1BFF9FE-FDC7-5757-B649-FC224017427F}"/>
              </a:ext>
            </a:extLst>
          </p:cNvPr>
          <p:cNvSpPr txBox="1"/>
          <p:nvPr userDrawn="1"/>
        </p:nvSpPr>
        <p:spPr>
          <a:xfrm>
            <a:off x="9192978" y="6369635"/>
            <a:ext cx="1632178" cy="253916"/>
          </a:xfrm>
          <a:prstGeom prst="rect">
            <a:avLst/>
          </a:prstGeom>
          <a:noFill/>
        </p:spPr>
        <p:txBody>
          <a:bodyPr wrap="none" rtlCol="0">
            <a:spAutoFit/>
          </a:bodyPr>
          <a:lstStyle/>
          <a:p>
            <a:r>
              <a:rPr lang="en-AU" sz="1050" dirty="0">
                <a:latin typeface="Arial" panose="020B0604020202020204" pitchFamily="34" charset="0"/>
                <a:cs typeface="Arial" panose="020B0604020202020204" pitchFamily="34" charset="0"/>
              </a:rPr>
              <a:t>CRICOS Code: 03391M</a:t>
            </a:r>
          </a:p>
        </p:txBody>
      </p:sp>
      <p:pic>
        <p:nvPicPr>
          <p:cNvPr id="14" name="Picture 13" descr="A black background with blue text&#10;&#10;Description automatically generated">
            <a:extLst>
              <a:ext uri="{FF2B5EF4-FFF2-40B4-BE49-F238E27FC236}">
                <a16:creationId xmlns:a16="http://schemas.microsoft.com/office/drawing/2014/main" id="{5F3D99FC-96FD-8365-80E7-0F20C16594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714" y="5906271"/>
            <a:ext cx="2578839" cy="731313"/>
          </a:xfrm>
          <a:prstGeom prst="rect">
            <a:avLst/>
          </a:prstGeom>
        </p:spPr>
      </p:pic>
    </p:spTree>
    <p:extLst>
      <p:ext uri="{BB962C8B-B14F-4D97-AF65-F5344CB8AC3E}">
        <p14:creationId xmlns:p14="http://schemas.microsoft.com/office/powerpoint/2010/main" val="75186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63C0-490D-5F5D-E8D6-DEF19B6DBA5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F2551D-3F4C-1938-7EBD-D5864C22A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B0E147-496D-8D20-E3B0-2C9C7CD37F56}"/>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5" name="Footer Placeholder 4">
            <a:extLst>
              <a:ext uri="{FF2B5EF4-FFF2-40B4-BE49-F238E27FC236}">
                <a16:creationId xmlns:a16="http://schemas.microsoft.com/office/drawing/2014/main" id="{9BE9A733-95F5-D5BC-2D54-99820DCF18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C38DB0-B6E4-40B6-40DA-7326AA522C74}"/>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47902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DC5C-942C-8C83-140B-96A8D21D76FB}"/>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B13C13-BA75-1E34-F4DD-878B9F48EDA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F96191-C41F-6340-39A1-D051F5BD43DE}"/>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5" name="Footer Placeholder 4">
            <a:extLst>
              <a:ext uri="{FF2B5EF4-FFF2-40B4-BE49-F238E27FC236}">
                <a16:creationId xmlns:a16="http://schemas.microsoft.com/office/drawing/2014/main" id="{7EE24EC3-A7A0-B666-DDD8-44C8D9584B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D7FF98-869B-F23A-EE39-CFD4BD0D9CF3}"/>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49065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085987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E4463-3CC8-41BC-AAFD-06FDD2733182}"/>
              </a:ext>
            </a:extLst>
          </p:cNvPr>
          <p:cNvSpPr/>
          <p:nvPr userDrawn="1"/>
        </p:nvSpPr>
        <p:spPr>
          <a:xfrm>
            <a:off x="0" y="1482812"/>
            <a:ext cx="12192000" cy="47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33818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6507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117CD-78D6-8140-8F9E-BBE1D9A6A0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25A8DDE0-F96D-EF4F-4AAC-96AC7A3FA2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6E2C7-0B7E-49E7-A2AA-0F31EC71C0E6}"/>
              </a:ext>
            </a:extLst>
          </p:cNvPr>
          <p:cNvSpPr>
            <a:spLocks noGrp="1"/>
          </p:cNvSpPr>
          <p:nvPr>
            <p:ph idx="1"/>
          </p:nvPr>
        </p:nvSpPr>
        <p:spPr>
          <a:xfrm>
            <a:off x="838200" y="1825625"/>
            <a:ext cx="10515600" cy="41539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6600EF9-848E-8342-A464-86DA41E4F60E}"/>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5" name="Footer Placeholder 4">
            <a:extLst>
              <a:ext uri="{FF2B5EF4-FFF2-40B4-BE49-F238E27FC236}">
                <a16:creationId xmlns:a16="http://schemas.microsoft.com/office/drawing/2014/main" id="{82B3BBE9-60F7-9272-739D-6522C6E68C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9B063B-F8FA-5477-6BA4-EA3B781186F0}"/>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9" name="Picture 8" descr="A black background with white text&#10;&#10;Description automatically generated">
            <a:extLst>
              <a:ext uri="{FF2B5EF4-FFF2-40B4-BE49-F238E27FC236}">
                <a16:creationId xmlns:a16="http://schemas.microsoft.com/office/drawing/2014/main" id="{E072116D-CEAC-A2E1-6153-3555683344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0" name="TextBox 9">
            <a:extLst>
              <a:ext uri="{FF2B5EF4-FFF2-40B4-BE49-F238E27FC236}">
                <a16:creationId xmlns:a16="http://schemas.microsoft.com/office/drawing/2014/main" id="{B058552A-4ED8-EF49-F3C5-CDB014C8D4AE}"/>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4017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D2D21-3EBA-35F0-107C-5E3B44F3EF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94DE4502-502A-E513-028F-CB12A61E0F5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0F54D69-3459-8871-6E50-89FACBE2E684}"/>
              </a:ext>
            </a:extLst>
          </p:cNvPr>
          <p:cNvSpPr>
            <a:spLocks noGrp="1"/>
          </p:cNvSpPr>
          <p:nvPr>
            <p:ph type="body" idx="1"/>
          </p:nvPr>
        </p:nvSpPr>
        <p:spPr>
          <a:xfrm>
            <a:off x="831851" y="4589465"/>
            <a:ext cx="10515600" cy="139012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75016-E6EC-9527-6A28-BB6136EAA2F9}"/>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5" name="Footer Placeholder 4">
            <a:extLst>
              <a:ext uri="{FF2B5EF4-FFF2-40B4-BE49-F238E27FC236}">
                <a16:creationId xmlns:a16="http://schemas.microsoft.com/office/drawing/2014/main" id="{16C2A4F1-A0DD-2D3D-AA37-30A98D3E47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4CD5AC-1415-BCDA-AB63-99052A836142}"/>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a:extLst>
              <a:ext uri="{FF2B5EF4-FFF2-40B4-BE49-F238E27FC236}">
                <a16:creationId xmlns:a16="http://schemas.microsoft.com/office/drawing/2014/main" id="{DC4456E6-F407-564E-0040-8C5DE902D7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4547"/>
          <a:stretch/>
        </p:blipFill>
        <p:spPr>
          <a:xfrm>
            <a:off x="0" y="0"/>
            <a:ext cx="12192000" cy="49857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04219F32-9853-FCD3-EA66-E542053F7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2" name="TextBox 11">
            <a:extLst>
              <a:ext uri="{FF2B5EF4-FFF2-40B4-BE49-F238E27FC236}">
                <a16:creationId xmlns:a16="http://schemas.microsoft.com/office/drawing/2014/main" id="{159C27B5-6BBC-80C1-2230-82102BA6A23E}"/>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384437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E3680-4038-471B-BDB3-398A78013B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4394E86B-89A9-45B6-0061-00E5CFEC3A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41327A-5C9A-9F2F-4AA3-868AA1DF81F1}"/>
              </a:ext>
            </a:extLst>
          </p:cNvPr>
          <p:cNvSpPr>
            <a:spLocks noGrp="1"/>
          </p:cNvSpPr>
          <p:nvPr>
            <p:ph sz="half" idx="1"/>
          </p:nvPr>
        </p:nvSpPr>
        <p:spPr>
          <a:xfrm>
            <a:off x="838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026AE27-1080-B3CB-A760-52104E5390BA}"/>
              </a:ext>
            </a:extLst>
          </p:cNvPr>
          <p:cNvSpPr>
            <a:spLocks noGrp="1"/>
          </p:cNvSpPr>
          <p:nvPr>
            <p:ph sz="half" idx="2"/>
          </p:nvPr>
        </p:nvSpPr>
        <p:spPr>
          <a:xfrm>
            <a:off x="6172200" y="1825625"/>
            <a:ext cx="5181600" cy="4175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64F458-28ED-0193-4FA5-EC8434E48334}"/>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6" name="Footer Placeholder 5">
            <a:extLst>
              <a:ext uri="{FF2B5EF4-FFF2-40B4-BE49-F238E27FC236}">
                <a16:creationId xmlns:a16="http://schemas.microsoft.com/office/drawing/2014/main" id="{50127CF5-E4E2-0EB7-8807-4001053BB2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8D8EBB-3195-53E9-4380-1C515DC927CA}"/>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0" name="Picture 9" descr="A black background with white text&#10;&#10;Description automatically generated">
            <a:extLst>
              <a:ext uri="{FF2B5EF4-FFF2-40B4-BE49-F238E27FC236}">
                <a16:creationId xmlns:a16="http://schemas.microsoft.com/office/drawing/2014/main" id="{B3916C34-82BC-E746-A84A-378B9C7675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9" name="TextBox 8">
            <a:extLst>
              <a:ext uri="{FF2B5EF4-FFF2-40B4-BE49-F238E27FC236}">
                <a16:creationId xmlns:a16="http://schemas.microsoft.com/office/drawing/2014/main" id="{9FE021EF-A5C8-D6A8-3926-D0D314DE3466}"/>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1427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43AFFF-EC97-BF54-3C79-0C94413C90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D5B938BD-4D93-C1BF-0A77-B942E331FB8B}"/>
              </a:ext>
            </a:extLst>
          </p:cNvPr>
          <p:cNvSpPr>
            <a:spLocks noGrp="1"/>
          </p:cNvSpPr>
          <p:nvPr>
            <p:ph type="title"/>
          </p:nvPr>
        </p:nvSpPr>
        <p:spPr>
          <a:xfrm>
            <a:off x="839788" y="365127"/>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FC7B3B-DEC5-5B63-9937-38BA625A277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97562-1C65-06EC-946C-C3241F15F3EA}"/>
              </a:ext>
            </a:extLst>
          </p:cNvPr>
          <p:cNvSpPr>
            <a:spLocks noGrp="1"/>
          </p:cNvSpPr>
          <p:nvPr>
            <p:ph sz="half" idx="2"/>
          </p:nvPr>
        </p:nvSpPr>
        <p:spPr>
          <a:xfrm>
            <a:off x="839789" y="2505077"/>
            <a:ext cx="5157787"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9DE4B30-DFFC-0BBF-2735-CFB5299A17D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797F2-74D9-C15D-33CA-37F4205FBA5E}"/>
              </a:ext>
            </a:extLst>
          </p:cNvPr>
          <p:cNvSpPr>
            <a:spLocks noGrp="1"/>
          </p:cNvSpPr>
          <p:nvPr>
            <p:ph sz="quarter" idx="4"/>
          </p:nvPr>
        </p:nvSpPr>
        <p:spPr>
          <a:xfrm>
            <a:off x="6172201" y="2505077"/>
            <a:ext cx="5183188"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1A5C741-4C0E-19DD-4E48-DF9461C5BFCD}"/>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8" name="Footer Placeholder 7">
            <a:extLst>
              <a:ext uri="{FF2B5EF4-FFF2-40B4-BE49-F238E27FC236}">
                <a16:creationId xmlns:a16="http://schemas.microsoft.com/office/drawing/2014/main" id="{70CB7942-B53C-D2F6-58B1-A26D3A8350D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1B46FCE-50D5-0409-FC1C-416DFA969601}"/>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12" name="Picture 11" descr="A black background with white text&#10;&#10;Description automatically generated">
            <a:extLst>
              <a:ext uri="{FF2B5EF4-FFF2-40B4-BE49-F238E27FC236}">
                <a16:creationId xmlns:a16="http://schemas.microsoft.com/office/drawing/2014/main" id="{2298CB4F-CFCB-30DB-9727-E83E12688A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10" name="TextBox 9">
            <a:extLst>
              <a:ext uri="{FF2B5EF4-FFF2-40B4-BE49-F238E27FC236}">
                <a16:creationId xmlns:a16="http://schemas.microsoft.com/office/drawing/2014/main" id="{E5400E6F-848A-07BD-1FFB-4092DE96775B}"/>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72872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5FC7B4-5E93-B73C-66B6-FAE9AC54BD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058" b="23377"/>
          <a:stretch/>
        </p:blipFill>
        <p:spPr>
          <a:xfrm>
            <a:off x="0" y="6074853"/>
            <a:ext cx="12192000" cy="783149"/>
          </a:xfrm>
          <a:prstGeom prst="rect">
            <a:avLst/>
          </a:prstGeom>
        </p:spPr>
      </p:pic>
      <p:sp>
        <p:nvSpPr>
          <p:cNvPr id="2" name="Title 1">
            <a:extLst>
              <a:ext uri="{FF2B5EF4-FFF2-40B4-BE49-F238E27FC236}">
                <a16:creationId xmlns:a16="http://schemas.microsoft.com/office/drawing/2014/main" id="{B69D4FA5-9CFF-220E-0458-50170F2DE1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5E5B9D-D27C-B044-286D-5855FC701ACD}"/>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4" name="Footer Placeholder 3">
            <a:extLst>
              <a:ext uri="{FF2B5EF4-FFF2-40B4-BE49-F238E27FC236}">
                <a16:creationId xmlns:a16="http://schemas.microsoft.com/office/drawing/2014/main" id="{FB6C5A4B-0B9B-E8AF-C391-8207EFE258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0766BE9-A882-D9F6-7638-0191F1236578}"/>
              </a:ext>
            </a:extLst>
          </p:cNvPr>
          <p:cNvSpPr>
            <a:spLocks noGrp="1"/>
          </p:cNvSpPr>
          <p:nvPr>
            <p:ph type="sldNum" sz="quarter" idx="12"/>
          </p:nvPr>
        </p:nvSpPr>
        <p:spPr/>
        <p:txBody>
          <a:bodyPr/>
          <a:lstStyle/>
          <a:p>
            <a:fld id="{08475154-F9FC-49E4-922F-0B8F90CE7C70}" type="slidenum">
              <a:rPr lang="en-AU" smtClean="0"/>
              <a:t>‹#›</a:t>
            </a:fld>
            <a:endParaRPr lang="en-AU"/>
          </a:p>
        </p:txBody>
      </p:sp>
      <p:pic>
        <p:nvPicPr>
          <p:cNvPr id="8" name="Picture 7" descr="A black background with white text&#10;&#10;Description automatically generated">
            <a:extLst>
              <a:ext uri="{FF2B5EF4-FFF2-40B4-BE49-F238E27FC236}">
                <a16:creationId xmlns:a16="http://schemas.microsoft.com/office/drawing/2014/main" id="{9ED19BA5-ED66-09EE-92E9-502FA43AEC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757" y="6200364"/>
            <a:ext cx="1947591" cy="551257"/>
          </a:xfrm>
          <a:prstGeom prst="rect">
            <a:avLst/>
          </a:prstGeom>
        </p:spPr>
      </p:pic>
      <p:sp>
        <p:nvSpPr>
          <p:cNvPr id="6" name="TextBox 5">
            <a:extLst>
              <a:ext uri="{FF2B5EF4-FFF2-40B4-BE49-F238E27FC236}">
                <a16:creationId xmlns:a16="http://schemas.microsoft.com/office/drawing/2014/main" id="{82EDB296-9A0E-449D-4A78-7611BACF5DB0}"/>
              </a:ext>
            </a:extLst>
          </p:cNvPr>
          <p:cNvSpPr txBox="1"/>
          <p:nvPr userDrawn="1"/>
        </p:nvSpPr>
        <p:spPr>
          <a:xfrm>
            <a:off x="9046687" y="6306715"/>
            <a:ext cx="1444626" cy="276999"/>
          </a:xfrm>
          <a:prstGeom prst="rect">
            <a:avLst/>
          </a:prstGeom>
          <a:noFill/>
        </p:spPr>
        <p:txBody>
          <a:bodyPr wrap="none" rtlCol="0">
            <a:spAutoFit/>
          </a:bodyPr>
          <a:lstStyle/>
          <a:p>
            <a:r>
              <a:rPr lang="en-AU" sz="1200" dirty="0">
                <a:solidFill>
                  <a:schemeClr val="bg1"/>
                </a:solidFill>
                <a:latin typeface="Georgia Pro" panose="02040502050405020303" pitchFamily="18" charset="0"/>
              </a:rPr>
              <a:t>School of Business</a:t>
            </a:r>
          </a:p>
        </p:txBody>
      </p:sp>
    </p:spTree>
    <p:extLst>
      <p:ext uri="{BB962C8B-B14F-4D97-AF65-F5344CB8AC3E}">
        <p14:creationId xmlns:p14="http://schemas.microsoft.com/office/powerpoint/2010/main" val="29447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B2B18-A4D8-892B-5B0E-59BB4771875C}"/>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3" name="Footer Placeholder 2">
            <a:extLst>
              <a:ext uri="{FF2B5EF4-FFF2-40B4-BE49-F238E27FC236}">
                <a16:creationId xmlns:a16="http://schemas.microsoft.com/office/drawing/2014/main" id="{F9821F95-18CA-E4EB-1602-40EEE1F25D6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2925634-1D33-7190-3D80-CB588F6E89ED}"/>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269695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AC73-0567-7EEB-3E4D-B1140F62F11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69A5B3-5896-9114-03A2-4C93A2797ED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2143500-E97C-9065-B8A5-D7DBB648DC5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F9FB34-6A1B-5F3A-37DD-429D0F7EBBA5}"/>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6" name="Footer Placeholder 5">
            <a:extLst>
              <a:ext uri="{FF2B5EF4-FFF2-40B4-BE49-F238E27FC236}">
                <a16:creationId xmlns:a16="http://schemas.microsoft.com/office/drawing/2014/main" id="{FA4A6493-1F51-F1E0-A8FB-96850697E3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6E12F9-3056-6E33-D9D9-61B7A71F6A28}"/>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104124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CB77-42E4-B934-B913-93982D0303A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F5B71CF-8766-24FA-3A76-BBC63FFCE51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398B33B1-0D6B-9FB0-F11E-61875A4C4BA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FC817C-EE7E-AF85-5C47-3F66B40B679C}"/>
              </a:ext>
            </a:extLst>
          </p:cNvPr>
          <p:cNvSpPr>
            <a:spLocks noGrp="1"/>
          </p:cNvSpPr>
          <p:nvPr>
            <p:ph type="dt" sz="half" idx="10"/>
          </p:nvPr>
        </p:nvSpPr>
        <p:spPr/>
        <p:txBody>
          <a:bodyPr/>
          <a:lstStyle/>
          <a:p>
            <a:fld id="{1EEEF7A6-2F77-4142-B768-F827357806A5}" type="datetimeFigureOut">
              <a:rPr lang="en-AU" smtClean="0"/>
              <a:t>12/03/2025</a:t>
            </a:fld>
            <a:endParaRPr lang="en-AU"/>
          </a:p>
        </p:txBody>
      </p:sp>
      <p:sp>
        <p:nvSpPr>
          <p:cNvPr id="6" name="Footer Placeholder 5">
            <a:extLst>
              <a:ext uri="{FF2B5EF4-FFF2-40B4-BE49-F238E27FC236}">
                <a16:creationId xmlns:a16="http://schemas.microsoft.com/office/drawing/2014/main" id="{54F5D7C6-A669-5998-499B-E74C5C9F39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BCE5A5-BB3C-BB3F-F8EC-2A3A09AE027C}"/>
              </a:ext>
            </a:extLst>
          </p:cNvPr>
          <p:cNvSpPr>
            <a:spLocks noGrp="1"/>
          </p:cNvSpPr>
          <p:nvPr>
            <p:ph type="sldNum" sz="quarter" idx="12"/>
          </p:nvPr>
        </p:nvSpPr>
        <p:spPr/>
        <p:txBody>
          <a:bodyPr/>
          <a:lstStyle/>
          <a:p>
            <a:fld id="{08475154-F9FC-49E4-922F-0B8F90CE7C70}" type="slidenum">
              <a:rPr lang="en-AU" smtClean="0"/>
              <a:t>‹#›</a:t>
            </a:fld>
            <a:endParaRPr lang="en-AU"/>
          </a:p>
        </p:txBody>
      </p:sp>
    </p:spTree>
    <p:extLst>
      <p:ext uri="{BB962C8B-B14F-4D97-AF65-F5344CB8AC3E}">
        <p14:creationId xmlns:p14="http://schemas.microsoft.com/office/powerpoint/2010/main" val="353078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7F583-F2E3-7CAA-5BFE-93DA4370701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7766F3F3-178E-4531-38FF-EBBEAC953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92C381B-1A90-6E8E-7D56-8BA418D5BB4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EEF7A6-2F77-4142-B768-F827357806A5}" type="datetimeFigureOut">
              <a:rPr lang="en-AU" smtClean="0"/>
              <a:t>12/03/2025</a:t>
            </a:fld>
            <a:endParaRPr lang="en-AU"/>
          </a:p>
        </p:txBody>
      </p:sp>
      <p:sp>
        <p:nvSpPr>
          <p:cNvPr id="5" name="Footer Placeholder 4">
            <a:extLst>
              <a:ext uri="{FF2B5EF4-FFF2-40B4-BE49-F238E27FC236}">
                <a16:creationId xmlns:a16="http://schemas.microsoft.com/office/drawing/2014/main" id="{EDC35CC9-DB65-5F33-D092-29565BC41C2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534231-67D3-95C9-6CEC-B65346F016C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475154-F9FC-49E4-922F-0B8F90CE7C70}" type="slidenum">
              <a:rPr lang="en-AU" smtClean="0"/>
              <a:t>‹#›</a:t>
            </a:fld>
            <a:endParaRPr lang="en-AU"/>
          </a:p>
        </p:txBody>
      </p:sp>
    </p:spTree>
    <p:extLst>
      <p:ext uri="{BB962C8B-B14F-4D97-AF65-F5344CB8AC3E}">
        <p14:creationId xmlns:p14="http://schemas.microsoft.com/office/powerpoint/2010/main" val="442126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3F5A-66CA-BE12-0A2D-6B7F6EAC0C04}"/>
              </a:ext>
            </a:extLst>
          </p:cNvPr>
          <p:cNvSpPr>
            <a:spLocks noGrp="1"/>
          </p:cNvSpPr>
          <p:nvPr>
            <p:ph type="ctrTitle"/>
          </p:nvPr>
        </p:nvSpPr>
        <p:spPr>
          <a:xfrm>
            <a:off x="1695884" y="-596727"/>
            <a:ext cx="8251903" cy="1111734"/>
          </a:xfrm>
        </p:spPr>
        <p:txBody>
          <a:bodyPr/>
          <a:lstStyle/>
          <a:p>
            <a:r>
              <a:rPr lang="en-US" dirty="0">
                <a:latin typeface="Times New Roman" panose="02020603050405020304" pitchFamily="18" charset="0"/>
                <a:cs typeface="Times New Roman" panose="02020603050405020304" pitchFamily="18" charset="0"/>
              </a:rPr>
              <a:t>MN101 Principles of Management </a:t>
            </a:r>
            <a:endParaRPr lang="en-AU"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5B9D906F-D3D1-107E-09B2-FDD2ACFF133D}"/>
              </a:ext>
            </a:extLst>
          </p:cNvPr>
          <p:cNvSpPr txBox="1">
            <a:spLocks/>
          </p:cNvSpPr>
          <p:nvPr/>
        </p:nvSpPr>
        <p:spPr>
          <a:xfrm>
            <a:off x="763522" y="1418206"/>
            <a:ext cx="10515600" cy="29357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Lecture 2 (1) </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r>
              <a:rPr lang="en-AU" sz="2800" b="1" dirty="0">
                <a:solidFill>
                  <a:prstClr val="white"/>
                </a:solidFill>
                <a:latin typeface="Times New Roman" panose="02020603050405020304" pitchFamily="18" charset="0"/>
                <a:cs typeface="Times New Roman" panose="02020603050405020304" pitchFamily="18" charset="0"/>
              </a:rPr>
              <a:t>Managing in a global environment</a:t>
            </a: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3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070517" y="130950"/>
            <a:ext cx="9615798" cy="723884"/>
          </a:xfrm>
        </p:spPr>
        <p:txBody>
          <a:bodyPr/>
          <a:lstStyle/>
          <a:p>
            <a:r>
              <a:rPr lang="en-US" dirty="0">
                <a:solidFill>
                  <a:srgbClr val="00649A"/>
                </a:solidFill>
              </a:rPr>
              <a:t>4. Getting started internationally (cont.)</a:t>
            </a:r>
            <a:endParaRPr lang="en-AU" dirty="0">
              <a:solidFill>
                <a:srgbClr val="00649A"/>
              </a:solidFill>
            </a:endParaRPr>
          </a:p>
        </p:txBody>
      </p:sp>
      <p:graphicFrame>
        <p:nvGraphicFramePr>
          <p:cNvPr id="11" name="Content Placeholder 10">
            <a:extLst>
              <a:ext uri="{FF2B5EF4-FFF2-40B4-BE49-F238E27FC236}">
                <a16:creationId xmlns:a16="http://schemas.microsoft.com/office/drawing/2014/main" id="{A819C511-0479-F169-204E-C1599B12784D}"/>
              </a:ext>
            </a:extLst>
          </p:cNvPr>
          <p:cNvGraphicFramePr>
            <a:graphicFrameLocks noGrp="1"/>
          </p:cNvGraphicFramePr>
          <p:nvPr>
            <p:ph sz="quarter" idx="4"/>
            <p:extLst>
              <p:ext uri="{D42A27DB-BD31-4B8C-83A1-F6EECF244321}">
                <p14:modId xmlns:p14="http://schemas.microsoft.com/office/powerpoint/2010/main" val="715101735"/>
              </p:ext>
            </p:extLst>
          </p:nvPr>
        </p:nvGraphicFramePr>
        <p:xfrm>
          <a:off x="1208134" y="854833"/>
          <a:ext cx="8705300" cy="469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96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016700" y="69580"/>
            <a:ext cx="9970698" cy="750167"/>
          </a:xfrm>
        </p:spPr>
        <p:txBody>
          <a:bodyPr/>
          <a:lstStyle/>
          <a:p>
            <a:r>
              <a:rPr lang="en-US" dirty="0">
                <a:solidFill>
                  <a:srgbClr val="00649A"/>
                </a:solidFill>
              </a:rPr>
              <a:t>4. The international business environment</a:t>
            </a:r>
            <a:endParaRPr lang="en-AU" dirty="0">
              <a:solidFill>
                <a:srgbClr val="00649A"/>
              </a:solidFill>
            </a:endParaRPr>
          </a:p>
        </p:txBody>
      </p:sp>
      <p:sp>
        <p:nvSpPr>
          <p:cNvPr id="6" name="Content Placeholder 5">
            <a:extLst>
              <a:ext uri="{FF2B5EF4-FFF2-40B4-BE49-F238E27FC236}">
                <a16:creationId xmlns:a16="http://schemas.microsoft.com/office/drawing/2014/main" id="{EB48C889-5D70-347A-A014-EED337F718F5}"/>
              </a:ext>
            </a:extLst>
          </p:cNvPr>
          <p:cNvSpPr>
            <a:spLocks noGrp="1"/>
          </p:cNvSpPr>
          <p:nvPr>
            <p:ph sz="half" idx="2"/>
          </p:nvPr>
        </p:nvSpPr>
        <p:spPr>
          <a:xfrm>
            <a:off x="520459" y="1115292"/>
            <a:ext cx="4419532" cy="4691584"/>
          </a:xfrm>
        </p:spPr>
        <p:txBody>
          <a:bodyPr>
            <a:normAutofit fontScale="77500" lnSpcReduction="20000"/>
          </a:bodyPr>
          <a:lstStyle/>
          <a:p>
            <a:r>
              <a:rPr lang="en-AU" sz="2400" b="1" dirty="0">
                <a:solidFill>
                  <a:srgbClr val="00B050"/>
                </a:solidFill>
              </a:rPr>
              <a:t>International management</a:t>
            </a:r>
          </a:p>
          <a:p>
            <a:pPr lvl="1">
              <a:lnSpc>
                <a:spcPct val="170000"/>
              </a:lnSpc>
            </a:pPr>
            <a:r>
              <a:rPr lang="en-AU" sz="2000" dirty="0">
                <a:solidFill>
                  <a:schemeClr val="tx2"/>
                </a:solidFill>
              </a:rPr>
              <a:t>International management is the management of business operations conducted in more than one country.</a:t>
            </a:r>
          </a:p>
          <a:p>
            <a:pPr lvl="1">
              <a:lnSpc>
                <a:spcPct val="170000"/>
              </a:lnSpc>
            </a:pPr>
            <a:r>
              <a:rPr lang="en-AU" sz="2000" dirty="0">
                <a:solidFill>
                  <a:schemeClr val="tx2"/>
                </a:solidFill>
              </a:rPr>
              <a:t>The fundamental tasks of business management do not change in any substantive way when a firm is operating internationally. </a:t>
            </a:r>
          </a:p>
          <a:p>
            <a:pPr marL="571500" lvl="2">
              <a:lnSpc>
                <a:spcPct val="170000"/>
              </a:lnSpc>
              <a:spcBef>
                <a:spcPts val="1000"/>
              </a:spcBef>
            </a:pPr>
            <a:r>
              <a:rPr lang="en-AU" sz="2000" dirty="0">
                <a:solidFill>
                  <a:schemeClr val="tx2"/>
                </a:solidFill>
              </a:rPr>
              <a:t>However, managers will experience greater difficulties and risks when performing these management functions on an international scale.</a:t>
            </a:r>
          </a:p>
        </p:txBody>
      </p:sp>
      <p:sp>
        <p:nvSpPr>
          <p:cNvPr id="4" name="Title 1">
            <a:extLst>
              <a:ext uri="{FF2B5EF4-FFF2-40B4-BE49-F238E27FC236}">
                <a16:creationId xmlns:a16="http://schemas.microsoft.com/office/drawing/2014/main" id="{0A74C0A6-A8C5-131C-991A-B45CE579E155}"/>
              </a:ext>
            </a:extLst>
          </p:cNvPr>
          <p:cNvSpPr txBox="1">
            <a:spLocks/>
          </p:cNvSpPr>
          <p:nvPr/>
        </p:nvSpPr>
        <p:spPr>
          <a:xfrm>
            <a:off x="5343373" y="762680"/>
            <a:ext cx="5111572" cy="76114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000" b="1">
                <a:solidFill>
                  <a:srgbClr val="00B050"/>
                </a:solidFill>
                <a:latin typeface="+mn-lt"/>
                <a:ea typeface="+mn-ea"/>
                <a:cs typeface="+mn-cs"/>
              </a:rPr>
              <a:t>Key factors in the international environment</a:t>
            </a:r>
            <a:endParaRPr lang="en-AU" sz="2000" b="1" dirty="0">
              <a:solidFill>
                <a:srgbClr val="00B050"/>
              </a:solidFill>
              <a:latin typeface="+mn-lt"/>
              <a:ea typeface="+mn-ea"/>
              <a:cs typeface="+mn-cs"/>
            </a:endParaRPr>
          </a:p>
        </p:txBody>
      </p:sp>
      <p:pic>
        <p:nvPicPr>
          <p:cNvPr id="5" name="Picture 4">
            <a:extLst>
              <a:ext uri="{FF2B5EF4-FFF2-40B4-BE49-F238E27FC236}">
                <a16:creationId xmlns:a16="http://schemas.microsoft.com/office/drawing/2014/main" id="{7817E3F3-3475-2581-9C8E-2427314D241C}"/>
              </a:ext>
            </a:extLst>
          </p:cNvPr>
          <p:cNvPicPr>
            <a:picLocks noChangeAspect="1"/>
          </p:cNvPicPr>
          <p:nvPr/>
        </p:nvPicPr>
        <p:blipFill>
          <a:blip r:embed="rId2"/>
          <a:stretch>
            <a:fillRect/>
          </a:stretch>
        </p:blipFill>
        <p:spPr>
          <a:xfrm>
            <a:off x="5254755" y="1353769"/>
            <a:ext cx="5111571" cy="4553164"/>
          </a:xfrm>
          <a:prstGeom prst="rect">
            <a:avLst/>
          </a:prstGeom>
        </p:spPr>
      </p:pic>
    </p:spTree>
    <p:extLst>
      <p:ext uri="{BB962C8B-B14F-4D97-AF65-F5344CB8AC3E}">
        <p14:creationId xmlns:p14="http://schemas.microsoft.com/office/powerpoint/2010/main" val="104675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1384690" y="365125"/>
            <a:ext cx="9970698" cy="648129"/>
          </a:xfrm>
        </p:spPr>
        <p:txBody>
          <a:bodyPr/>
          <a:lstStyle/>
          <a:p>
            <a:r>
              <a:rPr lang="en-US" dirty="0">
                <a:solidFill>
                  <a:srgbClr val="00649A"/>
                </a:solidFill>
              </a:rPr>
              <a:t>5. The economic environment</a:t>
            </a:r>
            <a:endParaRPr lang="en-AU" dirty="0"/>
          </a:p>
        </p:txBody>
      </p:sp>
      <p:sp>
        <p:nvSpPr>
          <p:cNvPr id="3" name="Content Placeholder 2">
            <a:extLst>
              <a:ext uri="{FF2B5EF4-FFF2-40B4-BE49-F238E27FC236}">
                <a16:creationId xmlns:a16="http://schemas.microsoft.com/office/drawing/2014/main" id="{162A2EBB-5856-11FE-73C4-8541C5507A9C}"/>
              </a:ext>
            </a:extLst>
          </p:cNvPr>
          <p:cNvSpPr>
            <a:spLocks noGrp="1"/>
          </p:cNvSpPr>
          <p:nvPr>
            <p:ph sz="half" idx="2"/>
          </p:nvPr>
        </p:nvSpPr>
        <p:spPr>
          <a:xfrm>
            <a:off x="925551" y="1013254"/>
            <a:ext cx="11050859" cy="4930346"/>
          </a:xfrm>
        </p:spPr>
        <p:txBody>
          <a:bodyPr>
            <a:normAutofit fontScale="70000" lnSpcReduction="20000"/>
          </a:bodyPr>
          <a:lstStyle/>
          <a:p>
            <a:r>
              <a:rPr lang="en-AU" sz="2400" dirty="0">
                <a:solidFill>
                  <a:srgbClr val="00B050"/>
                </a:solidFill>
              </a:rPr>
              <a:t>Economic development</a:t>
            </a:r>
          </a:p>
          <a:p>
            <a:pPr lvl="1">
              <a:lnSpc>
                <a:spcPct val="150000"/>
              </a:lnSpc>
              <a:buFont typeface="Wingdings" panose="05000000000000000000" pitchFamily="2" charset="2"/>
              <a:buChar char="Ø"/>
            </a:pPr>
            <a:r>
              <a:rPr lang="en-AU" sz="2000" dirty="0">
                <a:solidFill>
                  <a:schemeClr val="tx2"/>
                </a:solidFill>
              </a:rPr>
              <a:t>Economic development differs widely among the countries and regions of the world. </a:t>
            </a:r>
          </a:p>
          <a:p>
            <a:pPr lvl="1">
              <a:lnSpc>
                <a:spcPct val="150000"/>
              </a:lnSpc>
              <a:buFont typeface="Wingdings" panose="05000000000000000000" pitchFamily="2" charset="2"/>
              <a:buChar char="Ø"/>
            </a:pPr>
            <a:r>
              <a:rPr lang="en-AU" sz="2000" dirty="0">
                <a:solidFill>
                  <a:schemeClr val="tx2"/>
                </a:solidFill>
              </a:rPr>
              <a:t>Countries can be categorised as either developed or developing/emerging/less-developed countries (LDCs). </a:t>
            </a:r>
          </a:p>
          <a:p>
            <a:pPr marL="685800" lvl="2" indent="-285750">
              <a:lnSpc>
                <a:spcPct val="150000"/>
              </a:lnSpc>
              <a:spcBef>
                <a:spcPts val="1000"/>
              </a:spcBef>
              <a:buFont typeface="Wingdings" panose="05000000000000000000" pitchFamily="2" charset="2"/>
              <a:buChar char="Ø"/>
            </a:pPr>
            <a:r>
              <a:rPr lang="en-AU" sz="2000" dirty="0">
                <a:solidFill>
                  <a:schemeClr val="tx2"/>
                </a:solidFill>
              </a:rPr>
              <a:t>Developing countries have low per-capita incomes (income generated by the nation’s production of goods and services divided by total population). </a:t>
            </a:r>
          </a:p>
          <a:p>
            <a:pPr marL="400050" lvl="2" indent="0">
              <a:lnSpc>
                <a:spcPct val="150000"/>
              </a:lnSpc>
              <a:spcBef>
                <a:spcPts val="1000"/>
              </a:spcBef>
              <a:buNone/>
            </a:pPr>
            <a:endParaRPr lang="en-AU" sz="2000" dirty="0">
              <a:solidFill>
                <a:schemeClr val="tx2"/>
              </a:solidFill>
            </a:endParaRPr>
          </a:p>
          <a:p>
            <a:pPr lvl="1"/>
            <a:r>
              <a:rPr lang="en-AU" sz="2300" b="1" dirty="0">
                <a:solidFill>
                  <a:schemeClr val="tx2"/>
                </a:solidFill>
              </a:rPr>
              <a:t>Infrastructure </a:t>
            </a:r>
          </a:p>
          <a:p>
            <a:pPr lvl="2">
              <a:lnSpc>
                <a:spcPct val="170000"/>
              </a:lnSpc>
            </a:pPr>
            <a:r>
              <a:rPr lang="en-AU" sz="2600" dirty="0">
                <a:solidFill>
                  <a:schemeClr val="tx2"/>
                </a:solidFill>
              </a:rPr>
              <a:t>Infrastructure describes a country’s physical facilities that support economic activities, including:</a:t>
            </a:r>
          </a:p>
          <a:p>
            <a:pPr lvl="3">
              <a:lnSpc>
                <a:spcPct val="170000"/>
              </a:lnSpc>
              <a:buFont typeface="Wingdings" panose="05000000000000000000" pitchFamily="2" charset="2"/>
              <a:buChar char="Ø"/>
            </a:pPr>
            <a:r>
              <a:rPr lang="en-AU" sz="2600" dirty="0">
                <a:solidFill>
                  <a:schemeClr val="tx2"/>
                </a:solidFill>
              </a:rPr>
              <a:t>transportation facilities, e.g. airports, highways and railways</a:t>
            </a:r>
          </a:p>
          <a:p>
            <a:pPr lvl="3">
              <a:lnSpc>
                <a:spcPct val="170000"/>
              </a:lnSpc>
              <a:buFont typeface="Wingdings" panose="05000000000000000000" pitchFamily="2" charset="2"/>
              <a:buChar char="Ø"/>
            </a:pPr>
            <a:r>
              <a:rPr lang="en-AU" sz="2600" dirty="0">
                <a:solidFill>
                  <a:schemeClr val="tx2"/>
                </a:solidFill>
              </a:rPr>
              <a:t>energy-producing facilities, e.g. utilities and power stations</a:t>
            </a:r>
          </a:p>
          <a:p>
            <a:pPr lvl="3">
              <a:lnSpc>
                <a:spcPct val="170000"/>
              </a:lnSpc>
              <a:buFont typeface="Wingdings" panose="05000000000000000000" pitchFamily="2" charset="2"/>
              <a:buChar char="Ø"/>
            </a:pPr>
            <a:r>
              <a:rPr lang="en-AU" sz="2600" dirty="0">
                <a:solidFill>
                  <a:schemeClr val="tx2"/>
                </a:solidFill>
              </a:rPr>
              <a:t>communication facilities, e.g. telephone lines and radio stations.</a:t>
            </a:r>
          </a:p>
          <a:p>
            <a:pPr lvl="2">
              <a:lnSpc>
                <a:spcPct val="170000"/>
              </a:lnSpc>
            </a:pPr>
            <a:r>
              <a:rPr lang="en-AU" sz="2600" dirty="0">
                <a:solidFill>
                  <a:schemeClr val="tx2"/>
                </a:solidFill>
              </a:rPr>
              <a:t>Firms operating in LDCs must contend with lower-quality infrastructure.</a:t>
            </a:r>
          </a:p>
          <a:p>
            <a:pPr marL="685800" lvl="2" indent="-285750">
              <a:lnSpc>
                <a:spcPct val="150000"/>
              </a:lnSpc>
              <a:spcBef>
                <a:spcPts val="1000"/>
              </a:spcBef>
              <a:buFont typeface="Wingdings" panose="05000000000000000000" pitchFamily="2" charset="2"/>
              <a:buChar char="Ø"/>
            </a:pPr>
            <a:endParaRPr lang="en-AU" sz="2000" dirty="0">
              <a:solidFill>
                <a:schemeClr val="tx2"/>
              </a:solidFill>
            </a:endParaRPr>
          </a:p>
        </p:txBody>
      </p:sp>
    </p:spTree>
    <p:extLst>
      <p:ext uri="{BB962C8B-B14F-4D97-AF65-F5344CB8AC3E}">
        <p14:creationId xmlns:p14="http://schemas.microsoft.com/office/powerpoint/2010/main" val="255502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503743" y="0"/>
            <a:ext cx="9970698" cy="616182"/>
          </a:xfrm>
        </p:spPr>
        <p:txBody>
          <a:bodyPr/>
          <a:lstStyle/>
          <a:p>
            <a:r>
              <a:rPr lang="en-US" sz="2400" b="1" dirty="0">
                <a:latin typeface="+mn-lt"/>
                <a:ea typeface="+mn-ea"/>
                <a:cs typeface="+mn-cs"/>
              </a:rPr>
              <a:t>5. The economic environment (cont.)</a:t>
            </a:r>
            <a:endParaRPr lang="en-AU" sz="2400" b="1" dirty="0">
              <a:latin typeface="+mn-lt"/>
              <a:ea typeface="+mn-ea"/>
              <a:cs typeface="+mn-cs"/>
            </a:endParaRPr>
          </a:p>
        </p:txBody>
      </p:sp>
      <p:sp>
        <p:nvSpPr>
          <p:cNvPr id="3" name="Content Placeholder 2">
            <a:extLst>
              <a:ext uri="{FF2B5EF4-FFF2-40B4-BE49-F238E27FC236}">
                <a16:creationId xmlns:a16="http://schemas.microsoft.com/office/drawing/2014/main" id="{162A2EBB-5856-11FE-73C4-8541C5507A9C}"/>
              </a:ext>
            </a:extLst>
          </p:cNvPr>
          <p:cNvSpPr>
            <a:spLocks noGrp="1"/>
          </p:cNvSpPr>
          <p:nvPr>
            <p:ph sz="half" idx="2"/>
          </p:nvPr>
        </p:nvSpPr>
        <p:spPr>
          <a:xfrm>
            <a:off x="503744" y="858856"/>
            <a:ext cx="11450364" cy="5140500"/>
          </a:xfrm>
        </p:spPr>
        <p:txBody>
          <a:bodyPr>
            <a:normAutofit/>
          </a:bodyPr>
          <a:lstStyle/>
          <a:p>
            <a:r>
              <a:rPr lang="en-AU" sz="2000" b="1" dirty="0">
                <a:solidFill>
                  <a:srgbClr val="00B050"/>
                </a:solidFill>
              </a:rPr>
              <a:t>Resource and product markets</a:t>
            </a:r>
          </a:p>
          <a:p>
            <a:pPr lvl="1">
              <a:lnSpc>
                <a:spcPct val="150000"/>
              </a:lnSpc>
              <a:buFont typeface="Wingdings" panose="05000000000000000000" pitchFamily="2" charset="2"/>
              <a:buChar char="Ø"/>
            </a:pPr>
            <a:r>
              <a:rPr lang="en-AU" sz="1700" dirty="0">
                <a:solidFill>
                  <a:schemeClr val="tx2"/>
                </a:solidFill>
              </a:rPr>
              <a:t>When operating in another country, managers must evaluate the market demand for their products. </a:t>
            </a:r>
          </a:p>
          <a:p>
            <a:pPr marL="685800" lvl="2" indent="-285750">
              <a:lnSpc>
                <a:spcPct val="150000"/>
              </a:lnSpc>
              <a:spcBef>
                <a:spcPts val="1000"/>
              </a:spcBef>
              <a:buFont typeface="Wingdings" panose="05000000000000000000" pitchFamily="2" charset="2"/>
              <a:buChar char="Ø"/>
            </a:pPr>
            <a:r>
              <a:rPr lang="en-AU" sz="1700" dirty="0">
                <a:solidFill>
                  <a:schemeClr val="tx2"/>
                </a:solidFill>
              </a:rPr>
              <a:t>If market demand is high, managers may choose to export products to that country.</a:t>
            </a:r>
          </a:p>
          <a:p>
            <a:pPr lvl="1">
              <a:lnSpc>
                <a:spcPct val="150000"/>
              </a:lnSpc>
              <a:buFont typeface="Wingdings" panose="05000000000000000000" pitchFamily="2" charset="2"/>
              <a:buChar char="Ø"/>
            </a:pPr>
            <a:r>
              <a:rPr lang="en-AU" sz="1700" dirty="0">
                <a:solidFill>
                  <a:schemeClr val="tx2"/>
                </a:solidFill>
              </a:rPr>
              <a:t>To develop plants, however, resource markets for providing raw materials and labour must also be available.</a:t>
            </a:r>
          </a:p>
          <a:p>
            <a:r>
              <a:rPr lang="en-AU" sz="2000" b="1" dirty="0">
                <a:solidFill>
                  <a:srgbClr val="00B050"/>
                </a:solidFill>
              </a:rPr>
              <a:t>Exchange rates, inflation, interest rates and economic growth</a:t>
            </a:r>
          </a:p>
          <a:p>
            <a:pPr lvl="1">
              <a:lnSpc>
                <a:spcPct val="150000"/>
              </a:lnSpc>
              <a:buFont typeface="Wingdings" panose="05000000000000000000" pitchFamily="2" charset="2"/>
              <a:buChar char="Ø"/>
            </a:pPr>
            <a:r>
              <a:rPr lang="en-AU" sz="1700" dirty="0">
                <a:solidFill>
                  <a:schemeClr val="tx2"/>
                </a:solidFill>
              </a:rPr>
              <a:t>The exchange rate is the rate at which one country’s currency is exchanged for that of another country. </a:t>
            </a:r>
          </a:p>
          <a:p>
            <a:pPr marL="742950" lvl="2" indent="-342900">
              <a:lnSpc>
                <a:spcPct val="150000"/>
              </a:lnSpc>
              <a:spcBef>
                <a:spcPts val="1000"/>
              </a:spcBef>
              <a:buFont typeface="Wingdings" panose="05000000000000000000" pitchFamily="2" charset="2"/>
              <a:buChar char="Ø"/>
            </a:pPr>
            <a:r>
              <a:rPr lang="en-AU" sz="1700" dirty="0">
                <a:solidFill>
                  <a:schemeClr val="tx2"/>
                </a:solidFill>
              </a:rPr>
              <a:t>Changes in the exchange rate can have major implications for the profitability of international operations that make daily exchanges into other currencies.</a:t>
            </a:r>
          </a:p>
          <a:p>
            <a:pPr lvl="1">
              <a:lnSpc>
                <a:spcPct val="150000"/>
              </a:lnSpc>
              <a:buFont typeface="Wingdings" panose="05000000000000000000" pitchFamily="2" charset="2"/>
              <a:buChar char="Ø"/>
            </a:pPr>
            <a:r>
              <a:rPr lang="en-AU" sz="1700" dirty="0">
                <a:solidFill>
                  <a:schemeClr val="tx2"/>
                </a:solidFill>
              </a:rPr>
              <a:t>Inflation rates measure the annual rate of growth of prices in the economy, and interest rates measure the cost of borrowing money.</a:t>
            </a:r>
          </a:p>
          <a:p>
            <a:pPr lvl="1">
              <a:lnSpc>
                <a:spcPct val="150000"/>
              </a:lnSpc>
              <a:buFont typeface="Wingdings" panose="05000000000000000000" pitchFamily="2" charset="2"/>
              <a:buChar char="Ø"/>
            </a:pPr>
            <a:endParaRPr lang="en-AU" sz="1700" dirty="0"/>
          </a:p>
        </p:txBody>
      </p:sp>
    </p:spTree>
    <p:extLst>
      <p:ext uri="{BB962C8B-B14F-4D97-AF65-F5344CB8AC3E}">
        <p14:creationId xmlns:p14="http://schemas.microsoft.com/office/powerpoint/2010/main" val="173739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827129" y="130950"/>
            <a:ext cx="9970698" cy="582728"/>
          </a:xfrm>
        </p:spPr>
        <p:txBody>
          <a:bodyPr/>
          <a:lstStyle/>
          <a:p>
            <a:r>
              <a:rPr lang="en-AU" dirty="0">
                <a:solidFill>
                  <a:srgbClr val="00649A"/>
                </a:solidFill>
              </a:rPr>
              <a:t>6.The legal–political environment</a:t>
            </a:r>
          </a:p>
        </p:txBody>
      </p:sp>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312234" y="954862"/>
            <a:ext cx="11463453" cy="5100250"/>
          </a:xfrm>
        </p:spPr>
        <p:txBody>
          <a:bodyPr>
            <a:normAutofit fontScale="85000" lnSpcReduction="20000"/>
          </a:bodyPr>
          <a:lstStyle/>
          <a:p>
            <a:r>
              <a:rPr lang="en-AU" sz="2400" dirty="0">
                <a:solidFill>
                  <a:srgbClr val="00B050"/>
                </a:solidFill>
              </a:rPr>
              <a:t>Dealing with foreign governments</a:t>
            </a:r>
          </a:p>
          <a:p>
            <a:pPr lvl="1">
              <a:lnSpc>
                <a:spcPct val="150000"/>
              </a:lnSpc>
              <a:buFont typeface="Wingdings" panose="05000000000000000000" pitchFamily="2" charset="2"/>
              <a:buChar char="Ø"/>
            </a:pPr>
            <a:r>
              <a:rPr lang="en-AU" sz="2100" dirty="0">
                <a:solidFill>
                  <a:schemeClr val="tx2"/>
                </a:solidFill>
              </a:rPr>
              <a:t>Differing laws and regulations make doing business a challenge for international organisations. </a:t>
            </a:r>
          </a:p>
          <a:p>
            <a:pPr lvl="1">
              <a:lnSpc>
                <a:spcPct val="150000"/>
              </a:lnSpc>
              <a:buFont typeface="Wingdings" panose="05000000000000000000" pitchFamily="2" charset="2"/>
              <a:buChar char="Ø"/>
            </a:pPr>
            <a:r>
              <a:rPr lang="en-AU" sz="2100" dirty="0">
                <a:solidFill>
                  <a:schemeClr val="tx2"/>
                </a:solidFill>
              </a:rPr>
              <a:t>Host governments have myriad laws concerning libel statutes, consumer protection, information and labelling, employment and safety, and wages. </a:t>
            </a:r>
          </a:p>
          <a:p>
            <a:pPr lvl="1">
              <a:lnSpc>
                <a:spcPct val="150000"/>
              </a:lnSpc>
              <a:buFont typeface="Wingdings" panose="05000000000000000000" pitchFamily="2" charset="2"/>
              <a:buChar char="Ø"/>
            </a:pPr>
            <a:r>
              <a:rPr lang="en-AU" sz="2100" dirty="0">
                <a:solidFill>
                  <a:schemeClr val="tx2"/>
                </a:solidFill>
              </a:rPr>
              <a:t>International managers must learn these rules and regulations, which likely differ from those in the company’s home country, and abide by them.</a:t>
            </a:r>
          </a:p>
          <a:p>
            <a:r>
              <a:rPr lang="en-AU" sz="2400" dirty="0">
                <a:solidFill>
                  <a:srgbClr val="00B050"/>
                </a:solidFill>
              </a:rPr>
              <a:t>Political risk and instability</a:t>
            </a:r>
          </a:p>
          <a:p>
            <a:pPr lvl="1">
              <a:lnSpc>
                <a:spcPct val="150000"/>
              </a:lnSpc>
              <a:buFont typeface="Wingdings" panose="05000000000000000000" pitchFamily="2" charset="2"/>
              <a:buChar char="Ø"/>
            </a:pPr>
            <a:r>
              <a:rPr lang="en-AU" sz="2100" b="1" dirty="0">
                <a:solidFill>
                  <a:schemeClr val="tx2"/>
                </a:solidFill>
              </a:rPr>
              <a:t>Political risk </a:t>
            </a:r>
            <a:r>
              <a:rPr lang="en-AU" sz="2100" dirty="0">
                <a:solidFill>
                  <a:schemeClr val="tx2"/>
                </a:solidFill>
              </a:rPr>
              <a:t>is the risk of loss of assets, earning power or managerial control due to political changes or instability in a host country. </a:t>
            </a:r>
          </a:p>
          <a:p>
            <a:pPr lvl="1">
              <a:lnSpc>
                <a:spcPct val="150000"/>
              </a:lnSpc>
              <a:buFont typeface="Wingdings" panose="05000000000000000000" pitchFamily="2" charset="2"/>
              <a:buChar char="Ø"/>
            </a:pPr>
            <a:r>
              <a:rPr lang="en-AU" sz="2100" dirty="0">
                <a:solidFill>
                  <a:schemeClr val="tx2"/>
                </a:solidFill>
              </a:rPr>
              <a:t>This includes conflicts, e.g. social unrest, ethnic violence, social activism, and politically motivated terrorism and cyberthreats, as well as government actions, e.g. changes in laws, taxes and other regulations.</a:t>
            </a:r>
          </a:p>
          <a:p>
            <a:pPr lvl="1">
              <a:lnSpc>
                <a:spcPct val="150000"/>
              </a:lnSpc>
              <a:buFont typeface="Wingdings" panose="05000000000000000000" pitchFamily="2" charset="2"/>
              <a:buChar char="Ø"/>
            </a:pPr>
            <a:r>
              <a:rPr lang="en-AU" sz="2100" dirty="0">
                <a:solidFill>
                  <a:schemeClr val="tx2"/>
                </a:solidFill>
              </a:rPr>
              <a:t>Political instability includes riots, revolutions, civil disorder and frequent changes in government.</a:t>
            </a:r>
          </a:p>
          <a:p>
            <a:pPr lvl="1">
              <a:lnSpc>
                <a:spcPct val="150000"/>
              </a:lnSpc>
              <a:buFont typeface="Wingdings" panose="05000000000000000000" pitchFamily="2" charset="2"/>
              <a:buChar char="Ø"/>
            </a:pPr>
            <a:endParaRPr lang="en-AU" sz="2100" dirty="0">
              <a:solidFill>
                <a:schemeClr val="tx2"/>
              </a:solidFill>
            </a:endParaRPr>
          </a:p>
        </p:txBody>
      </p:sp>
    </p:spTree>
    <p:extLst>
      <p:ext uri="{BB962C8B-B14F-4D97-AF65-F5344CB8AC3E}">
        <p14:creationId xmlns:p14="http://schemas.microsoft.com/office/powerpoint/2010/main" val="165598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894036" y="727"/>
            <a:ext cx="9970698" cy="727695"/>
          </a:xfrm>
        </p:spPr>
        <p:txBody>
          <a:bodyPr>
            <a:normAutofit/>
          </a:bodyPr>
          <a:lstStyle/>
          <a:p>
            <a:r>
              <a:rPr lang="en-AU" dirty="0">
                <a:solidFill>
                  <a:srgbClr val="00649A"/>
                </a:solidFill>
              </a:rPr>
              <a:t>7. The sociocultural environment (cont.)</a:t>
            </a:r>
          </a:p>
        </p:txBody>
      </p:sp>
      <p:sp>
        <p:nvSpPr>
          <p:cNvPr id="7" name="Text Placeholder 6">
            <a:extLst>
              <a:ext uri="{FF2B5EF4-FFF2-40B4-BE49-F238E27FC236}">
                <a16:creationId xmlns:a16="http://schemas.microsoft.com/office/drawing/2014/main" id="{C21B3FF3-7AB8-4827-509C-DC3820C01421}"/>
              </a:ext>
            </a:extLst>
          </p:cNvPr>
          <p:cNvSpPr>
            <a:spLocks noGrp="1"/>
          </p:cNvSpPr>
          <p:nvPr>
            <p:ph type="body" sz="quarter" idx="3"/>
          </p:nvPr>
        </p:nvSpPr>
        <p:spPr>
          <a:xfrm>
            <a:off x="2460363" y="2977376"/>
            <a:ext cx="7531129" cy="364398"/>
          </a:xfrm>
        </p:spPr>
        <p:txBody>
          <a:bodyPr/>
          <a:lstStyle/>
          <a:p>
            <a:pPr algn="ctr"/>
            <a:r>
              <a:rPr lang="en-AU" dirty="0">
                <a:solidFill>
                  <a:srgbClr val="00B050"/>
                </a:solidFill>
              </a:rPr>
              <a:t>GLOBE Project value dimensions</a:t>
            </a:r>
          </a:p>
        </p:txBody>
      </p:sp>
      <p:graphicFrame>
        <p:nvGraphicFramePr>
          <p:cNvPr id="11" name="Content Placeholder 10">
            <a:extLst>
              <a:ext uri="{FF2B5EF4-FFF2-40B4-BE49-F238E27FC236}">
                <a16:creationId xmlns:a16="http://schemas.microsoft.com/office/drawing/2014/main" id="{9F0AFA9D-672E-8DFD-2E21-8AF6A21DF030}"/>
              </a:ext>
            </a:extLst>
          </p:cNvPr>
          <p:cNvGraphicFramePr>
            <a:graphicFrameLocks noGrp="1"/>
          </p:cNvGraphicFramePr>
          <p:nvPr>
            <p:ph sz="quarter" idx="4"/>
            <p:extLst>
              <p:ext uri="{D42A27DB-BD31-4B8C-83A1-F6EECF244321}">
                <p14:modId xmlns:p14="http://schemas.microsoft.com/office/powerpoint/2010/main" val="3744937323"/>
              </p:ext>
            </p:extLst>
          </p:nvPr>
        </p:nvGraphicFramePr>
        <p:xfrm>
          <a:off x="524825" y="3173412"/>
          <a:ext cx="1094162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5">
            <a:extLst>
              <a:ext uri="{FF2B5EF4-FFF2-40B4-BE49-F238E27FC236}">
                <a16:creationId xmlns:a16="http://schemas.microsoft.com/office/drawing/2014/main" id="{5A9EE431-7028-D743-9E34-026E2557EEAA}"/>
              </a:ext>
            </a:extLst>
          </p:cNvPr>
          <p:cNvSpPr>
            <a:spLocks noGrp="1"/>
          </p:cNvSpPr>
          <p:nvPr>
            <p:ph sz="half" idx="2"/>
          </p:nvPr>
        </p:nvSpPr>
        <p:spPr>
          <a:xfrm>
            <a:off x="381000" y="707735"/>
            <a:ext cx="11430000" cy="2171623"/>
          </a:xfrm>
        </p:spPr>
        <p:txBody>
          <a:bodyPr>
            <a:normAutofit/>
          </a:bodyPr>
          <a:lstStyle/>
          <a:p>
            <a:pPr>
              <a:lnSpc>
                <a:spcPct val="100000"/>
              </a:lnSpc>
            </a:pPr>
            <a:r>
              <a:rPr lang="en-AU" sz="2400" dirty="0">
                <a:solidFill>
                  <a:srgbClr val="00B050"/>
                </a:solidFill>
              </a:rPr>
              <a:t>Social values</a:t>
            </a:r>
          </a:p>
          <a:p>
            <a:pPr>
              <a:lnSpc>
                <a:spcPct val="100000"/>
              </a:lnSpc>
              <a:buFont typeface="Wingdings" panose="05000000000000000000" pitchFamily="2" charset="2"/>
              <a:buChar char="Ø"/>
            </a:pPr>
            <a:r>
              <a:rPr lang="en-AU" sz="2000" dirty="0">
                <a:solidFill>
                  <a:schemeClr val="tx2"/>
                </a:solidFill>
              </a:rPr>
              <a:t>Ethnocentrism refers to a natural tendency of people to regard their own culture as superior and to downgrade or dismiss other cultural values.</a:t>
            </a:r>
          </a:p>
          <a:p>
            <a:pPr marL="685800" lvl="2" indent="-285750">
              <a:lnSpc>
                <a:spcPct val="100000"/>
              </a:lnSpc>
              <a:spcBef>
                <a:spcPts val="1000"/>
              </a:spcBef>
              <a:buFont typeface="Wingdings" panose="05000000000000000000" pitchFamily="2" charset="2"/>
              <a:buChar char="Ø"/>
            </a:pPr>
            <a:r>
              <a:rPr lang="en-AU" dirty="0">
                <a:solidFill>
                  <a:schemeClr val="tx2"/>
                </a:solidFill>
              </a:rPr>
              <a:t>Many managers fail to realise that the values and behaviour that typically govern how business is done in their own country don’t always translate to the rest of the world.</a:t>
            </a:r>
          </a:p>
          <a:p>
            <a:pPr marL="685800" lvl="2" indent="-285750">
              <a:lnSpc>
                <a:spcPct val="100000"/>
              </a:lnSpc>
              <a:spcBef>
                <a:spcPts val="1000"/>
              </a:spcBef>
              <a:buFont typeface="Wingdings" panose="05000000000000000000" pitchFamily="2" charset="2"/>
              <a:buChar char="Ø"/>
            </a:pPr>
            <a:r>
              <a:rPr lang="en-AU" dirty="0">
                <a:solidFill>
                  <a:schemeClr val="tx2"/>
                </a:solidFill>
              </a:rPr>
              <a:t>This is particularly the case with Western managers.</a:t>
            </a:r>
          </a:p>
        </p:txBody>
      </p:sp>
    </p:spTree>
    <p:extLst>
      <p:ext uri="{BB962C8B-B14F-4D97-AF65-F5344CB8AC3E}">
        <p14:creationId xmlns:p14="http://schemas.microsoft.com/office/powerpoint/2010/main" val="58618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21B3FF3-7AB8-4827-509C-DC3820C01421}"/>
              </a:ext>
            </a:extLst>
          </p:cNvPr>
          <p:cNvSpPr>
            <a:spLocks noGrp="1"/>
          </p:cNvSpPr>
          <p:nvPr>
            <p:ph type="body" sz="quarter" idx="3"/>
          </p:nvPr>
        </p:nvSpPr>
        <p:spPr>
          <a:xfrm>
            <a:off x="5859966" y="1157765"/>
            <a:ext cx="5183188" cy="346393"/>
          </a:xfrm>
        </p:spPr>
        <p:txBody>
          <a:bodyPr/>
          <a:lstStyle/>
          <a:p>
            <a:r>
              <a:rPr lang="en-AU" dirty="0"/>
              <a:t>High-context and low-context cultures</a:t>
            </a:r>
          </a:p>
        </p:txBody>
      </p:sp>
      <p:graphicFrame>
        <p:nvGraphicFramePr>
          <p:cNvPr id="9" name="Content Placeholder 8">
            <a:extLst>
              <a:ext uri="{FF2B5EF4-FFF2-40B4-BE49-F238E27FC236}">
                <a16:creationId xmlns:a16="http://schemas.microsoft.com/office/drawing/2014/main" id="{2222FDE6-A85F-FD29-2DF5-5967CA8E0CEB}"/>
              </a:ext>
            </a:extLst>
          </p:cNvPr>
          <p:cNvGraphicFramePr>
            <a:graphicFrameLocks noGrp="1"/>
          </p:cNvGraphicFramePr>
          <p:nvPr>
            <p:ph sz="quarter" idx="4"/>
            <p:extLst>
              <p:ext uri="{D42A27DB-BD31-4B8C-83A1-F6EECF244321}">
                <p14:modId xmlns:p14="http://schemas.microsoft.com/office/powerpoint/2010/main" val="3572440929"/>
              </p:ext>
            </p:extLst>
          </p:nvPr>
        </p:nvGraphicFramePr>
        <p:xfrm>
          <a:off x="4246835" y="1606789"/>
          <a:ext cx="7945165" cy="4720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5">
            <a:extLst>
              <a:ext uri="{FF2B5EF4-FFF2-40B4-BE49-F238E27FC236}">
                <a16:creationId xmlns:a16="http://schemas.microsoft.com/office/drawing/2014/main" id="{CF199289-40D9-49AE-D588-C404EC406131}"/>
              </a:ext>
            </a:extLst>
          </p:cNvPr>
          <p:cNvSpPr>
            <a:spLocks noGrp="1"/>
          </p:cNvSpPr>
          <p:nvPr>
            <p:ph sz="half" idx="2"/>
          </p:nvPr>
        </p:nvSpPr>
        <p:spPr>
          <a:xfrm>
            <a:off x="267629" y="2033488"/>
            <a:ext cx="3233854" cy="3965868"/>
          </a:xfrm>
        </p:spPr>
        <p:txBody>
          <a:bodyPr>
            <a:normAutofit fontScale="85000" lnSpcReduction="20000"/>
          </a:bodyPr>
          <a:lstStyle/>
          <a:p>
            <a:pPr marL="0" indent="0">
              <a:buNone/>
            </a:pPr>
            <a:endParaRPr lang="en-AU" sz="2400" dirty="0"/>
          </a:p>
          <a:p>
            <a:pPr marL="0" indent="0">
              <a:lnSpc>
                <a:spcPct val="160000"/>
              </a:lnSpc>
              <a:buNone/>
            </a:pPr>
            <a:r>
              <a:rPr lang="en-AU" sz="2400" dirty="0">
                <a:solidFill>
                  <a:schemeClr val="tx2"/>
                </a:solidFill>
              </a:rPr>
              <a:t>Implicit communication means that people send and receive unspoken cues, such as tone of voice or body language, in addition to the explicit spoken words when talking with others.</a:t>
            </a:r>
          </a:p>
        </p:txBody>
      </p:sp>
      <p:sp>
        <p:nvSpPr>
          <p:cNvPr id="4" name="Text Placeholder 3">
            <a:extLst>
              <a:ext uri="{FF2B5EF4-FFF2-40B4-BE49-F238E27FC236}">
                <a16:creationId xmlns:a16="http://schemas.microsoft.com/office/drawing/2014/main" id="{B1F52180-6BC0-DDAE-120D-6A3A322B86D8}"/>
              </a:ext>
            </a:extLst>
          </p:cNvPr>
          <p:cNvSpPr>
            <a:spLocks noGrp="1"/>
          </p:cNvSpPr>
          <p:nvPr>
            <p:ph type="body" idx="1"/>
          </p:nvPr>
        </p:nvSpPr>
        <p:spPr>
          <a:xfrm>
            <a:off x="267629" y="1894601"/>
            <a:ext cx="2695149" cy="408900"/>
          </a:xfrm>
        </p:spPr>
        <p:txBody>
          <a:bodyPr>
            <a:normAutofit fontScale="92500"/>
          </a:bodyPr>
          <a:lstStyle/>
          <a:p>
            <a:r>
              <a:rPr lang="en-AU" dirty="0">
                <a:solidFill>
                  <a:srgbClr val="00B050"/>
                </a:solidFill>
              </a:rPr>
              <a:t>Implicit communication</a:t>
            </a:r>
          </a:p>
        </p:txBody>
      </p:sp>
      <p:sp>
        <p:nvSpPr>
          <p:cNvPr id="10" name="Title 1">
            <a:extLst>
              <a:ext uri="{FF2B5EF4-FFF2-40B4-BE49-F238E27FC236}">
                <a16:creationId xmlns:a16="http://schemas.microsoft.com/office/drawing/2014/main" id="{C0F18507-8D07-BE5B-A5B0-F14BEB7B0135}"/>
              </a:ext>
            </a:extLst>
          </p:cNvPr>
          <p:cNvSpPr>
            <a:spLocks noGrp="1"/>
          </p:cNvSpPr>
          <p:nvPr>
            <p:ph type="title"/>
          </p:nvPr>
        </p:nvSpPr>
        <p:spPr>
          <a:xfrm>
            <a:off x="527554" y="202984"/>
            <a:ext cx="10515600" cy="493519"/>
          </a:xfrm>
        </p:spPr>
        <p:txBody>
          <a:bodyPr>
            <a:normAutofit fontScale="90000"/>
          </a:bodyPr>
          <a:lstStyle/>
          <a:p>
            <a:r>
              <a:rPr lang="en-AU" dirty="0">
                <a:solidFill>
                  <a:srgbClr val="00649A"/>
                </a:solidFill>
              </a:rPr>
              <a:t>7. The sociocultural environment (cont.)</a:t>
            </a:r>
          </a:p>
        </p:txBody>
      </p:sp>
    </p:spTree>
    <p:extLst>
      <p:ext uri="{BB962C8B-B14F-4D97-AF65-F5344CB8AC3E}">
        <p14:creationId xmlns:p14="http://schemas.microsoft.com/office/powerpoint/2010/main" val="376592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479502" y="944664"/>
            <a:ext cx="11062010" cy="4998936"/>
          </a:xfrm>
        </p:spPr>
        <p:txBody>
          <a:bodyPr>
            <a:normAutofit fontScale="92500"/>
          </a:bodyPr>
          <a:lstStyle/>
          <a:p>
            <a:r>
              <a:rPr lang="en-AU" sz="2400" b="1" dirty="0">
                <a:solidFill>
                  <a:srgbClr val="00B050"/>
                </a:solidFill>
                <a:latin typeface="+mn-lt"/>
                <a:cs typeface="+mn-cs"/>
              </a:rPr>
              <a:t>Cultural intelligence (CQ)</a:t>
            </a:r>
          </a:p>
          <a:p>
            <a:pPr lvl="1">
              <a:lnSpc>
                <a:spcPct val="150000"/>
              </a:lnSpc>
            </a:pPr>
            <a:r>
              <a:rPr lang="en-AU" sz="2100" dirty="0">
                <a:solidFill>
                  <a:schemeClr val="tx2"/>
                </a:solidFill>
              </a:rPr>
              <a:t>Understanding the subtle contextual differences among cultures requires cultural intelligence.</a:t>
            </a:r>
          </a:p>
          <a:p>
            <a:pPr lvl="1">
              <a:lnSpc>
                <a:spcPct val="150000"/>
              </a:lnSpc>
            </a:pPr>
            <a:r>
              <a:rPr lang="en-AU" sz="2100" dirty="0">
                <a:solidFill>
                  <a:schemeClr val="tx2"/>
                </a:solidFill>
              </a:rPr>
              <a:t>Cultural intelligence (CQ) refers to a person’s ability to use reasoning and observation skills to interpret unfamiliar gestures and situations, and devise appropriate behavioural responses.</a:t>
            </a:r>
          </a:p>
          <a:p>
            <a:r>
              <a:rPr lang="en-AU" sz="2700" b="1" dirty="0">
                <a:solidFill>
                  <a:srgbClr val="00B050"/>
                </a:solidFill>
                <a:latin typeface="+mn-lt"/>
                <a:cs typeface="+mn-cs"/>
              </a:rPr>
              <a:t>CQ includes three components that work together</a:t>
            </a:r>
          </a:p>
          <a:p>
            <a:pPr lvl="1">
              <a:lnSpc>
                <a:spcPct val="150000"/>
              </a:lnSpc>
              <a:buFont typeface="Wingdings" panose="05000000000000000000" pitchFamily="2" charset="2"/>
              <a:buChar char="Ø"/>
            </a:pPr>
            <a:r>
              <a:rPr lang="en-AU" sz="2100" dirty="0">
                <a:solidFill>
                  <a:schemeClr val="tx2"/>
                </a:solidFill>
              </a:rPr>
              <a:t>The </a:t>
            </a:r>
            <a:r>
              <a:rPr lang="en-AU" sz="2100" b="1" dirty="0">
                <a:solidFill>
                  <a:schemeClr val="tx2"/>
                </a:solidFill>
              </a:rPr>
              <a:t>cognitive</a:t>
            </a:r>
            <a:r>
              <a:rPr lang="en-AU" sz="2100" dirty="0">
                <a:solidFill>
                  <a:schemeClr val="tx2"/>
                </a:solidFill>
              </a:rPr>
              <a:t> component involves a person’s observational and learning skills, and the ability to pick up on clues to understanding. </a:t>
            </a:r>
          </a:p>
          <a:p>
            <a:pPr lvl="1">
              <a:lnSpc>
                <a:spcPct val="150000"/>
              </a:lnSpc>
              <a:buFont typeface="Wingdings" panose="05000000000000000000" pitchFamily="2" charset="2"/>
              <a:buChar char="Ø"/>
            </a:pPr>
            <a:r>
              <a:rPr lang="en-AU" sz="2100" dirty="0">
                <a:solidFill>
                  <a:schemeClr val="tx2"/>
                </a:solidFill>
              </a:rPr>
              <a:t>The </a:t>
            </a:r>
            <a:r>
              <a:rPr lang="en-AU" sz="2100" b="1" dirty="0">
                <a:solidFill>
                  <a:schemeClr val="tx2"/>
                </a:solidFill>
              </a:rPr>
              <a:t>emotional</a:t>
            </a:r>
            <a:r>
              <a:rPr lang="en-AU" sz="2100" dirty="0">
                <a:solidFill>
                  <a:schemeClr val="tx2"/>
                </a:solidFill>
              </a:rPr>
              <a:t> aspect concerns one’s self-confidence and self-motivation. </a:t>
            </a:r>
          </a:p>
          <a:p>
            <a:pPr lvl="1">
              <a:lnSpc>
                <a:spcPct val="150000"/>
              </a:lnSpc>
              <a:buFont typeface="Wingdings" panose="05000000000000000000" pitchFamily="2" charset="2"/>
              <a:buChar char="Ø"/>
            </a:pPr>
            <a:r>
              <a:rPr lang="en-AU" sz="2100" dirty="0">
                <a:solidFill>
                  <a:schemeClr val="tx2"/>
                </a:solidFill>
              </a:rPr>
              <a:t>The </a:t>
            </a:r>
            <a:r>
              <a:rPr lang="en-AU" sz="2100" b="1" dirty="0">
                <a:solidFill>
                  <a:schemeClr val="tx2"/>
                </a:solidFill>
              </a:rPr>
              <a:t>physical</a:t>
            </a:r>
            <a:r>
              <a:rPr lang="en-AU" sz="2100" dirty="0">
                <a:solidFill>
                  <a:schemeClr val="tx2"/>
                </a:solidFill>
              </a:rPr>
              <a:t> component refers to a person’s ability to shift their speech patterns, expressions and body language to be in tune with people from a different </a:t>
            </a:r>
            <a:r>
              <a:rPr lang="en-AU" sz="1700" dirty="0">
                <a:solidFill>
                  <a:schemeClr val="tx2"/>
                </a:solidFill>
              </a:rPr>
              <a:t>culture.</a:t>
            </a:r>
          </a:p>
        </p:txBody>
      </p:sp>
      <p:sp>
        <p:nvSpPr>
          <p:cNvPr id="3" name="Title 1">
            <a:extLst>
              <a:ext uri="{FF2B5EF4-FFF2-40B4-BE49-F238E27FC236}">
                <a16:creationId xmlns:a16="http://schemas.microsoft.com/office/drawing/2014/main" id="{845C2443-9753-2017-A4F1-63E51ED7FC52}"/>
              </a:ext>
            </a:extLst>
          </p:cNvPr>
          <p:cNvSpPr txBox="1">
            <a:spLocks/>
          </p:cNvSpPr>
          <p:nvPr/>
        </p:nvSpPr>
        <p:spPr>
          <a:xfrm>
            <a:off x="894036" y="125740"/>
            <a:ext cx="9970698" cy="7276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a:solidFill>
                  <a:srgbClr val="00649A"/>
                </a:solidFill>
              </a:rPr>
              <a:t>7. The sociocultural environment (cont.)</a:t>
            </a:r>
            <a:endParaRPr lang="en-AU" dirty="0">
              <a:solidFill>
                <a:srgbClr val="00649A"/>
              </a:solidFill>
            </a:endParaRPr>
          </a:p>
        </p:txBody>
      </p:sp>
    </p:spTree>
    <p:extLst>
      <p:ext uri="{BB962C8B-B14F-4D97-AF65-F5344CB8AC3E}">
        <p14:creationId xmlns:p14="http://schemas.microsoft.com/office/powerpoint/2010/main" val="312561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671011" y="162653"/>
            <a:ext cx="9970698" cy="571577"/>
          </a:xfrm>
        </p:spPr>
        <p:txBody>
          <a:bodyPr/>
          <a:lstStyle/>
          <a:p>
            <a:r>
              <a:rPr lang="en-AU" dirty="0">
                <a:solidFill>
                  <a:srgbClr val="00649A"/>
                </a:solidFill>
              </a:rPr>
              <a:t>8. International trade alliances</a:t>
            </a:r>
          </a:p>
        </p:txBody>
      </p:sp>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390294" y="836341"/>
            <a:ext cx="11117766" cy="5352586"/>
          </a:xfrm>
        </p:spPr>
        <p:txBody>
          <a:bodyPr>
            <a:normAutofit fontScale="92500" lnSpcReduction="10000"/>
          </a:bodyPr>
          <a:lstStyle/>
          <a:p>
            <a:pPr marL="0" indent="0">
              <a:buNone/>
            </a:pPr>
            <a:r>
              <a:rPr lang="en-AU" sz="2400" b="1" dirty="0">
                <a:solidFill>
                  <a:srgbClr val="00B050"/>
                </a:solidFill>
              </a:rPr>
              <a:t>The General Agreement on Tariffs and Trade (GATT)</a:t>
            </a:r>
          </a:p>
          <a:p>
            <a:pPr lvl="1">
              <a:lnSpc>
                <a:spcPct val="150000"/>
              </a:lnSpc>
              <a:buFont typeface="Wingdings" panose="05000000000000000000" pitchFamily="2" charset="2"/>
              <a:buChar char="Ø"/>
            </a:pPr>
            <a:r>
              <a:rPr lang="en-AU" sz="2100" dirty="0">
                <a:solidFill>
                  <a:schemeClr val="tx2"/>
                </a:solidFill>
              </a:rPr>
              <a:t>The GATT was signed by 23 nations in 1947.</a:t>
            </a:r>
          </a:p>
          <a:p>
            <a:pPr lvl="1">
              <a:lnSpc>
                <a:spcPct val="150000"/>
              </a:lnSpc>
              <a:buFont typeface="Wingdings" panose="05000000000000000000" pitchFamily="2" charset="2"/>
              <a:buChar char="Ø"/>
            </a:pPr>
            <a:r>
              <a:rPr lang="en-AU" sz="2100" dirty="0">
                <a:solidFill>
                  <a:schemeClr val="tx2"/>
                </a:solidFill>
              </a:rPr>
              <a:t>It started as a set of rules to ensure non-discrimination, clear procedures, the negotiation of disputes and the participation of less-developed countries in international trade.</a:t>
            </a:r>
          </a:p>
          <a:p>
            <a:pPr marL="1028700" lvl="3" indent="-285750">
              <a:lnSpc>
                <a:spcPct val="150000"/>
              </a:lnSpc>
              <a:spcBef>
                <a:spcPts val="1000"/>
              </a:spcBef>
              <a:buFont typeface="Wingdings" panose="05000000000000000000" pitchFamily="2" charset="2"/>
              <a:buChar char="Ø"/>
            </a:pPr>
            <a:r>
              <a:rPr lang="en-AU" sz="1600" dirty="0">
                <a:solidFill>
                  <a:schemeClr val="tx2"/>
                </a:solidFill>
              </a:rPr>
              <a:t>The WTO represents the maturation of GATT into a permanent global institution.</a:t>
            </a:r>
          </a:p>
          <a:p>
            <a:r>
              <a:rPr lang="en-AU" sz="2000" b="1" dirty="0">
                <a:solidFill>
                  <a:srgbClr val="00B050"/>
                </a:solidFill>
              </a:rPr>
              <a:t>World Trade Organization (WTO)</a:t>
            </a:r>
          </a:p>
          <a:p>
            <a:pPr lvl="1">
              <a:lnSpc>
                <a:spcPct val="150000"/>
              </a:lnSpc>
              <a:buFont typeface="Wingdings" panose="05000000000000000000" pitchFamily="2" charset="2"/>
              <a:buChar char="Ø"/>
            </a:pPr>
            <a:r>
              <a:rPr lang="en-AU" sz="2100" dirty="0">
                <a:solidFill>
                  <a:schemeClr val="tx2"/>
                </a:solidFill>
              </a:rPr>
              <a:t>The WTO can monitor international trade and has legal authority to arbitrate disputes on some 400 trade issues.</a:t>
            </a:r>
          </a:p>
          <a:p>
            <a:pPr lvl="1">
              <a:lnSpc>
                <a:spcPct val="150000"/>
              </a:lnSpc>
              <a:buFont typeface="Wingdings" panose="05000000000000000000" pitchFamily="2" charset="2"/>
              <a:buChar char="Ø"/>
            </a:pPr>
            <a:r>
              <a:rPr lang="en-AU" sz="2100" dirty="0">
                <a:solidFill>
                  <a:schemeClr val="tx2"/>
                </a:solidFill>
              </a:rPr>
              <a:t>There are 164 member countries. </a:t>
            </a:r>
          </a:p>
          <a:p>
            <a:pPr lvl="1">
              <a:lnSpc>
                <a:spcPct val="150000"/>
              </a:lnSpc>
              <a:buFont typeface="Wingdings" panose="05000000000000000000" pitchFamily="2" charset="2"/>
              <a:buChar char="Ø"/>
            </a:pPr>
            <a:r>
              <a:rPr lang="en-AU" sz="2100" dirty="0">
                <a:solidFill>
                  <a:schemeClr val="tx2"/>
                </a:solidFill>
              </a:rPr>
              <a:t>As a permanent membership organisation, the WTO is bringing greater trade liberalisation in goods, information, technological developments and services; stronger enforcement of rules and regulations; and greater power to resolve disputes among trading partners.</a:t>
            </a:r>
          </a:p>
          <a:p>
            <a:endParaRPr lang="en-AU" sz="2400" dirty="0"/>
          </a:p>
        </p:txBody>
      </p:sp>
    </p:spTree>
    <p:extLst>
      <p:ext uri="{BB962C8B-B14F-4D97-AF65-F5344CB8AC3E}">
        <p14:creationId xmlns:p14="http://schemas.microsoft.com/office/powerpoint/2010/main" val="122516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592953" y="0"/>
            <a:ext cx="9970698" cy="823913"/>
          </a:xfrm>
        </p:spPr>
        <p:txBody>
          <a:bodyPr/>
          <a:lstStyle/>
          <a:p>
            <a:r>
              <a:rPr lang="en-AU" sz="2400" b="1" dirty="0">
                <a:latin typeface="+mn-lt"/>
                <a:ea typeface="+mn-ea"/>
                <a:cs typeface="+mn-cs"/>
              </a:rPr>
              <a:t>8. International trade alliances (cont.)</a:t>
            </a:r>
          </a:p>
        </p:txBody>
      </p:sp>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592953" y="823912"/>
            <a:ext cx="11006093" cy="4205287"/>
          </a:xfrm>
        </p:spPr>
        <p:txBody>
          <a:bodyPr>
            <a:normAutofit/>
          </a:bodyPr>
          <a:lstStyle/>
          <a:p>
            <a:r>
              <a:rPr lang="en-AU" sz="2400" dirty="0">
                <a:solidFill>
                  <a:srgbClr val="00B050"/>
                </a:solidFill>
              </a:rPr>
              <a:t>European Union (EU)</a:t>
            </a:r>
          </a:p>
          <a:p>
            <a:pPr>
              <a:lnSpc>
                <a:spcPct val="150000"/>
              </a:lnSpc>
              <a:buFont typeface="Wingdings" panose="05000000000000000000" pitchFamily="2" charset="2"/>
              <a:buChar char="Ø"/>
            </a:pPr>
            <a:r>
              <a:rPr lang="en-AU" sz="2400" dirty="0">
                <a:solidFill>
                  <a:schemeClr val="tx2"/>
                </a:solidFill>
              </a:rPr>
              <a:t>The European Union (EU) began in 1957 and counts 27 nations among its members.</a:t>
            </a:r>
          </a:p>
          <a:p>
            <a:pPr marL="685800" lvl="2" indent="-285750">
              <a:lnSpc>
                <a:spcPct val="150000"/>
              </a:lnSpc>
              <a:spcBef>
                <a:spcPts val="1000"/>
              </a:spcBef>
              <a:buFont typeface="Wingdings" panose="05000000000000000000" pitchFamily="2" charset="2"/>
              <a:buChar char="Ø"/>
            </a:pPr>
            <a:r>
              <a:rPr lang="en-AU" sz="1900" dirty="0">
                <a:solidFill>
                  <a:schemeClr val="tx2"/>
                </a:solidFill>
              </a:rPr>
              <a:t>Its goal is to create a powerful single-market system for Europe’s millions of consumers, allowing people, goods and services to move freely. </a:t>
            </a:r>
          </a:p>
          <a:p>
            <a:pPr marL="685800" lvl="2" indent="-285750">
              <a:lnSpc>
                <a:spcPct val="150000"/>
              </a:lnSpc>
              <a:spcBef>
                <a:spcPts val="1000"/>
              </a:spcBef>
              <a:buFont typeface="Wingdings" panose="05000000000000000000" pitchFamily="2" charset="2"/>
              <a:buChar char="Ø"/>
            </a:pPr>
            <a:r>
              <a:rPr lang="en-AU" sz="1900" dirty="0">
                <a:solidFill>
                  <a:schemeClr val="tx2"/>
                </a:solidFill>
              </a:rPr>
              <a:t>The increased competition and economies of scale within Europe enable companies to grow large and efficient, and to become more competitive in world markets.</a:t>
            </a:r>
          </a:p>
          <a:p>
            <a:pPr marL="685800" lvl="2" indent="-285750">
              <a:lnSpc>
                <a:spcPct val="150000"/>
              </a:lnSpc>
              <a:spcBef>
                <a:spcPts val="1000"/>
              </a:spcBef>
              <a:buFont typeface="Wingdings" panose="05000000000000000000" pitchFamily="2" charset="2"/>
              <a:buChar char="Ø"/>
            </a:pPr>
            <a:r>
              <a:rPr lang="en-AU" sz="1900" dirty="0">
                <a:solidFill>
                  <a:schemeClr val="tx2"/>
                </a:solidFill>
              </a:rPr>
              <a:t>The EU also introduced a single currency (the </a:t>
            </a:r>
            <a:r>
              <a:rPr lang="en-AU" sz="1900" b="1" dirty="0">
                <a:solidFill>
                  <a:schemeClr val="tx2"/>
                </a:solidFill>
              </a:rPr>
              <a:t>euro</a:t>
            </a:r>
            <a:r>
              <a:rPr lang="en-AU" sz="1900" dirty="0">
                <a:solidFill>
                  <a:schemeClr val="tx2"/>
                </a:solidFill>
              </a:rPr>
              <a:t>)</a:t>
            </a:r>
            <a:r>
              <a:rPr lang="en-AU" dirty="0">
                <a:solidFill>
                  <a:schemeClr val="tx2"/>
                </a:solidFill>
              </a:rPr>
              <a:t>.</a:t>
            </a:r>
          </a:p>
        </p:txBody>
      </p:sp>
    </p:spTree>
    <p:extLst>
      <p:ext uri="{BB962C8B-B14F-4D97-AF65-F5344CB8AC3E}">
        <p14:creationId xmlns:p14="http://schemas.microsoft.com/office/powerpoint/2010/main" val="320010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8092-787F-5A05-98A5-7AB6A6B24136}"/>
              </a:ext>
            </a:extLst>
          </p:cNvPr>
          <p:cNvSpPr>
            <a:spLocks noGrp="1"/>
          </p:cNvSpPr>
          <p:nvPr>
            <p:ph type="title"/>
          </p:nvPr>
        </p:nvSpPr>
        <p:spPr>
          <a:xfrm>
            <a:off x="488879" y="118548"/>
            <a:ext cx="10515600" cy="847224"/>
          </a:xfrm>
        </p:spPr>
        <p:txBody>
          <a:bodyPr/>
          <a:lstStyle/>
          <a:p>
            <a:r>
              <a:rPr lang="en-US" sz="3600" dirty="0">
                <a:solidFill>
                  <a:srgbClr val="00649A"/>
                </a:solidFill>
              </a:rPr>
              <a:t>Learning objectives</a:t>
            </a:r>
            <a:endParaRPr lang="en-US" dirty="0"/>
          </a:p>
        </p:txBody>
      </p:sp>
      <p:sp>
        <p:nvSpPr>
          <p:cNvPr id="3" name="Content Placeholder 2">
            <a:extLst>
              <a:ext uri="{FF2B5EF4-FFF2-40B4-BE49-F238E27FC236}">
                <a16:creationId xmlns:a16="http://schemas.microsoft.com/office/drawing/2014/main" id="{A7C900F1-55DA-D263-7009-0C0168F8ED8F}"/>
              </a:ext>
            </a:extLst>
          </p:cNvPr>
          <p:cNvSpPr>
            <a:spLocks noGrp="1"/>
          </p:cNvSpPr>
          <p:nvPr>
            <p:ph idx="1"/>
          </p:nvPr>
        </p:nvSpPr>
        <p:spPr>
          <a:xfrm>
            <a:off x="328773" y="893852"/>
            <a:ext cx="11548153" cy="5085732"/>
          </a:xfrm>
        </p:spPr>
        <p:txBody>
          <a:bodyPr>
            <a:normAutofit/>
          </a:bodyPr>
          <a:lstStyle/>
          <a:p>
            <a:r>
              <a:rPr lang="en-GB" sz="2400" noProof="0" dirty="0">
                <a:latin typeface="+mn-lt"/>
                <a:cs typeface="Arial" panose="020B0604020202020204" pitchFamily="34" charset="0"/>
              </a:rPr>
              <a:t>Explain globalisation and why a global mindset is so important for managers working internationally.</a:t>
            </a:r>
            <a:endParaRPr lang="en-US" dirty="0"/>
          </a:p>
          <a:p>
            <a:r>
              <a:rPr lang="en-AU" sz="2400" noProof="0" dirty="0">
                <a:latin typeface="+mn-lt"/>
                <a:cs typeface="Arial" panose="020B0604020202020204" pitchFamily="34" charset="0"/>
              </a:rPr>
              <a:t> </a:t>
            </a:r>
            <a:r>
              <a:rPr lang="en-GB" sz="2400" noProof="0" dirty="0">
                <a:latin typeface="+mn-lt"/>
                <a:cs typeface="Arial" panose="020B0604020202020204" pitchFamily="34" charset="0"/>
              </a:rPr>
              <a:t>Discuss how the international landscape is changing, including the growing influence of China and India.</a:t>
            </a:r>
          </a:p>
          <a:p>
            <a:r>
              <a:rPr lang="en-GB" sz="2400" noProof="0" dirty="0">
                <a:latin typeface="+mn-lt"/>
                <a:cs typeface="Arial" panose="020B0604020202020204" pitchFamily="34" charset="0"/>
              </a:rPr>
              <a:t> Describe the characteristics of multinational corporations and how they might employ the bottom-of-the-pyramid concept.</a:t>
            </a:r>
          </a:p>
          <a:p>
            <a:r>
              <a:rPr lang="en-GB" sz="2400" noProof="0" dirty="0">
                <a:latin typeface="+mn-lt"/>
                <a:cs typeface="Arial" panose="020B0604020202020204" pitchFamily="34" charset="0"/>
              </a:rPr>
              <a:t> Define outsourcing and the market entry strategies of exporting and partnerships</a:t>
            </a:r>
          </a:p>
          <a:p>
            <a:r>
              <a:rPr lang="en-GB" sz="2400" noProof="0" dirty="0">
                <a:latin typeface="+mn-lt"/>
                <a:cs typeface="Arial" panose="020B0604020202020204" pitchFamily="34" charset="0"/>
              </a:rPr>
              <a:t>Explain how to interpret the economic environment and its impact on organisations.</a:t>
            </a:r>
            <a:endParaRPr lang="en-US" dirty="0"/>
          </a:p>
          <a:p>
            <a:r>
              <a:rPr lang="en-GB" sz="2400" noProof="0" dirty="0">
                <a:latin typeface="+mn-lt"/>
                <a:cs typeface="Arial" panose="020B0604020202020204" pitchFamily="34" charset="0"/>
              </a:rPr>
              <a:t>Define legal–political risk and give an example of how it can affect an international corporation.</a:t>
            </a:r>
            <a:endParaRPr lang="en-US" dirty="0"/>
          </a:p>
          <a:p>
            <a:r>
              <a:rPr lang="en-GB" sz="2400" noProof="0" dirty="0">
                <a:latin typeface="+mn-lt"/>
                <a:cs typeface="Arial" panose="020B0604020202020204" pitchFamily="34" charset="0"/>
              </a:rPr>
              <a:t>Explain differences in social values and communication challenges across country cultures.</a:t>
            </a:r>
            <a:endParaRPr lang="en-US" dirty="0"/>
          </a:p>
          <a:p>
            <a:r>
              <a:rPr lang="en-GB" sz="2400" noProof="0" dirty="0">
                <a:latin typeface="+mn-lt"/>
                <a:cs typeface="Arial" panose="020B0604020202020204" pitchFamily="34" charset="0"/>
              </a:rPr>
              <a:t>Identify today’s international trade alliances and discuss how they affect international companies.</a:t>
            </a:r>
            <a:endParaRPr lang="en-US" dirty="0"/>
          </a:p>
          <a:p>
            <a:endParaRPr lang="en-US" dirty="0"/>
          </a:p>
        </p:txBody>
      </p:sp>
    </p:spTree>
    <p:extLst>
      <p:ext uri="{BB962C8B-B14F-4D97-AF65-F5344CB8AC3E}">
        <p14:creationId xmlns:p14="http://schemas.microsoft.com/office/powerpoint/2010/main" val="3013937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626407" y="202697"/>
            <a:ext cx="9970698" cy="510982"/>
          </a:xfrm>
        </p:spPr>
        <p:txBody>
          <a:bodyPr/>
          <a:lstStyle/>
          <a:p>
            <a:r>
              <a:rPr lang="en-AU" sz="2400" b="1" dirty="0">
                <a:latin typeface="+mn-lt"/>
                <a:ea typeface="+mn-ea"/>
                <a:cs typeface="+mn-cs"/>
              </a:rPr>
              <a:t>8. International trade alliances (cont.)</a:t>
            </a:r>
          </a:p>
        </p:txBody>
      </p:sp>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972588" y="713678"/>
            <a:ext cx="10301295" cy="4716965"/>
          </a:xfrm>
        </p:spPr>
        <p:txBody>
          <a:bodyPr>
            <a:normAutofit/>
          </a:bodyPr>
          <a:lstStyle/>
          <a:p>
            <a:pPr>
              <a:lnSpc>
                <a:spcPct val="150000"/>
              </a:lnSpc>
            </a:pPr>
            <a:r>
              <a:rPr lang="en-AU" sz="2400" dirty="0">
                <a:solidFill>
                  <a:srgbClr val="00B050"/>
                </a:solidFill>
              </a:rPr>
              <a:t>United States–Mexico–Canada Agreement</a:t>
            </a:r>
          </a:p>
          <a:p>
            <a:pPr lvl="1">
              <a:lnSpc>
                <a:spcPct val="150000"/>
              </a:lnSpc>
              <a:buFont typeface="Wingdings" panose="05000000000000000000" pitchFamily="2" charset="2"/>
              <a:buChar char="Ø"/>
            </a:pPr>
            <a:r>
              <a:rPr lang="en-AU" sz="2000" dirty="0">
                <a:solidFill>
                  <a:schemeClr val="tx2"/>
                </a:solidFill>
              </a:rPr>
              <a:t>A 2020 revision of the 1994 North American Free Trade Agreement (NAFTA) that merged the United States, Canada and Mexico into a single market</a:t>
            </a:r>
          </a:p>
          <a:p>
            <a:pPr marL="742950" lvl="2" indent="-342900">
              <a:lnSpc>
                <a:spcPct val="150000"/>
              </a:lnSpc>
              <a:spcBef>
                <a:spcPts val="1000"/>
              </a:spcBef>
              <a:buFont typeface="Wingdings" panose="05000000000000000000" pitchFamily="2" charset="2"/>
              <a:buChar char="Ø"/>
            </a:pPr>
            <a:r>
              <a:rPr lang="en-AU" sz="2000" dirty="0">
                <a:solidFill>
                  <a:schemeClr val="tx2"/>
                </a:solidFill>
              </a:rPr>
              <a:t>Intended to spur growth and investment, increase exports and expand jobs in all three nations by breaking down tariffs and trade restrictions</a:t>
            </a:r>
          </a:p>
          <a:p>
            <a:pPr marL="742950" lvl="2" indent="-342900">
              <a:lnSpc>
                <a:spcPct val="150000"/>
              </a:lnSpc>
              <a:spcBef>
                <a:spcPts val="1000"/>
              </a:spcBef>
              <a:buFont typeface="Wingdings" panose="05000000000000000000" pitchFamily="2" charset="2"/>
              <a:buChar char="Ø"/>
            </a:pPr>
            <a:r>
              <a:rPr lang="en-AU" sz="2000" dirty="0">
                <a:solidFill>
                  <a:schemeClr val="tx2"/>
                </a:solidFill>
              </a:rPr>
              <a:t>Led to a quadrupling of trade among the three countries and connected supply chains across North America</a:t>
            </a:r>
          </a:p>
        </p:txBody>
      </p:sp>
    </p:spTree>
    <p:extLst>
      <p:ext uri="{BB962C8B-B14F-4D97-AF65-F5344CB8AC3E}">
        <p14:creationId xmlns:p14="http://schemas.microsoft.com/office/powerpoint/2010/main" val="15797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459139" y="191823"/>
            <a:ext cx="9970698" cy="660787"/>
          </a:xfrm>
        </p:spPr>
        <p:txBody>
          <a:bodyPr/>
          <a:lstStyle/>
          <a:p>
            <a:r>
              <a:rPr lang="en-AU" sz="2400" b="1" dirty="0">
                <a:latin typeface="+mn-lt"/>
                <a:ea typeface="+mn-ea"/>
                <a:cs typeface="+mn-cs"/>
              </a:rPr>
              <a:t>8. International trade alliances (cont.)</a:t>
            </a:r>
          </a:p>
        </p:txBody>
      </p:sp>
      <p:sp>
        <p:nvSpPr>
          <p:cNvPr id="8" name="Content Placeholder 7">
            <a:extLst>
              <a:ext uri="{FF2B5EF4-FFF2-40B4-BE49-F238E27FC236}">
                <a16:creationId xmlns:a16="http://schemas.microsoft.com/office/drawing/2014/main" id="{4018CE49-22B1-5D4C-00E0-B1FF3C5BF274}"/>
              </a:ext>
            </a:extLst>
          </p:cNvPr>
          <p:cNvSpPr>
            <a:spLocks noGrp="1"/>
          </p:cNvSpPr>
          <p:nvPr>
            <p:ph sz="quarter" idx="4"/>
          </p:nvPr>
        </p:nvSpPr>
        <p:spPr>
          <a:xfrm>
            <a:off x="591015" y="852610"/>
            <a:ext cx="10749775" cy="3684588"/>
          </a:xfrm>
        </p:spPr>
        <p:txBody>
          <a:bodyPr>
            <a:normAutofit lnSpcReduction="10000"/>
          </a:bodyPr>
          <a:lstStyle/>
          <a:p>
            <a:r>
              <a:rPr lang="en-AU" sz="2400" b="1" dirty="0">
                <a:solidFill>
                  <a:srgbClr val="00B050"/>
                </a:solidFill>
              </a:rPr>
              <a:t>Association of South-East Asian Nations (ASEAN</a:t>
            </a:r>
            <a:r>
              <a:rPr lang="en-AU" sz="2400" dirty="0"/>
              <a:t>)</a:t>
            </a:r>
          </a:p>
          <a:p>
            <a:pPr lvl="1">
              <a:lnSpc>
                <a:spcPct val="150000"/>
              </a:lnSpc>
              <a:buFont typeface="Wingdings" panose="05000000000000000000" pitchFamily="2" charset="2"/>
              <a:buChar char="Ø"/>
            </a:pPr>
            <a:r>
              <a:rPr lang="en-AU" sz="2300" dirty="0">
                <a:solidFill>
                  <a:schemeClr val="tx2"/>
                </a:solidFill>
              </a:rPr>
              <a:t>Began in 1967 to jointly accelerate economic growth, social progress and cultural development; promote regional peace and stability; and actively collaborate on technical, scientific and economic matters</a:t>
            </a:r>
          </a:p>
          <a:p>
            <a:pPr lvl="2" indent="-457200">
              <a:lnSpc>
                <a:spcPct val="150000"/>
              </a:lnSpc>
              <a:spcBef>
                <a:spcPts val="1000"/>
              </a:spcBef>
              <a:buFont typeface="Wingdings" panose="05000000000000000000" pitchFamily="2" charset="2"/>
              <a:buChar char="Ø"/>
            </a:pPr>
            <a:r>
              <a:rPr lang="en-AU" sz="2300" dirty="0">
                <a:solidFill>
                  <a:schemeClr val="tx2"/>
                </a:solidFill>
              </a:rPr>
              <a:t>Initially only involved five countries</a:t>
            </a:r>
          </a:p>
          <a:p>
            <a:pPr lvl="2" indent="-457200">
              <a:lnSpc>
                <a:spcPct val="150000"/>
              </a:lnSpc>
              <a:spcBef>
                <a:spcPts val="1000"/>
              </a:spcBef>
              <a:buFont typeface="Wingdings" panose="05000000000000000000" pitchFamily="2" charset="2"/>
              <a:buChar char="Ø"/>
            </a:pPr>
            <a:r>
              <a:rPr lang="en-AU" sz="2300" dirty="0">
                <a:solidFill>
                  <a:schemeClr val="tx2"/>
                </a:solidFill>
              </a:rPr>
              <a:t>Australia recognised in 1977 as one of the ASEAN group’s important trading partners and was given ‘dialogue partner’ status</a:t>
            </a:r>
          </a:p>
        </p:txBody>
      </p:sp>
    </p:spTree>
    <p:extLst>
      <p:ext uri="{BB962C8B-B14F-4D97-AF65-F5344CB8AC3E}">
        <p14:creationId xmlns:p14="http://schemas.microsoft.com/office/powerpoint/2010/main" val="355205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1125664" y="852610"/>
            <a:ext cx="9802531" cy="4307075"/>
          </a:xfrm>
        </p:spPr>
        <p:txBody>
          <a:bodyPr/>
          <a:lstStyle/>
          <a:p>
            <a:r>
              <a:rPr lang="en-AU" sz="2400" b="1" dirty="0">
                <a:solidFill>
                  <a:srgbClr val="00B050"/>
                </a:solidFill>
                <a:latin typeface="+mn-lt"/>
                <a:cs typeface="+mn-cs"/>
              </a:rPr>
              <a:t>ASEAN–Australia and New Zealand Free Trade Area (AANZFTA)</a:t>
            </a:r>
          </a:p>
          <a:p>
            <a:pPr lvl="1">
              <a:lnSpc>
                <a:spcPct val="150000"/>
              </a:lnSpc>
            </a:pPr>
            <a:r>
              <a:rPr lang="en-AU" sz="2000" dirty="0">
                <a:solidFill>
                  <a:schemeClr val="tx2"/>
                </a:solidFill>
              </a:rPr>
              <a:t>For Australia and New Zealand, the </a:t>
            </a:r>
            <a:r>
              <a:rPr lang="en-AU" sz="2000" b="1" dirty="0">
                <a:solidFill>
                  <a:schemeClr val="tx2"/>
                </a:solidFill>
              </a:rPr>
              <a:t>AANZFTA (ASEAN–Australia and New Zealand Free Trade Area)</a:t>
            </a:r>
            <a:r>
              <a:rPr lang="en-AU" sz="2000" dirty="0">
                <a:solidFill>
                  <a:schemeClr val="tx2"/>
                </a:solidFill>
              </a:rPr>
              <a:t> agreement came into existence in 2010. </a:t>
            </a:r>
          </a:p>
          <a:p>
            <a:pPr lvl="1">
              <a:lnSpc>
                <a:spcPct val="150000"/>
              </a:lnSpc>
            </a:pPr>
            <a:r>
              <a:rPr lang="en-AU" sz="2000" dirty="0">
                <a:solidFill>
                  <a:schemeClr val="tx2"/>
                </a:solidFill>
              </a:rPr>
              <a:t>It aims to make trading more efficient across these regions and countries by reducing tariffs, freeing up investment rules, and making the transfer of goods, services, people and money more efficient and effective across the signatory countries</a:t>
            </a:r>
            <a:r>
              <a:rPr lang="en-AU" sz="2100" dirty="0"/>
              <a:t>.</a:t>
            </a:r>
          </a:p>
        </p:txBody>
      </p:sp>
      <p:sp>
        <p:nvSpPr>
          <p:cNvPr id="3" name="Title 1">
            <a:extLst>
              <a:ext uri="{FF2B5EF4-FFF2-40B4-BE49-F238E27FC236}">
                <a16:creationId xmlns:a16="http://schemas.microsoft.com/office/drawing/2014/main" id="{9CFC7536-0D24-81B2-6AF9-19C04E86050C}"/>
              </a:ext>
            </a:extLst>
          </p:cNvPr>
          <p:cNvSpPr>
            <a:spLocks noGrp="1"/>
          </p:cNvSpPr>
          <p:nvPr>
            <p:ph type="title"/>
          </p:nvPr>
        </p:nvSpPr>
        <p:spPr>
          <a:xfrm>
            <a:off x="459139" y="191823"/>
            <a:ext cx="9970698" cy="660787"/>
          </a:xfrm>
        </p:spPr>
        <p:txBody>
          <a:bodyPr/>
          <a:lstStyle/>
          <a:p>
            <a:r>
              <a:rPr lang="en-AU" sz="2400" b="1" dirty="0">
                <a:latin typeface="+mn-lt"/>
                <a:ea typeface="+mn-ea"/>
                <a:cs typeface="+mn-cs"/>
              </a:rPr>
              <a:t>8. International trade alliances (cont.)</a:t>
            </a:r>
          </a:p>
        </p:txBody>
      </p:sp>
    </p:spTree>
    <p:extLst>
      <p:ext uri="{BB962C8B-B14F-4D97-AF65-F5344CB8AC3E}">
        <p14:creationId xmlns:p14="http://schemas.microsoft.com/office/powerpoint/2010/main" val="329634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02AB-8702-D6D6-E349-F289CA9DF1C2}"/>
              </a:ext>
            </a:extLst>
          </p:cNvPr>
          <p:cNvSpPr>
            <a:spLocks noGrp="1"/>
          </p:cNvSpPr>
          <p:nvPr>
            <p:ph type="title"/>
          </p:nvPr>
        </p:nvSpPr>
        <p:spPr>
          <a:xfrm>
            <a:off x="650218" y="0"/>
            <a:ext cx="10515600" cy="549273"/>
          </a:xfrm>
        </p:spPr>
        <p:txBody>
          <a:bodyPr/>
          <a:lstStyle/>
          <a:p>
            <a:r>
              <a:rPr lang="en-AU" dirty="0">
                <a:solidFill>
                  <a:srgbClr val="00649A"/>
                </a:solidFill>
              </a:rPr>
              <a:t>Summary</a:t>
            </a:r>
            <a:endParaRPr lang="en-US" dirty="0"/>
          </a:p>
        </p:txBody>
      </p:sp>
      <p:sp>
        <p:nvSpPr>
          <p:cNvPr id="4" name="Content Placeholder 3">
            <a:extLst>
              <a:ext uri="{FF2B5EF4-FFF2-40B4-BE49-F238E27FC236}">
                <a16:creationId xmlns:a16="http://schemas.microsoft.com/office/drawing/2014/main" id="{D4BAB7CC-B30D-922F-462A-131CA8AFB7FB}"/>
              </a:ext>
            </a:extLst>
          </p:cNvPr>
          <p:cNvSpPr>
            <a:spLocks noGrp="1"/>
          </p:cNvSpPr>
          <p:nvPr>
            <p:ph sz="half" idx="2"/>
          </p:nvPr>
        </p:nvSpPr>
        <p:spPr>
          <a:xfrm>
            <a:off x="200723" y="549274"/>
            <a:ext cx="11898350" cy="5204756"/>
          </a:xfrm>
        </p:spPr>
        <p:txBody>
          <a:bodyPr>
            <a:normAutofit lnSpcReduction="10000"/>
          </a:bodyPr>
          <a:lstStyle/>
          <a:p>
            <a:r>
              <a:rPr lang="en-GB" dirty="0"/>
              <a:t>Globalisation refers to the extent to which trade and investments, information, ideals and political cooperation flow between countries. 
Succeeding on a global level requires managers at all levels to have a global mindset, which is the ability to appreciate and influence individuals, groups, organisations and systems that represent different social, cultural, political, institutional, intellectual and psychological characteristics.</a:t>
            </a:r>
          </a:p>
          <a:p>
            <a:pPr lvl="0"/>
            <a:r>
              <a:rPr lang="en-GB" dirty="0"/>
              <a:t>China’s economic power is growing rapidly, and it will likely soon become the dominant country in global big businesses.</a:t>
            </a:r>
          </a:p>
          <a:p>
            <a:pPr lvl="0"/>
            <a:r>
              <a:rPr lang="en-GB" dirty="0"/>
              <a:t>China is strong in manufacturing, whereas India is a major provider of services.</a:t>
            </a:r>
          </a:p>
          <a:p>
            <a:pPr lvl="0"/>
            <a:r>
              <a:rPr lang="en-GB" dirty="0"/>
              <a:t>A multinational corporation (MNC) is an organisation that receives more than 25 per cent of its total sales revenues from operations outside the parent company’s home country and has a number of distinctive managerial characteristics.</a:t>
            </a:r>
          </a:p>
          <a:p>
            <a:pPr lvl="0"/>
            <a:r>
              <a:rPr lang="en-GB" dirty="0"/>
              <a:t>The bottom-of-the-pyramid (BOP) concept proposes that multinational corporations can alleviate poverty and other social ills, as well as make significant profits, by selling to the world’s poor.</a:t>
            </a:r>
          </a:p>
          <a:p>
            <a:pPr lvl="0"/>
            <a:r>
              <a:rPr lang="en-US" dirty="0"/>
              <a:t>Two major alternatives for engaging in the international arena are to seek cheaper resources via global outsourcing, exporting, and partnerships and joint ventures, and to develop markets outside the home country. </a:t>
            </a:r>
          </a:p>
          <a:p>
            <a:pPr lvl="0"/>
            <a:endParaRPr lang="en-GB" dirty="0"/>
          </a:p>
          <a:p>
            <a:endParaRPr lang="en-US" dirty="0"/>
          </a:p>
        </p:txBody>
      </p:sp>
    </p:spTree>
    <p:extLst>
      <p:ext uri="{BB962C8B-B14F-4D97-AF65-F5344CB8AC3E}">
        <p14:creationId xmlns:p14="http://schemas.microsoft.com/office/powerpoint/2010/main" val="149304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1E82A-6A17-B904-DE0B-FAAE1CE62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576CB-3567-E2C2-FB2E-AFEE14AD8BF5}"/>
              </a:ext>
            </a:extLst>
          </p:cNvPr>
          <p:cNvSpPr>
            <a:spLocks noGrp="1"/>
          </p:cNvSpPr>
          <p:nvPr>
            <p:ph type="title"/>
          </p:nvPr>
        </p:nvSpPr>
        <p:spPr>
          <a:xfrm>
            <a:off x="650218" y="0"/>
            <a:ext cx="10515600" cy="549273"/>
          </a:xfrm>
        </p:spPr>
        <p:txBody>
          <a:bodyPr/>
          <a:lstStyle/>
          <a:p>
            <a:r>
              <a:rPr lang="en-AU" dirty="0">
                <a:solidFill>
                  <a:srgbClr val="00649A"/>
                </a:solidFill>
              </a:rPr>
              <a:t>Summary</a:t>
            </a:r>
            <a:endParaRPr lang="en-US" dirty="0"/>
          </a:p>
        </p:txBody>
      </p:sp>
      <p:sp>
        <p:nvSpPr>
          <p:cNvPr id="4" name="Content Placeholder 3">
            <a:extLst>
              <a:ext uri="{FF2B5EF4-FFF2-40B4-BE49-F238E27FC236}">
                <a16:creationId xmlns:a16="http://schemas.microsoft.com/office/drawing/2014/main" id="{E7271C14-85A2-6CF3-EE5B-A2CA1501808D}"/>
              </a:ext>
            </a:extLst>
          </p:cNvPr>
          <p:cNvSpPr>
            <a:spLocks noGrp="1"/>
          </p:cNvSpPr>
          <p:nvPr>
            <p:ph sz="half" idx="2"/>
          </p:nvPr>
        </p:nvSpPr>
        <p:spPr>
          <a:xfrm>
            <a:off x="200723" y="549274"/>
            <a:ext cx="11898350" cy="5204756"/>
          </a:xfrm>
        </p:spPr>
        <p:txBody>
          <a:bodyPr>
            <a:normAutofit/>
          </a:bodyPr>
          <a:lstStyle/>
          <a:p>
            <a:pPr lvl="0"/>
            <a:endParaRPr lang="en-GB" dirty="0"/>
          </a:p>
          <a:p>
            <a:endParaRPr lang="en-US" dirty="0"/>
          </a:p>
        </p:txBody>
      </p:sp>
      <p:sp>
        <p:nvSpPr>
          <p:cNvPr id="5" name="TextBox 4">
            <a:extLst>
              <a:ext uri="{FF2B5EF4-FFF2-40B4-BE49-F238E27FC236}">
                <a16:creationId xmlns:a16="http://schemas.microsoft.com/office/drawing/2014/main" id="{3E74A31E-0277-349B-8F30-FDA341F91319}"/>
              </a:ext>
            </a:extLst>
          </p:cNvPr>
          <p:cNvSpPr txBox="1"/>
          <p:nvPr/>
        </p:nvSpPr>
        <p:spPr>
          <a:xfrm>
            <a:off x="772221" y="805779"/>
            <a:ext cx="11219055" cy="5632311"/>
          </a:xfrm>
          <a:prstGeom prst="rect">
            <a:avLst/>
          </a:prstGeom>
          <a:noFill/>
        </p:spPr>
        <p:txBody>
          <a:bodyPr wrap="square">
            <a:spAutoFit/>
          </a:bodyPr>
          <a:lstStyle/>
          <a:p>
            <a:pPr marL="285750" lvl="0" indent="-285750">
              <a:buFont typeface="Arial" panose="020B0604020202020204" pitchFamily="34" charset="0"/>
              <a:buChar char="•"/>
            </a:pPr>
            <a:r>
              <a:rPr lang="en-GB" dirty="0"/>
              <a:t>The international economic environment includes factors such as economic development and resource and product markets. 
Countries vary widely in terms of economic development and are classified as either developed countries or less-developed countries (LDCs).</a:t>
            </a:r>
          </a:p>
          <a:p>
            <a:pPr marL="285750" indent="-285750">
              <a:buFont typeface="Arial" panose="020B0604020202020204" pitchFamily="34" charset="0"/>
              <a:buChar char="•"/>
            </a:pPr>
            <a:r>
              <a:rPr lang="en-GB" dirty="0"/>
              <a:t>Complicated legal and political forces can create huge risks for international managers and organisations. 
Political risk refers to a company’s risk of loss of assets, earning power or managerial control due to politically based events or actions by host governments or other groups. 
Managers must understand and follow the differing laws and regulations in the various countries where they do business.</a:t>
            </a:r>
          </a:p>
          <a:p>
            <a:pPr marL="285750" lvl="0" indent="-285750">
              <a:buFont typeface="Arial" panose="020B0604020202020204" pitchFamily="34" charset="0"/>
              <a:buChar char="•"/>
            </a:pPr>
            <a:r>
              <a:rPr lang="en-GB" dirty="0"/>
              <a:t>The potential for communication breakdowns increases when managers are interacting with people from different countries and varied cultural backgrounds.</a:t>
            </a:r>
          </a:p>
          <a:p>
            <a:pPr marL="285750" lvl="0" indent="-285750">
              <a:buFont typeface="Arial" panose="020B0604020202020204" pitchFamily="34" charset="0"/>
              <a:buChar char="•"/>
            </a:pPr>
            <a:r>
              <a:rPr lang="en-GB" dirty="0"/>
              <a:t>Managers working internationally should guard against ethnocentrism, which is the natural tendency among people to regard their own culture as superior to others.</a:t>
            </a:r>
          </a:p>
          <a:p>
            <a:pPr marL="285750" lvl="0" indent="-285750">
              <a:buFont typeface="Arial" panose="020B0604020202020204" pitchFamily="34" charset="0"/>
              <a:buChar char="•"/>
            </a:pPr>
            <a:r>
              <a:rPr lang="en-GB" dirty="0"/>
              <a:t>Managers who develop cultural intelligence are more successful in international assignments.</a:t>
            </a:r>
          </a:p>
          <a:p>
            <a:pPr marL="285750" indent="-285750">
              <a:buFont typeface="Arial" panose="020B0604020202020204" pitchFamily="34" charset="0"/>
              <a:buChar char="•"/>
            </a:pPr>
            <a:r>
              <a:rPr lang="en-GB" dirty="0"/>
              <a:t>Regional trade alliances and international trade agreements are reshaping global business. They aim to benefit economies by prompting efficient trading, but these aren’t always successful. 
The World Trade Organization (WTO) is a permanent membership organisation that monitors trade and has the authority to arbitrate disputes among 164 member countries.</a:t>
            </a:r>
          </a:p>
          <a:p>
            <a:pPr marL="285750" indent="-285750">
              <a:buFont typeface="Arial" panose="020B0604020202020204" pitchFamily="34" charset="0"/>
              <a:buChar char="•"/>
            </a:pPr>
            <a:endParaRPr lang="en-AU" dirty="0"/>
          </a:p>
          <a:p>
            <a:pPr lvl="0"/>
            <a:endParaRPr lang="en-AU" dirty="0"/>
          </a:p>
        </p:txBody>
      </p:sp>
    </p:spTree>
    <p:extLst>
      <p:ext uri="{BB962C8B-B14F-4D97-AF65-F5344CB8AC3E}">
        <p14:creationId xmlns:p14="http://schemas.microsoft.com/office/powerpoint/2010/main" val="1177210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106F-C0AE-FA85-7AC5-B436441C4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B0039-81EE-A6A3-C55C-0C3A54D9EFE1}"/>
              </a:ext>
            </a:extLst>
          </p:cNvPr>
          <p:cNvSpPr>
            <a:spLocks noGrp="1"/>
          </p:cNvSpPr>
          <p:nvPr>
            <p:ph type="ctrTitle"/>
          </p:nvPr>
        </p:nvSpPr>
        <p:spPr>
          <a:xfrm>
            <a:off x="1695884" y="-596727"/>
            <a:ext cx="8251903" cy="1111734"/>
          </a:xfrm>
        </p:spPr>
        <p:txBody>
          <a:bodyPr/>
          <a:lstStyle/>
          <a:p>
            <a:r>
              <a:rPr lang="en-US" dirty="0">
                <a:latin typeface="Times New Roman" panose="02020603050405020304" pitchFamily="18" charset="0"/>
                <a:cs typeface="Times New Roman" panose="02020603050405020304" pitchFamily="18" charset="0"/>
              </a:rPr>
              <a:t>MN101 Principles of Management </a:t>
            </a:r>
            <a:endParaRPr lang="en-AU"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D4C17C6F-A627-9538-7797-0F1C828AD88B}"/>
              </a:ext>
            </a:extLst>
          </p:cNvPr>
          <p:cNvSpPr txBox="1">
            <a:spLocks/>
          </p:cNvSpPr>
          <p:nvPr/>
        </p:nvSpPr>
        <p:spPr>
          <a:xfrm>
            <a:off x="763522" y="1418206"/>
            <a:ext cx="10515600" cy="29357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Lecture 2 (2) </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Ethics and Social Responsibility </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45906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1AB8-7215-3FCF-528E-8982BCC750A7}"/>
              </a:ext>
            </a:extLst>
          </p:cNvPr>
          <p:cNvSpPr>
            <a:spLocks noGrp="1"/>
          </p:cNvSpPr>
          <p:nvPr>
            <p:ph type="title"/>
          </p:nvPr>
        </p:nvSpPr>
        <p:spPr>
          <a:xfrm>
            <a:off x="838200" y="180055"/>
            <a:ext cx="10515600" cy="698360"/>
          </a:xfrm>
        </p:spPr>
        <p:txBody>
          <a:bodyPr/>
          <a:lstStyle/>
          <a:p>
            <a:r>
              <a:rPr lang="en-US" dirty="0">
                <a:solidFill>
                  <a:schemeClr val="accent1"/>
                </a:solidFill>
              </a:rPr>
              <a:t>Learning objectives</a:t>
            </a:r>
          </a:p>
        </p:txBody>
      </p:sp>
      <p:sp>
        <p:nvSpPr>
          <p:cNvPr id="3" name="Content Placeholder 2">
            <a:extLst>
              <a:ext uri="{FF2B5EF4-FFF2-40B4-BE49-F238E27FC236}">
                <a16:creationId xmlns:a16="http://schemas.microsoft.com/office/drawing/2014/main" id="{0C0C7A07-ADF5-602C-46B1-000183B8F84C}"/>
              </a:ext>
            </a:extLst>
          </p:cNvPr>
          <p:cNvSpPr>
            <a:spLocks noGrp="1"/>
          </p:cNvSpPr>
          <p:nvPr>
            <p:ph idx="1"/>
          </p:nvPr>
        </p:nvSpPr>
        <p:spPr>
          <a:xfrm>
            <a:off x="838200" y="878415"/>
            <a:ext cx="10515600" cy="4767010"/>
          </a:xfrm>
        </p:spPr>
        <p:txBody>
          <a:bodyPr/>
          <a:lstStyle/>
          <a:p>
            <a:r>
              <a:rPr lang="en-GB" sz="2400" noProof="0" dirty="0">
                <a:solidFill>
                  <a:schemeClr val="tx2"/>
                </a:solidFill>
                <a:latin typeface="+mn-lt"/>
                <a:cs typeface="Arial" panose="020B0604020202020204" pitchFamily="34" charset="0"/>
              </a:rPr>
              <a:t>Describe how ethical behaviour relates to behaviour governed by law or free choice.</a:t>
            </a:r>
            <a:endParaRPr lang="en-US" dirty="0">
              <a:solidFill>
                <a:schemeClr val="tx2"/>
              </a:solidFill>
            </a:endParaRPr>
          </a:p>
          <a:p>
            <a:r>
              <a:rPr lang="en-US" dirty="0">
                <a:solidFill>
                  <a:schemeClr val="tx2"/>
                </a:solidFill>
              </a:rPr>
              <a:t>Explain the utilitarian, individualism, moral rights, justice and practical approaches for making ethical decisions.</a:t>
            </a:r>
          </a:p>
          <a:p>
            <a:r>
              <a:rPr lang="en-US" dirty="0">
                <a:solidFill>
                  <a:schemeClr val="tx2"/>
                </a:solidFill>
              </a:rPr>
              <a:t>Identify various factors that shape a manager’s ethical decision making, including levels of moral development.</a:t>
            </a:r>
          </a:p>
          <a:p>
            <a:r>
              <a:rPr lang="en-US" dirty="0">
                <a:solidFill>
                  <a:schemeClr val="tx2"/>
                </a:solidFill>
              </a:rPr>
              <a:t>Describe how the new purpose of a corporation as defined by the Business Roundtable differs from the previously defined corporate purpose.</a:t>
            </a:r>
          </a:p>
          <a:p>
            <a:r>
              <a:rPr lang="en-US" dirty="0">
                <a:solidFill>
                  <a:schemeClr val="tx2"/>
                </a:solidFill>
              </a:rPr>
              <a:t>Discuss how managers can create a more ethical </a:t>
            </a:r>
            <a:r>
              <a:rPr lang="en-US" dirty="0" err="1">
                <a:solidFill>
                  <a:schemeClr val="tx2"/>
                </a:solidFill>
              </a:rPr>
              <a:t>organisation</a:t>
            </a:r>
            <a:r>
              <a:rPr lang="en-US" dirty="0">
                <a:solidFill>
                  <a:schemeClr val="tx2"/>
                </a:solidFill>
              </a:rPr>
              <a:t> using techniques from both a values approach and a structure approach.</a:t>
            </a:r>
          </a:p>
          <a:p>
            <a:r>
              <a:rPr lang="en-US" dirty="0">
                <a:solidFill>
                  <a:schemeClr val="tx2"/>
                </a:solidFill>
              </a:rPr>
              <a:t>Explain particular issues of ethical </a:t>
            </a:r>
            <a:r>
              <a:rPr lang="en-US" dirty="0" err="1">
                <a:solidFill>
                  <a:schemeClr val="tx2"/>
                </a:solidFill>
              </a:rPr>
              <a:t>behaviour</a:t>
            </a:r>
            <a:r>
              <a:rPr lang="en-US" dirty="0">
                <a:solidFill>
                  <a:schemeClr val="tx2"/>
                </a:solidFill>
              </a:rPr>
              <a:t> and sustainable development applicable in Australia.</a:t>
            </a:r>
          </a:p>
          <a:p>
            <a:endParaRPr lang="en-US" dirty="0">
              <a:solidFill>
                <a:schemeClr val="tx2"/>
              </a:solidFill>
            </a:endParaRPr>
          </a:p>
        </p:txBody>
      </p:sp>
    </p:spTree>
    <p:extLst>
      <p:ext uri="{BB962C8B-B14F-4D97-AF65-F5344CB8AC3E}">
        <p14:creationId xmlns:p14="http://schemas.microsoft.com/office/powerpoint/2010/main" val="242481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630546" y="119475"/>
            <a:ext cx="9970698" cy="625244"/>
          </a:xfrm>
        </p:spPr>
        <p:txBody>
          <a:bodyPr/>
          <a:lstStyle/>
          <a:p>
            <a:r>
              <a:rPr lang="en-US" dirty="0">
                <a:solidFill>
                  <a:srgbClr val="00649A"/>
                </a:solidFill>
              </a:rPr>
              <a:t>1. Introduction: what is managerial ethics?</a:t>
            </a:r>
            <a:endParaRPr lang="en-AU" dirty="0"/>
          </a:p>
        </p:txBody>
      </p:sp>
      <p:sp>
        <p:nvSpPr>
          <p:cNvPr id="3" name="Content Placeholder 2">
            <a:extLst>
              <a:ext uri="{FF2B5EF4-FFF2-40B4-BE49-F238E27FC236}">
                <a16:creationId xmlns:a16="http://schemas.microsoft.com/office/drawing/2014/main" id="{5C3ACBAB-63D5-BF8D-4569-B0737E2B5FC2}"/>
              </a:ext>
            </a:extLst>
          </p:cNvPr>
          <p:cNvSpPr>
            <a:spLocks noGrp="1"/>
          </p:cNvSpPr>
          <p:nvPr>
            <p:ph sz="half" idx="2"/>
          </p:nvPr>
        </p:nvSpPr>
        <p:spPr>
          <a:xfrm>
            <a:off x="167269" y="744719"/>
            <a:ext cx="11785920" cy="6113281"/>
          </a:xfrm>
        </p:spPr>
        <p:txBody>
          <a:bodyPr>
            <a:normAutofit/>
          </a:bodyPr>
          <a:lstStyle/>
          <a:p>
            <a:r>
              <a:rPr lang="en-AU" sz="2200" b="1" dirty="0">
                <a:solidFill>
                  <a:schemeClr val="tx2"/>
                </a:solidFill>
              </a:rPr>
              <a:t>Ethics</a:t>
            </a:r>
            <a:r>
              <a:rPr lang="en-AU" sz="2200" dirty="0">
                <a:solidFill>
                  <a:schemeClr val="tx2"/>
                </a:solidFill>
              </a:rPr>
              <a:t> is the code of moral principles and values that governs the behaviours of a person or group with respect to what is right or wrong. </a:t>
            </a:r>
          </a:p>
          <a:p>
            <a:pPr marL="228600" lvl="1">
              <a:spcBef>
                <a:spcPts val="1000"/>
              </a:spcBef>
            </a:pPr>
            <a:r>
              <a:rPr lang="en-AU" sz="2200" dirty="0">
                <a:solidFill>
                  <a:schemeClr val="tx2"/>
                </a:solidFill>
              </a:rPr>
              <a:t>Ethics sets standards as to what is good or bad in conduct and decision making.</a:t>
            </a:r>
          </a:p>
          <a:p>
            <a:pPr marL="228600" lvl="1">
              <a:spcBef>
                <a:spcPts val="1000"/>
              </a:spcBef>
            </a:pPr>
            <a:r>
              <a:rPr lang="en-AU" sz="2200" dirty="0">
                <a:solidFill>
                  <a:schemeClr val="tx2"/>
                </a:solidFill>
              </a:rPr>
              <a:t>An ethical issue is present in a situation when the actions of a person or organisation may harm or benefit others.</a:t>
            </a:r>
          </a:p>
          <a:p>
            <a:pPr marL="228600" lvl="1">
              <a:spcBef>
                <a:spcPts val="1000"/>
              </a:spcBef>
            </a:pPr>
            <a:r>
              <a:rPr lang="en-AU" sz="2200" dirty="0">
                <a:solidFill>
                  <a:schemeClr val="tx2"/>
                </a:solidFill>
              </a:rPr>
              <a:t>Ethics can be more clearly understood when compared with behaviours governed by law and by free choice.</a:t>
            </a:r>
          </a:p>
          <a:p>
            <a:pPr marL="57150" lvl="1" indent="0" algn="ctr">
              <a:spcBef>
                <a:spcPts val="1000"/>
              </a:spcBef>
              <a:buNone/>
            </a:pPr>
            <a:r>
              <a:rPr lang="en-US" sz="2400" b="1" dirty="0">
                <a:solidFill>
                  <a:schemeClr val="tx2"/>
                </a:solidFill>
                <a:latin typeface="+mn-lt"/>
              </a:rPr>
              <a:t>Three domains of human action</a:t>
            </a:r>
            <a:endParaRPr lang="en-AU" sz="2400" dirty="0">
              <a:solidFill>
                <a:schemeClr val="tx2"/>
              </a:solidFill>
            </a:endParaRPr>
          </a:p>
        </p:txBody>
      </p:sp>
      <p:pic>
        <p:nvPicPr>
          <p:cNvPr id="2" name="Content Placeholder 8" descr="A diagram of a social standard&#10;&#10;Description automatically generated">
            <a:extLst>
              <a:ext uri="{FF2B5EF4-FFF2-40B4-BE49-F238E27FC236}">
                <a16:creationId xmlns:a16="http://schemas.microsoft.com/office/drawing/2014/main" id="{B257788D-2748-6C85-A9CB-E4116DA08891}"/>
              </a:ext>
            </a:extLst>
          </p:cNvPr>
          <p:cNvPicPr>
            <a:picLocks noGrp="1" noChangeAspect="1"/>
          </p:cNvPicPr>
          <p:nvPr>
            <p:ph sz="quarter" idx="4"/>
          </p:nvPr>
        </p:nvPicPr>
        <p:blipFill>
          <a:blip r:embed="rId2"/>
          <a:stretch>
            <a:fillRect/>
          </a:stretch>
        </p:blipFill>
        <p:spPr>
          <a:xfrm>
            <a:off x="0" y="3769113"/>
            <a:ext cx="12192000" cy="3088888"/>
          </a:xfrm>
        </p:spPr>
      </p:pic>
    </p:spTree>
    <p:extLst>
      <p:ext uri="{BB962C8B-B14F-4D97-AF65-F5344CB8AC3E}">
        <p14:creationId xmlns:p14="http://schemas.microsoft.com/office/powerpoint/2010/main" val="377298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838280" y="130949"/>
            <a:ext cx="9970698" cy="980755"/>
          </a:xfrm>
        </p:spPr>
        <p:txBody>
          <a:bodyPr/>
          <a:lstStyle/>
          <a:p>
            <a:r>
              <a:rPr lang="en-US" sz="2200" b="1" dirty="0">
                <a:solidFill>
                  <a:schemeClr val="accent1"/>
                </a:solidFill>
                <a:latin typeface="+mn-lt"/>
                <a:ea typeface="+mn-ea"/>
                <a:cs typeface="+mn-cs"/>
              </a:rPr>
              <a:t>Introduction: the business case for ethics and social responsibility</a:t>
            </a:r>
            <a:endParaRPr lang="en-AU" sz="2200" b="1" dirty="0">
              <a:solidFill>
                <a:schemeClr val="accent1"/>
              </a:solidFill>
              <a:latin typeface="+mn-lt"/>
              <a:ea typeface="+mn-ea"/>
              <a:cs typeface="+mn-cs"/>
            </a:endParaRPr>
          </a:p>
        </p:txBody>
      </p:sp>
      <p:pic>
        <p:nvPicPr>
          <p:cNvPr id="3" name="Picture 2" descr="A diagram of a diagram&#10;&#10;Description automatically generated">
            <a:extLst>
              <a:ext uri="{FF2B5EF4-FFF2-40B4-BE49-F238E27FC236}">
                <a16:creationId xmlns:a16="http://schemas.microsoft.com/office/drawing/2014/main" id="{2E300EFB-E18E-AEF4-5DDE-BD44134D9017}"/>
              </a:ext>
            </a:extLst>
          </p:cNvPr>
          <p:cNvPicPr>
            <a:picLocks noChangeAspect="1"/>
          </p:cNvPicPr>
          <p:nvPr/>
        </p:nvPicPr>
        <p:blipFill>
          <a:blip r:embed="rId2"/>
          <a:stretch>
            <a:fillRect/>
          </a:stretch>
        </p:blipFill>
        <p:spPr>
          <a:xfrm>
            <a:off x="1260088" y="936702"/>
            <a:ext cx="7593979" cy="5106236"/>
          </a:xfrm>
          <a:prstGeom prst="rect">
            <a:avLst/>
          </a:prstGeom>
        </p:spPr>
      </p:pic>
    </p:spTree>
    <p:extLst>
      <p:ext uri="{BB962C8B-B14F-4D97-AF65-F5344CB8AC3E}">
        <p14:creationId xmlns:p14="http://schemas.microsoft.com/office/powerpoint/2010/main" val="2333715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726768" y="80603"/>
            <a:ext cx="9970698" cy="1056821"/>
          </a:xfrm>
        </p:spPr>
        <p:txBody>
          <a:bodyPr>
            <a:normAutofit/>
          </a:bodyPr>
          <a:lstStyle/>
          <a:p>
            <a:r>
              <a:rPr lang="en-US" sz="2400" b="1" dirty="0">
                <a:solidFill>
                  <a:schemeClr val="accent1"/>
                </a:solidFill>
                <a:latin typeface="+mn-lt"/>
                <a:ea typeface="+mn-ea"/>
                <a:cs typeface="+mn-cs"/>
              </a:rPr>
              <a:t>Introduction: the business case for ethics and social responsibility (cont.)</a:t>
            </a:r>
            <a:endParaRPr lang="en-AU" sz="2400" b="1" dirty="0">
              <a:solidFill>
                <a:schemeClr val="accent1"/>
              </a:solidFill>
              <a:latin typeface="+mn-lt"/>
              <a:ea typeface="+mn-ea"/>
              <a:cs typeface="+mn-cs"/>
            </a:endParaRPr>
          </a:p>
        </p:txBody>
      </p:sp>
      <p:pic>
        <p:nvPicPr>
          <p:cNvPr id="6" name="Picture 5" descr="A diagram of a company&#10;&#10;Description automatically generated">
            <a:extLst>
              <a:ext uri="{FF2B5EF4-FFF2-40B4-BE49-F238E27FC236}">
                <a16:creationId xmlns:a16="http://schemas.microsoft.com/office/drawing/2014/main" id="{61531D8F-15C1-8CF2-853D-49F99312CB58}"/>
              </a:ext>
            </a:extLst>
          </p:cNvPr>
          <p:cNvPicPr>
            <a:picLocks noChangeAspect="1"/>
          </p:cNvPicPr>
          <p:nvPr/>
        </p:nvPicPr>
        <p:blipFill>
          <a:blip r:embed="rId2"/>
          <a:stretch>
            <a:fillRect/>
          </a:stretch>
        </p:blipFill>
        <p:spPr>
          <a:xfrm>
            <a:off x="1853845" y="1297840"/>
            <a:ext cx="7189671" cy="4816775"/>
          </a:xfrm>
          <a:prstGeom prst="rect">
            <a:avLst/>
          </a:prstGeom>
        </p:spPr>
      </p:pic>
    </p:spTree>
    <p:extLst>
      <p:ext uri="{BB962C8B-B14F-4D97-AF65-F5344CB8AC3E}">
        <p14:creationId xmlns:p14="http://schemas.microsoft.com/office/powerpoint/2010/main" val="285685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3FF7-22CF-7D4F-5A88-D9F2207DAB9D}"/>
              </a:ext>
            </a:extLst>
          </p:cNvPr>
          <p:cNvSpPr>
            <a:spLocks noGrp="1"/>
          </p:cNvSpPr>
          <p:nvPr>
            <p:ph type="title"/>
          </p:nvPr>
        </p:nvSpPr>
        <p:spPr>
          <a:xfrm>
            <a:off x="1384690" y="365125"/>
            <a:ext cx="9969110" cy="1325563"/>
          </a:xfrm>
        </p:spPr>
        <p:txBody>
          <a:bodyPr/>
          <a:lstStyle/>
          <a:p>
            <a:r>
              <a:rPr lang="en-AU" dirty="0">
                <a:solidFill>
                  <a:srgbClr val="00649A"/>
                </a:solidFill>
              </a:rPr>
              <a:t>Are you ready to work internationally?</a:t>
            </a:r>
          </a:p>
        </p:txBody>
      </p:sp>
      <p:pic>
        <p:nvPicPr>
          <p:cNvPr id="6" name="Picture 5">
            <a:extLst>
              <a:ext uri="{FF2B5EF4-FFF2-40B4-BE49-F238E27FC236}">
                <a16:creationId xmlns:a16="http://schemas.microsoft.com/office/drawing/2014/main" id="{DA82A398-F6A7-1B17-A8D7-53CB96CAED82}"/>
              </a:ext>
            </a:extLst>
          </p:cNvPr>
          <p:cNvPicPr>
            <a:picLocks noChangeAspect="1"/>
          </p:cNvPicPr>
          <p:nvPr/>
        </p:nvPicPr>
        <p:blipFill>
          <a:blip r:embed="rId3"/>
          <a:stretch>
            <a:fillRect/>
          </a:stretch>
        </p:blipFill>
        <p:spPr>
          <a:xfrm>
            <a:off x="2438447" y="1476528"/>
            <a:ext cx="7315106" cy="4218580"/>
          </a:xfrm>
          <a:prstGeom prst="rect">
            <a:avLst/>
          </a:prstGeom>
        </p:spPr>
      </p:pic>
      <p:pic>
        <p:nvPicPr>
          <p:cNvPr id="4" name="Picture 3">
            <a:extLst>
              <a:ext uri="{FF2B5EF4-FFF2-40B4-BE49-F238E27FC236}">
                <a16:creationId xmlns:a16="http://schemas.microsoft.com/office/drawing/2014/main" id="{4A889088-F6FA-047B-5D37-C7F7D43CF353}"/>
              </a:ext>
            </a:extLst>
          </p:cNvPr>
          <p:cNvPicPr>
            <a:picLocks noChangeAspect="1"/>
          </p:cNvPicPr>
          <p:nvPr/>
        </p:nvPicPr>
        <p:blipFill>
          <a:blip r:embed="rId4"/>
          <a:stretch>
            <a:fillRect/>
          </a:stretch>
        </p:blipFill>
        <p:spPr>
          <a:xfrm>
            <a:off x="6196520" y="5695108"/>
            <a:ext cx="3324339" cy="307291"/>
          </a:xfrm>
          <a:prstGeom prst="rect">
            <a:avLst/>
          </a:prstGeom>
        </p:spPr>
      </p:pic>
    </p:spTree>
    <p:extLst>
      <p:ext uri="{BB962C8B-B14F-4D97-AF65-F5344CB8AC3E}">
        <p14:creationId xmlns:p14="http://schemas.microsoft.com/office/powerpoint/2010/main" val="59981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938642" y="155924"/>
            <a:ext cx="9970698" cy="646964"/>
          </a:xfrm>
        </p:spPr>
        <p:txBody>
          <a:bodyPr/>
          <a:lstStyle/>
          <a:p>
            <a:r>
              <a:rPr lang="en-US" sz="2200" b="1" dirty="0">
                <a:solidFill>
                  <a:schemeClr val="accent1"/>
                </a:solidFill>
                <a:latin typeface="+mn-lt"/>
                <a:ea typeface="+mn-ea"/>
                <a:cs typeface="+mn-cs"/>
              </a:rPr>
              <a:t>Introduction: Ethical dilemmas – what would you do?</a:t>
            </a:r>
            <a:endParaRPr lang="en-AU" sz="2200" b="1" dirty="0">
              <a:solidFill>
                <a:schemeClr val="accent1"/>
              </a:solidFill>
              <a:latin typeface="+mn-lt"/>
              <a:ea typeface="+mn-ea"/>
              <a:cs typeface="+mn-cs"/>
            </a:endParaRPr>
          </a:p>
        </p:txBody>
      </p:sp>
      <p:sp>
        <p:nvSpPr>
          <p:cNvPr id="17" name="Content Placeholder 16">
            <a:extLst>
              <a:ext uri="{FF2B5EF4-FFF2-40B4-BE49-F238E27FC236}">
                <a16:creationId xmlns:a16="http://schemas.microsoft.com/office/drawing/2014/main" id="{C47B67AD-2110-8A0E-31CB-5387874D1985}"/>
              </a:ext>
            </a:extLst>
          </p:cNvPr>
          <p:cNvSpPr>
            <a:spLocks noGrp="1"/>
          </p:cNvSpPr>
          <p:nvPr>
            <p:ph sz="half" idx="2"/>
          </p:nvPr>
        </p:nvSpPr>
        <p:spPr>
          <a:xfrm>
            <a:off x="676507" y="802888"/>
            <a:ext cx="10838986" cy="4887448"/>
          </a:xfrm>
        </p:spPr>
        <p:txBody>
          <a:bodyPr/>
          <a:lstStyle/>
          <a:p>
            <a:r>
              <a:rPr lang="en-AU" sz="2400" b="1" dirty="0">
                <a:solidFill>
                  <a:schemeClr val="tx2"/>
                </a:solidFill>
              </a:rPr>
              <a:t>Ethical dilemma</a:t>
            </a:r>
          </a:p>
          <a:p>
            <a:pPr lvl="1"/>
            <a:r>
              <a:rPr lang="en-AU" sz="2100" dirty="0">
                <a:solidFill>
                  <a:schemeClr val="tx2"/>
                </a:solidFill>
              </a:rPr>
              <a:t>An ethical dilemma describes a situation that arises when all alternative choices or behaviours have been deemed undesirable because of potentially negative ethical consequences, making it difficult to distinguish right from wrong.</a:t>
            </a:r>
          </a:p>
          <a:p>
            <a:pPr lvl="1"/>
            <a:r>
              <a:rPr lang="en-AU" sz="2100" dirty="0">
                <a:solidFill>
                  <a:schemeClr val="tx2"/>
                </a:solidFill>
              </a:rPr>
              <a:t>The individual who must make an ethical choice in an organisation is the moral agent.</a:t>
            </a:r>
          </a:p>
          <a:p>
            <a:r>
              <a:rPr lang="en-US" sz="2400" b="1" dirty="0">
                <a:solidFill>
                  <a:schemeClr val="tx2"/>
                </a:solidFill>
              </a:rPr>
              <a:t>Ethical judgements everywhere</a:t>
            </a:r>
          </a:p>
          <a:p>
            <a:pPr lvl="1"/>
            <a:r>
              <a:rPr lang="en-AU" sz="2100" dirty="0">
                <a:solidFill>
                  <a:schemeClr val="tx2"/>
                </a:solidFill>
              </a:rPr>
              <a:t>Managers in all industries and sectors make ethical judgements on an ongoing basis every day. </a:t>
            </a:r>
          </a:p>
          <a:p>
            <a:pPr lvl="1"/>
            <a:r>
              <a:rPr lang="en-AU" sz="2100" dirty="0">
                <a:solidFill>
                  <a:schemeClr val="tx2"/>
                </a:solidFill>
              </a:rPr>
              <a:t>They make decisions about the positive and negative factors, outcomes and trade-offs between competing interests (including their own interests) of a variety of stakeholders.</a:t>
            </a:r>
          </a:p>
          <a:p>
            <a:pPr lvl="1"/>
            <a:endParaRPr lang="en-AU" sz="2100" dirty="0">
              <a:solidFill>
                <a:schemeClr val="tx2"/>
              </a:solidFill>
            </a:endParaRPr>
          </a:p>
        </p:txBody>
      </p:sp>
    </p:spTree>
    <p:extLst>
      <p:ext uri="{BB962C8B-B14F-4D97-AF65-F5344CB8AC3E}">
        <p14:creationId xmlns:p14="http://schemas.microsoft.com/office/powerpoint/2010/main" val="4003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82163" y="213152"/>
            <a:ext cx="9970698" cy="671938"/>
          </a:xfrm>
        </p:spPr>
        <p:txBody>
          <a:bodyPr/>
          <a:lstStyle/>
          <a:p>
            <a:r>
              <a:rPr lang="en-US" dirty="0">
                <a:solidFill>
                  <a:srgbClr val="00649A"/>
                </a:solidFill>
              </a:rPr>
              <a:t>2. Frameworks for ethical decision making</a:t>
            </a:r>
            <a:endParaRPr lang="en-AU" dirty="0"/>
          </a:p>
        </p:txBody>
      </p:sp>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546409" y="885090"/>
            <a:ext cx="11273883" cy="4854729"/>
          </a:xfrm>
        </p:spPr>
        <p:txBody>
          <a:bodyPr>
            <a:normAutofit fontScale="92500" lnSpcReduction="10000"/>
          </a:bodyPr>
          <a:lstStyle/>
          <a:p>
            <a:r>
              <a:rPr lang="en-AU" sz="2000" b="1" dirty="0">
                <a:solidFill>
                  <a:schemeClr val="accent1"/>
                </a:solidFill>
              </a:rPr>
              <a:t>The utilitarian approach </a:t>
            </a:r>
          </a:p>
          <a:p>
            <a:pPr lvl="2">
              <a:buFont typeface="Wingdings" panose="05000000000000000000" pitchFamily="2" charset="2"/>
              <a:buChar char="Ø"/>
            </a:pPr>
            <a:r>
              <a:rPr lang="en-AU" sz="1600" dirty="0">
                <a:solidFill>
                  <a:schemeClr val="tx2"/>
                </a:solidFill>
              </a:rPr>
              <a:t>Uses the ethical concept that moral behaviour produces the greatest good for the greatest number.</a:t>
            </a:r>
          </a:p>
          <a:p>
            <a:pPr lvl="2">
              <a:buFont typeface="Wingdings" panose="05000000000000000000" pitchFamily="2" charset="2"/>
              <a:buChar char="Ø"/>
            </a:pPr>
            <a:r>
              <a:rPr lang="en-AU" sz="1800" dirty="0">
                <a:solidFill>
                  <a:schemeClr val="tx2"/>
                </a:solidFill>
              </a:rPr>
              <a:t>Under this approach, a decision maker is expected to consider the effect of each decision alternative on all parties and select the one that optimises the benefits for the greatest number of people.</a:t>
            </a:r>
          </a:p>
          <a:p>
            <a:pPr marL="171450" lvl="1">
              <a:lnSpc>
                <a:spcPct val="100000"/>
              </a:lnSpc>
              <a:spcBef>
                <a:spcPts val="750"/>
              </a:spcBef>
            </a:pPr>
            <a:r>
              <a:rPr lang="en-AU" sz="2000" b="1" dirty="0">
                <a:solidFill>
                  <a:schemeClr val="accent1"/>
                </a:solidFill>
              </a:rPr>
              <a:t>The Individualism approach</a:t>
            </a:r>
          </a:p>
          <a:p>
            <a:pPr lvl="2">
              <a:buFont typeface="Wingdings" panose="05000000000000000000" pitchFamily="2" charset="2"/>
              <a:buChar char="Ø"/>
            </a:pPr>
            <a:r>
              <a:rPr lang="en-AU" sz="2000" dirty="0">
                <a:solidFill>
                  <a:schemeClr val="tx2"/>
                </a:solidFill>
              </a:rPr>
              <a:t>Uses the ethical concept that acts are moral when they promote the individual’s best long-term interests, which ultimately leads to the greater good (honesty and integrity).</a:t>
            </a:r>
          </a:p>
          <a:p>
            <a:pPr marL="685800" lvl="2" indent="0">
              <a:buNone/>
            </a:pPr>
            <a:endParaRPr lang="en-AU" sz="2000" dirty="0">
              <a:solidFill>
                <a:schemeClr val="tx2"/>
              </a:solidFill>
            </a:endParaRPr>
          </a:p>
          <a:p>
            <a:pPr lvl="2">
              <a:buFont typeface="Wingdings" panose="05000000000000000000" pitchFamily="2" charset="2"/>
              <a:buChar char="Ø"/>
            </a:pPr>
            <a:r>
              <a:rPr lang="en-AU" sz="2000" dirty="0">
                <a:solidFill>
                  <a:schemeClr val="tx2"/>
                </a:solidFill>
              </a:rPr>
              <a:t>Lying and cheating for immediate self-interest only causes business associates to lie and cheat in return. Thus, proponents say, individualism ultimately leads to behaviour towards others that fits standards of behaviour that people want towards themselves.</a:t>
            </a:r>
          </a:p>
          <a:p>
            <a:pPr>
              <a:buFont typeface="Wingdings" panose="05000000000000000000" pitchFamily="2" charset="2"/>
              <a:buChar char="§"/>
            </a:pPr>
            <a:r>
              <a:rPr lang="en-AU" sz="2000" b="1" dirty="0">
                <a:solidFill>
                  <a:schemeClr val="accent1"/>
                </a:solidFill>
              </a:rPr>
              <a:t>Moral rights approach</a:t>
            </a:r>
          </a:p>
          <a:p>
            <a:pPr lvl="2">
              <a:buFont typeface="Wingdings" panose="05000000000000000000" pitchFamily="2" charset="2"/>
              <a:buChar char="Ø"/>
            </a:pPr>
            <a:r>
              <a:rPr lang="en-AU" sz="2000" dirty="0">
                <a:solidFill>
                  <a:schemeClr val="tx2"/>
                </a:solidFill>
              </a:rPr>
              <a:t>This approach uses the ethical concept that moral decisions are those that best maintain the rights of those people affected by them.</a:t>
            </a:r>
          </a:p>
          <a:p>
            <a:pPr marL="685800" lvl="2" indent="0">
              <a:buNone/>
            </a:pPr>
            <a:endParaRPr lang="en-AU" sz="2000" dirty="0">
              <a:solidFill>
                <a:schemeClr val="tx2"/>
              </a:solidFill>
            </a:endParaRPr>
          </a:p>
          <a:p>
            <a:pPr lvl="2">
              <a:buFont typeface="Wingdings" panose="05000000000000000000" pitchFamily="2" charset="2"/>
              <a:buChar char="Ø"/>
            </a:pPr>
            <a:r>
              <a:rPr lang="en-AU" sz="2000" dirty="0">
                <a:solidFill>
                  <a:schemeClr val="tx2"/>
                </a:solidFill>
              </a:rPr>
              <a:t>To make ethical decisions, managers need to avoid interfering with the fundamental rights of others, such as the right to privacy, the right of free consent or the right to freedom of speech.</a:t>
            </a:r>
          </a:p>
          <a:p>
            <a:pPr marL="914400" lvl="3">
              <a:spcBef>
                <a:spcPts val="1000"/>
              </a:spcBef>
            </a:pPr>
            <a:endParaRPr lang="en-AU" sz="1950" dirty="0">
              <a:solidFill>
                <a:schemeClr val="tx2"/>
              </a:solidFill>
            </a:endParaRPr>
          </a:p>
        </p:txBody>
      </p:sp>
    </p:spTree>
    <p:extLst>
      <p:ext uri="{BB962C8B-B14F-4D97-AF65-F5344CB8AC3E}">
        <p14:creationId xmlns:p14="http://schemas.microsoft.com/office/powerpoint/2010/main" val="105522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581802" y="62453"/>
            <a:ext cx="9970698" cy="823913"/>
          </a:xfrm>
        </p:spPr>
        <p:txBody>
          <a:bodyPr vert="horz" lIns="91440" tIns="45720" rIns="91440" bIns="45720" rtlCol="0" anchor="ctr">
            <a:normAutofit/>
          </a:bodyPr>
          <a:lstStyle/>
          <a:p>
            <a:r>
              <a:rPr lang="en-US" dirty="0">
                <a:solidFill>
                  <a:srgbClr val="00649A"/>
                </a:solidFill>
              </a:rPr>
              <a:t>2. Frameworks for ethical decision making (cont.)</a:t>
            </a:r>
            <a:endParaRPr lang="en-AU" dirty="0">
              <a:solidFill>
                <a:srgbClr val="00649A"/>
              </a:solidFill>
            </a:endParaRPr>
          </a:p>
        </p:txBody>
      </p:sp>
      <p:sp>
        <p:nvSpPr>
          <p:cNvPr id="5" name="Text Placeholder 4">
            <a:extLst>
              <a:ext uri="{FF2B5EF4-FFF2-40B4-BE49-F238E27FC236}">
                <a16:creationId xmlns:a16="http://schemas.microsoft.com/office/drawing/2014/main" id="{E557B271-916C-6135-5828-A97B2EBFE935}"/>
              </a:ext>
            </a:extLst>
          </p:cNvPr>
          <p:cNvSpPr>
            <a:spLocks noGrp="1"/>
          </p:cNvSpPr>
          <p:nvPr>
            <p:ph type="body" sz="quarter" idx="3"/>
          </p:nvPr>
        </p:nvSpPr>
        <p:spPr>
          <a:xfrm>
            <a:off x="754607" y="762794"/>
            <a:ext cx="9797893" cy="474991"/>
          </a:xfrm>
        </p:spPr>
        <p:txBody>
          <a:bodyPr/>
          <a:lstStyle/>
          <a:p>
            <a:r>
              <a:rPr lang="en-AU" dirty="0">
                <a:solidFill>
                  <a:schemeClr val="accent1"/>
                </a:solidFill>
              </a:rPr>
              <a:t>Justice approach</a:t>
            </a:r>
          </a:p>
        </p:txBody>
      </p:sp>
      <p:graphicFrame>
        <p:nvGraphicFramePr>
          <p:cNvPr id="4" name="Content Placeholder 3">
            <a:extLst>
              <a:ext uri="{FF2B5EF4-FFF2-40B4-BE49-F238E27FC236}">
                <a16:creationId xmlns:a16="http://schemas.microsoft.com/office/drawing/2014/main" id="{7D4C7560-F259-E04B-C227-644340F69F3D}"/>
              </a:ext>
            </a:extLst>
          </p:cNvPr>
          <p:cNvGraphicFramePr>
            <a:graphicFrameLocks noGrp="1"/>
          </p:cNvGraphicFramePr>
          <p:nvPr>
            <p:ph sz="quarter" idx="4"/>
            <p:extLst>
              <p:ext uri="{D42A27DB-BD31-4B8C-83A1-F6EECF244321}">
                <p14:modId xmlns:p14="http://schemas.microsoft.com/office/powerpoint/2010/main" val="478815384"/>
              </p:ext>
            </p:extLst>
          </p:nvPr>
        </p:nvGraphicFramePr>
        <p:xfrm>
          <a:off x="1499717" y="1449659"/>
          <a:ext cx="9227756" cy="452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770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48710" y="32308"/>
            <a:ext cx="9970698" cy="823912"/>
          </a:xfrm>
        </p:spPr>
        <p:txBody>
          <a:bodyPr vert="horz" lIns="91440" tIns="45720" rIns="91440" bIns="45720" rtlCol="0" anchor="ctr">
            <a:normAutofit/>
          </a:bodyPr>
          <a:lstStyle/>
          <a:p>
            <a:r>
              <a:rPr lang="en-US" dirty="0">
                <a:solidFill>
                  <a:srgbClr val="00649A"/>
                </a:solidFill>
              </a:rPr>
              <a:t>2. Frameworks for ethical decision making (cont.)</a:t>
            </a:r>
            <a:endParaRPr lang="en-AU" dirty="0">
              <a:solidFill>
                <a:srgbClr val="00649A"/>
              </a:solidFill>
            </a:endParaRPr>
          </a:p>
        </p:txBody>
      </p:sp>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498088" y="1141788"/>
            <a:ext cx="9970698" cy="4574424"/>
          </a:xfrm>
        </p:spPr>
        <p:txBody>
          <a:bodyPr/>
          <a:lstStyle/>
          <a:p>
            <a:r>
              <a:rPr lang="en-AU" sz="2400" dirty="0">
                <a:solidFill>
                  <a:schemeClr val="accent1"/>
                </a:solidFill>
              </a:rPr>
              <a:t>Practical</a:t>
            </a:r>
            <a:r>
              <a:rPr lang="en-AU" sz="2400" dirty="0"/>
              <a:t> </a:t>
            </a:r>
            <a:r>
              <a:rPr lang="en-AU" sz="2400" dirty="0">
                <a:solidFill>
                  <a:schemeClr val="accent1"/>
                </a:solidFill>
              </a:rPr>
              <a:t>approach</a:t>
            </a:r>
          </a:p>
          <a:p>
            <a:pPr lvl="1">
              <a:buFont typeface="Wingdings" panose="05000000000000000000" pitchFamily="2" charset="2"/>
              <a:buChar char="Ø"/>
            </a:pPr>
            <a:r>
              <a:rPr lang="en-AU" sz="2200" dirty="0">
                <a:solidFill>
                  <a:schemeClr val="tx2"/>
                </a:solidFill>
              </a:rPr>
              <a:t>This approach bases decisions on the prevailing standards of the profession and larger society, taking the interests of all stakeholders into account.</a:t>
            </a:r>
          </a:p>
          <a:p>
            <a:pPr marL="685800" lvl="2" indent="-285750">
              <a:spcBef>
                <a:spcPts val="1000"/>
              </a:spcBef>
              <a:buFont typeface="Wingdings" panose="05000000000000000000" pitchFamily="2" charset="2"/>
              <a:buChar char="Ø"/>
            </a:pPr>
            <a:r>
              <a:rPr lang="en-AU" sz="2200" dirty="0">
                <a:solidFill>
                  <a:schemeClr val="tx2"/>
                </a:solidFill>
              </a:rPr>
              <a:t>With the practical approach, a decision would be considered ethical if it is one that would be considered acceptable by the professional community, one that the manager would not hesitate to publicise on the evening news, and one that a person would typically feel comfortable explaining to family and friends.</a:t>
            </a:r>
          </a:p>
        </p:txBody>
      </p:sp>
    </p:spTree>
    <p:extLst>
      <p:ext uri="{BB962C8B-B14F-4D97-AF65-F5344CB8AC3E}">
        <p14:creationId xmlns:p14="http://schemas.microsoft.com/office/powerpoint/2010/main" val="1868150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384690" y="365125"/>
            <a:ext cx="9970698" cy="1006475"/>
          </a:xfrm>
        </p:spPr>
        <p:txBody>
          <a:bodyPr vert="horz" lIns="91440" tIns="45720" rIns="91440" bIns="45720" rtlCol="0" anchor="ctr">
            <a:normAutofit/>
          </a:bodyPr>
          <a:lstStyle/>
          <a:p>
            <a:r>
              <a:rPr lang="en-US" dirty="0">
                <a:solidFill>
                  <a:srgbClr val="00649A"/>
                </a:solidFill>
              </a:rPr>
              <a:t>2 Frameworks for ethical decision making (cont.)</a:t>
            </a:r>
            <a:endParaRPr lang="en-AU" dirty="0">
              <a:solidFill>
                <a:srgbClr val="00649A"/>
              </a:solidFill>
            </a:endParaRPr>
          </a:p>
        </p:txBody>
      </p:sp>
      <p:sp>
        <p:nvSpPr>
          <p:cNvPr id="5" name="Text Placeholder 4">
            <a:extLst>
              <a:ext uri="{FF2B5EF4-FFF2-40B4-BE49-F238E27FC236}">
                <a16:creationId xmlns:a16="http://schemas.microsoft.com/office/drawing/2014/main" id="{E557B271-916C-6135-5828-A97B2EBFE935}"/>
              </a:ext>
            </a:extLst>
          </p:cNvPr>
          <p:cNvSpPr>
            <a:spLocks noGrp="1"/>
          </p:cNvSpPr>
          <p:nvPr>
            <p:ph type="body" sz="quarter" idx="3"/>
          </p:nvPr>
        </p:nvSpPr>
        <p:spPr>
          <a:xfrm>
            <a:off x="1567543" y="1681163"/>
            <a:ext cx="9787845" cy="823912"/>
          </a:xfrm>
        </p:spPr>
        <p:txBody>
          <a:bodyPr/>
          <a:lstStyle/>
          <a:p>
            <a:r>
              <a:rPr lang="en-AU" dirty="0">
                <a:solidFill>
                  <a:schemeClr val="accent1"/>
                </a:solidFill>
              </a:rPr>
              <a:t>Managers can ask themselves the following five questions to help resolve ethical dilemmas:</a:t>
            </a:r>
          </a:p>
        </p:txBody>
      </p:sp>
      <p:graphicFrame>
        <p:nvGraphicFramePr>
          <p:cNvPr id="10" name="Content Placeholder 9">
            <a:extLst>
              <a:ext uri="{FF2B5EF4-FFF2-40B4-BE49-F238E27FC236}">
                <a16:creationId xmlns:a16="http://schemas.microsoft.com/office/drawing/2014/main" id="{82BC20BC-8EA8-01B4-5CA4-8D20D7781D0F}"/>
              </a:ext>
            </a:extLst>
          </p:cNvPr>
          <p:cNvGraphicFramePr>
            <a:graphicFrameLocks noGrp="1"/>
          </p:cNvGraphicFramePr>
          <p:nvPr>
            <p:ph sz="quarter" idx="4"/>
          </p:nvPr>
        </p:nvGraphicFramePr>
        <p:xfrm>
          <a:off x="565220" y="2263914"/>
          <a:ext cx="10257606"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133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827129" y="142102"/>
            <a:ext cx="9970698" cy="780636"/>
          </a:xfrm>
        </p:spPr>
        <p:txBody>
          <a:bodyPr vert="horz" lIns="91440" tIns="45720" rIns="91440" bIns="45720" rtlCol="0" anchor="ctr">
            <a:normAutofit/>
          </a:bodyPr>
          <a:lstStyle/>
          <a:p>
            <a:r>
              <a:rPr lang="en-US" dirty="0">
                <a:solidFill>
                  <a:srgbClr val="00649A"/>
                </a:solidFill>
              </a:rPr>
              <a:t>3. The individual manager and ethical choices</a:t>
            </a:r>
            <a:endParaRPr lang="en-AU" dirty="0">
              <a:solidFill>
                <a:srgbClr val="00649A"/>
              </a:solidFill>
            </a:endParaRPr>
          </a:p>
        </p:txBody>
      </p:sp>
      <p:pic>
        <p:nvPicPr>
          <p:cNvPr id="5" name="Picture 4" descr="A diagram with text and green arrows&#10;&#10;Description automatically generated">
            <a:extLst>
              <a:ext uri="{FF2B5EF4-FFF2-40B4-BE49-F238E27FC236}">
                <a16:creationId xmlns:a16="http://schemas.microsoft.com/office/drawing/2014/main" id="{6E771769-55FE-A482-324E-865AD60FF14E}"/>
              </a:ext>
            </a:extLst>
          </p:cNvPr>
          <p:cNvPicPr>
            <a:picLocks noChangeAspect="1"/>
          </p:cNvPicPr>
          <p:nvPr/>
        </p:nvPicPr>
        <p:blipFill>
          <a:blip r:embed="rId2"/>
          <a:stretch>
            <a:fillRect/>
          </a:stretch>
        </p:blipFill>
        <p:spPr>
          <a:xfrm>
            <a:off x="1027851" y="922738"/>
            <a:ext cx="9769976" cy="4875896"/>
          </a:xfrm>
          <a:prstGeom prst="rect">
            <a:avLst/>
          </a:prstGeom>
        </p:spPr>
      </p:pic>
    </p:spTree>
    <p:extLst>
      <p:ext uri="{BB962C8B-B14F-4D97-AF65-F5344CB8AC3E}">
        <p14:creationId xmlns:p14="http://schemas.microsoft.com/office/powerpoint/2010/main" val="2072970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1161665" y="97986"/>
            <a:ext cx="10346393" cy="761148"/>
          </a:xfrm>
        </p:spPr>
        <p:txBody>
          <a:bodyPr vert="horz" lIns="91440" tIns="45720" rIns="91440" bIns="45720" rtlCol="0" anchor="ctr">
            <a:normAutofit/>
          </a:bodyPr>
          <a:lstStyle/>
          <a:p>
            <a:r>
              <a:rPr lang="en-US" dirty="0">
                <a:solidFill>
                  <a:srgbClr val="00649A"/>
                </a:solidFill>
              </a:rPr>
              <a:t>3. The individual manager and ethical choices (cont.)</a:t>
            </a:r>
            <a:endParaRPr lang="en-AU" dirty="0">
              <a:solidFill>
                <a:srgbClr val="00649A"/>
              </a:solidFill>
            </a:endParaRPr>
          </a:p>
        </p:txBody>
      </p:sp>
      <p:graphicFrame>
        <p:nvGraphicFramePr>
          <p:cNvPr id="12" name="Content Placeholder 11">
            <a:extLst>
              <a:ext uri="{FF2B5EF4-FFF2-40B4-BE49-F238E27FC236}">
                <a16:creationId xmlns:a16="http://schemas.microsoft.com/office/drawing/2014/main" id="{AB80D30D-1314-FB4D-C7A5-B9413923B2C8}"/>
              </a:ext>
            </a:extLst>
          </p:cNvPr>
          <p:cNvGraphicFramePr>
            <a:graphicFrameLocks noGrp="1"/>
          </p:cNvGraphicFramePr>
          <p:nvPr>
            <p:ph sz="quarter" idx="4"/>
            <p:extLst>
              <p:ext uri="{D42A27DB-BD31-4B8C-83A1-F6EECF244321}">
                <p14:modId xmlns:p14="http://schemas.microsoft.com/office/powerpoint/2010/main" val="3793144384"/>
              </p:ext>
            </p:extLst>
          </p:nvPr>
        </p:nvGraphicFramePr>
        <p:xfrm>
          <a:off x="1461947" y="848473"/>
          <a:ext cx="10046112" cy="52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23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581802" y="223024"/>
            <a:ext cx="10959710" cy="1102539"/>
          </a:xfrm>
        </p:spPr>
        <p:txBody>
          <a:bodyPr vert="horz" lIns="91440" tIns="45720" rIns="91440" bIns="45720" rtlCol="0" anchor="ctr">
            <a:normAutofit/>
          </a:bodyPr>
          <a:lstStyle/>
          <a:p>
            <a:r>
              <a:rPr lang="en-US" dirty="0">
                <a:solidFill>
                  <a:srgbClr val="00649A"/>
                </a:solidFill>
              </a:rPr>
              <a:t>3.The individual manager and ethical choices (cont.)</a:t>
            </a:r>
            <a:endParaRPr lang="en-AU" dirty="0">
              <a:solidFill>
                <a:srgbClr val="00649A"/>
              </a:solidFill>
            </a:endParaRPr>
          </a:p>
        </p:txBody>
      </p:sp>
      <p:sp>
        <p:nvSpPr>
          <p:cNvPr id="6" name="Content Placeholder 5">
            <a:extLst>
              <a:ext uri="{FF2B5EF4-FFF2-40B4-BE49-F238E27FC236}">
                <a16:creationId xmlns:a16="http://schemas.microsoft.com/office/drawing/2014/main" id="{CB37A63D-D225-4AD1-CDD5-5ABB06CDEC3D}"/>
              </a:ext>
            </a:extLst>
          </p:cNvPr>
          <p:cNvSpPr>
            <a:spLocks noGrp="1"/>
          </p:cNvSpPr>
          <p:nvPr>
            <p:ph sz="half" idx="2"/>
          </p:nvPr>
        </p:nvSpPr>
        <p:spPr>
          <a:xfrm>
            <a:off x="581802" y="1182029"/>
            <a:ext cx="10234881" cy="4799654"/>
          </a:xfrm>
        </p:spPr>
        <p:txBody>
          <a:bodyPr>
            <a:normAutofit/>
          </a:bodyPr>
          <a:lstStyle/>
          <a:p>
            <a:r>
              <a:rPr lang="en-US" sz="2800" dirty="0">
                <a:solidFill>
                  <a:srgbClr val="00649A"/>
                </a:solidFill>
              </a:rPr>
              <a:t>Givers versus takers</a:t>
            </a:r>
            <a:endParaRPr lang="en-AU" sz="1800" dirty="0"/>
          </a:p>
          <a:p>
            <a:pPr lvl="1"/>
            <a:r>
              <a:rPr lang="en-AU" sz="2200" dirty="0">
                <a:solidFill>
                  <a:schemeClr val="accent1"/>
                </a:solidFill>
              </a:rPr>
              <a:t>Putting</a:t>
            </a:r>
            <a:r>
              <a:rPr lang="en-AU" sz="2200" dirty="0"/>
              <a:t> </a:t>
            </a:r>
            <a:r>
              <a:rPr lang="en-AU" sz="2200" dirty="0">
                <a:solidFill>
                  <a:schemeClr val="accent1"/>
                </a:solidFill>
              </a:rPr>
              <a:t>others’ interests and needs above your own</a:t>
            </a:r>
          </a:p>
          <a:p>
            <a:pPr lvl="2">
              <a:buFont typeface="Wingdings" panose="05000000000000000000" pitchFamily="2" charset="2"/>
              <a:buChar char="Ø"/>
            </a:pPr>
            <a:r>
              <a:rPr lang="en-AU" sz="2200" dirty="0">
                <a:solidFill>
                  <a:schemeClr val="tx2"/>
                </a:solidFill>
              </a:rPr>
              <a:t>When managers operate from a higher level of development, they may use a form of servant leadership, focusing on the needs of followers and encouraging others to think for themselves.</a:t>
            </a:r>
          </a:p>
          <a:p>
            <a:pPr lvl="2">
              <a:buFont typeface="Wingdings" panose="05000000000000000000" pitchFamily="2" charset="2"/>
              <a:buChar char="Ø"/>
            </a:pPr>
            <a:r>
              <a:rPr lang="en-AU" sz="2200" dirty="0">
                <a:solidFill>
                  <a:schemeClr val="tx2"/>
                </a:solidFill>
              </a:rPr>
              <a:t>Research has shown that people will work harder and more effectively for people who put others’ interests and needs above their own.</a:t>
            </a:r>
          </a:p>
        </p:txBody>
      </p:sp>
    </p:spTree>
    <p:extLst>
      <p:ext uri="{BB962C8B-B14F-4D97-AF65-F5344CB8AC3E}">
        <p14:creationId xmlns:p14="http://schemas.microsoft.com/office/powerpoint/2010/main" val="694112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8D432-E65C-1186-A468-A97752E1E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48D73-3659-EA91-91BD-675C1E8D1851}"/>
              </a:ext>
            </a:extLst>
          </p:cNvPr>
          <p:cNvSpPr>
            <a:spLocks noGrp="1"/>
          </p:cNvSpPr>
          <p:nvPr>
            <p:ph type="title"/>
          </p:nvPr>
        </p:nvSpPr>
        <p:spPr>
          <a:xfrm>
            <a:off x="581802" y="223024"/>
            <a:ext cx="10959710" cy="1102539"/>
          </a:xfrm>
        </p:spPr>
        <p:txBody>
          <a:bodyPr vert="horz" lIns="91440" tIns="45720" rIns="91440" bIns="45720" rtlCol="0" anchor="ctr">
            <a:normAutofit/>
          </a:bodyPr>
          <a:lstStyle/>
          <a:p>
            <a:r>
              <a:rPr lang="en-US" dirty="0">
                <a:solidFill>
                  <a:srgbClr val="00649A"/>
                </a:solidFill>
              </a:rPr>
              <a:t>3.The individual manager and ethical choices (cont.)</a:t>
            </a:r>
            <a:endParaRPr lang="en-AU" dirty="0">
              <a:solidFill>
                <a:srgbClr val="00649A"/>
              </a:solidFill>
            </a:endParaRPr>
          </a:p>
        </p:txBody>
      </p:sp>
      <p:sp>
        <p:nvSpPr>
          <p:cNvPr id="6" name="Content Placeholder 5">
            <a:extLst>
              <a:ext uri="{FF2B5EF4-FFF2-40B4-BE49-F238E27FC236}">
                <a16:creationId xmlns:a16="http://schemas.microsoft.com/office/drawing/2014/main" id="{F04E96A6-C1C1-E8DE-E457-C847CE2E64BF}"/>
              </a:ext>
            </a:extLst>
          </p:cNvPr>
          <p:cNvSpPr>
            <a:spLocks noGrp="1"/>
          </p:cNvSpPr>
          <p:nvPr>
            <p:ph sz="half" idx="2"/>
          </p:nvPr>
        </p:nvSpPr>
        <p:spPr>
          <a:xfrm>
            <a:off x="581802" y="1182029"/>
            <a:ext cx="10234881" cy="4799654"/>
          </a:xfrm>
        </p:spPr>
        <p:txBody>
          <a:bodyPr>
            <a:normAutofit/>
          </a:bodyPr>
          <a:lstStyle/>
          <a:p>
            <a:r>
              <a:rPr lang="en-US" sz="2800" dirty="0">
                <a:solidFill>
                  <a:srgbClr val="00649A"/>
                </a:solidFill>
              </a:rPr>
              <a:t>Givers versus takers</a:t>
            </a:r>
          </a:p>
          <a:p>
            <a:pPr lvl="1"/>
            <a:r>
              <a:rPr lang="en-AU" sz="1700" dirty="0">
                <a:solidFill>
                  <a:schemeClr val="accent1"/>
                </a:solidFill>
              </a:rPr>
              <a:t>Help and support is key</a:t>
            </a:r>
          </a:p>
          <a:p>
            <a:pPr lvl="2">
              <a:buFont typeface="Wingdings" panose="05000000000000000000" pitchFamily="2" charset="2"/>
              <a:buChar char="Ø"/>
            </a:pPr>
            <a:r>
              <a:rPr lang="en-AU" sz="1900" dirty="0">
                <a:solidFill>
                  <a:schemeClr val="tx2"/>
                </a:solidFill>
              </a:rPr>
              <a:t>The single biggest predictor of a team’s effectiveness is the amount of help and support that members give to one another.</a:t>
            </a:r>
          </a:p>
          <a:p>
            <a:pPr marL="1028700" lvl="3" indent="-285750">
              <a:spcBef>
                <a:spcPts val="1000"/>
              </a:spcBef>
              <a:buFont typeface="Wingdings" panose="05000000000000000000" pitchFamily="2" charset="2"/>
              <a:buChar char="Ø"/>
            </a:pPr>
            <a:r>
              <a:rPr lang="en-AU" sz="2050" dirty="0">
                <a:solidFill>
                  <a:schemeClr val="tx2"/>
                </a:solidFill>
              </a:rPr>
              <a:t>The shift towards admiring and rewarding givers over takers can bring significant positive changes within organisations. </a:t>
            </a:r>
          </a:p>
          <a:p>
            <a:pPr marL="1028700" lvl="3" indent="-285750">
              <a:spcBef>
                <a:spcPts val="1000"/>
              </a:spcBef>
              <a:buFont typeface="Wingdings" panose="05000000000000000000" pitchFamily="2" charset="2"/>
              <a:buChar char="Ø"/>
            </a:pPr>
            <a:r>
              <a:rPr lang="en-AU" sz="2050" dirty="0">
                <a:solidFill>
                  <a:schemeClr val="tx2"/>
                </a:solidFill>
              </a:rPr>
              <a:t>The simple categories of giver and taker help people understand how they might contribute to or detract from an organisation’s ethical culture.</a:t>
            </a:r>
          </a:p>
          <a:p>
            <a:endParaRPr lang="en-US" sz="2800" dirty="0">
              <a:solidFill>
                <a:srgbClr val="00649A"/>
              </a:solidFill>
            </a:endParaRPr>
          </a:p>
        </p:txBody>
      </p:sp>
    </p:spTree>
    <p:extLst>
      <p:ext uri="{BB962C8B-B14F-4D97-AF65-F5344CB8AC3E}">
        <p14:creationId xmlns:p14="http://schemas.microsoft.com/office/powerpoint/2010/main" val="2195362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983246" y="97496"/>
            <a:ext cx="9970698" cy="845823"/>
          </a:xfrm>
        </p:spPr>
        <p:txBody>
          <a:bodyPr vert="horz" lIns="91440" tIns="45720" rIns="91440" bIns="45720" rtlCol="0" anchor="ctr">
            <a:normAutofit/>
          </a:bodyPr>
          <a:lstStyle/>
          <a:p>
            <a:r>
              <a:rPr lang="en-US" dirty="0">
                <a:solidFill>
                  <a:srgbClr val="00649A"/>
                </a:solidFill>
              </a:rPr>
              <a:t>4. What is corporate social responsibility (CSR)?</a:t>
            </a:r>
            <a:endParaRPr lang="en-AU" dirty="0">
              <a:solidFill>
                <a:srgbClr val="00649A"/>
              </a:solidFill>
            </a:endParaRPr>
          </a:p>
        </p:txBody>
      </p:sp>
      <p:sp>
        <p:nvSpPr>
          <p:cNvPr id="6" name="Content Placeholder 5">
            <a:extLst>
              <a:ext uri="{FF2B5EF4-FFF2-40B4-BE49-F238E27FC236}">
                <a16:creationId xmlns:a16="http://schemas.microsoft.com/office/drawing/2014/main" id="{C48EAB9C-738A-B824-A7D6-A953B8C45B2C}"/>
              </a:ext>
            </a:extLst>
          </p:cNvPr>
          <p:cNvSpPr>
            <a:spLocks noGrp="1"/>
          </p:cNvSpPr>
          <p:nvPr>
            <p:ph sz="half" idx="2"/>
          </p:nvPr>
        </p:nvSpPr>
        <p:spPr>
          <a:xfrm>
            <a:off x="501805" y="1081668"/>
            <a:ext cx="3958684" cy="5151864"/>
          </a:xfrm>
        </p:spPr>
        <p:txBody>
          <a:bodyPr>
            <a:normAutofit/>
          </a:bodyPr>
          <a:lstStyle/>
          <a:p>
            <a:r>
              <a:rPr lang="en-AU" sz="2200" dirty="0">
                <a:solidFill>
                  <a:schemeClr val="tx2"/>
                </a:solidFill>
              </a:rPr>
              <a:t>CSR is management’s obligation to make choices and take actions that will contribute to the welfare and interests of society, not just the organisation.</a:t>
            </a:r>
          </a:p>
          <a:p>
            <a:pPr marL="228600" lvl="1">
              <a:spcBef>
                <a:spcPts val="1000"/>
              </a:spcBef>
            </a:pPr>
            <a:r>
              <a:rPr lang="en-AU" sz="2200" dirty="0">
                <a:solidFill>
                  <a:schemeClr val="tx2"/>
                </a:solidFill>
              </a:rPr>
              <a:t>It means distinguishing right from wrong and doing right.</a:t>
            </a:r>
          </a:p>
          <a:p>
            <a:r>
              <a:rPr lang="en-AU" sz="2200" dirty="0">
                <a:solidFill>
                  <a:schemeClr val="tx2"/>
                </a:solidFill>
              </a:rPr>
              <a:t>A company's CSR strategy can be assessed and  measured alongside environmental, social and governance (ESG) dimensions.</a:t>
            </a:r>
          </a:p>
          <a:p>
            <a:endParaRPr lang="en-AU" sz="2400" dirty="0"/>
          </a:p>
          <a:p>
            <a:endParaRPr lang="en-AU" sz="2400" dirty="0"/>
          </a:p>
        </p:txBody>
      </p:sp>
      <p:graphicFrame>
        <p:nvGraphicFramePr>
          <p:cNvPr id="8" name="Content Placeholder 12">
            <a:extLst>
              <a:ext uri="{FF2B5EF4-FFF2-40B4-BE49-F238E27FC236}">
                <a16:creationId xmlns:a16="http://schemas.microsoft.com/office/drawing/2014/main" id="{6FACCD93-39F7-1954-7521-34893062A6B7}"/>
              </a:ext>
            </a:extLst>
          </p:cNvPr>
          <p:cNvGraphicFramePr>
            <a:graphicFrameLocks noGrp="1"/>
          </p:cNvGraphicFramePr>
          <p:nvPr>
            <p:ph sz="quarter" idx="4"/>
            <p:extLst>
              <p:ext uri="{D42A27DB-BD31-4B8C-83A1-F6EECF244321}">
                <p14:modId xmlns:p14="http://schemas.microsoft.com/office/powerpoint/2010/main" val="2708869560"/>
              </p:ext>
            </p:extLst>
          </p:nvPr>
        </p:nvGraphicFramePr>
        <p:xfrm>
          <a:off x="4943607" y="1081667"/>
          <a:ext cx="7122014" cy="4873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55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9921-52E4-E402-1E4D-9F90CC7B94A0}"/>
              </a:ext>
            </a:extLst>
          </p:cNvPr>
          <p:cNvSpPr>
            <a:spLocks noGrp="1"/>
          </p:cNvSpPr>
          <p:nvPr>
            <p:ph type="title"/>
          </p:nvPr>
        </p:nvSpPr>
        <p:spPr>
          <a:xfrm>
            <a:off x="693315" y="1"/>
            <a:ext cx="9970698" cy="802888"/>
          </a:xfrm>
        </p:spPr>
        <p:txBody>
          <a:bodyPr/>
          <a:lstStyle/>
          <a:p>
            <a:r>
              <a:rPr lang="en-US" dirty="0">
                <a:solidFill>
                  <a:srgbClr val="00649A"/>
                </a:solidFill>
              </a:rPr>
              <a:t>1. </a:t>
            </a:r>
            <a:r>
              <a:rPr lang="en-US" dirty="0" err="1">
                <a:solidFill>
                  <a:srgbClr val="00649A"/>
                </a:solidFill>
              </a:rPr>
              <a:t>Globalisation</a:t>
            </a:r>
            <a:r>
              <a:rPr lang="en-US" dirty="0">
                <a:solidFill>
                  <a:srgbClr val="00649A"/>
                </a:solidFill>
              </a:rPr>
              <a:t>: A borderless world</a:t>
            </a:r>
            <a:endParaRPr lang="en-AU" dirty="0"/>
          </a:p>
        </p:txBody>
      </p:sp>
      <p:sp>
        <p:nvSpPr>
          <p:cNvPr id="3" name="Content Placeholder 2">
            <a:extLst>
              <a:ext uri="{FF2B5EF4-FFF2-40B4-BE49-F238E27FC236}">
                <a16:creationId xmlns:a16="http://schemas.microsoft.com/office/drawing/2014/main" id="{5C3ACBAB-63D5-BF8D-4569-B0737E2B5FC2}"/>
              </a:ext>
            </a:extLst>
          </p:cNvPr>
          <p:cNvSpPr>
            <a:spLocks noGrp="1"/>
          </p:cNvSpPr>
          <p:nvPr>
            <p:ph sz="half" idx="2"/>
          </p:nvPr>
        </p:nvSpPr>
        <p:spPr>
          <a:xfrm>
            <a:off x="301083" y="680226"/>
            <a:ext cx="11037007" cy="6177774"/>
          </a:xfrm>
        </p:spPr>
        <p:txBody>
          <a:bodyPr/>
          <a:lstStyle/>
          <a:p>
            <a:pPr>
              <a:lnSpc>
                <a:spcPct val="150000"/>
              </a:lnSpc>
            </a:pPr>
            <a:r>
              <a:rPr lang="en-AU" sz="2000" dirty="0">
                <a:solidFill>
                  <a:schemeClr val="tx2"/>
                </a:solidFill>
              </a:rPr>
              <a:t>Globalisation refers to the extent to which trade and investments, information, social and cultural ideas, and political cooperation flow between countries. </a:t>
            </a:r>
          </a:p>
          <a:p>
            <a:pPr>
              <a:lnSpc>
                <a:spcPct val="150000"/>
              </a:lnSpc>
            </a:pPr>
            <a:r>
              <a:rPr lang="en-AU" sz="2000" dirty="0">
                <a:solidFill>
                  <a:schemeClr val="tx2"/>
                </a:solidFill>
              </a:rPr>
              <a:t>One result is that countries, businesses and people become increasingly interdependent. </a:t>
            </a:r>
          </a:p>
          <a:p>
            <a:pPr marL="0" indent="0" algn="ctr">
              <a:buNone/>
            </a:pPr>
            <a:r>
              <a:rPr lang="en-AU" sz="2400" b="1" dirty="0">
                <a:solidFill>
                  <a:schemeClr val="tx2"/>
                </a:solidFill>
              </a:rPr>
              <a:t>The process of globalisation</a:t>
            </a:r>
          </a:p>
        </p:txBody>
      </p:sp>
      <p:graphicFrame>
        <p:nvGraphicFramePr>
          <p:cNvPr id="14" name="Content Placeholder 13">
            <a:extLst>
              <a:ext uri="{FF2B5EF4-FFF2-40B4-BE49-F238E27FC236}">
                <a16:creationId xmlns:a16="http://schemas.microsoft.com/office/drawing/2014/main" id="{AF73C050-7B9F-51B7-70FF-AFE107B0E867}"/>
              </a:ext>
            </a:extLst>
          </p:cNvPr>
          <p:cNvGraphicFramePr>
            <a:graphicFrameLocks noGrp="1"/>
          </p:cNvGraphicFramePr>
          <p:nvPr>
            <p:ph sz="quarter" idx="4"/>
            <p:extLst>
              <p:ext uri="{D42A27DB-BD31-4B8C-83A1-F6EECF244321}">
                <p14:modId xmlns:p14="http://schemas.microsoft.com/office/powerpoint/2010/main" val="4070426759"/>
              </p:ext>
            </p:extLst>
          </p:nvPr>
        </p:nvGraphicFramePr>
        <p:xfrm>
          <a:off x="853909" y="2514263"/>
          <a:ext cx="10364218" cy="434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633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AECF62-D928-ECA5-B682-E66C05B2642C}"/>
              </a:ext>
            </a:extLst>
          </p:cNvPr>
          <p:cNvSpPr>
            <a:spLocks noGrp="1"/>
          </p:cNvSpPr>
          <p:nvPr>
            <p:ph type="title"/>
          </p:nvPr>
        </p:nvSpPr>
        <p:spPr>
          <a:xfrm>
            <a:off x="418070" y="142706"/>
            <a:ext cx="10515600" cy="808765"/>
          </a:xfrm>
        </p:spPr>
        <p:txBody>
          <a:bodyPr vert="horz" lIns="91440" tIns="45720" rIns="91440" bIns="45720" rtlCol="0" anchor="ctr">
            <a:normAutofit/>
          </a:bodyPr>
          <a:lstStyle/>
          <a:p>
            <a:r>
              <a:rPr lang="en-US" dirty="0">
                <a:solidFill>
                  <a:srgbClr val="00649A"/>
                </a:solidFill>
              </a:rPr>
              <a:t>4. What is corporate social responsibility? (Cont’d)</a:t>
            </a:r>
            <a:endParaRPr lang="en-AU" dirty="0">
              <a:solidFill>
                <a:srgbClr val="00649A"/>
              </a:solidFill>
            </a:endParaRPr>
          </a:p>
        </p:txBody>
      </p:sp>
      <p:sp>
        <p:nvSpPr>
          <p:cNvPr id="6" name="Content Placeholder 5">
            <a:extLst>
              <a:ext uri="{FF2B5EF4-FFF2-40B4-BE49-F238E27FC236}">
                <a16:creationId xmlns:a16="http://schemas.microsoft.com/office/drawing/2014/main" id="{C48EAB9C-738A-B824-A7D6-A953B8C45B2C}"/>
              </a:ext>
            </a:extLst>
          </p:cNvPr>
          <p:cNvSpPr>
            <a:spLocks noGrp="1"/>
          </p:cNvSpPr>
          <p:nvPr>
            <p:ph sz="half" idx="1"/>
          </p:nvPr>
        </p:nvSpPr>
        <p:spPr>
          <a:xfrm>
            <a:off x="418070" y="992901"/>
            <a:ext cx="5871218" cy="5008302"/>
          </a:xfrm>
        </p:spPr>
        <p:txBody>
          <a:bodyPr>
            <a:normAutofit lnSpcReduction="10000"/>
          </a:bodyPr>
          <a:lstStyle/>
          <a:p>
            <a:r>
              <a:rPr lang="en-US" sz="2400" dirty="0">
                <a:solidFill>
                  <a:srgbClr val="00B050"/>
                </a:solidFill>
                <a:ea typeface="+mj-ea"/>
              </a:rPr>
              <a:t>A new purpose for the company: </a:t>
            </a:r>
            <a:r>
              <a:rPr lang="en-US" sz="2400" dirty="0" err="1">
                <a:solidFill>
                  <a:srgbClr val="00B050"/>
                </a:solidFill>
                <a:ea typeface="+mj-ea"/>
              </a:rPr>
              <a:t>organisational</a:t>
            </a:r>
            <a:r>
              <a:rPr lang="en-US" sz="2400" dirty="0">
                <a:solidFill>
                  <a:srgbClr val="00B050"/>
                </a:solidFill>
                <a:ea typeface="+mj-ea"/>
              </a:rPr>
              <a:t> stakeholders</a:t>
            </a:r>
            <a:endParaRPr lang="en-AU" sz="2400" dirty="0">
              <a:solidFill>
                <a:srgbClr val="00B050"/>
              </a:solidFill>
              <a:ea typeface="+mj-ea"/>
            </a:endParaRPr>
          </a:p>
          <a:p>
            <a:pPr lvl="1">
              <a:lnSpc>
                <a:spcPct val="150000"/>
              </a:lnSpc>
              <a:buFont typeface="Wingdings" panose="05000000000000000000" pitchFamily="2" charset="2"/>
              <a:buChar char="Ø"/>
            </a:pPr>
            <a:r>
              <a:rPr lang="en-AU" sz="1900" dirty="0">
                <a:solidFill>
                  <a:schemeClr val="tx2"/>
                </a:solidFill>
              </a:rPr>
              <a:t>A </a:t>
            </a:r>
            <a:r>
              <a:rPr lang="en-AU" sz="1900" b="1" dirty="0">
                <a:solidFill>
                  <a:schemeClr val="tx2"/>
                </a:solidFill>
              </a:rPr>
              <a:t>stakeholder</a:t>
            </a:r>
            <a:r>
              <a:rPr lang="en-AU" sz="1900" dirty="0">
                <a:solidFill>
                  <a:schemeClr val="tx2"/>
                </a:solidFill>
              </a:rPr>
              <a:t> is any group or person within or outside the organisation that has some type of investment or interest in the organisation’s performance and is affected by the organisation’s actions (employees, customers, shareholders and so forth). </a:t>
            </a:r>
          </a:p>
          <a:p>
            <a:pPr marL="685800" lvl="2" indent="-285750">
              <a:lnSpc>
                <a:spcPct val="150000"/>
              </a:lnSpc>
              <a:spcBef>
                <a:spcPts val="1000"/>
              </a:spcBef>
              <a:buFont typeface="Wingdings" panose="05000000000000000000" pitchFamily="2" charset="2"/>
              <a:buChar char="Ø"/>
            </a:pPr>
            <a:r>
              <a:rPr lang="en-AU" sz="1900" b="1" dirty="0">
                <a:solidFill>
                  <a:schemeClr val="tx2"/>
                </a:solidFill>
              </a:rPr>
              <a:t>Stakeholder mapping </a:t>
            </a:r>
            <a:r>
              <a:rPr lang="en-AU" sz="1900" dirty="0">
                <a:solidFill>
                  <a:schemeClr val="tx2"/>
                </a:solidFill>
              </a:rPr>
              <a:t>provides a systematic way to identify the expectations, needs, importance and relative power of various stakeholders.</a:t>
            </a:r>
          </a:p>
        </p:txBody>
      </p:sp>
      <p:pic>
        <p:nvPicPr>
          <p:cNvPr id="4" name="Picture 3" descr="A diagram of a company&#10;&#10;Description automatically generated">
            <a:extLst>
              <a:ext uri="{FF2B5EF4-FFF2-40B4-BE49-F238E27FC236}">
                <a16:creationId xmlns:a16="http://schemas.microsoft.com/office/drawing/2014/main" id="{051360CD-5E31-6E78-3518-7C4E0D043DA6}"/>
              </a:ext>
            </a:extLst>
          </p:cNvPr>
          <p:cNvPicPr>
            <a:picLocks noChangeAspect="1"/>
          </p:cNvPicPr>
          <p:nvPr/>
        </p:nvPicPr>
        <p:blipFill>
          <a:blip r:embed="rId2"/>
          <a:stretch>
            <a:fillRect/>
          </a:stretch>
        </p:blipFill>
        <p:spPr>
          <a:xfrm>
            <a:off x="7221931" y="1825625"/>
            <a:ext cx="3082137" cy="4175578"/>
          </a:xfrm>
          <a:prstGeom prst="rect">
            <a:avLst/>
          </a:prstGeom>
          <a:noFill/>
        </p:spPr>
      </p:pic>
      <p:sp>
        <p:nvSpPr>
          <p:cNvPr id="12" name="TextBox 11">
            <a:extLst>
              <a:ext uri="{FF2B5EF4-FFF2-40B4-BE49-F238E27FC236}">
                <a16:creationId xmlns:a16="http://schemas.microsoft.com/office/drawing/2014/main" id="{5800F16A-D3A7-84FF-8ED5-6AB33DC598B4}"/>
              </a:ext>
            </a:extLst>
          </p:cNvPr>
          <p:cNvSpPr txBox="1"/>
          <p:nvPr/>
        </p:nvSpPr>
        <p:spPr>
          <a:xfrm>
            <a:off x="1284790" y="2187615"/>
            <a:ext cx="184731" cy="369332"/>
          </a:xfrm>
          <a:prstGeom prst="rect">
            <a:avLst/>
          </a:prstGeom>
          <a:noFill/>
        </p:spPr>
        <p:txBody>
          <a:bodyPr wrap="none" rtlCol="0">
            <a:spAutoFit/>
          </a:bodyPr>
          <a:lstStyle/>
          <a:p>
            <a:endParaRPr lang="en-AU" dirty="0"/>
          </a:p>
        </p:txBody>
      </p:sp>
      <p:sp>
        <p:nvSpPr>
          <p:cNvPr id="5" name="Title 1">
            <a:extLst>
              <a:ext uri="{FF2B5EF4-FFF2-40B4-BE49-F238E27FC236}">
                <a16:creationId xmlns:a16="http://schemas.microsoft.com/office/drawing/2014/main" id="{59B80E8C-3C6A-2B32-00AB-9CBC996A1FB9}"/>
              </a:ext>
            </a:extLst>
          </p:cNvPr>
          <p:cNvSpPr txBox="1">
            <a:spLocks/>
          </p:cNvSpPr>
          <p:nvPr/>
        </p:nvSpPr>
        <p:spPr>
          <a:xfrm>
            <a:off x="6096000" y="1013549"/>
            <a:ext cx="5367554" cy="7499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algn="ctr"/>
            <a:r>
              <a:rPr lang="en-US" sz="2400" dirty="0">
                <a:solidFill>
                  <a:srgbClr val="00B050"/>
                </a:solidFill>
              </a:rPr>
              <a:t>Serving multiple stakeholders</a:t>
            </a:r>
            <a:endParaRPr lang="en-AU" sz="2400" dirty="0">
              <a:solidFill>
                <a:srgbClr val="00B050"/>
              </a:solidFill>
            </a:endParaRPr>
          </a:p>
        </p:txBody>
      </p:sp>
    </p:spTree>
    <p:extLst>
      <p:ext uri="{BB962C8B-B14F-4D97-AF65-F5344CB8AC3E}">
        <p14:creationId xmlns:p14="http://schemas.microsoft.com/office/powerpoint/2010/main" val="311445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9B015A-12BE-42B3-7EFC-1D88B7DF87EF}"/>
              </a:ext>
            </a:extLst>
          </p:cNvPr>
          <p:cNvSpPr txBox="1">
            <a:spLocks/>
          </p:cNvSpPr>
          <p:nvPr/>
        </p:nvSpPr>
        <p:spPr>
          <a:xfrm>
            <a:off x="838200" y="365128"/>
            <a:ext cx="10515600" cy="794600"/>
          </a:xfrm>
          <a:prstGeom prst="rect">
            <a:avLst/>
          </a:prstGeom>
        </p:spPr>
        <p:txBody>
          <a:bodyPr vert="horz" lIns="91440" tIns="45720" rIns="91440" bIns="45720" rtlCol="0" anchor="ctr">
            <a:normAutofit/>
          </a:bodyPr>
          <a:lstStyle>
            <a:lvl1pPr defTabSz="685800">
              <a:lnSpc>
                <a:spcPct val="90000"/>
              </a:lnSpc>
              <a:spcBef>
                <a:spcPct val="0"/>
              </a:spcBef>
              <a:buNone/>
              <a:defRPr sz="3300">
                <a:solidFill>
                  <a:srgbClr val="00649A"/>
                </a:solidFill>
                <a:latin typeface="Arial" panose="020B0604020202020204" pitchFamily="34" charset="0"/>
                <a:ea typeface="+mj-ea"/>
                <a:cs typeface="Arial" panose="020B0604020202020204" pitchFamily="34" charset="0"/>
              </a:defRPr>
            </a:lvl1pPr>
          </a:lstStyle>
          <a:p>
            <a:r>
              <a:rPr lang="en-US" dirty="0"/>
              <a:t>4. What is corporate social responsibility? (Cont’d)</a:t>
            </a:r>
          </a:p>
        </p:txBody>
      </p:sp>
      <p:sp>
        <p:nvSpPr>
          <p:cNvPr id="6" name="Content Placeholder 5">
            <a:extLst>
              <a:ext uri="{FF2B5EF4-FFF2-40B4-BE49-F238E27FC236}">
                <a16:creationId xmlns:a16="http://schemas.microsoft.com/office/drawing/2014/main" id="{C48EAB9C-738A-B824-A7D6-A953B8C45B2C}"/>
              </a:ext>
            </a:extLst>
          </p:cNvPr>
          <p:cNvSpPr>
            <a:spLocks noGrp="1"/>
          </p:cNvSpPr>
          <p:nvPr>
            <p:ph sz="half" idx="1"/>
          </p:nvPr>
        </p:nvSpPr>
        <p:spPr>
          <a:xfrm>
            <a:off x="423746" y="1159728"/>
            <a:ext cx="5596054" cy="4841475"/>
          </a:xfrm>
        </p:spPr>
        <p:txBody>
          <a:bodyPr vert="horz" lIns="91440" tIns="45720" rIns="91440" bIns="45720" rtlCol="0">
            <a:normAutofit fontScale="92500"/>
          </a:bodyPr>
          <a:lstStyle/>
          <a:p>
            <a:r>
              <a:rPr lang="en-US" sz="1900" b="1" dirty="0">
                <a:solidFill>
                  <a:srgbClr val="00B050"/>
                </a:solidFill>
              </a:rPr>
              <a:t>Sustainability and the triple bottom line</a:t>
            </a:r>
          </a:p>
          <a:p>
            <a:pPr lvl="1">
              <a:lnSpc>
                <a:spcPct val="150000"/>
              </a:lnSpc>
            </a:pPr>
            <a:r>
              <a:rPr lang="en-AU" sz="1900" dirty="0">
                <a:solidFill>
                  <a:schemeClr val="tx2"/>
                </a:solidFill>
              </a:rPr>
              <a:t>Sustainability refers to economic development that generates wealth and meets the needs of the current generation while preserving the environment and society so future generations can meet their needs as well.</a:t>
            </a:r>
          </a:p>
          <a:p>
            <a:pPr marL="342900" lvl="1" indent="0">
              <a:buNone/>
            </a:pPr>
            <a:endParaRPr lang="en-AU" sz="1900" dirty="0">
              <a:solidFill>
                <a:schemeClr val="tx2"/>
              </a:solidFill>
            </a:endParaRPr>
          </a:p>
          <a:p>
            <a:pPr lvl="1">
              <a:lnSpc>
                <a:spcPct val="150000"/>
              </a:lnSpc>
            </a:pPr>
            <a:r>
              <a:rPr lang="en-AU" sz="1900" dirty="0">
                <a:solidFill>
                  <a:schemeClr val="tx2"/>
                </a:solidFill>
              </a:rPr>
              <a:t>With sustainability philosophy, managers weave environmental and social concerns into every strategic decision so that financial goals are achieved in a way that is socially and environmentally responsible.</a:t>
            </a:r>
          </a:p>
        </p:txBody>
      </p:sp>
      <p:pic>
        <p:nvPicPr>
          <p:cNvPr id="4" name="Picture 3" descr="A diagram of sustainability&#10;&#10;AI-generated content may be incorrect.">
            <a:extLst>
              <a:ext uri="{FF2B5EF4-FFF2-40B4-BE49-F238E27FC236}">
                <a16:creationId xmlns:a16="http://schemas.microsoft.com/office/drawing/2014/main" id="{8E73EA64-CFAE-FCA0-173D-4A103C0AF184}"/>
              </a:ext>
            </a:extLst>
          </p:cNvPr>
          <p:cNvPicPr>
            <a:picLocks noChangeAspect="1"/>
          </p:cNvPicPr>
          <p:nvPr/>
        </p:nvPicPr>
        <p:blipFill>
          <a:blip r:embed="rId2"/>
          <a:srcRect l="4590" r="3271" b="-1"/>
          <a:stretch/>
        </p:blipFill>
        <p:spPr>
          <a:xfrm>
            <a:off x="6172200" y="1159728"/>
            <a:ext cx="5681546" cy="4841475"/>
          </a:xfrm>
          <a:prstGeom prst="rect">
            <a:avLst/>
          </a:prstGeom>
          <a:noFill/>
        </p:spPr>
      </p:pic>
      <p:sp>
        <p:nvSpPr>
          <p:cNvPr id="12" name="TextBox 11">
            <a:extLst>
              <a:ext uri="{FF2B5EF4-FFF2-40B4-BE49-F238E27FC236}">
                <a16:creationId xmlns:a16="http://schemas.microsoft.com/office/drawing/2014/main" id="{5800F16A-D3A7-84FF-8ED5-6AB33DC598B4}"/>
              </a:ext>
            </a:extLst>
          </p:cNvPr>
          <p:cNvSpPr txBox="1"/>
          <p:nvPr/>
        </p:nvSpPr>
        <p:spPr>
          <a:xfrm>
            <a:off x="1284790" y="2187615"/>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3548544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FF711-C012-809C-B46B-4467020F5C95}"/>
              </a:ext>
            </a:extLst>
          </p:cNvPr>
          <p:cNvSpPr>
            <a:spLocks noGrp="1"/>
          </p:cNvSpPr>
          <p:nvPr>
            <p:ph type="title"/>
          </p:nvPr>
        </p:nvSpPr>
        <p:spPr>
          <a:xfrm>
            <a:off x="672710" y="29156"/>
            <a:ext cx="10569417" cy="1325563"/>
          </a:xfrm>
        </p:spPr>
        <p:txBody>
          <a:bodyPr vert="horz" lIns="91440" tIns="45720" rIns="91440" bIns="45720" rtlCol="0" anchor="ctr">
            <a:normAutofit/>
          </a:bodyPr>
          <a:lstStyle/>
          <a:p>
            <a:r>
              <a:rPr lang="en-US" dirty="0">
                <a:solidFill>
                  <a:srgbClr val="00649A"/>
                </a:solidFill>
              </a:rPr>
              <a:t>5. Managing company ethics and social responsibility</a:t>
            </a:r>
            <a:endParaRPr lang="en-AU" dirty="0">
              <a:solidFill>
                <a:srgbClr val="00649A"/>
              </a:solidFill>
            </a:endParaRPr>
          </a:p>
        </p:txBody>
      </p:sp>
      <p:pic>
        <p:nvPicPr>
          <p:cNvPr id="3" name="Picture 2" descr="A blue and white diagram&#10;&#10;Description automatically generated with medium confidence">
            <a:extLst>
              <a:ext uri="{FF2B5EF4-FFF2-40B4-BE49-F238E27FC236}">
                <a16:creationId xmlns:a16="http://schemas.microsoft.com/office/drawing/2014/main" id="{93B0BC38-63CB-4EC4-0D55-7F8BE41E29DC}"/>
              </a:ext>
            </a:extLst>
          </p:cNvPr>
          <p:cNvPicPr>
            <a:picLocks noChangeAspect="1"/>
          </p:cNvPicPr>
          <p:nvPr/>
        </p:nvPicPr>
        <p:blipFill>
          <a:blip r:embed="rId2"/>
          <a:stretch>
            <a:fillRect/>
          </a:stretch>
        </p:blipFill>
        <p:spPr>
          <a:xfrm>
            <a:off x="503097" y="1126273"/>
            <a:ext cx="10324737" cy="5174166"/>
          </a:xfrm>
          <a:prstGeom prst="rect">
            <a:avLst/>
          </a:prstGeom>
        </p:spPr>
      </p:pic>
    </p:spTree>
    <p:extLst>
      <p:ext uri="{BB962C8B-B14F-4D97-AF65-F5344CB8AC3E}">
        <p14:creationId xmlns:p14="http://schemas.microsoft.com/office/powerpoint/2010/main" val="1877884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B5CD-EDCB-9172-B553-7FA693CCB4A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816D037-86E6-3A79-7462-D0B2919CC4B7}"/>
              </a:ext>
            </a:extLst>
          </p:cNvPr>
          <p:cNvSpPr>
            <a:spLocks noGrp="1"/>
          </p:cNvSpPr>
          <p:nvPr>
            <p:ph type="title"/>
          </p:nvPr>
        </p:nvSpPr>
        <p:spPr>
          <a:xfrm>
            <a:off x="672710" y="29156"/>
            <a:ext cx="10569417" cy="1325563"/>
          </a:xfrm>
        </p:spPr>
        <p:txBody>
          <a:bodyPr vert="horz" lIns="91440" tIns="45720" rIns="91440" bIns="45720" rtlCol="0" anchor="ctr">
            <a:normAutofit/>
          </a:bodyPr>
          <a:lstStyle/>
          <a:p>
            <a:r>
              <a:rPr lang="en-US" dirty="0">
                <a:solidFill>
                  <a:srgbClr val="00649A"/>
                </a:solidFill>
              </a:rPr>
              <a:t>5. Managing company ethics and social responsibility</a:t>
            </a:r>
            <a:endParaRPr lang="en-AU" dirty="0">
              <a:solidFill>
                <a:srgbClr val="00649A"/>
              </a:solidFill>
            </a:endParaRPr>
          </a:p>
        </p:txBody>
      </p:sp>
      <p:sp>
        <p:nvSpPr>
          <p:cNvPr id="5" name="Content Placeholder 3">
            <a:extLst>
              <a:ext uri="{FF2B5EF4-FFF2-40B4-BE49-F238E27FC236}">
                <a16:creationId xmlns:a16="http://schemas.microsoft.com/office/drawing/2014/main" id="{2812A7F5-94CD-E98C-E375-5FCB49268D95}"/>
              </a:ext>
            </a:extLst>
          </p:cNvPr>
          <p:cNvSpPr txBox="1">
            <a:spLocks/>
          </p:cNvSpPr>
          <p:nvPr/>
        </p:nvSpPr>
        <p:spPr>
          <a:xfrm>
            <a:off x="949874" y="954709"/>
            <a:ext cx="10881570" cy="5100404"/>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a:solidFill>
                  <a:srgbClr val="00B050"/>
                </a:solidFill>
              </a:rPr>
              <a:t> Values-oriented approach </a:t>
            </a:r>
          </a:p>
          <a:p>
            <a:pPr lvl="1">
              <a:lnSpc>
                <a:spcPct val="150000"/>
              </a:lnSpc>
              <a:buFont typeface="Wingdings" panose="05000000000000000000" pitchFamily="2" charset="2"/>
              <a:buChar char="Ø"/>
            </a:pPr>
            <a:r>
              <a:rPr lang="en-AU" sz="2100" dirty="0">
                <a:solidFill>
                  <a:schemeClr val="tx2"/>
                </a:solidFill>
              </a:rPr>
              <a:t>A values-oriented approach directly targets individuals’ internal desire to be ethical. Relating to an employee’s personal values brings individual and organisational values into congruence. </a:t>
            </a:r>
          </a:p>
          <a:p>
            <a:pPr lvl="1">
              <a:lnSpc>
                <a:spcPct val="150000"/>
              </a:lnSpc>
              <a:buFont typeface="Wingdings" panose="05000000000000000000" pitchFamily="2" charset="2"/>
              <a:buChar char="Ø"/>
            </a:pPr>
            <a:r>
              <a:rPr lang="en-AU" sz="2100" dirty="0">
                <a:solidFill>
                  <a:schemeClr val="tx2"/>
                </a:solidFill>
              </a:rPr>
              <a:t>Making sure decisions and practices are anchored in solid ethical values helps to create an ethical culture throughout the organisation.</a:t>
            </a:r>
            <a:r>
              <a:rPr lang="en-AU" sz="2400" dirty="0">
                <a:solidFill>
                  <a:schemeClr val="accent1"/>
                </a:solidFill>
              </a:rPr>
              <a:t> </a:t>
            </a:r>
          </a:p>
          <a:p>
            <a:pPr marL="342900" lvl="1" indent="0">
              <a:lnSpc>
                <a:spcPct val="150000"/>
              </a:lnSpc>
              <a:buNone/>
            </a:pPr>
            <a:r>
              <a:rPr lang="en-AU" sz="2400" dirty="0">
                <a:solidFill>
                  <a:schemeClr val="accent1"/>
                </a:solidFill>
              </a:rPr>
              <a:t>Ethical leadership and volunteerism</a:t>
            </a:r>
          </a:p>
          <a:p>
            <a:pPr lvl="1">
              <a:lnSpc>
                <a:spcPct val="150000"/>
              </a:lnSpc>
              <a:buFont typeface="Wingdings" panose="05000000000000000000" pitchFamily="2" charset="2"/>
              <a:buChar char="Ø"/>
            </a:pPr>
            <a:r>
              <a:rPr lang="en-AU" sz="2100" b="1" dirty="0">
                <a:solidFill>
                  <a:schemeClr val="tx2"/>
                </a:solidFill>
              </a:rPr>
              <a:t>Ethical leadership </a:t>
            </a:r>
            <a:r>
              <a:rPr lang="en-AU" sz="2100" dirty="0">
                <a:solidFill>
                  <a:schemeClr val="tx2"/>
                </a:solidFill>
              </a:rPr>
              <a:t>means that managers are models of honesty and trustworthiness, are fair in their dealings with employees and customers, and behave ethically in both their personal and professional lives.</a:t>
            </a:r>
          </a:p>
          <a:p>
            <a:pPr lvl="1">
              <a:lnSpc>
                <a:spcPct val="150000"/>
              </a:lnSpc>
              <a:buFont typeface="Wingdings" panose="05000000000000000000" pitchFamily="2" charset="2"/>
              <a:buChar char="Ø"/>
            </a:pPr>
            <a:r>
              <a:rPr lang="en-AU" sz="2100" dirty="0">
                <a:solidFill>
                  <a:schemeClr val="tx2"/>
                </a:solidFill>
              </a:rPr>
              <a:t>They achieve this, for example, by encouraging employee volunteerism, which refers to actively giving time and skills to a volunteer or charitable organisation.</a:t>
            </a:r>
          </a:p>
          <a:p>
            <a:pPr lvl="1">
              <a:lnSpc>
                <a:spcPct val="150000"/>
              </a:lnSpc>
              <a:buFont typeface="Wingdings" panose="05000000000000000000" pitchFamily="2" charset="2"/>
              <a:buChar char="Ø"/>
            </a:pPr>
            <a:endParaRPr lang="en-AU" sz="2100" dirty="0">
              <a:solidFill>
                <a:schemeClr val="tx2"/>
              </a:solidFill>
            </a:endParaRPr>
          </a:p>
        </p:txBody>
      </p:sp>
    </p:spTree>
    <p:extLst>
      <p:ext uri="{BB962C8B-B14F-4D97-AF65-F5344CB8AC3E}">
        <p14:creationId xmlns:p14="http://schemas.microsoft.com/office/powerpoint/2010/main" val="3005101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9618A-F63F-0D87-07DE-06113DAEC27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379C67A-CEAA-86BA-3930-441C655A6874}"/>
              </a:ext>
            </a:extLst>
          </p:cNvPr>
          <p:cNvSpPr>
            <a:spLocks noGrp="1"/>
          </p:cNvSpPr>
          <p:nvPr>
            <p:ph type="title"/>
          </p:nvPr>
        </p:nvSpPr>
        <p:spPr>
          <a:xfrm>
            <a:off x="672710" y="29156"/>
            <a:ext cx="10569417" cy="1325563"/>
          </a:xfrm>
        </p:spPr>
        <p:txBody>
          <a:bodyPr vert="horz" lIns="91440" tIns="45720" rIns="91440" bIns="45720" rtlCol="0" anchor="ctr">
            <a:normAutofit/>
          </a:bodyPr>
          <a:lstStyle/>
          <a:p>
            <a:r>
              <a:rPr lang="en-US" dirty="0">
                <a:solidFill>
                  <a:srgbClr val="00649A"/>
                </a:solidFill>
              </a:rPr>
              <a:t>5. Managing company ethics and social responsibility</a:t>
            </a:r>
            <a:endParaRPr lang="en-AU" dirty="0">
              <a:solidFill>
                <a:srgbClr val="00649A"/>
              </a:solidFill>
            </a:endParaRPr>
          </a:p>
        </p:txBody>
      </p:sp>
      <p:sp>
        <p:nvSpPr>
          <p:cNvPr id="5" name="Content Placeholder 3">
            <a:extLst>
              <a:ext uri="{FF2B5EF4-FFF2-40B4-BE49-F238E27FC236}">
                <a16:creationId xmlns:a16="http://schemas.microsoft.com/office/drawing/2014/main" id="{3C7FF40E-0225-92A1-7916-FC48D5AFF61A}"/>
              </a:ext>
            </a:extLst>
          </p:cNvPr>
          <p:cNvSpPr txBox="1">
            <a:spLocks/>
          </p:cNvSpPr>
          <p:nvPr/>
        </p:nvSpPr>
        <p:spPr>
          <a:xfrm>
            <a:off x="949874" y="954709"/>
            <a:ext cx="10881570" cy="510040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a:solidFill>
                  <a:srgbClr val="00B050"/>
                </a:solidFill>
              </a:rPr>
              <a:t>Values-oriented approach …</a:t>
            </a:r>
          </a:p>
          <a:p>
            <a:pPr marL="342900" lvl="1" indent="0">
              <a:lnSpc>
                <a:spcPct val="150000"/>
              </a:lnSpc>
              <a:buNone/>
            </a:pPr>
            <a:r>
              <a:rPr lang="en-AU" sz="2100" dirty="0">
                <a:solidFill>
                  <a:schemeClr val="accent1"/>
                </a:solidFill>
              </a:rPr>
              <a:t>Code of ethics</a:t>
            </a:r>
          </a:p>
          <a:p>
            <a:pPr>
              <a:lnSpc>
                <a:spcPct val="150000"/>
              </a:lnSpc>
            </a:pPr>
            <a:r>
              <a:rPr lang="en-AU" sz="2000" dirty="0">
                <a:solidFill>
                  <a:schemeClr val="tx2"/>
                </a:solidFill>
              </a:rPr>
              <a:t>A code of ethics is a formal statement of the company’s values concerning ethics and social issues – it communicates to employees what the company stands for.</a:t>
            </a:r>
          </a:p>
          <a:p>
            <a:pPr>
              <a:lnSpc>
                <a:spcPct val="150000"/>
              </a:lnSpc>
            </a:pPr>
            <a:r>
              <a:rPr lang="en-AU" sz="2000" dirty="0">
                <a:solidFill>
                  <a:schemeClr val="tx2"/>
                </a:solidFill>
              </a:rPr>
              <a:t>General statements of principle are often called </a:t>
            </a:r>
            <a:r>
              <a:rPr lang="en-AU" sz="2000" i="1" dirty="0">
                <a:solidFill>
                  <a:schemeClr val="tx2"/>
                </a:solidFill>
              </a:rPr>
              <a:t>corporate credos</a:t>
            </a:r>
            <a:r>
              <a:rPr lang="en-AU" sz="2000" dirty="0">
                <a:solidFill>
                  <a:schemeClr val="tx2"/>
                </a:solidFill>
              </a:rPr>
              <a:t>.</a:t>
            </a:r>
          </a:p>
          <a:p>
            <a:pPr marL="342900" lvl="1" indent="0">
              <a:lnSpc>
                <a:spcPct val="150000"/>
              </a:lnSpc>
              <a:buNone/>
            </a:pPr>
            <a:r>
              <a:rPr lang="en-AU" sz="2400" dirty="0">
                <a:solidFill>
                  <a:schemeClr val="accent1"/>
                </a:solidFill>
              </a:rPr>
              <a:t>Codes of ethics tend to exist in two types</a:t>
            </a:r>
          </a:p>
          <a:p>
            <a:pPr>
              <a:lnSpc>
                <a:spcPct val="150000"/>
              </a:lnSpc>
            </a:pPr>
            <a:r>
              <a:rPr lang="en-AU" sz="2000" i="1" dirty="0">
                <a:solidFill>
                  <a:schemeClr val="tx2"/>
                </a:solidFill>
              </a:rPr>
              <a:t>Principle-based statements </a:t>
            </a:r>
            <a:r>
              <a:rPr lang="en-AU" sz="2000" dirty="0">
                <a:solidFill>
                  <a:schemeClr val="tx2"/>
                </a:solidFill>
              </a:rPr>
              <a:t>are designed to affect corporate culture; they define fundamental values and contain general language about company responsibilities, quality of products and treatment of employees.</a:t>
            </a:r>
          </a:p>
          <a:p>
            <a:pPr>
              <a:lnSpc>
                <a:spcPct val="150000"/>
              </a:lnSpc>
            </a:pPr>
            <a:r>
              <a:rPr lang="en-AU" sz="2000" i="1" dirty="0">
                <a:solidFill>
                  <a:schemeClr val="tx2"/>
                </a:solidFill>
              </a:rPr>
              <a:t>Policy-based statements </a:t>
            </a:r>
            <a:r>
              <a:rPr lang="en-AU" sz="2000" dirty="0">
                <a:solidFill>
                  <a:schemeClr val="tx2"/>
                </a:solidFill>
              </a:rPr>
              <a:t>generally outline the procedures to be used in specific ethical situations. These situations include marketing practices, conflicts of interest, observance of laws, proprietary information, political gifts and equal opportunity.</a:t>
            </a:r>
          </a:p>
          <a:p>
            <a:pPr marL="342900" lvl="1" indent="0">
              <a:lnSpc>
                <a:spcPct val="150000"/>
              </a:lnSpc>
              <a:buNone/>
            </a:pPr>
            <a:endParaRPr lang="en-AU" sz="2100" dirty="0">
              <a:solidFill>
                <a:schemeClr val="tx2"/>
              </a:solidFill>
            </a:endParaRPr>
          </a:p>
        </p:txBody>
      </p:sp>
    </p:spTree>
    <p:extLst>
      <p:ext uri="{BB962C8B-B14F-4D97-AF65-F5344CB8AC3E}">
        <p14:creationId xmlns:p14="http://schemas.microsoft.com/office/powerpoint/2010/main" val="3663690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8121C-A854-7C19-9036-30F2EACC80A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80355A-AC3D-20EC-4D2D-9B6257A80FF2}"/>
              </a:ext>
            </a:extLst>
          </p:cNvPr>
          <p:cNvSpPr>
            <a:spLocks noGrp="1"/>
          </p:cNvSpPr>
          <p:nvPr>
            <p:ph type="title"/>
          </p:nvPr>
        </p:nvSpPr>
        <p:spPr>
          <a:xfrm>
            <a:off x="672710" y="29156"/>
            <a:ext cx="10569417" cy="1325563"/>
          </a:xfrm>
        </p:spPr>
        <p:txBody>
          <a:bodyPr vert="horz" lIns="91440" tIns="45720" rIns="91440" bIns="45720" rtlCol="0" anchor="ctr">
            <a:normAutofit/>
          </a:bodyPr>
          <a:lstStyle/>
          <a:p>
            <a:r>
              <a:rPr lang="en-US" dirty="0">
                <a:solidFill>
                  <a:srgbClr val="00649A"/>
                </a:solidFill>
              </a:rPr>
              <a:t>5. Managing company ethics and social responsibility</a:t>
            </a:r>
            <a:endParaRPr lang="en-AU" dirty="0">
              <a:solidFill>
                <a:srgbClr val="00649A"/>
              </a:solidFill>
            </a:endParaRPr>
          </a:p>
        </p:txBody>
      </p:sp>
      <p:sp>
        <p:nvSpPr>
          <p:cNvPr id="5" name="Content Placeholder 3">
            <a:extLst>
              <a:ext uri="{FF2B5EF4-FFF2-40B4-BE49-F238E27FC236}">
                <a16:creationId xmlns:a16="http://schemas.microsoft.com/office/drawing/2014/main" id="{917B0449-37A5-6075-486A-B62FB9077885}"/>
              </a:ext>
            </a:extLst>
          </p:cNvPr>
          <p:cNvSpPr txBox="1">
            <a:spLocks/>
          </p:cNvSpPr>
          <p:nvPr/>
        </p:nvSpPr>
        <p:spPr>
          <a:xfrm>
            <a:off x="367990" y="954709"/>
            <a:ext cx="11463454" cy="5100404"/>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a:solidFill>
                  <a:srgbClr val="00B050"/>
                </a:solidFill>
              </a:rPr>
              <a:t>Values-oriented approach …</a:t>
            </a:r>
          </a:p>
          <a:p>
            <a:pPr marL="342900" lvl="1" indent="0">
              <a:lnSpc>
                <a:spcPct val="150000"/>
              </a:lnSpc>
              <a:buNone/>
            </a:pPr>
            <a:r>
              <a:rPr lang="en-AU" sz="2400" dirty="0">
                <a:solidFill>
                  <a:schemeClr val="accent1"/>
                </a:solidFill>
              </a:rPr>
              <a:t>Whistleblowing</a:t>
            </a:r>
          </a:p>
          <a:p>
            <a:pPr>
              <a:lnSpc>
                <a:spcPct val="150000"/>
              </a:lnSpc>
            </a:pPr>
            <a:r>
              <a:rPr lang="en-AU" sz="2000" dirty="0">
                <a:solidFill>
                  <a:schemeClr val="tx2"/>
                </a:solidFill>
              </a:rPr>
              <a:t>Employee disclosure of illegal, unethical or illegitimate practices by an employer is called whistleblowing.</a:t>
            </a:r>
          </a:p>
          <a:p>
            <a:pPr>
              <a:lnSpc>
                <a:spcPct val="150000"/>
              </a:lnSpc>
            </a:pPr>
            <a:r>
              <a:rPr lang="en-AU" sz="2000" dirty="0">
                <a:solidFill>
                  <a:schemeClr val="tx2"/>
                </a:solidFill>
              </a:rPr>
              <a:t>No organisation can rely exclusively on codes of conduct and ethical structures to prevent all unethical behaviour. </a:t>
            </a:r>
          </a:p>
          <a:p>
            <a:pPr>
              <a:lnSpc>
                <a:spcPct val="150000"/>
              </a:lnSpc>
            </a:pPr>
            <a:r>
              <a:rPr lang="en-AU" sz="2000" dirty="0">
                <a:solidFill>
                  <a:schemeClr val="tx2"/>
                </a:solidFill>
              </a:rPr>
              <a:t>Some firms have instituted innovative programs and confidential hotlines to encourage and support internal whistleblowing.</a:t>
            </a:r>
          </a:p>
          <a:p>
            <a:pPr marL="342900" lvl="1" indent="0">
              <a:lnSpc>
                <a:spcPct val="150000"/>
              </a:lnSpc>
              <a:buNone/>
            </a:pPr>
            <a:r>
              <a:rPr lang="en-AU" sz="2400" dirty="0">
                <a:solidFill>
                  <a:schemeClr val="accent1"/>
                </a:solidFill>
              </a:rPr>
              <a:t>Ethical structures</a:t>
            </a:r>
          </a:p>
          <a:p>
            <a:pPr>
              <a:lnSpc>
                <a:spcPct val="170000"/>
              </a:lnSpc>
            </a:pPr>
            <a:r>
              <a:rPr lang="en-AU" sz="2000" dirty="0">
                <a:solidFill>
                  <a:schemeClr val="tx2"/>
                </a:solidFill>
              </a:rPr>
              <a:t>Ethical structures represent the various systems, positions and programs that a company can implement to encourage and support ethical behaviour.</a:t>
            </a:r>
          </a:p>
          <a:p>
            <a:pPr>
              <a:lnSpc>
                <a:spcPct val="170000"/>
              </a:lnSpc>
            </a:pPr>
            <a:r>
              <a:rPr lang="en-AU" sz="2000" dirty="0">
                <a:solidFill>
                  <a:schemeClr val="tx2"/>
                </a:solidFill>
              </a:rPr>
              <a:t>A structure-oriented approach, rather than acting on individuals’ internal ethical desires, instead uses structures, incentives, choices, task groupings and policies to reduce the temptation to act unethically.</a:t>
            </a:r>
          </a:p>
          <a:p>
            <a:pPr marL="342900" lvl="1" indent="0">
              <a:lnSpc>
                <a:spcPct val="150000"/>
              </a:lnSpc>
              <a:buNone/>
            </a:pPr>
            <a:endParaRPr lang="en-AU" sz="2100" dirty="0">
              <a:solidFill>
                <a:schemeClr val="tx2"/>
              </a:solidFill>
            </a:endParaRPr>
          </a:p>
        </p:txBody>
      </p:sp>
    </p:spTree>
    <p:extLst>
      <p:ext uri="{BB962C8B-B14F-4D97-AF65-F5344CB8AC3E}">
        <p14:creationId xmlns:p14="http://schemas.microsoft.com/office/powerpoint/2010/main" val="212000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1DAE-424C-8A6E-5DAB-6F0D4000ED6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DCCF799-B8B7-ED44-59F2-4B44DDA61A57}"/>
              </a:ext>
            </a:extLst>
          </p:cNvPr>
          <p:cNvSpPr>
            <a:spLocks noGrp="1"/>
          </p:cNvSpPr>
          <p:nvPr>
            <p:ph type="title"/>
          </p:nvPr>
        </p:nvSpPr>
        <p:spPr>
          <a:xfrm>
            <a:off x="672710" y="29156"/>
            <a:ext cx="10569417" cy="1325563"/>
          </a:xfrm>
        </p:spPr>
        <p:txBody>
          <a:bodyPr vert="horz" lIns="91440" tIns="45720" rIns="91440" bIns="45720" rtlCol="0" anchor="ctr">
            <a:normAutofit/>
          </a:bodyPr>
          <a:lstStyle/>
          <a:p>
            <a:r>
              <a:rPr lang="en-US" dirty="0">
                <a:solidFill>
                  <a:srgbClr val="00649A"/>
                </a:solidFill>
              </a:rPr>
              <a:t>5. Managing company ethics and social responsibility</a:t>
            </a:r>
            <a:endParaRPr lang="en-AU" dirty="0">
              <a:solidFill>
                <a:srgbClr val="00649A"/>
              </a:solidFill>
            </a:endParaRPr>
          </a:p>
        </p:txBody>
      </p:sp>
      <p:sp>
        <p:nvSpPr>
          <p:cNvPr id="5" name="Content Placeholder 3">
            <a:extLst>
              <a:ext uri="{FF2B5EF4-FFF2-40B4-BE49-F238E27FC236}">
                <a16:creationId xmlns:a16="http://schemas.microsoft.com/office/drawing/2014/main" id="{2A241327-ACD2-ED8D-1940-032842774E7B}"/>
              </a:ext>
            </a:extLst>
          </p:cNvPr>
          <p:cNvSpPr txBox="1">
            <a:spLocks/>
          </p:cNvSpPr>
          <p:nvPr/>
        </p:nvSpPr>
        <p:spPr>
          <a:xfrm>
            <a:off x="367990" y="954709"/>
            <a:ext cx="11463454" cy="51004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2000" dirty="0">
                <a:solidFill>
                  <a:srgbClr val="00B050"/>
                </a:solidFill>
              </a:rPr>
              <a:t>Values-oriented approach …</a:t>
            </a:r>
          </a:p>
          <a:p>
            <a:pPr marL="342900" lvl="1" indent="0">
              <a:lnSpc>
                <a:spcPct val="150000"/>
              </a:lnSpc>
              <a:buNone/>
            </a:pPr>
            <a:r>
              <a:rPr lang="en-AU" sz="2400" dirty="0">
                <a:solidFill>
                  <a:schemeClr val="accent1"/>
                </a:solidFill>
              </a:rPr>
              <a:t>Ethics committees</a:t>
            </a:r>
          </a:p>
          <a:p>
            <a:pPr>
              <a:lnSpc>
                <a:spcPct val="150000"/>
              </a:lnSpc>
            </a:pPr>
            <a:r>
              <a:rPr lang="en-AU" sz="2300" dirty="0">
                <a:solidFill>
                  <a:schemeClr val="tx2"/>
                </a:solidFill>
              </a:rPr>
              <a:t>An </a:t>
            </a:r>
            <a:r>
              <a:rPr lang="en-AU" sz="2300" i="1" dirty="0">
                <a:solidFill>
                  <a:schemeClr val="tx2"/>
                </a:solidFill>
              </a:rPr>
              <a:t>ethics committee </a:t>
            </a:r>
            <a:r>
              <a:rPr lang="en-AU" sz="2300" dirty="0">
                <a:solidFill>
                  <a:schemeClr val="tx2"/>
                </a:solidFill>
              </a:rPr>
              <a:t>is a group of executives (and sometimes lower-level employees as well) appointed to oversee company ethics. </a:t>
            </a:r>
          </a:p>
          <a:p>
            <a:pPr marL="228600" lvl="1">
              <a:lnSpc>
                <a:spcPct val="150000"/>
              </a:lnSpc>
              <a:spcBef>
                <a:spcPts val="1000"/>
              </a:spcBef>
            </a:pPr>
            <a:r>
              <a:rPr lang="en-AU" sz="2300" dirty="0">
                <a:solidFill>
                  <a:schemeClr val="tx2"/>
                </a:solidFill>
              </a:rPr>
              <a:t>The committee provides rulings on questionable ethical issues and assumes responsibility for disciplining wrongdoers.</a:t>
            </a:r>
          </a:p>
          <a:p>
            <a:pPr marL="228600" lvl="1">
              <a:lnSpc>
                <a:spcPct val="150000"/>
              </a:lnSpc>
              <a:spcBef>
                <a:spcPts val="1000"/>
              </a:spcBef>
            </a:pPr>
            <a:r>
              <a:rPr lang="en-AU" sz="2300" dirty="0">
                <a:solidFill>
                  <a:schemeClr val="tx2"/>
                </a:solidFill>
              </a:rPr>
              <a:t>These offices are often headed by a </a:t>
            </a:r>
            <a:r>
              <a:rPr lang="en-AU" sz="2300" i="1" dirty="0">
                <a:solidFill>
                  <a:schemeClr val="tx2"/>
                </a:solidFill>
              </a:rPr>
              <a:t>chief ethics officer</a:t>
            </a:r>
            <a:r>
              <a:rPr lang="en-AU" sz="2300" dirty="0">
                <a:solidFill>
                  <a:schemeClr val="tx2"/>
                </a:solidFill>
              </a:rPr>
              <a:t>, a company executive who oversees all aspects of ethics and legal compliance.</a:t>
            </a:r>
          </a:p>
          <a:p>
            <a:pPr marL="342900" lvl="1" indent="0">
              <a:lnSpc>
                <a:spcPct val="150000"/>
              </a:lnSpc>
              <a:buNone/>
            </a:pPr>
            <a:endParaRPr lang="en-AU" sz="2100" dirty="0">
              <a:solidFill>
                <a:schemeClr val="tx2"/>
              </a:solidFill>
            </a:endParaRPr>
          </a:p>
        </p:txBody>
      </p:sp>
    </p:spTree>
    <p:extLst>
      <p:ext uri="{BB962C8B-B14F-4D97-AF65-F5344CB8AC3E}">
        <p14:creationId xmlns:p14="http://schemas.microsoft.com/office/powerpoint/2010/main" val="331418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230459" y="171981"/>
            <a:ext cx="11731082" cy="823912"/>
          </a:xfrm>
        </p:spPr>
        <p:txBody>
          <a:bodyPr vert="horz" lIns="91440" tIns="45720" rIns="91440" bIns="45720" rtlCol="0" anchor="ctr">
            <a:normAutofit/>
          </a:bodyPr>
          <a:lstStyle/>
          <a:p>
            <a:r>
              <a:rPr lang="en-AU" dirty="0">
                <a:solidFill>
                  <a:srgbClr val="00649A"/>
                </a:solidFill>
              </a:rPr>
              <a:t>6. Managerial ethics and sustainable development in Australia</a:t>
            </a:r>
          </a:p>
        </p:txBody>
      </p:sp>
      <p:sp>
        <p:nvSpPr>
          <p:cNvPr id="6" name="Content Placeholder 5">
            <a:extLst>
              <a:ext uri="{FF2B5EF4-FFF2-40B4-BE49-F238E27FC236}">
                <a16:creationId xmlns:a16="http://schemas.microsoft.com/office/drawing/2014/main" id="{70980966-ECB0-0F31-FCE5-811848D71BF5}"/>
              </a:ext>
            </a:extLst>
          </p:cNvPr>
          <p:cNvSpPr>
            <a:spLocks noGrp="1"/>
          </p:cNvSpPr>
          <p:nvPr>
            <p:ph sz="half" idx="2"/>
          </p:nvPr>
        </p:nvSpPr>
        <p:spPr>
          <a:xfrm>
            <a:off x="676442" y="995893"/>
            <a:ext cx="8846823" cy="4535112"/>
          </a:xfrm>
        </p:spPr>
        <p:txBody>
          <a:bodyPr/>
          <a:lstStyle/>
          <a:p>
            <a:pPr marL="0" indent="0">
              <a:buNone/>
            </a:pPr>
            <a:r>
              <a:rPr lang="en-AU" sz="2000" dirty="0">
                <a:solidFill>
                  <a:schemeClr val="accent1"/>
                </a:solidFill>
              </a:rPr>
              <a:t>Sustainable development in practice</a:t>
            </a:r>
          </a:p>
          <a:p>
            <a:pPr>
              <a:lnSpc>
                <a:spcPct val="150000"/>
              </a:lnSpc>
              <a:buFont typeface="Wingdings" panose="05000000000000000000" pitchFamily="2" charset="2"/>
              <a:buChar char="Ø"/>
            </a:pPr>
            <a:r>
              <a:rPr lang="en-AU" sz="2400" dirty="0">
                <a:solidFill>
                  <a:schemeClr val="tx2"/>
                </a:solidFill>
              </a:rPr>
              <a:t>Sustainable development practices manage technology and social organisation to make balanced and equitable progress on economic, environmental and social needs so that meeting these needs in the present does not compromise the ability of future generations to meet their own needs.</a:t>
            </a:r>
          </a:p>
        </p:txBody>
      </p:sp>
    </p:spTree>
    <p:extLst>
      <p:ext uri="{BB962C8B-B14F-4D97-AF65-F5344CB8AC3E}">
        <p14:creationId xmlns:p14="http://schemas.microsoft.com/office/powerpoint/2010/main" val="239144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1384689" y="1159727"/>
            <a:ext cx="9507723" cy="530961"/>
          </a:xfrm>
        </p:spPr>
        <p:txBody>
          <a:bodyPr vert="horz" lIns="91440" tIns="45720" rIns="91440" bIns="45720" rtlCol="0" anchor="ctr">
            <a:normAutofit fontScale="90000"/>
          </a:bodyPr>
          <a:lstStyle/>
          <a:p>
            <a:pPr algn="ctr"/>
            <a:r>
              <a:rPr lang="en-AU" dirty="0">
                <a:solidFill>
                  <a:srgbClr val="00649A"/>
                </a:solidFill>
              </a:rPr>
              <a:t>The ‘why’ of sustainable development</a:t>
            </a:r>
          </a:p>
        </p:txBody>
      </p:sp>
      <p:graphicFrame>
        <p:nvGraphicFramePr>
          <p:cNvPr id="3" name="Content Placeholder 2">
            <a:extLst>
              <a:ext uri="{FF2B5EF4-FFF2-40B4-BE49-F238E27FC236}">
                <a16:creationId xmlns:a16="http://schemas.microsoft.com/office/drawing/2014/main" id="{B7E28327-6903-ECEC-C612-B5E672BAD9F8}"/>
              </a:ext>
            </a:extLst>
          </p:cNvPr>
          <p:cNvGraphicFramePr>
            <a:graphicFrameLocks noGrp="1"/>
          </p:cNvGraphicFramePr>
          <p:nvPr>
            <p:ph sz="quarter" idx="4"/>
            <p:extLst>
              <p:ext uri="{D42A27DB-BD31-4B8C-83A1-F6EECF244321}">
                <p14:modId xmlns:p14="http://schemas.microsoft.com/office/powerpoint/2010/main" val="3745491515"/>
              </p:ext>
            </p:extLst>
          </p:nvPr>
        </p:nvGraphicFramePr>
        <p:xfrm>
          <a:off x="1384689" y="1690688"/>
          <a:ext cx="9507723" cy="4328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EF61AD6B-F5AB-C90E-9C43-84479AAA4355}"/>
              </a:ext>
            </a:extLst>
          </p:cNvPr>
          <p:cNvSpPr txBox="1">
            <a:spLocks/>
          </p:cNvSpPr>
          <p:nvPr/>
        </p:nvSpPr>
        <p:spPr>
          <a:xfrm>
            <a:off x="230459" y="171981"/>
            <a:ext cx="11731082" cy="8239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solidFill>
                  <a:srgbClr val="00649A"/>
                </a:solidFill>
              </a:rPr>
              <a:t>6. Managerial ethics and sustainable development in Australia (Cont’d)</a:t>
            </a:r>
          </a:p>
        </p:txBody>
      </p:sp>
    </p:spTree>
    <p:extLst>
      <p:ext uri="{BB962C8B-B14F-4D97-AF65-F5344CB8AC3E}">
        <p14:creationId xmlns:p14="http://schemas.microsoft.com/office/powerpoint/2010/main" val="701173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1384690" y="1226634"/>
            <a:ext cx="9970698" cy="490654"/>
          </a:xfrm>
        </p:spPr>
        <p:txBody>
          <a:bodyPr vert="horz" lIns="91440" tIns="45720" rIns="91440" bIns="45720" rtlCol="0" anchor="ctr">
            <a:normAutofit fontScale="90000"/>
          </a:bodyPr>
          <a:lstStyle/>
          <a:p>
            <a:pPr algn="ctr"/>
            <a:r>
              <a:rPr lang="en-AU" sz="3200" dirty="0">
                <a:solidFill>
                  <a:srgbClr val="00649A"/>
                </a:solidFill>
              </a:rPr>
              <a:t>The ‘what’ of sustainable development</a:t>
            </a:r>
          </a:p>
        </p:txBody>
      </p:sp>
      <p:graphicFrame>
        <p:nvGraphicFramePr>
          <p:cNvPr id="12" name="Content Placeholder 11">
            <a:extLst>
              <a:ext uri="{FF2B5EF4-FFF2-40B4-BE49-F238E27FC236}">
                <a16:creationId xmlns:a16="http://schemas.microsoft.com/office/drawing/2014/main" id="{2394EF5A-A428-7D65-BC4C-FACF55633212}"/>
              </a:ext>
            </a:extLst>
          </p:cNvPr>
          <p:cNvGraphicFramePr>
            <a:graphicFrameLocks noGrp="1"/>
          </p:cNvGraphicFramePr>
          <p:nvPr>
            <p:ph sz="half" idx="2"/>
            <p:extLst>
              <p:ext uri="{D42A27DB-BD31-4B8C-83A1-F6EECF244321}">
                <p14:modId xmlns:p14="http://schemas.microsoft.com/office/powerpoint/2010/main" val="2182440279"/>
              </p:ext>
            </p:extLst>
          </p:nvPr>
        </p:nvGraphicFramePr>
        <p:xfrm>
          <a:off x="1384690" y="1802200"/>
          <a:ext cx="9336901" cy="4535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76E6D5D-0430-831B-6228-07123D4D04CD}"/>
              </a:ext>
            </a:extLst>
          </p:cNvPr>
          <p:cNvSpPr txBox="1">
            <a:spLocks/>
          </p:cNvSpPr>
          <p:nvPr/>
        </p:nvSpPr>
        <p:spPr>
          <a:xfrm>
            <a:off x="230459" y="171981"/>
            <a:ext cx="11731082" cy="8239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solidFill>
                  <a:srgbClr val="00649A"/>
                </a:solidFill>
              </a:rPr>
              <a:t>6. Managerial ethics and sustainable development in Australia (Cont’d)</a:t>
            </a:r>
          </a:p>
        </p:txBody>
      </p:sp>
    </p:spTree>
    <p:extLst>
      <p:ext uri="{BB962C8B-B14F-4D97-AF65-F5344CB8AC3E}">
        <p14:creationId xmlns:p14="http://schemas.microsoft.com/office/powerpoint/2010/main" val="202151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382DC58-2166-79CA-8871-AD0345CB8313}"/>
              </a:ext>
            </a:extLst>
          </p:cNvPr>
          <p:cNvSpPr>
            <a:spLocks noGrp="1"/>
          </p:cNvSpPr>
          <p:nvPr>
            <p:ph type="title"/>
          </p:nvPr>
        </p:nvSpPr>
        <p:spPr>
          <a:xfrm>
            <a:off x="347546" y="0"/>
            <a:ext cx="10515600" cy="856797"/>
          </a:xfrm>
        </p:spPr>
        <p:txBody>
          <a:bodyPr anchor="ctr">
            <a:normAutofit/>
          </a:bodyPr>
          <a:lstStyle/>
          <a:p>
            <a:r>
              <a:rPr lang="en-US" dirty="0">
                <a:solidFill>
                  <a:srgbClr val="00649A"/>
                </a:solidFill>
              </a:rPr>
              <a:t>1. </a:t>
            </a:r>
            <a:r>
              <a:rPr lang="en-US" dirty="0" err="1">
                <a:solidFill>
                  <a:srgbClr val="00649A"/>
                </a:solidFill>
              </a:rPr>
              <a:t>Globalisation</a:t>
            </a:r>
            <a:r>
              <a:rPr lang="en-US" dirty="0">
                <a:solidFill>
                  <a:srgbClr val="00649A"/>
                </a:solidFill>
              </a:rPr>
              <a:t>: A borderless world (cont.)</a:t>
            </a:r>
            <a:endParaRPr lang="en-AU" dirty="0">
              <a:solidFill>
                <a:srgbClr val="00649A"/>
              </a:solidFill>
            </a:endParaRPr>
          </a:p>
        </p:txBody>
      </p:sp>
      <p:sp>
        <p:nvSpPr>
          <p:cNvPr id="3" name="Content Placeholder 2">
            <a:extLst>
              <a:ext uri="{FF2B5EF4-FFF2-40B4-BE49-F238E27FC236}">
                <a16:creationId xmlns:a16="http://schemas.microsoft.com/office/drawing/2014/main" id="{8FD4D822-E6D9-ACB9-2613-70E61AAAB3F5}"/>
              </a:ext>
            </a:extLst>
          </p:cNvPr>
          <p:cNvSpPr>
            <a:spLocks noGrp="1"/>
          </p:cNvSpPr>
          <p:nvPr>
            <p:ph sz="half" idx="1"/>
          </p:nvPr>
        </p:nvSpPr>
        <p:spPr>
          <a:xfrm>
            <a:off x="423746" y="1033888"/>
            <a:ext cx="5181600" cy="4798200"/>
          </a:xfrm>
        </p:spPr>
        <p:txBody>
          <a:bodyPr>
            <a:normAutofit fontScale="92500" lnSpcReduction="20000"/>
          </a:bodyPr>
          <a:lstStyle/>
          <a:p>
            <a:pPr>
              <a:lnSpc>
                <a:spcPct val="150000"/>
              </a:lnSpc>
            </a:pPr>
            <a:r>
              <a:rPr lang="en-US" sz="1900" b="1" dirty="0">
                <a:solidFill>
                  <a:srgbClr val="00B050"/>
                </a:solidFill>
              </a:rPr>
              <a:t>Developing a global mindset</a:t>
            </a:r>
            <a:endParaRPr lang="en-AU" sz="1900" dirty="0">
              <a:solidFill>
                <a:srgbClr val="00B050"/>
              </a:solidFill>
            </a:endParaRPr>
          </a:p>
          <a:p>
            <a:pPr lvl="1">
              <a:lnSpc>
                <a:spcPct val="150000"/>
              </a:lnSpc>
              <a:buFont typeface="Wingdings" panose="05000000000000000000" pitchFamily="2" charset="2"/>
              <a:buChar char="Ø"/>
            </a:pPr>
            <a:r>
              <a:rPr lang="en-AU" sz="1900" dirty="0">
                <a:solidFill>
                  <a:schemeClr val="tx2"/>
                </a:solidFill>
              </a:rPr>
              <a:t>Succeeding on a global level requires a global mindset.</a:t>
            </a:r>
          </a:p>
          <a:p>
            <a:pPr lvl="1">
              <a:lnSpc>
                <a:spcPct val="150000"/>
              </a:lnSpc>
              <a:buFont typeface="Wingdings" panose="05000000000000000000" pitchFamily="2" charset="2"/>
              <a:buChar char="Ø"/>
            </a:pPr>
            <a:r>
              <a:rPr lang="en-AU" sz="1900" dirty="0">
                <a:solidFill>
                  <a:schemeClr val="tx2"/>
                </a:solidFill>
              </a:rPr>
              <a:t>A global mindset is the ability to appreciate and influence individuals, groups, organisations and systems that represent different social, cultural, political, institutional, intellectual and psychological characteristics.</a:t>
            </a:r>
          </a:p>
          <a:p>
            <a:pPr lvl="1">
              <a:lnSpc>
                <a:spcPct val="150000"/>
              </a:lnSpc>
              <a:buFont typeface="Wingdings" panose="05000000000000000000" pitchFamily="2" charset="2"/>
              <a:buChar char="Ø"/>
            </a:pPr>
            <a:r>
              <a:rPr lang="en-AU" sz="1900" dirty="0">
                <a:solidFill>
                  <a:schemeClr val="tx2"/>
                </a:solidFill>
              </a:rPr>
              <a:t>People who have had exposure to different cultures and speak different languages develop a global mindset more easily.</a:t>
            </a:r>
          </a:p>
        </p:txBody>
      </p:sp>
      <p:pic>
        <p:nvPicPr>
          <p:cNvPr id="4" name="Picture 3" descr="A diagram of a global mindset&#10;&#10;Description automatically generated">
            <a:extLst>
              <a:ext uri="{FF2B5EF4-FFF2-40B4-BE49-F238E27FC236}">
                <a16:creationId xmlns:a16="http://schemas.microsoft.com/office/drawing/2014/main" id="{D3D3C2C7-A6AD-BCFA-584E-6C140CD965AD}"/>
              </a:ext>
            </a:extLst>
          </p:cNvPr>
          <p:cNvPicPr>
            <a:picLocks noChangeAspect="1"/>
          </p:cNvPicPr>
          <p:nvPr/>
        </p:nvPicPr>
        <p:blipFill>
          <a:blip r:embed="rId2"/>
          <a:srcRect l="3747" r="6495" b="-4"/>
          <a:stretch/>
        </p:blipFill>
        <p:spPr>
          <a:xfrm>
            <a:off x="6586656" y="1529640"/>
            <a:ext cx="5181600" cy="4175578"/>
          </a:xfrm>
          <a:prstGeom prst="rect">
            <a:avLst/>
          </a:prstGeom>
          <a:noFill/>
        </p:spPr>
      </p:pic>
      <p:sp>
        <p:nvSpPr>
          <p:cNvPr id="6" name="Title 4">
            <a:extLst>
              <a:ext uri="{FF2B5EF4-FFF2-40B4-BE49-F238E27FC236}">
                <a16:creationId xmlns:a16="http://schemas.microsoft.com/office/drawing/2014/main" id="{E6BD9921-52E4-E402-1E4D-9F90CC7B94A0}"/>
              </a:ext>
            </a:extLst>
          </p:cNvPr>
          <p:cNvSpPr txBox="1">
            <a:spLocks/>
          </p:cNvSpPr>
          <p:nvPr/>
        </p:nvSpPr>
        <p:spPr>
          <a:xfrm>
            <a:off x="6508596" y="856797"/>
            <a:ext cx="4941969" cy="6728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00B050"/>
                </a:solidFill>
                <a:latin typeface="+mn-lt"/>
                <a:ea typeface="+mn-ea"/>
                <a:cs typeface="+mn-cs"/>
              </a:rPr>
              <a:t>Three dimensions of a global mindset</a:t>
            </a:r>
            <a:endParaRPr lang="en-AU" sz="2400" b="1" dirty="0">
              <a:solidFill>
                <a:srgbClr val="00B050"/>
              </a:solidFill>
              <a:latin typeface="+mn-lt"/>
              <a:ea typeface="+mn-ea"/>
              <a:cs typeface="+mn-cs"/>
            </a:endParaRPr>
          </a:p>
        </p:txBody>
      </p:sp>
    </p:spTree>
    <p:extLst>
      <p:ext uri="{BB962C8B-B14F-4D97-AF65-F5344CB8AC3E}">
        <p14:creationId xmlns:p14="http://schemas.microsoft.com/office/powerpoint/2010/main" val="2649549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6412-BF1D-262F-320B-8354A3D25E39}"/>
              </a:ext>
            </a:extLst>
          </p:cNvPr>
          <p:cNvSpPr>
            <a:spLocks noGrp="1"/>
          </p:cNvSpPr>
          <p:nvPr>
            <p:ph type="title"/>
          </p:nvPr>
        </p:nvSpPr>
        <p:spPr>
          <a:xfrm>
            <a:off x="1384689" y="1661532"/>
            <a:ext cx="9970698" cy="533214"/>
          </a:xfrm>
        </p:spPr>
        <p:txBody>
          <a:bodyPr vert="horz" lIns="91440" tIns="45720" rIns="91440" bIns="45720" rtlCol="0" anchor="ctr">
            <a:normAutofit fontScale="90000"/>
          </a:bodyPr>
          <a:lstStyle/>
          <a:p>
            <a:pPr algn="ctr"/>
            <a:r>
              <a:rPr lang="en-AU" dirty="0">
                <a:solidFill>
                  <a:srgbClr val="00649A"/>
                </a:solidFill>
              </a:rPr>
              <a:t>Kinds of stakeholder support</a:t>
            </a:r>
          </a:p>
        </p:txBody>
      </p:sp>
      <p:graphicFrame>
        <p:nvGraphicFramePr>
          <p:cNvPr id="11" name="Content Placeholder 10">
            <a:extLst>
              <a:ext uri="{FF2B5EF4-FFF2-40B4-BE49-F238E27FC236}">
                <a16:creationId xmlns:a16="http://schemas.microsoft.com/office/drawing/2014/main" id="{BF81BDAF-F9AA-C075-EAE8-AC881E1DF74A}"/>
              </a:ext>
            </a:extLst>
          </p:cNvPr>
          <p:cNvGraphicFramePr>
            <a:graphicFrameLocks noGrp="1"/>
          </p:cNvGraphicFramePr>
          <p:nvPr>
            <p:ph sz="quarter" idx="4"/>
            <p:extLst>
              <p:ext uri="{D42A27DB-BD31-4B8C-83A1-F6EECF244321}">
                <p14:modId xmlns:p14="http://schemas.microsoft.com/office/powerpoint/2010/main" val="732723715"/>
              </p:ext>
            </p:extLst>
          </p:nvPr>
        </p:nvGraphicFramePr>
        <p:xfrm>
          <a:off x="1384689" y="2062976"/>
          <a:ext cx="9226369" cy="3925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8CAEFA81-6D0C-9CBC-C48F-116485FD5635}"/>
              </a:ext>
            </a:extLst>
          </p:cNvPr>
          <p:cNvSpPr txBox="1">
            <a:spLocks/>
          </p:cNvSpPr>
          <p:nvPr/>
        </p:nvSpPr>
        <p:spPr>
          <a:xfrm>
            <a:off x="230459" y="171981"/>
            <a:ext cx="11731082" cy="8239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solidFill>
                  <a:srgbClr val="00649A"/>
                </a:solidFill>
              </a:rPr>
              <a:t>6. Managerial ethics and sustainable development in Australia (Cont’d)</a:t>
            </a:r>
          </a:p>
        </p:txBody>
      </p:sp>
    </p:spTree>
    <p:extLst>
      <p:ext uri="{BB962C8B-B14F-4D97-AF65-F5344CB8AC3E}">
        <p14:creationId xmlns:p14="http://schemas.microsoft.com/office/powerpoint/2010/main" val="3342327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8BCEA78-0E90-A080-44BC-29947CC4556F}"/>
              </a:ext>
            </a:extLst>
          </p:cNvPr>
          <p:cNvSpPr>
            <a:spLocks noGrp="1"/>
          </p:cNvSpPr>
          <p:nvPr>
            <p:ph sz="half" idx="2"/>
          </p:nvPr>
        </p:nvSpPr>
        <p:spPr>
          <a:xfrm>
            <a:off x="602167" y="1917935"/>
            <a:ext cx="5319131" cy="2754426"/>
          </a:xfrm>
        </p:spPr>
        <p:txBody>
          <a:bodyPr>
            <a:normAutofit/>
          </a:bodyPr>
          <a:lstStyle/>
          <a:p>
            <a:pPr marL="0" indent="0">
              <a:buNone/>
            </a:pPr>
            <a:r>
              <a:rPr lang="en-AU" sz="2000" dirty="0">
                <a:solidFill>
                  <a:srgbClr val="00649A"/>
                </a:solidFill>
              </a:rPr>
              <a:t>The ‘when’ of sustainable development</a:t>
            </a:r>
          </a:p>
          <a:p>
            <a:pPr lvl="1"/>
            <a:r>
              <a:rPr lang="en-AU" sz="2000" dirty="0">
                <a:solidFill>
                  <a:schemeClr val="tx2"/>
                </a:solidFill>
              </a:rPr>
              <a:t>Businesses derive long-term success from sustainable development practices that they are well placed to broker and benefit from.</a:t>
            </a:r>
            <a:r>
              <a:rPr lang="en-AU" sz="2000" dirty="0"/>
              <a:t> </a:t>
            </a:r>
          </a:p>
          <a:p>
            <a:pPr lvl="1"/>
            <a:endParaRPr lang="en-AU" sz="2800" dirty="0"/>
          </a:p>
        </p:txBody>
      </p:sp>
      <p:sp>
        <p:nvSpPr>
          <p:cNvPr id="3" name="Title 1">
            <a:extLst>
              <a:ext uri="{FF2B5EF4-FFF2-40B4-BE49-F238E27FC236}">
                <a16:creationId xmlns:a16="http://schemas.microsoft.com/office/drawing/2014/main" id="{4A44CC63-67B7-5D6A-3488-929D21B11D2A}"/>
              </a:ext>
            </a:extLst>
          </p:cNvPr>
          <p:cNvSpPr txBox="1">
            <a:spLocks/>
          </p:cNvSpPr>
          <p:nvPr/>
        </p:nvSpPr>
        <p:spPr>
          <a:xfrm>
            <a:off x="230459" y="171981"/>
            <a:ext cx="11731082" cy="8239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AU" sz="2800" dirty="0">
                <a:solidFill>
                  <a:srgbClr val="00649A"/>
                </a:solidFill>
              </a:rPr>
              <a:t>6. Managerial ethics and sustainable development in Australia (Cont’d)</a:t>
            </a:r>
          </a:p>
        </p:txBody>
      </p:sp>
      <p:graphicFrame>
        <p:nvGraphicFramePr>
          <p:cNvPr id="10" name="Diagram 9">
            <a:extLst>
              <a:ext uri="{FF2B5EF4-FFF2-40B4-BE49-F238E27FC236}">
                <a16:creationId xmlns:a16="http://schemas.microsoft.com/office/drawing/2014/main" id="{3F86F145-C8C9-A156-1BEB-0A509AA140D5}"/>
              </a:ext>
            </a:extLst>
          </p:cNvPr>
          <p:cNvGraphicFramePr/>
          <p:nvPr>
            <p:extLst>
              <p:ext uri="{D42A27DB-BD31-4B8C-83A1-F6EECF244321}">
                <p14:modId xmlns:p14="http://schemas.microsoft.com/office/powerpoint/2010/main" val="2245612822"/>
              </p:ext>
            </p:extLst>
          </p:nvPr>
        </p:nvGraphicFramePr>
        <p:xfrm>
          <a:off x="6140195" y="2135992"/>
          <a:ext cx="5821346" cy="3428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127BDAFD-24D3-48FE-FFB0-BD148DEC1F6C}"/>
              </a:ext>
            </a:extLst>
          </p:cNvPr>
          <p:cNvSpPr txBox="1"/>
          <p:nvPr/>
        </p:nvSpPr>
        <p:spPr>
          <a:xfrm>
            <a:off x="6501160" y="1077705"/>
            <a:ext cx="4984595" cy="840230"/>
          </a:xfrm>
          <a:prstGeom prst="rect">
            <a:avLst/>
          </a:prstGeom>
          <a:noFill/>
        </p:spPr>
        <p:txBody>
          <a:bodyPr wrap="square">
            <a:spAutoFit/>
          </a:bodyPr>
          <a:lstStyle/>
          <a:p>
            <a:pPr marL="0" lvl="1" defTabSz="685800">
              <a:lnSpc>
                <a:spcPct val="90000"/>
              </a:lnSpc>
              <a:spcBef>
                <a:spcPts val="750"/>
              </a:spcBef>
            </a:pPr>
            <a:r>
              <a:rPr lang="en-AU" dirty="0">
                <a:solidFill>
                  <a:srgbClr val="00649A"/>
                </a:solidFill>
                <a:latin typeface="Arial" panose="020B0604020202020204" pitchFamily="34" charset="0"/>
                <a:cs typeface="Arial" panose="020B0604020202020204" pitchFamily="34" charset="0"/>
              </a:rPr>
              <a:t>Sustainable development practices give businesses a greater opportunity for long-term success when they are</a:t>
            </a:r>
          </a:p>
        </p:txBody>
      </p:sp>
    </p:spTree>
    <p:extLst>
      <p:ext uri="{BB962C8B-B14F-4D97-AF65-F5344CB8AC3E}">
        <p14:creationId xmlns:p14="http://schemas.microsoft.com/office/powerpoint/2010/main" val="209124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E2E54-8701-DE25-5B92-CB4519A63187}"/>
              </a:ext>
            </a:extLst>
          </p:cNvPr>
          <p:cNvSpPr>
            <a:spLocks noGrp="1"/>
          </p:cNvSpPr>
          <p:nvPr>
            <p:ph sz="half" idx="1"/>
          </p:nvPr>
        </p:nvSpPr>
        <p:spPr>
          <a:xfrm>
            <a:off x="301083" y="657225"/>
            <a:ext cx="11753385" cy="5343978"/>
          </a:xfrm>
        </p:spPr>
        <p:txBody>
          <a:bodyPr>
            <a:normAutofit fontScale="40000" lnSpcReduction="20000"/>
          </a:bodyPr>
          <a:lstStyle/>
          <a:p>
            <a:pPr>
              <a:lnSpc>
                <a:spcPct val="120000"/>
              </a:lnSpc>
            </a:pPr>
            <a:r>
              <a:rPr lang="en-GB" sz="3200" dirty="0">
                <a:solidFill>
                  <a:schemeClr val="tx2"/>
                </a:solidFill>
              </a:rPr>
              <a:t>Ethics is the code of moral principles and values that governs the behaviours of a person or group with respect to what is right or wrong.</a:t>
            </a:r>
          </a:p>
          <a:p>
            <a:pPr lvl="0">
              <a:lnSpc>
                <a:spcPct val="120000"/>
              </a:lnSpc>
            </a:pPr>
            <a:r>
              <a:rPr lang="en-GB" sz="3200" dirty="0">
                <a:solidFill>
                  <a:schemeClr val="tx2"/>
                </a:solidFill>
              </a:rPr>
              <a:t>Managers often employ normative strategies to guide ethical decision making.</a:t>
            </a:r>
          </a:p>
          <a:p>
            <a:pPr lvl="0">
              <a:lnSpc>
                <a:spcPct val="120000"/>
              </a:lnSpc>
            </a:pPr>
            <a:r>
              <a:rPr lang="en-GB" sz="3200" dirty="0">
                <a:solidFill>
                  <a:schemeClr val="tx2"/>
                </a:solidFill>
              </a:rPr>
              <a:t>Five approaches that are relevant to managers are the utilitarian approach, individualism approach, moral rights approach, justice approach and practical approach.</a:t>
            </a:r>
          </a:p>
          <a:p>
            <a:pPr lvl="0">
              <a:lnSpc>
                <a:spcPct val="120000"/>
              </a:lnSpc>
            </a:pPr>
            <a:r>
              <a:rPr lang="en-GB" sz="3200" dirty="0">
                <a:solidFill>
                  <a:schemeClr val="tx2"/>
                </a:solidFill>
              </a:rPr>
              <a:t>Organisational and personal factors can influence a manager’s ability to make ethical choices.</a:t>
            </a:r>
          </a:p>
          <a:p>
            <a:pPr lvl="0">
              <a:lnSpc>
                <a:spcPct val="120000"/>
              </a:lnSpc>
            </a:pPr>
            <a:r>
              <a:rPr lang="en-GB" sz="3200" dirty="0">
                <a:solidFill>
                  <a:schemeClr val="tx2"/>
                </a:solidFill>
              </a:rPr>
              <a:t>One important factor is whether a manager is at a preconventional, conventional or postconventional level of moral development.</a:t>
            </a:r>
          </a:p>
          <a:p>
            <a:pPr lvl="0">
              <a:lnSpc>
                <a:spcPct val="120000"/>
              </a:lnSpc>
            </a:pPr>
            <a:r>
              <a:rPr lang="en-GB" sz="3200" dirty="0">
                <a:solidFill>
                  <a:schemeClr val="tx2"/>
                </a:solidFill>
              </a:rPr>
              <a:t>In 1997, the Business Roundtable (BRT) identified shareholder value as the primary corporate purpose. 
The BRT’s recent ‘Statement on the Purpose of a Corporation’ outlines an up-to-date standard for corporate social responsibility that focuses on five primary stakeholders: employees, customers, suppliers, the community and shareholders. </a:t>
            </a:r>
            <a:endParaRPr lang="en-AU" sz="3200" dirty="0">
              <a:solidFill>
                <a:schemeClr val="tx2"/>
              </a:solidFill>
            </a:endParaRPr>
          </a:p>
          <a:p>
            <a:pPr lvl="0">
              <a:lnSpc>
                <a:spcPct val="120000"/>
              </a:lnSpc>
            </a:pPr>
            <a:r>
              <a:rPr lang="en-GB" sz="3200" dirty="0">
                <a:solidFill>
                  <a:schemeClr val="tx2"/>
                </a:solidFill>
              </a:rPr>
              <a:t>Different stakeholders have different interests in the organisation and thus different criteria for social responsiveness. </a:t>
            </a:r>
          </a:p>
          <a:p>
            <a:pPr lvl="0">
              <a:lnSpc>
                <a:spcPct val="120000"/>
              </a:lnSpc>
            </a:pPr>
            <a:r>
              <a:rPr lang="en-GB" sz="3200" dirty="0">
                <a:solidFill>
                  <a:schemeClr val="tx2"/>
                </a:solidFill>
              </a:rPr>
              <a:t>Managers are role models. 
One of the most important ways that managers create ethical and socially responsible organisations is by practising ethical leadership. </a:t>
            </a:r>
            <a:endParaRPr lang="en-AU" sz="3200" dirty="0">
              <a:solidFill>
                <a:schemeClr val="tx2"/>
              </a:solidFill>
            </a:endParaRPr>
          </a:p>
          <a:p>
            <a:pPr lvl="0">
              <a:lnSpc>
                <a:spcPct val="120000"/>
              </a:lnSpc>
            </a:pPr>
            <a:r>
              <a:rPr lang="en-GB" sz="3200" dirty="0">
                <a:solidFill>
                  <a:schemeClr val="tx2"/>
                </a:solidFill>
              </a:rPr>
              <a:t>Managers can use both a values-oriented approach (including codes of ethics) and ethical structures (such as ethics committees) to create an ethical organisation.</a:t>
            </a:r>
            <a:endParaRPr lang="en-AU" sz="3200" dirty="0">
              <a:solidFill>
                <a:schemeClr val="tx2"/>
              </a:solidFill>
            </a:endParaRPr>
          </a:p>
          <a:p>
            <a:pPr lvl="0">
              <a:lnSpc>
                <a:spcPct val="120000"/>
              </a:lnSpc>
            </a:pPr>
            <a:r>
              <a:rPr lang="en-GB" sz="3200" dirty="0">
                <a:solidFill>
                  <a:schemeClr val="tx2"/>
                </a:solidFill>
              </a:rPr>
              <a:t>Australian organisations face a wide range of ethical challenges. </a:t>
            </a:r>
            <a:endParaRPr lang="en-AU" sz="3200" dirty="0">
              <a:solidFill>
                <a:schemeClr val="tx2"/>
              </a:solidFill>
            </a:endParaRPr>
          </a:p>
          <a:p>
            <a:pPr lvl="0">
              <a:lnSpc>
                <a:spcPct val="120000"/>
              </a:lnSpc>
            </a:pPr>
            <a:r>
              <a:rPr lang="en-GB" sz="3200" dirty="0">
                <a:solidFill>
                  <a:schemeClr val="tx2"/>
                </a:solidFill>
              </a:rPr>
              <a:t>Australian stakeholders are increasingly requiring higher standards of ethical and responsible behaviour from managers than ever before.</a:t>
            </a:r>
            <a:endParaRPr lang="en-AU" sz="3200" dirty="0">
              <a:solidFill>
                <a:schemeClr val="tx2"/>
              </a:solidFill>
            </a:endParaRPr>
          </a:p>
          <a:p>
            <a:pPr lvl="0">
              <a:lnSpc>
                <a:spcPct val="120000"/>
              </a:lnSpc>
            </a:pPr>
            <a:endParaRPr lang="en-AU" sz="3200" dirty="0">
              <a:solidFill>
                <a:schemeClr val="tx2"/>
              </a:solidFill>
            </a:endParaRPr>
          </a:p>
          <a:p>
            <a:pPr lvl="0">
              <a:lnSpc>
                <a:spcPct val="170000"/>
              </a:lnSpc>
            </a:pPr>
            <a:endParaRPr lang="en-GB" dirty="0">
              <a:solidFill>
                <a:schemeClr val="tx2"/>
              </a:solidFill>
            </a:endParaRPr>
          </a:p>
          <a:p>
            <a:endParaRPr lang="en-US" sz="1800" dirty="0">
              <a:solidFill>
                <a:schemeClr val="tx2"/>
              </a:solidFill>
            </a:endParaRPr>
          </a:p>
        </p:txBody>
      </p:sp>
      <p:sp>
        <p:nvSpPr>
          <p:cNvPr id="5" name="Title 1">
            <a:extLst>
              <a:ext uri="{FF2B5EF4-FFF2-40B4-BE49-F238E27FC236}">
                <a16:creationId xmlns:a16="http://schemas.microsoft.com/office/drawing/2014/main" id="{A5682426-A30E-10C7-29CE-A307715D3C38}"/>
              </a:ext>
            </a:extLst>
          </p:cNvPr>
          <p:cNvSpPr>
            <a:spLocks noGrp="1"/>
          </p:cNvSpPr>
          <p:nvPr>
            <p:ph type="title"/>
          </p:nvPr>
        </p:nvSpPr>
        <p:spPr>
          <a:xfrm>
            <a:off x="301625" y="85725"/>
            <a:ext cx="10515600" cy="571500"/>
          </a:xfrm>
        </p:spPr>
        <p:txBody>
          <a:bodyPr vert="horz" lIns="91440" tIns="45720" rIns="91440" bIns="45720" rtlCol="0" anchor="ctr">
            <a:normAutofit/>
          </a:bodyPr>
          <a:lstStyle/>
          <a:p>
            <a:r>
              <a:rPr lang="en-AU" dirty="0">
                <a:solidFill>
                  <a:srgbClr val="00649A"/>
                </a:solidFill>
              </a:rPr>
              <a:t>Summary</a:t>
            </a:r>
          </a:p>
        </p:txBody>
      </p:sp>
    </p:spTree>
    <p:extLst>
      <p:ext uri="{BB962C8B-B14F-4D97-AF65-F5344CB8AC3E}">
        <p14:creationId xmlns:p14="http://schemas.microsoft.com/office/powerpoint/2010/main" val="369497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704465" y="0"/>
            <a:ext cx="9970698" cy="771206"/>
          </a:xfrm>
        </p:spPr>
        <p:txBody>
          <a:bodyPr/>
          <a:lstStyle/>
          <a:p>
            <a:r>
              <a:rPr lang="en-US" dirty="0">
                <a:solidFill>
                  <a:srgbClr val="00649A"/>
                </a:solidFill>
              </a:rPr>
              <a:t>2.The changing international landscape</a:t>
            </a:r>
            <a:endParaRPr lang="en-AU" dirty="0"/>
          </a:p>
        </p:txBody>
      </p:sp>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546410" y="771206"/>
            <a:ext cx="4861931" cy="5027428"/>
          </a:xfrm>
        </p:spPr>
        <p:txBody>
          <a:bodyPr>
            <a:normAutofit fontScale="92500" lnSpcReduction="10000"/>
          </a:bodyPr>
          <a:lstStyle/>
          <a:p>
            <a:r>
              <a:rPr lang="en-AU" sz="2400" dirty="0">
                <a:solidFill>
                  <a:srgbClr val="00B050"/>
                </a:solidFill>
              </a:rPr>
              <a:t>China rising</a:t>
            </a:r>
          </a:p>
          <a:p>
            <a:pPr lvl="1">
              <a:lnSpc>
                <a:spcPct val="150000"/>
              </a:lnSpc>
            </a:pPr>
            <a:r>
              <a:rPr lang="en-AU" sz="2100" dirty="0">
                <a:solidFill>
                  <a:schemeClr val="tx2"/>
                </a:solidFill>
              </a:rPr>
              <a:t>It is likely that China will soon dominate global big business.</a:t>
            </a:r>
          </a:p>
          <a:p>
            <a:pPr lvl="1">
              <a:lnSpc>
                <a:spcPct val="150000"/>
              </a:lnSpc>
            </a:pPr>
            <a:r>
              <a:rPr lang="en-AU" sz="2100" dirty="0">
                <a:solidFill>
                  <a:schemeClr val="tx2"/>
                </a:solidFill>
              </a:rPr>
              <a:t>Many entrepreneurs who once viewed China as a place with endless opportunities are now exiting the country or drastically scaling back their plans there.</a:t>
            </a:r>
          </a:p>
          <a:p>
            <a:pPr lvl="1">
              <a:lnSpc>
                <a:spcPct val="150000"/>
              </a:lnSpc>
            </a:pPr>
            <a:r>
              <a:rPr lang="en-AU" sz="2100" dirty="0">
                <a:solidFill>
                  <a:schemeClr val="tx2"/>
                </a:solidFill>
              </a:rPr>
              <a:t>New regulations, increased taxes and other costs, and tighter government control are making life hard for foreign companies in all industries.</a:t>
            </a:r>
          </a:p>
        </p:txBody>
      </p:sp>
      <p:sp>
        <p:nvSpPr>
          <p:cNvPr id="11" name="TextBox 10">
            <a:extLst>
              <a:ext uri="{FF2B5EF4-FFF2-40B4-BE49-F238E27FC236}">
                <a16:creationId xmlns:a16="http://schemas.microsoft.com/office/drawing/2014/main" id="{6F957E5C-5FBE-80B3-8AED-B19511C41126}"/>
              </a:ext>
            </a:extLst>
          </p:cNvPr>
          <p:cNvSpPr txBox="1"/>
          <p:nvPr/>
        </p:nvSpPr>
        <p:spPr>
          <a:xfrm>
            <a:off x="5790175" y="771206"/>
            <a:ext cx="6094140" cy="4263026"/>
          </a:xfrm>
          <a:prstGeom prst="rect">
            <a:avLst/>
          </a:prstGeom>
          <a:noFill/>
        </p:spPr>
        <p:txBody>
          <a:bodyPr wrap="square">
            <a:spAutoFit/>
          </a:bodyPr>
          <a:lstStyle/>
          <a:p>
            <a:pPr marL="514350" lvl="1" indent="-171450" defTabSz="685800">
              <a:lnSpc>
                <a:spcPct val="140000"/>
              </a:lnSpc>
              <a:spcBef>
                <a:spcPts val="375"/>
              </a:spcBef>
              <a:buFont typeface="Arial" panose="020B0604020202020204" pitchFamily="34" charset="0"/>
              <a:buChar char="•"/>
            </a:pPr>
            <a:r>
              <a:rPr lang="en-AU" sz="2000" dirty="0">
                <a:solidFill>
                  <a:srgbClr val="00B050"/>
                </a:solidFill>
              </a:rPr>
              <a:t>India, the service giant</a:t>
            </a:r>
          </a:p>
          <a:p>
            <a:pPr marL="1143000" lvl="2" indent="-342900" defTabSz="685800">
              <a:lnSpc>
                <a:spcPct val="140000"/>
              </a:lnSpc>
              <a:spcBef>
                <a:spcPts val="375"/>
              </a:spcBef>
              <a:buFont typeface="Wingdings" panose="05000000000000000000" pitchFamily="2" charset="2"/>
              <a:buChar char="Ø"/>
            </a:pPr>
            <a:r>
              <a:rPr lang="en-AU" sz="1900" dirty="0">
                <a:solidFill>
                  <a:schemeClr val="tx2"/>
                </a:solidFill>
                <a:latin typeface="Arial" panose="020B0604020202020204" pitchFamily="34" charset="0"/>
                <a:cs typeface="Arial" panose="020B0604020202020204" pitchFamily="34" charset="0"/>
              </a:rPr>
              <a:t>Whereas China is strong in manufacturing, India is a rising power in software design, services and precision engineering.</a:t>
            </a:r>
          </a:p>
          <a:p>
            <a:pPr marL="1143000" lvl="2" indent="-342900" defTabSz="685800">
              <a:lnSpc>
                <a:spcPct val="140000"/>
              </a:lnSpc>
              <a:spcBef>
                <a:spcPts val="375"/>
              </a:spcBef>
              <a:buFont typeface="Wingdings" panose="05000000000000000000" pitchFamily="2" charset="2"/>
              <a:buChar char="Ø"/>
            </a:pPr>
            <a:r>
              <a:rPr lang="en-AU" sz="1900" dirty="0">
                <a:solidFill>
                  <a:schemeClr val="tx2"/>
                </a:solidFill>
                <a:latin typeface="Arial" panose="020B0604020202020204" pitchFamily="34" charset="0"/>
                <a:cs typeface="Arial" panose="020B0604020202020204" pitchFamily="34" charset="0"/>
              </a:rPr>
              <a:t>Numerous companies see India as a major source of technological and scientific brainpower, and the country’s large English-speaking population makes it a natural choice for Western companies wanting to outsource services.</a:t>
            </a:r>
          </a:p>
        </p:txBody>
      </p:sp>
    </p:spTree>
    <p:extLst>
      <p:ext uri="{BB962C8B-B14F-4D97-AF65-F5344CB8AC3E}">
        <p14:creationId xmlns:p14="http://schemas.microsoft.com/office/powerpoint/2010/main" val="28591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782524" y="108648"/>
            <a:ext cx="9970698" cy="794602"/>
          </a:xfrm>
        </p:spPr>
        <p:txBody>
          <a:bodyPr/>
          <a:lstStyle/>
          <a:p>
            <a:r>
              <a:rPr lang="en-US" dirty="0">
                <a:solidFill>
                  <a:srgbClr val="00649A"/>
                </a:solidFill>
              </a:rPr>
              <a:t>3. Multinational corporations</a:t>
            </a:r>
            <a:endParaRPr lang="en-AU" dirty="0"/>
          </a:p>
        </p:txBody>
      </p:sp>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323385" y="903249"/>
            <a:ext cx="11563815" cy="4973443"/>
          </a:xfrm>
        </p:spPr>
        <p:txBody>
          <a:bodyPr>
            <a:normAutofit/>
          </a:bodyPr>
          <a:lstStyle/>
          <a:p>
            <a:pPr lvl="1">
              <a:lnSpc>
                <a:spcPct val="150000"/>
              </a:lnSpc>
            </a:pPr>
            <a:r>
              <a:rPr lang="en-AU" sz="2100" dirty="0">
                <a:solidFill>
                  <a:schemeClr val="tx2"/>
                </a:solidFill>
              </a:rPr>
              <a:t>A multinational corporation (MNC) is an organisation that receives more than 25 per cent of its total sales revenues from operations outside the parent company’s home country.</a:t>
            </a:r>
          </a:p>
          <a:p>
            <a:pPr lvl="1">
              <a:lnSpc>
                <a:spcPct val="150000"/>
              </a:lnSpc>
            </a:pPr>
            <a:r>
              <a:rPr lang="en-AU" sz="2100" dirty="0">
                <a:solidFill>
                  <a:schemeClr val="tx2"/>
                </a:solidFill>
              </a:rPr>
              <a:t>It is also known as a global company or transnational company.</a:t>
            </a:r>
            <a:r>
              <a:rPr lang="en-AU" sz="1700" dirty="0">
                <a:solidFill>
                  <a:schemeClr val="tx2"/>
                </a:solidFill>
              </a:rPr>
              <a:t> </a:t>
            </a:r>
          </a:p>
          <a:p>
            <a:r>
              <a:rPr lang="en-AU" sz="2000" b="1" dirty="0">
                <a:solidFill>
                  <a:srgbClr val="00B050"/>
                </a:solidFill>
              </a:rPr>
              <a:t>Characteristics of MNCs</a:t>
            </a:r>
          </a:p>
          <a:p>
            <a:pPr lvl="1">
              <a:lnSpc>
                <a:spcPct val="160000"/>
              </a:lnSpc>
            </a:pPr>
            <a:r>
              <a:rPr lang="en-AU" sz="2100" dirty="0">
                <a:solidFill>
                  <a:schemeClr val="tx2"/>
                </a:solidFill>
              </a:rPr>
              <a:t>An MNC is managed as an integrated worldwide business system in which foreign affiliates act in close alliance and cooperation with one another. </a:t>
            </a:r>
          </a:p>
          <a:p>
            <a:pPr lvl="1">
              <a:lnSpc>
                <a:spcPct val="160000"/>
              </a:lnSpc>
            </a:pPr>
            <a:r>
              <a:rPr lang="en-AU" sz="2100" dirty="0">
                <a:solidFill>
                  <a:schemeClr val="tx2"/>
                </a:solidFill>
              </a:rPr>
              <a:t>An MNC is ultimately controlled by a single management authority that makes key strategic decisions relating to the parent and all affiliates. </a:t>
            </a:r>
          </a:p>
          <a:p>
            <a:pPr lvl="1">
              <a:lnSpc>
                <a:spcPct val="160000"/>
              </a:lnSpc>
            </a:pPr>
            <a:r>
              <a:rPr lang="en-AU" sz="2100" dirty="0">
                <a:solidFill>
                  <a:schemeClr val="tx2"/>
                </a:solidFill>
              </a:rPr>
              <a:t>MNC top managers are presumed to exercise a global perspective. </a:t>
            </a:r>
          </a:p>
          <a:p>
            <a:endParaRPr lang="en-AU" sz="2400" dirty="0"/>
          </a:p>
        </p:txBody>
      </p:sp>
    </p:spTree>
    <p:extLst>
      <p:ext uri="{BB962C8B-B14F-4D97-AF65-F5344CB8AC3E}">
        <p14:creationId xmlns:p14="http://schemas.microsoft.com/office/powerpoint/2010/main" val="58910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71012" y="177141"/>
            <a:ext cx="9970698" cy="646771"/>
          </a:xfrm>
        </p:spPr>
        <p:txBody>
          <a:bodyPr/>
          <a:lstStyle/>
          <a:p>
            <a:r>
              <a:rPr lang="en-US" sz="2400" b="1" dirty="0">
                <a:latin typeface="+mn-lt"/>
                <a:ea typeface="+mn-ea"/>
                <a:cs typeface="+mn-cs"/>
              </a:rPr>
              <a:t>3. Multinational corporations (cont.)</a:t>
            </a:r>
            <a:endParaRPr lang="en-AU" sz="2400" b="1" dirty="0">
              <a:latin typeface="+mn-lt"/>
              <a:ea typeface="+mn-ea"/>
              <a:cs typeface="+mn-cs"/>
            </a:endParaRPr>
          </a:p>
        </p:txBody>
      </p:sp>
      <p:sp>
        <p:nvSpPr>
          <p:cNvPr id="6" name="Content Placeholder 5">
            <a:extLst>
              <a:ext uri="{FF2B5EF4-FFF2-40B4-BE49-F238E27FC236}">
                <a16:creationId xmlns:a16="http://schemas.microsoft.com/office/drawing/2014/main" id="{16BC3369-125B-EE1F-AAA0-F6FE2797CA76}"/>
              </a:ext>
            </a:extLst>
          </p:cNvPr>
          <p:cNvSpPr>
            <a:spLocks noGrp="1"/>
          </p:cNvSpPr>
          <p:nvPr>
            <p:ph sz="half" idx="2"/>
          </p:nvPr>
        </p:nvSpPr>
        <p:spPr>
          <a:xfrm>
            <a:off x="671012" y="823912"/>
            <a:ext cx="9487749" cy="4751698"/>
          </a:xfrm>
        </p:spPr>
        <p:txBody>
          <a:bodyPr/>
          <a:lstStyle/>
          <a:p>
            <a:pPr marL="0" indent="0">
              <a:buNone/>
            </a:pPr>
            <a:r>
              <a:rPr lang="en-AU" sz="2000" dirty="0">
                <a:solidFill>
                  <a:srgbClr val="00B050"/>
                </a:solidFill>
              </a:rPr>
              <a:t>Distinctions of MNCs</a:t>
            </a:r>
          </a:p>
          <a:p>
            <a:pPr marL="0" indent="0">
              <a:lnSpc>
                <a:spcPct val="150000"/>
              </a:lnSpc>
              <a:buNone/>
            </a:pPr>
            <a:r>
              <a:rPr lang="en-AU" sz="2400" dirty="0">
                <a:solidFill>
                  <a:schemeClr val="tx2"/>
                </a:solidFill>
              </a:rPr>
              <a:t>In a few cases, the MNC management philosophy may differ:</a:t>
            </a:r>
          </a:p>
          <a:p>
            <a:pPr>
              <a:lnSpc>
                <a:spcPct val="150000"/>
              </a:lnSpc>
            </a:pPr>
            <a:r>
              <a:rPr lang="en-AU" sz="2400" dirty="0">
                <a:solidFill>
                  <a:schemeClr val="tx2"/>
                </a:solidFill>
              </a:rPr>
              <a:t>Ethnocentric companies (placing emphasis on their home countries)</a:t>
            </a:r>
          </a:p>
          <a:p>
            <a:pPr>
              <a:lnSpc>
                <a:spcPct val="150000"/>
              </a:lnSpc>
            </a:pPr>
            <a:r>
              <a:rPr lang="en-AU" sz="2400" dirty="0">
                <a:solidFill>
                  <a:schemeClr val="tx2"/>
                </a:solidFill>
              </a:rPr>
              <a:t>Polycentric companies (oriented towards the markets of individual foreign host countries)</a:t>
            </a:r>
          </a:p>
          <a:p>
            <a:pPr>
              <a:lnSpc>
                <a:spcPct val="150000"/>
              </a:lnSpc>
            </a:pPr>
            <a:r>
              <a:rPr lang="en-AU" sz="2400" dirty="0">
                <a:solidFill>
                  <a:schemeClr val="tx2"/>
                </a:solidFill>
              </a:rPr>
              <a:t>Geocentric companies (world oriented and favour no specific country)</a:t>
            </a:r>
          </a:p>
        </p:txBody>
      </p:sp>
    </p:spTree>
    <p:extLst>
      <p:ext uri="{BB962C8B-B14F-4D97-AF65-F5344CB8AC3E}">
        <p14:creationId xmlns:p14="http://schemas.microsoft.com/office/powerpoint/2010/main" val="230193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0E8C-3C6A-2B32-00AB-9CBC996A1FB9}"/>
              </a:ext>
            </a:extLst>
          </p:cNvPr>
          <p:cNvSpPr>
            <a:spLocks noGrp="1"/>
          </p:cNvSpPr>
          <p:nvPr>
            <p:ph type="title"/>
          </p:nvPr>
        </p:nvSpPr>
        <p:spPr>
          <a:xfrm>
            <a:off x="604105" y="175555"/>
            <a:ext cx="9970698" cy="747788"/>
          </a:xfrm>
        </p:spPr>
        <p:txBody>
          <a:bodyPr/>
          <a:lstStyle/>
          <a:p>
            <a:r>
              <a:rPr lang="en-US" dirty="0">
                <a:solidFill>
                  <a:srgbClr val="00649A"/>
                </a:solidFill>
              </a:rPr>
              <a:t>4. Getting started internationally</a:t>
            </a:r>
            <a:endParaRPr lang="en-AU" dirty="0"/>
          </a:p>
        </p:txBody>
      </p:sp>
      <p:sp>
        <p:nvSpPr>
          <p:cNvPr id="3" name="Text Placeholder 2">
            <a:extLst>
              <a:ext uri="{FF2B5EF4-FFF2-40B4-BE49-F238E27FC236}">
                <a16:creationId xmlns:a16="http://schemas.microsoft.com/office/drawing/2014/main" id="{A49AA2E7-E701-9531-1423-CDB47CBE52A5}"/>
              </a:ext>
            </a:extLst>
          </p:cNvPr>
          <p:cNvSpPr>
            <a:spLocks noGrp="1"/>
          </p:cNvSpPr>
          <p:nvPr>
            <p:ph type="body" idx="1"/>
          </p:nvPr>
        </p:nvSpPr>
        <p:spPr>
          <a:xfrm>
            <a:off x="2619143" y="5323805"/>
            <a:ext cx="4289561" cy="310515"/>
          </a:xfrm>
        </p:spPr>
        <p:txBody>
          <a:bodyPr>
            <a:normAutofit fontScale="92500"/>
          </a:bodyPr>
          <a:lstStyle/>
          <a:p>
            <a:r>
              <a:rPr lang="en-AU" sz="1400" dirty="0"/>
              <a:t>Three strategies for entering the international arena</a:t>
            </a:r>
          </a:p>
        </p:txBody>
      </p:sp>
      <p:pic>
        <p:nvPicPr>
          <p:cNvPr id="9" name="Picture 8">
            <a:extLst>
              <a:ext uri="{FF2B5EF4-FFF2-40B4-BE49-F238E27FC236}">
                <a16:creationId xmlns:a16="http://schemas.microsoft.com/office/drawing/2014/main" id="{1B9AEA53-351F-99A3-3CE7-2B734BEE5BC7}"/>
              </a:ext>
            </a:extLst>
          </p:cNvPr>
          <p:cNvPicPr>
            <a:picLocks noChangeAspect="1"/>
          </p:cNvPicPr>
          <p:nvPr/>
        </p:nvPicPr>
        <p:blipFill>
          <a:blip r:embed="rId2"/>
          <a:stretch>
            <a:fillRect/>
          </a:stretch>
        </p:blipFill>
        <p:spPr>
          <a:xfrm>
            <a:off x="1701026" y="1223680"/>
            <a:ext cx="6550875" cy="3653457"/>
          </a:xfrm>
          <a:prstGeom prst="rect">
            <a:avLst/>
          </a:prstGeom>
        </p:spPr>
      </p:pic>
    </p:spTree>
    <p:extLst>
      <p:ext uri="{BB962C8B-B14F-4D97-AF65-F5344CB8AC3E}">
        <p14:creationId xmlns:p14="http://schemas.microsoft.com/office/powerpoint/2010/main" val="6416971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ridan Business PPT Template_2024" id="{D9BB25F3-86A8-47AA-9E88-2D7EF30AB927}" vid="{B920712B-1E59-4050-8030-58EEFDAE58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5981</Words>
  <Application>Microsoft Office PowerPoint</Application>
  <PresentationFormat>Widescreen</PresentationFormat>
  <Paragraphs>391</Paragraphs>
  <Slides>52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Aptos</vt:lpstr>
      <vt:lpstr>Arial</vt:lpstr>
      <vt:lpstr>Calibri</vt:lpstr>
      <vt:lpstr>Georgia Pro</vt:lpstr>
      <vt:lpstr>Times New Roman</vt:lpstr>
      <vt:lpstr>Wingdings</vt:lpstr>
      <vt:lpstr>1_Office Theme</vt:lpstr>
      <vt:lpstr>MN101 Principles of Management </vt:lpstr>
      <vt:lpstr>Learning objectives</vt:lpstr>
      <vt:lpstr>Are you ready to work internationally?</vt:lpstr>
      <vt:lpstr>1. Globalisation: A borderless world</vt:lpstr>
      <vt:lpstr>1. Globalisation: A borderless world (cont.)</vt:lpstr>
      <vt:lpstr>2.The changing international landscape</vt:lpstr>
      <vt:lpstr>3. Multinational corporations</vt:lpstr>
      <vt:lpstr>3. Multinational corporations (cont.)</vt:lpstr>
      <vt:lpstr>4. Getting started internationally</vt:lpstr>
      <vt:lpstr>4. Getting started internationally (cont.)</vt:lpstr>
      <vt:lpstr>4. The international business environment</vt:lpstr>
      <vt:lpstr>5. The economic environment</vt:lpstr>
      <vt:lpstr>5. The economic environment (cont.)</vt:lpstr>
      <vt:lpstr>6.The legal–political environment</vt:lpstr>
      <vt:lpstr>7. The sociocultural environment (cont.)</vt:lpstr>
      <vt:lpstr>7. The sociocultural environment (cont.)</vt:lpstr>
      <vt:lpstr>PowerPoint Presentation</vt:lpstr>
      <vt:lpstr>8. International trade alliances</vt:lpstr>
      <vt:lpstr>8. International trade alliances (cont.)</vt:lpstr>
      <vt:lpstr>8. International trade alliances (cont.)</vt:lpstr>
      <vt:lpstr>8. International trade alliances (cont.)</vt:lpstr>
      <vt:lpstr>8. International trade alliances (cont.)</vt:lpstr>
      <vt:lpstr>Summary</vt:lpstr>
      <vt:lpstr>Summary</vt:lpstr>
      <vt:lpstr>MN101 Principles of Management </vt:lpstr>
      <vt:lpstr>Learning objectives</vt:lpstr>
      <vt:lpstr>1. Introduction: what is managerial ethics?</vt:lpstr>
      <vt:lpstr>Introduction: the business case for ethics and social responsibility</vt:lpstr>
      <vt:lpstr>Introduction: the business case for ethics and social responsibility (cont.)</vt:lpstr>
      <vt:lpstr>Introduction: Ethical dilemmas – what would you do?</vt:lpstr>
      <vt:lpstr>2. Frameworks for ethical decision making</vt:lpstr>
      <vt:lpstr>2. Frameworks for ethical decision making (cont.)</vt:lpstr>
      <vt:lpstr>2. Frameworks for ethical decision making (cont.)</vt:lpstr>
      <vt:lpstr>2 Frameworks for ethical decision making (cont.)</vt:lpstr>
      <vt:lpstr>3. The individual manager and ethical choices</vt:lpstr>
      <vt:lpstr>3. The individual manager and ethical choices (cont.)</vt:lpstr>
      <vt:lpstr>3.The individual manager and ethical choices (cont.)</vt:lpstr>
      <vt:lpstr>3.The individual manager and ethical choices (cont.)</vt:lpstr>
      <vt:lpstr>4. What is corporate social responsibility (CSR)?</vt:lpstr>
      <vt:lpstr>4. What is corporate social responsibility? (Cont’d)</vt:lpstr>
      <vt:lpstr>PowerPoint Presentation</vt:lpstr>
      <vt:lpstr>5. Managing company ethics and social responsibility</vt:lpstr>
      <vt:lpstr>5. Managing company ethics and social responsibility</vt:lpstr>
      <vt:lpstr>5. Managing company ethics and social responsibility</vt:lpstr>
      <vt:lpstr>5. Managing company ethics and social responsibility</vt:lpstr>
      <vt:lpstr>5. Managing company ethics and social responsibility</vt:lpstr>
      <vt:lpstr>6. Managerial ethics and sustainable development in Australia</vt:lpstr>
      <vt:lpstr>The ‘why’ of sustainable development</vt:lpstr>
      <vt:lpstr>The ‘what’ of sustainable development</vt:lpstr>
      <vt:lpstr>Kinds of stakeholder support</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Belaynesh Teklay Gebremariam</dc:creator>
  <cp:lastModifiedBy>Belaynesh Teklay Gebremariam</cp:lastModifiedBy>
  <cp:revision>7</cp:revision>
  <dcterms:created xsi:type="dcterms:W3CDTF">2025-03-12T03:46:30Z</dcterms:created>
  <dcterms:modified xsi:type="dcterms:W3CDTF">2025-03-12T07:10:55Z</dcterms:modified>
</cp:coreProperties>
</file>