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73" r:id="rId5"/>
    <p:sldId id="259" r:id="rId6"/>
    <p:sldId id="260" r:id="rId7"/>
    <p:sldId id="261" r:id="rId8"/>
    <p:sldId id="262" r:id="rId9"/>
    <p:sldId id="274" r:id="rId10"/>
    <p:sldId id="263" r:id="rId11"/>
    <p:sldId id="264" r:id="rId12"/>
    <p:sldId id="265" r:id="rId13"/>
    <p:sldId id="266" r:id="rId14"/>
    <p:sldId id="267" r:id="rId15"/>
    <p:sldId id="268" r:id="rId16"/>
    <p:sldId id="269" r:id="rId17"/>
    <p:sldId id="275" r:id="rId18"/>
    <p:sldId id="272"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1"/>
    <p:restoredTop sz="94651"/>
  </p:normalViewPr>
  <p:slideViewPr>
    <p:cSldViewPr snapToGrid="0" snapToObjects="1">
      <p:cViewPr varScale="1">
        <p:scale>
          <a:sx n="114" d="100"/>
          <a:sy n="114" d="100"/>
        </p:scale>
        <p:origin x="43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C7ACE2-A43A-6742-B54A-ACD365E5EB04}"/>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AU"/>
          </a:p>
        </p:txBody>
      </p:sp>
      <p:sp>
        <p:nvSpPr>
          <p:cNvPr id="3" name="Subtitle 2">
            <a:extLst>
              <a:ext uri="{FF2B5EF4-FFF2-40B4-BE49-F238E27FC236}">
                <a16:creationId xmlns:a16="http://schemas.microsoft.com/office/drawing/2014/main" id="{A4603543-B48C-1941-A188-15AE54CB73D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AU"/>
          </a:p>
        </p:txBody>
      </p:sp>
      <p:sp>
        <p:nvSpPr>
          <p:cNvPr id="4" name="Date Placeholder 3">
            <a:extLst>
              <a:ext uri="{FF2B5EF4-FFF2-40B4-BE49-F238E27FC236}">
                <a16:creationId xmlns:a16="http://schemas.microsoft.com/office/drawing/2014/main" id="{5943B3A0-E354-0C43-84FF-8B4F3A99FCC1}"/>
              </a:ext>
            </a:extLst>
          </p:cNvPr>
          <p:cNvSpPr>
            <a:spLocks noGrp="1"/>
          </p:cNvSpPr>
          <p:nvPr>
            <p:ph type="dt" sz="half" idx="10"/>
          </p:nvPr>
        </p:nvSpPr>
        <p:spPr/>
        <p:txBody>
          <a:bodyPr/>
          <a:lstStyle/>
          <a:p>
            <a:fld id="{309ED53F-8539-6346-976D-6D9C806DAE92}" type="datetimeFigureOut">
              <a:rPr lang="en-AU" smtClean="0"/>
              <a:t>21/05/2024</a:t>
            </a:fld>
            <a:endParaRPr lang="en-AU"/>
          </a:p>
        </p:txBody>
      </p:sp>
      <p:sp>
        <p:nvSpPr>
          <p:cNvPr id="5" name="Footer Placeholder 4">
            <a:extLst>
              <a:ext uri="{FF2B5EF4-FFF2-40B4-BE49-F238E27FC236}">
                <a16:creationId xmlns:a16="http://schemas.microsoft.com/office/drawing/2014/main" id="{560D3802-7F83-474C-A252-FABA6D628129}"/>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23C24782-8F36-C04D-91C4-9B8B8E370488}"/>
              </a:ext>
            </a:extLst>
          </p:cNvPr>
          <p:cNvSpPr>
            <a:spLocks noGrp="1"/>
          </p:cNvSpPr>
          <p:nvPr>
            <p:ph type="sldNum" sz="quarter" idx="12"/>
          </p:nvPr>
        </p:nvSpPr>
        <p:spPr/>
        <p:txBody>
          <a:bodyPr/>
          <a:lstStyle/>
          <a:p>
            <a:fld id="{403C1DED-6FC5-6F4D-90FE-4D750CC8972A}" type="slidenum">
              <a:rPr lang="en-AU" smtClean="0"/>
              <a:t>‹#›</a:t>
            </a:fld>
            <a:endParaRPr lang="en-AU"/>
          </a:p>
        </p:txBody>
      </p:sp>
    </p:spTree>
    <p:extLst>
      <p:ext uri="{BB962C8B-B14F-4D97-AF65-F5344CB8AC3E}">
        <p14:creationId xmlns:p14="http://schemas.microsoft.com/office/powerpoint/2010/main" val="19886885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CE172A-1233-EF46-8E4F-01860AEE004B}"/>
              </a:ext>
            </a:extLst>
          </p:cNvPr>
          <p:cNvSpPr>
            <a:spLocks noGrp="1"/>
          </p:cNvSpPr>
          <p:nvPr>
            <p:ph type="title"/>
          </p:nvPr>
        </p:nvSpPr>
        <p:spPr/>
        <p:txBody>
          <a:bodyPr/>
          <a:lstStyle/>
          <a:p>
            <a:r>
              <a:rPr lang="en-GB"/>
              <a:t>Click to edit Master title style</a:t>
            </a:r>
            <a:endParaRPr lang="en-AU"/>
          </a:p>
        </p:txBody>
      </p:sp>
      <p:sp>
        <p:nvSpPr>
          <p:cNvPr id="3" name="Vertical Text Placeholder 2">
            <a:extLst>
              <a:ext uri="{FF2B5EF4-FFF2-40B4-BE49-F238E27FC236}">
                <a16:creationId xmlns:a16="http://schemas.microsoft.com/office/drawing/2014/main" id="{2A187FFD-424D-F441-851A-2AE692220878}"/>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Date Placeholder 3">
            <a:extLst>
              <a:ext uri="{FF2B5EF4-FFF2-40B4-BE49-F238E27FC236}">
                <a16:creationId xmlns:a16="http://schemas.microsoft.com/office/drawing/2014/main" id="{8C5A84D5-690A-784A-A7C1-7EADE81DD5F0}"/>
              </a:ext>
            </a:extLst>
          </p:cNvPr>
          <p:cNvSpPr>
            <a:spLocks noGrp="1"/>
          </p:cNvSpPr>
          <p:nvPr>
            <p:ph type="dt" sz="half" idx="10"/>
          </p:nvPr>
        </p:nvSpPr>
        <p:spPr/>
        <p:txBody>
          <a:bodyPr/>
          <a:lstStyle/>
          <a:p>
            <a:fld id="{309ED53F-8539-6346-976D-6D9C806DAE92}" type="datetimeFigureOut">
              <a:rPr lang="en-AU" smtClean="0"/>
              <a:t>21/05/2024</a:t>
            </a:fld>
            <a:endParaRPr lang="en-AU"/>
          </a:p>
        </p:txBody>
      </p:sp>
      <p:sp>
        <p:nvSpPr>
          <p:cNvPr id="5" name="Footer Placeholder 4">
            <a:extLst>
              <a:ext uri="{FF2B5EF4-FFF2-40B4-BE49-F238E27FC236}">
                <a16:creationId xmlns:a16="http://schemas.microsoft.com/office/drawing/2014/main" id="{F06468C7-645C-AC45-87DC-4109AA751341}"/>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6239ABD4-A45D-1541-9947-3AE61F3D83AB}"/>
              </a:ext>
            </a:extLst>
          </p:cNvPr>
          <p:cNvSpPr>
            <a:spLocks noGrp="1"/>
          </p:cNvSpPr>
          <p:nvPr>
            <p:ph type="sldNum" sz="quarter" idx="12"/>
          </p:nvPr>
        </p:nvSpPr>
        <p:spPr/>
        <p:txBody>
          <a:bodyPr/>
          <a:lstStyle/>
          <a:p>
            <a:fld id="{403C1DED-6FC5-6F4D-90FE-4D750CC8972A}" type="slidenum">
              <a:rPr lang="en-AU" smtClean="0"/>
              <a:t>‹#›</a:t>
            </a:fld>
            <a:endParaRPr lang="en-AU"/>
          </a:p>
        </p:txBody>
      </p:sp>
    </p:spTree>
    <p:extLst>
      <p:ext uri="{BB962C8B-B14F-4D97-AF65-F5344CB8AC3E}">
        <p14:creationId xmlns:p14="http://schemas.microsoft.com/office/powerpoint/2010/main" val="40507172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8F8BB65-8D72-E646-93B3-A33ACD265FE6}"/>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AU"/>
          </a:p>
        </p:txBody>
      </p:sp>
      <p:sp>
        <p:nvSpPr>
          <p:cNvPr id="3" name="Vertical Text Placeholder 2">
            <a:extLst>
              <a:ext uri="{FF2B5EF4-FFF2-40B4-BE49-F238E27FC236}">
                <a16:creationId xmlns:a16="http://schemas.microsoft.com/office/drawing/2014/main" id="{2C716362-32AC-B84B-AC01-48A7B65365FC}"/>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Date Placeholder 3">
            <a:extLst>
              <a:ext uri="{FF2B5EF4-FFF2-40B4-BE49-F238E27FC236}">
                <a16:creationId xmlns:a16="http://schemas.microsoft.com/office/drawing/2014/main" id="{AC66BC4D-4375-A149-B22A-AD467A69CBF7}"/>
              </a:ext>
            </a:extLst>
          </p:cNvPr>
          <p:cNvSpPr>
            <a:spLocks noGrp="1"/>
          </p:cNvSpPr>
          <p:nvPr>
            <p:ph type="dt" sz="half" idx="10"/>
          </p:nvPr>
        </p:nvSpPr>
        <p:spPr/>
        <p:txBody>
          <a:bodyPr/>
          <a:lstStyle/>
          <a:p>
            <a:fld id="{309ED53F-8539-6346-976D-6D9C806DAE92}" type="datetimeFigureOut">
              <a:rPr lang="en-AU" smtClean="0"/>
              <a:t>21/05/2024</a:t>
            </a:fld>
            <a:endParaRPr lang="en-AU"/>
          </a:p>
        </p:txBody>
      </p:sp>
      <p:sp>
        <p:nvSpPr>
          <p:cNvPr id="5" name="Footer Placeholder 4">
            <a:extLst>
              <a:ext uri="{FF2B5EF4-FFF2-40B4-BE49-F238E27FC236}">
                <a16:creationId xmlns:a16="http://schemas.microsoft.com/office/drawing/2014/main" id="{480EA2A2-3F96-5B44-BCC1-2B8DBA4B41F1}"/>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070A3C82-CC4A-2940-898D-DE48BE844DF4}"/>
              </a:ext>
            </a:extLst>
          </p:cNvPr>
          <p:cNvSpPr>
            <a:spLocks noGrp="1"/>
          </p:cNvSpPr>
          <p:nvPr>
            <p:ph type="sldNum" sz="quarter" idx="12"/>
          </p:nvPr>
        </p:nvSpPr>
        <p:spPr/>
        <p:txBody>
          <a:bodyPr/>
          <a:lstStyle/>
          <a:p>
            <a:fld id="{403C1DED-6FC5-6F4D-90FE-4D750CC8972A}" type="slidenum">
              <a:rPr lang="en-AU" smtClean="0"/>
              <a:t>‹#›</a:t>
            </a:fld>
            <a:endParaRPr lang="en-AU"/>
          </a:p>
        </p:txBody>
      </p:sp>
    </p:spTree>
    <p:extLst>
      <p:ext uri="{BB962C8B-B14F-4D97-AF65-F5344CB8AC3E}">
        <p14:creationId xmlns:p14="http://schemas.microsoft.com/office/powerpoint/2010/main" val="32641010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11392A-CB95-F547-821C-E8CECAE5C314}"/>
              </a:ext>
            </a:extLst>
          </p:cNvPr>
          <p:cNvSpPr>
            <a:spLocks noGrp="1"/>
          </p:cNvSpPr>
          <p:nvPr>
            <p:ph type="title"/>
          </p:nvPr>
        </p:nvSpPr>
        <p:spPr/>
        <p:txBody>
          <a:bodyPr/>
          <a:lstStyle/>
          <a:p>
            <a:r>
              <a:rPr lang="en-GB"/>
              <a:t>Click to edit Master title style</a:t>
            </a:r>
            <a:endParaRPr lang="en-AU"/>
          </a:p>
        </p:txBody>
      </p:sp>
      <p:sp>
        <p:nvSpPr>
          <p:cNvPr id="3" name="Content Placeholder 2">
            <a:extLst>
              <a:ext uri="{FF2B5EF4-FFF2-40B4-BE49-F238E27FC236}">
                <a16:creationId xmlns:a16="http://schemas.microsoft.com/office/drawing/2014/main" id="{F89A728E-465A-8D4E-AFFD-9764910AF0CD}"/>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Date Placeholder 3">
            <a:extLst>
              <a:ext uri="{FF2B5EF4-FFF2-40B4-BE49-F238E27FC236}">
                <a16:creationId xmlns:a16="http://schemas.microsoft.com/office/drawing/2014/main" id="{B0D649F9-59B5-C549-99AE-211DA5C000EC}"/>
              </a:ext>
            </a:extLst>
          </p:cNvPr>
          <p:cNvSpPr>
            <a:spLocks noGrp="1"/>
          </p:cNvSpPr>
          <p:nvPr>
            <p:ph type="dt" sz="half" idx="10"/>
          </p:nvPr>
        </p:nvSpPr>
        <p:spPr/>
        <p:txBody>
          <a:bodyPr/>
          <a:lstStyle/>
          <a:p>
            <a:fld id="{309ED53F-8539-6346-976D-6D9C806DAE92}" type="datetimeFigureOut">
              <a:rPr lang="en-AU" smtClean="0"/>
              <a:t>21/05/2024</a:t>
            </a:fld>
            <a:endParaRPr lang="en-AU"/>
          </a:p>
        </p:txBody>
      </p:sp>
      <p:sp>
        <p:nvSpPr>
          <p:cNvPr id="5" name="Footer Placeholder 4">
            <a:extLst>
              <a:ext uri="{FF2B5EF4-FFF2-40B4-BE49-F238E27FC236}">
                <a16:creationId xmlns:a16="http://schemas.microsoft.com/office/drawing/2014/main" id="{08451BE6-093D-704A-84FD-8001F59953CB}"/>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C8288719-D889-7B40-BBC6-212B532E1633}"/>
              </a:ext>
            </a:extLst>
          </p:cNvPr>
          <p:cNvSpPr>
            <a:spLocks noGrp="1"/>
          </p:cNvSpPr>
          <p:nvPr>
            <p:ph type="sldNum" sz="quarter" idx="12"/>
          </p:nvPr>
        </p:nvSpPr>
        <p:spPr/>
        <p:txBody>
          <a:bodyPr/>
          <a:lstStyle/>
          <a:p>
            <a:fld id="{403C1DED-6FC5-6F4D-90FE-4D750CC8972A}" type="slidenum">
              <a:rPr lang="en-AU" smtClean="0"/>
              <a:t>‹#›</a:t>
            </a:fld>
            <a:endParaRPr lang="en-AU"/>
          </a:p>
        </p:txBody>
      </p:sp>
    </p:spTree>
    <p:extLst>
      <p:ext uri="{BB962C8B-B14F-4D97-AF65-F5344CB8AC3E}">
        <p14:creationId xmlns:p14="http://schemas.microsoft.com/office/powerpoint/2010/main" val="26938113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C031A8-CC5A-1844-8606-740480F16B5B}"/>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AU"/>
          </a:p>
        </p:txBody>
      </p:sp>
      <p:sp>
        <p:nvSpPr>
          <p:cNvPr id="3" name="Text Placeholder 2">
            <a:extLst>
              <a:ext uri="{FF2B5EF4-FFF2-40B4-BE49-F238E27FC236}">
                <a16:creationId xmlns:a16="http://schemas.microsoft.com/office/drawing/2014/main" id="{F0333161-ADE2-614A-AAC6-507F0E660CD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C7138B8A-5406-8A42-87C7-C77CCBDA27A6}"/>
              </a:ext>
            </a:extLst>
          </p:cNvPr>
          <p:cNvSpPr>
            <a:spLocks noGrp="1"/>
          </p:cNvSpPr>
          <p:nvPr>
            <p:ph type="dt" sz="half" idx="10"/>
          </p:nvPr>
        </p:nvSpPr>
        <p:spPr/>
        <p:txBody>
          <a:bodyPr/>
          <a:lstStyle/>
          <a:p>
            <a:fld id="{309ED53F-8539-6346-976D-6D9C806DAE92}" type="datetimeFigureOut">
              <a:rPr lang="en-AU" smtClean="0"/>
              <a:t>21/05/2024</a:t>
            </a:fld>
            <a:endParaRPr lang="en-AU"/>
          </a:p>
        </p:txBody>
      </p:sp>
      <p:sp>
        <p:nvSpPr>
          <p:cNvPr id="5" name="Footer Placeholder 4">
            <a:extLst>
              <a:ext uri="{FF2B5EF4-FFF2-40B4-BE49-F238E27FC236}">
                <a16:creationId xmlns:a16="http://schemas.microsoft.com/office/drawing/2014/main" id="{FE6AD0A6-B304-4745-99C4-14D44D8974C9}"/>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40474968-B50C-714F-98CA-11333FADE53F}"/>
              </a:ext>
            </a:extLst>
          </p:cNvPr>
          <p:cNvSpPr>
            <a:spLocks noGrp="1"/>
          </p:cNvSpPr>
          <p:nvPr>
            <p:ph type="sldNum" sz="quarter" idx="12"/>
          </p:nvPr>
        </p:nvSpPr>
        <p:spPr/>
        <p:txBody>
          <a:bodyPr/>
          <a:lstStyle/>
          <a:p>
            <a:fld id="{403C1DED-6FC5-6F4D-90FE-4D750CC8972A}" type="slidenum">
              <a:rPr lang="en-AU" smtClean="0"/>
              <a:t>‹#›</a:t>
            </a:fld>
            <a:endParaRPr lang="en-AU"/>
          </a:p>
        </p:txBody>
      </p:sp>
    </p:spTree>
    <p:extLst>
      <p:ext uri="{BB962C8B-B14F-4D97-AF65-F5344CB8AC3E}">
        <p14:creationId xmlns:p14="http://schemas.microsoft.com/office/powerpoint/2010/main" val="41468854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F3B50B-91FD-104C-976E-8BF67C02E747}"/>
              </a:ext>
            </a:extLst>
          </p:cNvPr>
          <p:cNvSpPr>
            <a:spLocks noGrp="1"/>
          </p:cNvSpPr>
          <p:nvPr>
            <p:ph type="title"/>
          </p:nvPr>
        </p:nvSpPr>
        <p:spPr/>
        <p:txBody>
          <a:bodyPr/>
          <a:lstStyle/>
          <a:p>
            <a:r>
              <a:rPr lang="en-GB"/>
              <a:t>Click to edit Master title style</a:t>
            </a:r>
            <a:endParaRPr lang="en-AU"/>
          </a:p>
        </p:txBody>
      </p:sp>
      <p:sp>
        <p:nvSpPr>
          <p:cNvPr id="3" name="Content Placeholder 2">
            <a:extLst>
              <a:ext uri="{FF2B5EF4-FFF2-40B4-BE49-F238E27FC236}">
                <a16:creationId xmlns:a16="http://schemas.microsoft.com/office/drawing/2014/main" id="{5AE752DF-7C7F-2047-B1EC-C27FB0925709}"/>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Content Placeholder 3">
            <a:extLst>
              <a:ext uri="{FF2B5EF4-FFF2-40B4-BE49-F238E27FC236}">
                <a16:creationId xmlns:a16="http://schemas.microsoft.com/office/drawing/2014/main" id="{75B9035A-3BF0-6947-8AA2-293122C5A5E1}"/>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5" name="Date Placeholder 4">
            <a:extLst>
              <a:ext uri="{FF2B5EF4-FFF2-40B4-BE49-F238E27FC236}">
                <a16:creationId xmlns:a16="http://schemas.microsoft.com/office/drawing/2014/main" id="{18507790-EDF6-D441-8DAF-65D5FA7A15EA}"/>
              </a:ext>
            </a:extLst>
          </p:cNvPr>
          <p:cNvSpPr>
            <a:spLocks noGrp="1"/>
          </p:cNvSpPr>
          <p:nvPr>
            <p:ph type="dt" sz="half" idx="10"/>
          </p:nvPr>
        </p:nvSpPr>
        <p:spPr/>
        <p:txBody>
          <a:bodyPr/>
          <a:lstStyle/>
          <a:p>
            <a:fld id="{309ED53F-8539-6346-976D-6D9C806DAE92}" type="datetimeFigureOut">
              <a:rPr lang="en-AU" smtClean="0"/>
              <a:t>21/05/2024</a:t>
            </a:fld>
            <a:endParaRPr lang="en-AU"/>
          </a:p>
        </p:txBody>
      </p:sp>
      <p:sp>
        <p:nvSpPr>
          <p:cNvPr id="6" name="Footer Placeholder 5">
            <a:extLst>
              <a:ext uri="{FF2B5EF4-FFF2-40B4-BE49-F238E27FC236}">
                <a16:creationId xmlns:a16="http://schemas.microsoft.com/office/drawing/2014/main" id="{FC3E2AAF-0DEB-934B-8C89-BB27678A902F}"/>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F9B11EA6-4957-F54F-83BB-9DAD508896F8}"/>
              </a:ext>
            </a:extLst>
          </p:cNvPr>
          <p:cNvSpPr>
            <a:spLocks noGrp="1"/>
          </p:cNvSpPr>
          <p:nvPr>
            <p:ph type="sldNum" sz="quarter" idx="12"/>
          </p:nvPr>
        </p:nvSpPr>
        <p:spPr/>
        <p:txBody>
          <a:bodyPr/>
          <a:lstStyle/>
          <a:p>
            <a:fld id="{403C1DED-6FC5-6F4D-90FE-4D750CC8972A}" type="slidenum">
              <a:rPr lang="en-AU" smtClean="0"/>
              <a:t>‹#›</a:t>
            </a:fld>
            <a:endParaRPr lang="en-AU"/>
          </a:p>
        </p:txBody>
      </p:sp>
    </p:spTree>
    <p:extLst>
      <p:ext uri="{BB962C8B-B14F-4D97-AF65-F5344CB8AC3E}">
        <p14:creationId xmlns:p14="http://schemas.microsoft.com/office/powerpoint/2010/main" val="39495483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312CCB-5549-A540-8F83-67A5CA978799}"/>
              </a:ext>
            </a:extLst>
          </p:cNvPr>
          <p:cNvSpPr>
            <a:spLocks noGrp="1"/>
          </p:cNvSpPr>
          <p:nvPr>
            <p:ph type="title"/>
          </p:nvPr>
        </p:nvSpPr>
        <p:spPr>
          <a:xfrm>
            <a:off x="839788" y="365125"/>
            <a:ext cx="10515600" cy="1325563"/>
          </a:xfrm>
        </p:spPr>
        <p:txBody>
          <a:bodyPr/>
          <a:lstStyle/>
          <a:p>
            <a:r>
              <a:rPr lang="en-GB"/>
              <a:t>Click to edit Master title style</a:t>
            </a:r>
            <a:endParaRPr lang="en-AU"/>
          </a:p>
        </p:txBody>
      </p:sp>
      <p:sp>
        <p:nvSpPr>
          <p:cNvPr id="3" name="Text Placeholder 2">
            <a:extLst>
              <a:ext uri="{FF2B5EF4-FFF2-40B4-BE49-F238E27FC236}">
                <a16:creationId xmlns:a16="http://schemas.microsoft.com/office/drawing/2014/main" id="{611EC138-1E44-0A45-B21B-CC59470220E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3C80F072-9369-4D49-BC6F-59D75571A612}"/>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5" name="Text Placeholder 4">
            <a:extLst>
              <a:ext uri="{FF2B5EF4-FFF2-40B4-BE49-F238E27FC236}">
                <a16:creationId xmlns:a16="http://schemas.microsoft.com/office/drawing/2014/main" id="{E41CC00A-79D2-6442-B8CA-221109E0E21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8E6D4C9D-2DFC-544A-AA2C-B06AF3795DF5}"/>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7" name="Date Placeholder 6">
            <a:extLst>
              <a:ext uri="{FF2B5EF4-FFF2-40B4-BE49-F238E27FC236}">
                <a16:creationId xmlns:a16="http://schemas.microsoft.com/office/drawing/2014/main" id="{3EABC007-3847-5048-8E0E-577CD6ED171E}"/>
              </a:ext>
            </a:extLst>
          </p:cNvPr>
          <p:cNvSpPr>
            <a:spLocks noGrp="1"/>
          </p:cNvSpPr>
          <p:nvPr>
            <p:ph type="dt" sz="half" idx="10"/>
          </p:nvPr>
        </p:nvSpPr>
        <p:spPr/>
        <p:txBody>
          <a:bodyPr/>
          <a:lstStyle/>
          <a:p>
            <a:fld id="{309ED53F-8539-6346-976D-6D9C806DAE92}" type="datetimeFigureOut">
              <a:rPr lang="en-AU" smtClean="0"/>
              <a:t>21/05/2024</a:t>
            </a:fld>
            <a:endParaRPr lang="en-AU"/>
          </a:p>
        </p:txBody>
      </p:sp>
      <p:sp>
        <p:nvSpPr>
          <p:cNvPr id="8" name="Footer Placeholder 7">
            <a:extLst>
              <a:ext uri="{FF2B5EF4-FFF2-40B4-BE49-F238E27FC236}">
                <a16:creationId xmlns:a16="http://schemas.microsoft.com/office/drawing/2014/main" id="{566B00D1-929D-1B43-8A21-6EFB71FE5020}"/>
              </a:ext>
            </a:extLst>
          </p:cNvPr>
          <p:cNvSpPr>
            <a:spLocks noGrp="1"/>
          </p:cNvSpPr>
          <p:nvPr>
            <p:ph type="ftr" sz="quarter" idx="11"/>
          </p:nvPr>
        </p:nvSpPr>
        <p:spPr/>
        <p:txBody>
          <a:bodyPr/>
          <a:lstStyle/>
          <a:p>
            <a:endParaRPr lang="en-AU"/>
          </a:p>
        </p:txBody>
      </p:sp>
      <p:sp>
        <p:nvSpPr>
          <p:cNvPr id="9" name="Slide Number Placeholder 8">
            <a:extLst>
              <a:ext uri="{FF2B5EF4-FFF2-40B4-BE49-F238E27FC236}">
                <a16:creationId xmlns:a16="http://schemas.microsoft.com/office/drawing/2014/main" id="{3A47A16B-9F92-E44A-9766-D15B19CC2794}"/>
              </a:ext>
            </a:extLst>
          </p:cNvPr>
          <p:cNvSpPr>
            <a:spLocks noGrp="1"/>
          </p:cNvSpPr>
          <p:nvPr>
            <p:ph type="sldNum" sz="quarter" idx="12"/>
          </p:nvPr>
        </p:nvSpPr>
        <p:spPr/>
        <p:txBody>
          <a:bodyPr/>
          <a:lstStyle/>
          <a:p>
            <a:fld id="{403C1DED-6FC5-6F4D-90FE-4D750CC8972A}" type="slidenum">
              <a:rPr lang="en-AU" smtClean="0"/>
              <a:t>‹#›</a:t>
            </a:fld>
            <a:endParaRPr lang="en-AU"/>
          </a:p>
        </p:txBody>
      </p:sp>
    </p:spTree>
    <p:extLst>
      <p:ext uri="{BB962C8B-B14F-4D97-AF65-F5344CB8AC3E}">
        <p14:creationId xmlns:p14="http://schemas.microsoft.com/office/powerpoint/2010/main" val="135620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87AC11-0775-DA43-8DD5-8A169B073D52}"/>
              </a:ext>
            </a:extLst>
          </p:cNvPr>
          <p:cNvSpPr>
            <a:spLocks noGrp="1"/>
          </p:cNvSpPr>
          <p:nvPr>
            <p:ph type="title"/>
          </p:nvPr>
        </p:nvSpPr>
        <p:spPr/>
        <p:txBody>
          <a:bodyPr/>
          <a:lstStyle/>
          <a:p>
            <a:r>
              <a:rPr lang="en-GB"/>
              <a:t>Click to edit Master title style</a:t>
            </a:r>
            <a:endParaRPr lang="en-AU"/>
          </a:p>
        </p:txBody>
      </p:sp>
      <p:sp>
        <p:nvSpPr>
          <p:cNvPr id="3" name="Date Placeholder 2">
            <a:extLst>
              <a:ext uri="{FF2B5EF4-FFF2-40B4-BE49-F238E27FC236}">
                <a16:creationId xmlns:a16="http://schemas.microsoft.com/office/drawing/2014/main" id="{8C0CD1AD-FC7D-1347-B168-8B55223CC331}"/>
              </a:ext>
            </a:extLst>
          </p:cNvPr>
          <p:cNvSpPr>
            <a:spLocks noGrp="1"/>
          </p:cNvSpPr>
          <p:nvPr>
            <p:ph type="dt" sz="half" idx="10"/>
          </p:nvPr>
        </p:nvSpPr>
        <p:spPr/>
        <p:txBody>
          <a:bodyPr/>
          <a:lstStyle/>
          <a:p>
            <a:fld id="{309ED53F-8539-6346-976D-6D9C806DAE92}" type="datetimeFigureOut">
              <a:rPr lang="en-AU" smtClean="0"/>
              <a:t>21/05/2024</a:t>
            </a:fld>
            <a:endParaRPr lang="en-AU"/>
          </a:p>
        </p:txBody>
      </p:sp>
      <p:sp>
        <p:nvSpPr>
          <p:cNvPr id="4" name="Footer Placeholder 3">
            <a:extLst>
              <a:ext uri="{FF2B5EF4-FFF2-40B4-BE49-F238E27FC236}">
                <a16:creationId xmlns:a16="http://schemas.microsoft.com/office/drawing/2014/main" id="{5B1C6388-27EB-0E4E-AA5A-FDE1C8C47FC6}"/>
              </a:ext>
            </a:extLst>
          </p:cNvPr>
          <p:cNvSpPr>
            <a:spLocks noGrp="1"/>
          </p:cNvSpPr>
          <p:nvPr>
            <p:ph type="ftr" sz="quarter" idx="11"/>
          </p:nvPr>
        </p:nvSpPr>
        <p:spPr/>
        <p:txBody>
          <a:bodyPr/>
          <a:lstStyle/>
          <a:p>
            <a:endParaRPr lang="en-AU"/>
          </a:p>
        </p:txBody>
      </p:sp>
      <p:sp>
        <p:nvSpPr>
          <p:cNvPr id="5" name="Slide Number Placeholder 4">
            <a:extLst>
              <a:ext uri="{FF2B5EF4-FFF2-40B4-BE49-F238E27FC236}">
                <a16:creationId xmlns:a16="http://schemas.microsoft.com/office/drawing/2014/main" id="{644A8CC6-9D6E-F342-9A11-AAF4FAC7D1E4}"/>
              </a:ext>
            </a:extLst>
          </p:cNvPr>
          <p:cNvSpPr>
            <a:spLocks noGrp="1"/>
          </p:cNvSpPr>
          <p:nvPr>
            <p:ph type="sldNum" sz="quarter" idx="12"/>
          </p:nvPr>
        </p:nvSpPr>
        <p:spPr/>
        <p:txBody>
          <a:bodyPr/>
          <a:lstStyle/>
          <a:p>
            <a:fld id="{403C1DED-6FC5-6F4D-90FE-4D750CC8972A}" type="slidenum">
              <a:rPr lang="en-AU" smtClean="0"/>
              <a:t>‹#›</a:t>
            </a:fld>
            <a:endParaRPr lang="en-AU"/>
          </a:p>
        </p:txBody>
      </p:sp>
    </p:spTree>
    <p:extLst>
      <p:ext uri="{BB962C8B-B14F-4D97-AF65-F5344CB8AC3E}">
        <p14:creationId xmlns:p14="http://schemas.microsoft.com/office/powerpoint/2010/main" val="35637518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D7BEE3B-EDA9-CE4B-8399-12B3C30B1C3F}"/>
              </a:ext>
            </a:extLst>
          </p:cNvPr>
          <p:cNvSpPr>
            <a:spLocks noGrp="1"/>
          </p:cNvSpPr>
          <p:nvPr>
            <p:ph type="dt" sz="half" idx="10"/>
          </p:nvPr>
        </p:nvSpPr>
        <p:spPr/>
        <p:txBody>
          <a:bodyPr/>
          <a:lstStyle/>
          <a:p>
            <a:fld id="{309ED53F-8539-6346-976D-6D9C806DAE92}" type="datetimeFigureOut">
              <a:rPr lang="en-AU" smtClean="0"/>
              <a:t>21/05/2024</a:t>
            </a:fld>
            <a:endParaRPr lang="en-AU"/>
          </a:p>
        </p:txBody>
      </p:sp>
      <p:sp>
        <p:nvSpPr>
          <p:cNvPr id="3" name="Footer Placeholder 2">
            <a:extLst>
              <a:ext uri="{FF2B5EF4-FFF2-40B4-BE49-F238E27FC236}">
                <a16:creationId xmlns:a16="http://schemas.microsoft.com/office/drawing/2014/main" id="{79E55516-450A-E94B-BF30-1BCFC27F1A96}"/>
              </a:ext>
            </a:extLst>
          </p:cNvPr>
          <p:cNvSpPr>
            <a:spLocks noGrp="1"/>
          </p:cNvSpPr>
          <p:nvPr>
            <p:ph type="ftr" sz="quarter" idx="11"/>
          </p:nvPr>
        </p:nvSpPr>
        <p:spPr/>
        <p:txBody>
          <a:bodyPr/>
          <a:lstStyle/>
          <a:p>
            <a:endParaRPr lang="en-AU"/>
          </a:p>
        </p:txBody>
      </p:sp>
      <p:sp>
        <p:nvSpPr>
          <p:cNvPr id="4" name="Slide Number Placeholder 3">
            <a:extLst>
              <a:ext uri="{FF2B5EF4-FFF2-40B4-BE49-F238E27FC236}">
                <a16:creationId xmlns:a16="http://schemas.microsoft.com/office/drawing/2014/main" id="{B01D977E-F27E-8641-A1FB-FC889C692F38}"/>
              </a:ext>
            </a:extLst>
          </p:cNvPr>
          <p:cNvSpPr>
            <a:spLocks noGrp="1"/>
          </p:cNvSpPr>
          <p:nvPr>
            <p:ph type="sldNum" sz="quarter" idx="12"/>
          </p:nvPr>
        </p:nvSpPr>
        <p:spPr/>
        <p:txBody>
          <a:bodyPr/>
          <a:lstStyle/>
          <a:p>
            <a:fld id="{403C1DED-6FC5-6F4D-90FE-4D750CC8972A}" type="slidenum">
              <a:rPr lang="en-AU" smtClean="0"/>
              <a:t>‹#›</a:t>
            </a:fld>
            <a:endParaRPr lang="en-AU"/>
          </a:p>
        </p:txBody>
      </p:sp>
    </p:spTree>
    <p:extLst>
      <p:ext uri="{BB962C8B-B14F-4D97-AF65-F5344CB8AC3E}">
        <p14:creationId xmlns:p14="http://schemas.microsoft.com/office/powerpoint/2010/main" val="17313273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49FABB-2E8A-B241-BF87-585E3B2DFF16}"/>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AU"/>
          </a:p>
        </p:txBody>
      </p:sp>
      <p:sp>
        <p:nvSpPr>
          <p:cNvPr id="3" name="Content Placeholder 2">
            <a:extLst>
              <a:ext uri="{FF2B5EF4-FFF2-40B4-BE49-F238E27FC236}">
                <a16:creationId xmlns:a16="http://schemas.microsoft.com/office/drawing/2014/main" id="{13DFE618-76C6-944B-878F-C9299193D19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Text Placeholder 3">
            <a:extLst>
              <a:ext uri="{FF2B5EF4-FFF2-40B4-BE49-F238E27FC236}">
                <a16:creationId xmlns:a16="http://schemas.microsoft.com/office/drawing/2014/main" id="{1E1792EA-FEC9-3D47-9F82-03D1D0354D5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41E1C9C4-ABD5-C646-A581-195ADBAE8F37}"/>
              </a:ext>
            </a:extLst>
          </p:cNvPr>
          <p:cNvSpPr>
            <a:spLocks noGrp="1"/>
          </p:cNvSpPr>
          <p:nvPr>
            <p:ph type="dt" sz="half" idx="10"/>
          </p:nvPr>
        </p:nvSpPr>
        <p:spPr/>
        <p:txBody>
          <a:bodyPr/>
          <a:lstStyle/>
          <a:p>
            <a:fld id="{309ED53F-8539-6346-976D-6D9C806DAE92}" type="datetimeFigureOut">
              <a:rPr lang="en-AU" smtClean="0"/>
              <a:t>21/05/2024</a:t>
            </a:fld>
            <a:endParaRPr lang="en-AU"/>
          </a:p>
        </p:txBody>
      </p:sp>
      <p:sp>
        <p:nvSpPr>
          <p:cNvPr id="6" name="Footer Placeholder 5">
            <a:extLst>
              <a:ext uri="{FF2B5EF4-FFF2-40B4-BE49-F238E27FC236}">
                <a16:creationId xmlns:a16="http://schemas.microsoft.com/office/drawing/2014/main" id="{E1DB8225-83B3-3C47-9EB8-C8C282021E54}"/>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1FA5B5F8-E56C-E241-A84D-AC8B1ACA859C}"/>
              </a:ext>
            </a:extLst>
          </p:cNvPr>
          <p:cNvSpPr>
            <a:spLocks noGrp="1"/>
          </p:cNvSpPr>
          <p:nvPr>
            <p:ph type="sldNum" sz="quarter" idx="12"/>
          </p:nvPr>
        </p:nvSpPr>
        <p:spPr/>
        <p:txBody>
          <a:bodyPr/>
          <a:lstStyle/>
          <a:p>
            <a:fld id="{403C1DED-6FC5-6F4D-90FE-4D750CC8972A}" type="slidenum">
              <a:rPr lang="en-AU" smtClean="0"/>
              <a:t>‹#›</a:t>
            </a:fld>
            <a:endParaRPr lang="en-AU"/>
          </a:p>
        </p:txBody>
      </p:sp>
    </p:spTree>
    <p:extLst>
      <p:ext uri="{BB962C8B-B14F-4D97-AF65-F5344CB8AC3E}">
        <p14:creationId xmlns:p14="http://schemas.microsoft.com/office/powerpoint/2010/main" val="12690482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0ABBCC-8BCC-C549-8D19-B8D2EE9C7515}"/>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AU"/>
          </a:p>
        </p:txBody>
      </p:sp>
      <p:sp>
        <p:nvSpPr>
          <p:cNvPr id="3" name="Picture Placeholder 2">
            <a:extLst>
              <a:ext uri="{FF2B5EF4-FFF2-40B4-BE49-F238E27FC236}">
                <a16:creationId xmlns:a16="http://schemas.microsoft.com/office/drawing/2014/main" id="{592F61F2-EDF4-6C44-A1C1-67C0858D378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a:extLst>
              <a:ext uri="{FF2B5EF4-FFF2-40B4-BE49-F238E27FC236}">
                <a16:creationId xmlns:a16="http://schemas.microsoft.com/office/drawing/2014/main" id="{F49DE95A-9273-4C49-9318-1F9DBDB8FAC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69D6EE4A-BEF5-904E-9BC5-71B2A8A03FD8}"/>
              </a:ext>
            </a:extLst>
          </p:cNvPr>
          <p:cNvSpPr>
            <a:spLocks noGrp="1"/>
          </p:cNvSpPr>
          <p:nvPr>
            <p:ph type="dt" sz="half" idx="10"/>
          </p:nvPr>
        </p:nvSpPr>
        <p:spPr/>
        <p:txBody>
          <a:bodyPr/>
          <a:lstStyle/>
          <a:p>
            <a:fld id="{309ED53F-8539-6346-976D-6D9C806DAE92}" type="datetimeFigureOut">
              <a:rPr lang="en-AU" smtClean="0"/>
              <a:t>21/05/2024</a:t>
            </a:fld>
            <a:endParaRPr lang="en-AU"/>
          </a:p>
        </p:txBody>
      </p:sp>
      <p:sp>
        <p:nvSpPr>
          <p:cNvPr id="6" name="Footer Placeholder 5">
            <a:extLst>
              <a:ext uri="{FF2B5EF4-FFF2-40B4-BE49-F238E27FC236}">
                <a16:creationId xmlns:a16="http://schemas.microsoft.com/office/drawing/2014/main" id="{D3242908-8749-D44D-B112-08EEC6C1A63B}"/>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AB478CCA-3C98-6B4F-8942-86E649B2E5C6}"/>
              </a:ext>
            </a:extLst>
          </p:cNvPr>
          <p:cNvSpPr>
            <a:spLocks noGrp="1"/>
          </p:cNvSpPr>
          <p:nvPr>
            <p:ph type="sldNum" sz="quarter" idx="12"/>
          </p:nvPr>
        </p:nvSpPr>
        <p:spPr/>
        <p:txBody>
          <a:bodyPr/>
          <a:lstStyle/>
          <a:p>
            <a:fld id="{403C1DED-6FC5-6F4D-90FE-4D750CC8972A}" type="slidenum">
              <a:rPr lang="en-AU" smtClean="0"/>
              <a:t>‹#›</a:t>
            </a:fld>
            <a:endParaRPr lang="en-AU"/>
          </a:p>
        </p:txBody>
      </p:sp>
    </p:spTree>
    <p:extLst>
      <p:ext uri="{BB962C8B-B14F-4D97-AF65-F5344CB8AC3E}">
        <p14:creationId xmlns:p14="http://schemas.microsoft.com/office/powerpoint/2010/main" val="15188887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181A950-4071-1448-8A8E-09A2E17A6BE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AU"/>
          </a:p>
        </p:txBody>
      </p:sp>
      <p:sp>
        <p:nvSpPr>
          <p:cNvPr id="3" name="Text Placeholder 2">
            <a:extLst>
              <a:ext uri="{FF2B5EF4-FFF2-40B4-BE49-F238E27FC236}">
                <a16:creationId xmlns:a16="http://schemas.microsoft.com/office/drawing/2014/main" id="{E8FB0BFD-5C45-884D-98A9-3A4828A1959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Date Placeholder 3">
            <a:extLst>
              <a:ext uri="{FF2B5EF4-FFF2-40B4-BE49-F238E27FC236}">
                <a16:creationId xmlns:a16="http://schemas.microsoft.com/office/drawing/2014/main" id="{5666553E-957F-F745-BC8F-6161C1FC2F2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09ED53F-8539-6346-976D-6D9C806DAE92}" type="datetimeFigureOut">
              <a:rPr lang="en-AU" smtClean="0"/>
              <a:t>21/05/2024</a:t>
            </a:fld>
            <a:endParaRPr lang="en-AU"/>
          </a:p>
        </p:txBody>
      </p:sp>
      <p:sp>
        <p:nvSpPr>
          <p:cNvPr id="5" name="Footer Placeholder 4">
            <a:extLst>
              <a:ext uri="{FF2B5EF4-FFF2-40B4-BE49-F238E27FC236}">
                <a16:creationId xmlns:a16="http://schemas.microsoft.com/office/drawing/2014/main" id="{D0521578-F029-C24B-9EEA-8EFA0276489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a:extLst>
              <a:ext uri="{FF2B5EF4-FFF2-40B4-BE49-F238E27FC236}">
                <a16:creationId xmlns:a16="http://schemas.microsoft.com/office/drawing/2014/main" id="{145F12E0-0460-9D4E-9552-FA8AE04D5C2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03C1DED-6FC5-6F4D-90FE-4D750CC8972A}" type="slidenum">
              <a:rPr lang="en-AU" smtClean="0"/>
              <a:t>‹#›</a:t>
            </a:fld>
            <a:endParaRPr lang="en-AU"/>
          </a:p>
        </p:txBody>
      </p:sp>
    </p:spTree>
    <p:extLst>
      <p:ext uri="{BB962C8B-B14F-4D97-AF65-F5344CB8AC3E}">
        <p14:creationId xmlns:p14="http://schemas.microsoft.com/office/powerpoint/2010/main" val="6411130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mailto:atokaji@Sheridan.edu.au"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5327CD12-A6CF-489C-ADCF-17D7E56C7B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a:extLst>
              <a:ext uri="{FF2B5EF4-FFF2-40B4-BE49-F238E27FC236}">
                <a16:creationId xmlns:a16="http://schemas.microsoft.com/office/drawing/2014/main" id="{B4E48C8E-1009-4750-9630-436223C9EED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29674" y="-59376"/>
            <a:ext cx="12515851" cy="6923798"/>
            <a:chOff x="-329674" y="-51881"/>
            <a:chExt cx="12515851" cy="6923798"/>
          </a:xfrm>
        </p:grpSpPr>
        <p:sp>
          <p:nvSpPr>
            <p:cNvPr id="13" name="Freeform 5">
              <a:extLst>
                <a:ext uri="{FF2B5EF4-FFF2-40B4-BE49-F238E27FC236}">
                  <a16:creationId xmlns:a16="http://schemas.microsoft.com/office/drawing/2014/main" id="{70ACFF1E-E5E6-43E9-A5B7-33E0BEBD6E1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329674" y="1298404"/>
              <a:ext cx="9702800" cy="5573512"/>
            </a:xfrm>
            <a:custGeom>
              <a:avLst/>
              <a:gdLst>
                <a:gd name="T0" fmla="*/ 1752 w 2038"/>
                <a:gd name="T1" fmla="*/ 1169 h 1169"/>
                <a:gd name="T2" fmla="*/ 1487 w 2038"/>
                <a:gd name="T3" fmla="*/ 334 h 1169"/>
                <a:gd name="T4" fmla="*/ 860 w 2038"/>
                <a:gd name="T5" fmla="*/ 22 h 1169"/>
                <a:gd name="T6" fmla="*/ 199 w 2038"/>
                <a:gd name="T7" fmla="*/ 318 h 1169"/>
                <a:gd name="T8" fmla="*/ 399 w 2038"/>
                <a:gd name="T9" fmla="*/ 1165 h 1169"/>
              </a:gdLst>
              <a:ahLst/>
              <a:cxnLst>
                <a:cxn ang="0">
                  <a:pos x="T0" y="T1"/>
                </a:cxn>
                <a:cxn ang="0">
                  <a:pos x="T2" y="T3"/>
                </a:cxn>
                <a:cxn ang="0">
                  <a:pos x="T4" y="T5"/>
                </a:cxn>
                <a:cxn ang="0">
                  <a:pos x="T6" y="T7"/>
                </a:cxn>
                <a:cxn ang="0">
                  <a:pos x="T8" y="T9"/>
                </a:cxn>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 name="Freeform 6">
              <a:extLst>
                <a:ext uri="{FF2B5EF4-FFF2-40B4-BE49-F238E27FC236}">
                  <a16:creationId xmlns:a16="http://schemas.microsoft.com/office/drawing/2014/main" id="{C217FABC-C638-4392-847B-1D5D24ACF2D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70451" y="2018236"/>
              <a:ext cx="7373938" cy="4848892"/>
            </a:xfrm>
            <a:custGeom>
              <a:avLst/>
              <a:gdLst>
                <a:gd name="T0" fmla="*/ 1025 w 1549"/>
                <a:gd name="T1" fmla="*/ 1016 h 1017"/>
                <a:gd name="T2" fmla="*/ 1443 w 1549"/>
                <a:gd name="T3" fmla="*/ 592 h 1017"/>
                <a:gd name="T4" fmla="*/ 782 w 1549"/>
                <a:gd name="T5" fmla="*/ 53 h 1017"/>
                <a:gd name="T6" fmla="*/ 150 w 1549"/>
                <a:gd name="T7" fmla="*/ 329 h 1017"/>
                <a:gd name="T8" fmla="*/ 477 w 1549"/>
                <a:gd name="T9" fmla="*/ 1017 h 1017"/>
              </a:gdLst>
              <a:ahLst/>
              <a:cxnLst>
                <a:cxn ang="0">
                  <a:pos x="T0" y="T1"/>
                </a:cxn>
                <a:cxn ang="0">
                  <a:pos x="T2" y="T3"/>
                </a:cxn>
                <a:cxn ang="0">
                  <a:pos x="T4" y="T5"/>
                </a:cxn>
                <a:cxn ang="0">
                  <a:pos x="T6" y="T7"/>
                </a:cxn>
                <a:cxn ang="0">
                  <a:pos x="T8" y="T9"/>
                </a:cxn>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 name="Freeform 7">
              <a:extLst>
                <a:ext uri="{FF2B5EF4-FFF2-40B4-BE49-F238E27FC236}">
                  <a16:creationId xmlns:a16="http://schemas.microsoft.com/office/drawing/2014/main" id="{5F4D7986-89F7-4A82-BCE1-D3748FA1944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251351" y="1788400"/>
              <a:ext cx="8035925" cy="5083516"/>
            </a:xfrm>
            <a:custGeom>
              <a:avLst/>
              <a:gdLst>
                <a:gd name="T0" fmla="*/ 1302 w 1688"/>
                <a:gd name="T1" fmla="*/ 1066 h 1066"/>
                <a:gd name="T2" fmla="*/ 1613 w 1688"/>
                <a:gd name="T3" fmla="*/ 850 h 1066"/>
                <a:gd name="T4" fmla="*/ 1517 w 1688"/>
                <a:gd name="T5" fmla="*/ 471 h 1066"/>
                <a:gd name="T6" fmla="*/ 798 w 1688"/>
                <a:gd name="T7" fmla="*/ 28 h 1066"/>
                <a:gd name="T8" fmla="*/ 181 w 1688"/>
                <a:gd name="T9" fmla="*/ 333 h 1066"/>
                <a:gd name="T10" fmla="*/ 420 w 1688"/>
                <a:gd name="T11" fmla="*/ 1066 h 1066"/>
              </a:gdLst>
              <a:ahLst/>
              <a:cxnLst>
                <a:cxn ang="0">
                  <a:pos x="T0" y="T1"/>
                </a:cxn>
                <a:cxn ang="0">
                  <a:pos x="T2" y="T3"/>
                </a:cxn>
                <a:cxn ang="0">
                  <a:pos x="T4" y="T5"/>
                </a:cxn>
                <a:cxn ang="0">
                  <a:pos x="T6" y="T7"/>
                </a:cxn>
                <a:cxn ang="0">
                  <a:pos x="T8" y="T9"/>
                </a:cxn>
                <a:cxn ang="0">
                  <a:pos x="T10" y="T11"/>
                </a:cxn>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6" name="Freeform 8">
              <a:extLst>
                <a:ext uri="{FF2B5EF4-FFF2-40B4-BE49-F238E27FC236}">
                  <a16:creationId xmlns:a16="http://schemas.microsoft.com/office/drawing/2014/main" id="{086EDA91-62A8-4A58-8FD1-50579B98CC9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61" y="549842"/>
              <a:ext cx="10334625" cy="6322075"/>
            </a:xfrm>
            <a:custGeom>
              <a:avLst/>
              <a:gdLst>
                <a:gd name="T0" fmla="*/ 1873 w 2171"/>
                <a:gd name="T1" fmla="*/ 1326 h 1326"/>
                <a:gd name="T2" fmla="*/ 1609 w 2171"/>
                <a:gd name="T3" fmla="*/ 473 h 1326"/>
                <a:gd name="T4" fmla="*/ 880 w 2171"/>
                <a:gd name="T5" fmla="*/ 63 h 1326"/>
                <a:gd name="T6" fmla="*/ 0 w 2171"/>
                <a:gd name="T7" fmla="*/ 423 h 1326"/>
              </a:gdLst>
              <a:ahLst/>
              <a:cxnLst>
                <a:cxn ang="0">
                  <a:pos x="T0" y="T1"/>
                </a:cxn>
                <a:cxn ang="0">
                  <a:pos x="T2" y="T3"/>
                </a:cxn>
                <a:cxn ang="0">
                  <a:pos x="T4" y="T5"/>
                </a:cxn>
                <a:cxn ang="0">
                  <a:pos x="T6" y="T7"/>
                </a:cxn>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2" name="Freeform 9">
              <a:extLst>
                <a:ext uri="{FF2B5EF4-FFF2-40B4-BE49-F238E27FC236}">
                  <a16:creationId xmlns:a16="http://schemas.microsoft.com/office/drawing/2014/main" id="{D2FE2666-E34E-4114-988D-0D6E0E7EFEE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3701" y="6186246"/>
              <a:ext cx="504825" cy="681527"/>
            </a:xfrm>
            <a:custGeom>
              <a:avLst/>
              <a:gdLst>
                <a:gd name="T0" fmla="*/ 0 w 106"/>
                <a:gd name="T1" fmla="*/ 0 h 143"/>
                <a:gd name="T2" fmla="*/ 106 w 106"/>
                <a:gd name="T3" fmla="*/ 143 h 143"/>
              </a:gdLst>
              <a:ahLst/>
              <a:cxnLst>
                <a:cxn ang="0">
                  <a:pos x="T0" y="T1"/>
                </a:cxn>
                <a:cxn ang="0">
                  <a:pos x="T2" y="T3"/>
                </a:cxn>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6" name="Freeform 10">
              <a:extLst>
                <a:ext uri="{FF2B5EF4-FFF2-40B4-BE49-F238E27FC236}">
                  <a16:creationId xmlns:a16="http://schemas.microsoft.com/office/drawing/2014/main" id="{30447EE7-0C29-4B15-AABB-C0C4A8F6A746}"/>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61" y="-51881"/>
              <a:ext cx="11091863" cy="6923796"/>
            </a:xfrm>
            <a:custGeom>
              <a:avLst/>
              <a:gdLst>
                <a:gd name="T0" fmla="*/ 2046 w 2330"/>
                <a:gd name="T1" fmla="*/ 1452 h 1452"/>
                <a:gd name="T2" fmla="*/ 1813 w 2330"/>
                <a:gd name="T3" fmla="*/ 601 h 1452"/>
                <a:gd name="T4" fmla="*/ 956 w 2330"/>
                <a:gd name="T5" fmla="*/ 97 h 1452"/>
                <a:gd name="T6" fmla="*/ 0 w 2330"/>
                <a:gd name="T7" fmla="*/ 366 h 1452"/>
              </a:gdLst>
              <a:ahLst/>
              <a:cxnLst>
                <a:cxn ang="0">
                  <a:pos x="T0" y="T1"/>
                </a:cxn>
                <a:cxn ang="0">
                  <a:pos x="T2" y="T3"/>
                </a:cxn>
                <a:cxn ang="0">
                  <a:pos x="T4" y="T5"/>
                </a:cxn>
                <a:cxn ang="0">
                  <a:pos x="T6" y="T7"/>
                </a:cxn>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8" name="Freeform 11">
              <a:extLst>
                <a:ext uri="{FF2B5EF4-FFF2-40B4-BE49-F238E27FC236}">
                  <a16:creationId xmlns:a16="http://schemas.microsoft.com/office/drawing/2014/main" id="{D5347D5C-1205-4D74-AA55-A6AC8C7815D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5426601" y="5579"/>
              <a:ext cx="5788025" cy="6847184"/>
            </a:xfrm>
            <a:custGeom>
              <a:avLst/>
              <a:gdLst>
                <a:gd name="T0" fmla="*/ 1094 w 1216"/>
                <a:gd name="T1" fmla="*/ 1436 h 1436"/>
                <a:gd name="T2" fmla="*/ 709 w 1216"/>
                <a:gd name="T3" fmla="*/ 551 h 1436"/>
                <a:gd name="T4" fmla="*/ 0 w 1216"/>
                <a:gd name="T5" fmla="*/ 0 h 1436"/>
              </a:gdLst>
              <a:ahLst/>
              <a:cxnLst>
                <a:cxn ang="0">
                  <a:pos x="T0" y="T1"/>
                </a:cxn>
                <a:cxn ang="0">
                  <a:pos x="T2" y="T3"/>
                </a:cxn>
                <a:cxn ang="0">
                  <a:pos x="T4" y="T5"/>
                </a:cxn>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9" name="Freeform 12">
              <a:extLst>
                <a:ext uri="{FF2B5EF4-FFF2-40B4-BE49-F238E27FC236}">
                  <a16:creationId xmlns:a16="http://schemas.microsoft.com/office/drawing/2014/main" id="{13696D3F-405F-490D-AF68-9BBDC7DDDA7C}"/>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61" y="5579"/>
              <a:ext cx="1057275" cy="614491"/>
            </a:xfrm>
            <a:custGeom>
              <a:avLst/>
              <a:gdLst>
                <a:gd name="T0" fmla="*/ 222 w 222"/>
                <a:gd name="T1" fmla="*/ 0 h 129"/>
                <a:gd name="T2" fmla="*/ 0 w 222"/>
                <a:gd name="T3" fmla="*/ 129 h 129"/>
              </a:gdLst>
              <a:ahLst/>
              <a:cxnLst>
                <a:cxn ang="0">
                  <a:pos x="T0" y="T1"/>
                </a:cxn>
                <a:cxn ang="0">
                  <a:pos x="T2" y="T3"/>
                </a:cxn>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0" name="Freeform 13">
              <a:extLst>
                <a:ext uri="{FF2B5EF4-FFF2-40B4-BE49-F238E27FC236}">
                  <a16:creationId xmlns:a16="http://schemas.microsoft.com/office/drawing/2014/main" id="{8194048F-FCD0-4944-9723-14BFD071558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5821889" y="5579"/>
              <a:ext cx="5588000" cy="6866337"/>
            </a:xfrm>
            <a:custGeom>
              <a:avLst/>
              <a:gdLst>
                <a:gd name="T0" fmla="*/ 1067 w 1174"/>
                <a:gd name="T1" fmla="*/ 1440 h 1440"/>
                <a:gd name="T2" fmla="*/ 698 w 1174"/>
                <a:gd name="T3" fmla="*/ 577 h 1440"/>
                <a:gd name="T4" fmla="*/ 0 w 1174"/>
                <a:gd name="T5" fmla="*/ 0 h 1440"/>
              </a:gdLst>
              <a:ahLst/>
              <a:cxnLst>
                <a:cxn ang="0">
                  <a:pos x="T0" y="T1"/>
                </a:cxn>
                <a:cxn ang="0">
                  <a:pos x="T2" y="T3"/>
                </a:cxn>
                <a:cxn ang="0">
                  <a:pos x="T4" y="T5"/>
                </a:cxn>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1" name="Freeform 14">
              <a:extLst>
                <a:ext uri="{FF2B5EF4-FFF2-40B4-BE49-F238E27FC236}">
                  <a16:creationId xmlns:a16="http://schemas.microsoft.com/office/drawing/2014/main" id="{F634E52A-02AD-4955-AA3F-8E8935F41F5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3701" y="790"/>
              <a:ext cx="595313" cy="352734"/>
            </a:xfrm>
            <a:custGeom>
              <a:avLst/>
              <a:gdLst>
                <a:gd name="T0" fmla="*/ 125 w 125"/>
                <a:gd name="T1" fmla="*/ 0 h 74"/>
                <a:gd name="T2" fmla="*/ 0 w 125"/>
                <a:gd name="T3" fmla="*/ 74 h 74"/>
              </a:gdLst>
              <a:ahLst/>
              <a:cxnLst>
                <a:cxn ang="0">
                  <a:pos x="T0" y="T1"/>
                </a:cxn>
                <a:cxn ang="0">
                  <a:pos x="T2" y="T3"/>
                </a:cxn>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2" name="Freeform 15">
              <a:extLst>
                <a:ext uri="{FF2B5EF4-FFF2-40B4-BE49-F238E27FC236}">
                  <a16:creationId xmlns:a16="http://schemas.microsoft.com/office/drawing/2014/main" id="{99E661E3-26F4-4992-B424-91AAE0A0065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012389" y="5579"/>
              <a:ext cx="5497513" cy="6866337"/>
            </a:xfrm>
            <a:custGeom>
              <a:avLst/>
              <a:gdLst>
                <a:gd name="T0" fmla="*/ 1056 w 1155"/>
                <a:gd name="T1" fmla="*/ 1440 h 1440"/>
                <a:gd name="T2" fmla="*/ 686 w 1155"/>
                <a:gd name="T3" fmla="*/ 580 h 1440"/>
                <a:gd name="T4" fmla="*/ 0 w 1155"/>
                <a:gd name="T5" fmla="*/ 0 h 1440"/>
              </a:gdLst>
              <a:ahLst/>
              <a:cxnLst>
                <a:cxn ang="0">
                  <a:pos x="T0" y="T1"/>
                </a:cxn>
                <a:cxn ang="0">
                  <a:pos x="T2" y="T3"/>
                </a:cxn>
                <a:cxn ang="0">
                  <a:pos x="T4" y="T5"/>
                </a:cxn>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4" name="Freeform 16">
              <a:extLst>
                <a:ext uri="{FF2B5EF4-FFF2-40B4-BE49-F238E27FC236}">
                  <a16:creationId xmlns:a16="http://schemas.microsoft.com/office/drawing/2014/main" id="{65FC5C1D-91B5-4EBF-9A3E-BB5DC1E2A7B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61" y="5579"/>
              <a:ext cx="357188" cy="213875"/>
            </a:xfrm>
            <a:custGeom>
              <a:avLst/>
              <a:gdLst>
                <a:gd name="T0" fmla="*/ 75 w 75"/>
                <a:gd name="T1" fmla="*/ 0 h 45"/>
                <a:gd name="T2" fmla="*/ 0 w 75"/>
                <a:gd name="T3" fmla="*/ 45 h 45"/>
              </a:gdLst>
              <a:ahLst/>
              <a:cxnLst>
                <a:cxn ang="0">
                  <a:pos x="T0" y="T1"/>
                </a:cxn>
                <a:cxn ang="0">
                  <a:pos x="T2" y="T3"/>
                </a:cxn>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5" name="Freeform 17">
              <a:extLst>
                <a:ext uri="{FF2B5EF4-FFF2-40B4-BE49-F238E27FC236}">
                  <a16:creationId xmlns:a16="http://schemas.microsoft.com/office/drawing/2014/main" id="{6D39CDA7-D7D3-4FED-B2BA-40464AA42D2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210826" y="790"/>
              <a:ext cx="5522913" cy="6871126"/>
            </a:xfrm>
            <a:custGeom>
              <a:avLst/>
              <a:gdLst>
                <a:gd name="T0" fmla="*/ 1053 w 1160"/>
                <a:gd name="T1" fmla="*/ 1441 h 1441"/>
                <a:gd name="T2" fmla="*/ 705 w 1160"/>
                <a:gd name="T3" fmla="*/ 599 h 1441"/>
                <a:gd name="T4" fmla="*/ 0 w 1160"/>
                <a:gd name="T5" fmla="*/ 0 h 1441"/>
              </a:gdLst>
              <a:ahLst/>
              <a:cxnLst>
                <a:cxn ang="0">
                  <a:pos x="T0" y="T1"/>
                </a:cxn>
                <a:cxn ang="0">
                  <a:pos x="T2" y="T3"/>
                </a:cxn>
                <a:cxn ang="0">
                  <a:pos x="T4" y="T5"/>
                </a:cxn>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6" name="Freeform 18">
              <a:extLst>
                <a:ext uri="{FF2B5EF4-FFF2-40B4-BE49-F238E27FC236}">
                  <a16:creationId xmlns:a16="http://schemas.microsoft.com/office/drawing/2014/main" id="{F7F716E2-501F-47E8-9626-D9EC5492C17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463239" y="5579"/>
              <a:ext cx="5413375" cy="6866337"/>
            </a:xfrm>
            <a:custGeom>
              <a:avLst/>
              <a:gdLst>
                <a:gd name="T0" fmla="*/ 1040 w 1137"/>
                <a:gd name="T1" fmla="*/ 1440 h 1440"/>
                <a:gd name="T2" fmla="*/ 698 w 1137"/>
                <a:gd name="T3" fmla="*/ 611 h 1440"/>
                <a:gd name="T4" fmla="*/ 0 w 1137"/>
                <a:gd name="T5" fmla="*/ 0 h 1440"/>
              </a:gdLst>
              <a:ahLst/>
              <a:cxnLst>
                <a:cxn ang="0">
                  <a:pos x="T0" y="T1"/>
                </a:cxn>
                <a:cxn ang="0">
                  <a:pos x="T2" y="T3"/>
                </a:cxn>
                <a:cxn ang="0">
                  <a:pos x="T4" y="T5"/>
                </a:cxn>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7" name="Freeform 19">
              <a:extLst>
                <a:ext uri="{FF2B5EF4-FFF2-40B4-BE49-F238E27FC236}">
                  <a16:creationId xmlns:a16="http://schemas.microsoft.com/office/drawing/2014/main" id="{3074FC5C-533A-4B99-8B9E-ED1C65AE6F0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877576" y="5579"/>
              <a:ext cx="5037138" cy="6861550"/>
            </a:xfrm>
            <a:custGeom>
              <a:avLst/>
              <a:gdLst>
                <a:gd name="T0" fmla="*/ 1011 w 1058"/>
                <a:gd name="T1" fmla="*/ 1439 h 1439"/>
                <a:gd name="T2" fmla="*/ 648 w 1058"/>
                <a:gd name="T3" fmla="*/ 617 h 1439"/>
                <a:gd name="T4" fmla="*/ 0 w 1058"/>
                <a:gd name="T5" fmla="*/ 0 h 1439"/>
              </a:gdLst>
              <a:ahLst/>
              <a:cxnLst>
                <a:cxn ang="0">
                  <a:pos x="T0" y="T1"/>
                </a:cxn>
                <a:cxn ang="0">
                  <a:pos x="T2" y="T3"/>
                </a:cxn>
                <a:cxn ang="0">
                  <a:pos x="T4" y="T5"/>
                </a:cxn>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8" name="Freeform 20">
              <a:extLst>
                <a:ext uri="{FF2B5EF4-FFF2-40B4-BE49-F238E27FC236}">
                  <a16:creationId xmlns:a16="http://schemas.microsoft.com/office/drawing/2014/main" id="{00EDCFC2-0B77-4D95-8F8E-DB60A85F2FC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8768289" y="5579"/>
              <a:ext cx="3417888" cy="2742066"/>
            </a:xfrm>
            <a:custGeom>
              <a:avLst/>
              <a:gdLst>
                <a:gd name="T0" fmla="*/ 718 w 718"/>
                <a:gd name="T1" fmla="*/ 575 h 575"/>
                <a:gd name="T2" fmla="*/ 0 w 718"/>
                <a:gd name="T3" fmla="*/ 0 h 575"/>
              </a:gdLst>
              <a:ahLst/>
              <a:cxnLst>
                <a:cxn ang="0">
                  <a:pos x="T0" y="T1"/>
                </a:cxn>
                <a:cxn ang="0">
                  <a:pos x="T2" y="T3"/>
                </a:cxn>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9" name="Freeform 21">
              <a:extLst>
                <a:ext uri="{FF2B5EF4-FFF2-40B4-BE49-F238E27FC236}">
                  <a16:creationId xmlns:a16="http://schemas.microsoft.com/office/drawing/2014/main" id="{974CB405-A36B-4456-9DE3-EBE212552F4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9235014" y="10367"/>
              <a:ext cx="2951163" cy="2555325"/>
            </a:xfrm>
            <a:custGeom>
              <a:avLst/>
              <a:gdLst>
                <a:gd name="T0" fmla="*/ 620 w 620"/>
                <a:gd name="T1" fmla="*/ 536 h 536"/>
                <a:gd name="T2" fmla="*/ 0 w 620"/>
                <a:gd name="T3" fmla="*/ 0 h 536"/>
              </a:gdLst>
              <a:ahLst/>
              <a:cxnLst>
                <a:cxn ang="0">
                  <a:pos x="T0" y="T1"/>
                </a:cxn>
                <a:cxn ang="0">
                  <a:pos x="T2" y="T3"/>
                </a:cxn>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0" name="Freeform 22">
              <a:extLst>
                <a:ext uri="{FF2B5EF4-FFF2-40B4-BE49-F238E27FC236}">
                  <a16:creationId xmlns:a16="http://schemas.microsoft.com/office/drawing/2014/main" id="{BD84B494-4095-4E61-B65F-34F5C6BC840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020826" y="5579"/>
              <a:ext cx="2165350" cy="1358265"/>
            </a:xfrm>
            <a:custGeom>
              <a:avLst/>
              <a:gdLst>
                <a:gd name="T0" fmla="*/ 0 w 455"/>
                <a:gd name="T1" fmla="*/ 0 h 285"/>
                <a:gd name="T2" fmla="*/ 455 w 455"/>
                <a:gd name="T3" fmla="*/ 285 h 285"/>
              </a:gdLst>
              <a:ahLst/>
              <a:cxnLst>
                <a:cxn ang="0">
                  <a:pos x="T0" y="T1"/>
                </a:cxn>
                <a:cxn ang="0">
                  <a:pos x="T2" y="T3"/>
                </a:cxn>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1" name="Freeform 23">
              <a:extLst>
                <a:ext uri="{FF2B5EF4-FFF2-40B4-BE49-F238E27FC236}">
                  <a16:creationId xmlns:a16="http://schemas.microsoft.com/office/drawing/2014/main" id="{33484AA0-BE6E-4F8B-85CF-9C4C750FF72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90826" y="5579"/>
              <a:ext cx="895350" cy="534687"/>
            </a:xfrm>
            <a:custGeom>
              <a:avLst/>
              <a:gdLst>
                <a:gd name="T0" fmla="*/ 0 w 188"/>
                <a:gd name="T1" fmla="*/ 0 h 112"/>
                <a:gd name="T2" fmla="*/ 188 w 188"/>
                <a:gd name="T3" fmla="*/ 112 h 112"/>
              </a:gdLst>
              <a:ahLst/>
              <a:cxnLst>
                <a:cxn ang="0">
                  <a:pos x="T0" y="T1"/>
                </a:cxn>
                <a:cxn ang="0">
                  <a:pos x="T2" y="T3"/>
                </a:cxn>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grpSp>
        <p:nvGrpSpPr>
          <p:cNvPr id="33" name="Group 32">
            <a:extLst>
              <a:ext uri="{FF2B5EF4-FFF2-40B4-BE49-F238E27FC236}">
                <a16:creationId xmlns:a16="http://schemas.microsoft.com/office/drawing/2014/main" id="{C7D38E5F-6E59-41DA-B3CA-6AD28BF6420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669293" y="3893141"/>
            <a:ext cx="8845667" cy="1771275"/>
            <a:chOff x="1669293" y="3893141"/>
            <a:chExt cx="8845667" cy="1771275"/>
          </a:xfrm>
        </p:grpSpPr>
        <p:sp>
          <p:nvSpPr>
            <p:cNvPr id="34" name="Isosceles Triangle 39">
              <a:extLst>
                <a:ext uri="{FF2B5EF4-FFF2-40B4-BE49-F238E27FC236}">
                  <a16:creationId xmlns:a16="http://schemas.microsoft.com/office/drawing/2014/main" id="{9AF9BC5C-44FD-4080-8C54-CC4E5F83FC0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a:extLst>
                <a:ext uri="{FF2B5EF4-FFF2-40B4-BE49-F238E27FC236}">
                  <a16:creationId xmlns:a16="http://schemas.microsoft.com/office/drawing/2014/main" id="{BA884903-3516-494A-B966-3E7651567A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69293" y="3893141"/>
              <a:ext cx="8845667" cy="142021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a:extLst>
              <a:ext uri="{FF2B5EF4-FFF2-40B4-BE49-F238E27FC236}">
                <a16:creationId xmlns:a16="http://schemas.microsoft.com/office/drawing/2014/main" id="{EB064012-6B3B-B14A-9569-3AF2D92B8716}"/>
              </a:ext>
            </a:extLst>
          </p:cNvPr>
          <p:cNvSpPr>
            <a:spLocks noGrp="1"/>
          </p:cNvSpPr>
          <p:nvPr>
            <p:ph type="ctrTitle"/>
          </p:nvPr>
        </p:nvSpPr>
        <p:spPr>
          <a:xfrm>
            <a:off x="1759236" y="3980237"/>
            <a:ext cx="8672295" cy="727748"/>
          </a:xfrm>
        </p:spPr>
        <p:txBody>
          <a:bodyPr>
            <a:normAutofit/>
          </a:bodyPr>
          <a:lstStyle/>
          <a:p>
            <a:r>
              <a:rPr lang="en-AU" sz="2200" b="1" dirty="0">
                <a:solidFill>
                  <a:srgbClr val="FFFFFE"/>
                </a:solidFill>
              </a:rPr>
              <a:t>MN101 Principles of Management  </a:t>
            </a:r>
            <a:br>
              <a:rPr lang="en-AU" sz="2200" b="1" dirty="0">
                <a:solidFill>
                  <a:srgbClr val="FFFFFE"/>
                </a:solidFill>
              </a:rPr>
            </a:br>
            <a:endParaRPr lang="en-AU" sz="2200" b="1" dirty="0">
              <a:solidFill>
                <a:srgbClr val="FFFFFE"/>
              </a:solidFill>
            </a:endParaRPr>
          </a:p>
        </p:txBody>
      </p:sp>
      <p:sp>
        <p:nvSpPr>
          <p:cNvPr id="3" name="Subtitle 2">
            <a:extLst>
              <a:ext uri="{FF2B5EF4-FFF2-40B4-BE49-F238E27FC236}">
                <a16:creationId xmlns:a16="http://schemas.microsoft.com/office/drawing/2014/main" id="{8ABD6557-73FA-B44E-B6CE-F7BCE0771AD4}"/>
              </a:ext>
            </a:extLst>
          </p:cNvPr>
          <p:cNvSpPr>
            <a:spLocks noGrp="1"/>
          </p:cNvSpPr>
          <p:nvPr>
            <p:ph type="subTitle" idx="1"/>
          </p:nvPr>
        </p:nvSpPr>
        <p:spPr>
          <a:xfrm>
            <a:off x="1759237" y="4707986"/>
            <a:ext cx="8673427" cy="522636"/>
          </a:xfrm>
        </p:spPr>
        <p:txBody>
          <a:bodyPr>
            <a:normAutofit/>
          </a:bodyPr>
          <a:lstStyle/>
          <a:p>
            <a:endParaRPr lang="en-AU" sz="1100" dirty="0">
              <a:solidFill>
                <a:srgbClr val="FFFFFE"/>
              </a:solidFill>
            </a:endParaRPr>
          </a:p>
          <a:p>
            <a:r>
              <a:rPr lang="en-AU" sz="1100" b="1" dirty="0">
                <a:solidFill>
                  <a:srgbClr val="FFFFFE"/>
                </a:solidFill>
              </a:rPr>
              <a:t>TEXT: Fundamentals of Management – Samson </a:t>
            </a:r>
          </a:p>
        </p:txBody>
      </p:sp>
      <p:sp>
        <p:nvSpPr>
          <p:cNvPr id="37" name="Rectangle 36">
            <a:extLst>
              <a:ext uri="{FF2B5EF4-FFF2-40B4-BE49-F238E27FC236}">
                <a16:creationId xmlns:a16="http://schemas.microsoft.com/office/drawing/2014/main" id="{D2019510-1F68-48FE-8C72-905BF55826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68032" y="1179555"/>
            <a:ext cx="8850737" cy="2621445"/>
          </a:xfrm>
          <a:prstGeom prst="rect">
            <a:avLst/>
          </a:prstGeom>
          <a:solidFill>
            <a:schemeClr val="bg1"/>
          </a:solidFill>
          <a:ln w="9525">
            <a:solidFill>
              <a:schemeClr val="tx1">
                <a:alpha val="2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3A05C492-FBF0-364D-82BE-AAAFA3385E1E}"/>
              </a:ext>
            </a:extLst>
          </p:cNvPr>
          <p:cNvPicPr/>
          <p:nvPr/>
        </p:nvPicPr>
        <p:blipFill>
          <a:blip r:embed="rId2"/>
          <a:stretch>
            <a:fillRect/>
          </a:stretch>
        </p:blipFill>
        <p:spPr bwMode="auto">
          <a:xfrm>
            <a:off x="1836387" y="1482077"/>
            <a:ext cx="8513483" cy="2031135"/>
          </a:xfrm>
          <a:prstGeom prst="rect">
            <a:avLst/>
          </a:prstGeom>
          <a:noFill/>
          <a:ln w="12700">
            <a:noFill/>
          </a:ln>
        </p:spPr>
      </p:pic>
      <p:pic>
        <p:nvPicPr>
          <p:cNvPr id="4" name="Picture 3">
            <a:extLst>
              <a:ext uri="{FF2B5EF4-FFF2-40B4-BE49-F238E27FC236}">
                <a16:creationId xmlns:a16="http://schemas.microsoft.com/office/drawing/2014/main" id="{6340BDF2-005B-914D-8D3B-63C3790C9285}"/>
              </a:ext>
            </a:extLst>
          </p:cNvPr>
          <p:cNvPicPr/>
          <p:nvPr/>
        </p:nvPicPr>
        <p:blipFill>
          <a:blip r:embed="rId2"/>
          <a:srcRect/>
          <a:stretch>
            <a:fillRect/>
          </a:stretch>
        </p:blipFill>
        <p:spPr bwMode="auto">
          <a:xfrm>
            <a:off x="9959954" y="6122762"/>
            <a:ext cx="1971675" cy="469265"/>
          </a:xfrm>
          <a:prstGeom prst="rect">
            <a:avLst/>
          </a:prstGeom>
          <a:noFill/>
          <a:ln w="9525">
            <a:noFill/>
            <a:miter lim="800000"/>
            <a:headEnd/>
            <a:tailEnd/>
          </a:ln>
        </p:spPr>
      </p:pic>
    </p:spTree>
    <p:extLst>
      <p:ext uri="{BB962C8B-B14F-4D97-AF65-F5344CB8AC3E}">
        <p14:creationId xmlns:p14="http://schemas.microsoft.com/office/powerpoint/2010/main" val="20677508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BDFE96-5865-1043-9FA8-B6DBB24B0314}"/>
              </a:ext>
            </a:extLst>
          </p:cNvPr>
          <p:cNvSpPr>
            <a:spLocks noGrp="1"/>
          </p:cNvSpPr>
          <p:nvPr>
            <p:ph type="title"/>
          </p:nvPr>
        </p:nvSpPr>
        <p:spPr>
          <a:xfrm>
            <a:off x="198120" y="170973"/>
            <a:ext cx="10515600" cy="834867"/>
          </a:xfrm>
        </p:spPr>
        <p:txBody>
          <a:bodyPr/>
          <a:lstStyle/>
          <a:p>
            <a:r>
              <a:rPr lang="en-AU" b="1" dirty="0"/>
              <a:t>Chapter Seven Revision: </a:t>
            </a:r>
          </a:p>
        </p:txBody>
      </p:sp>
      <p:sp>
        <p:nvSpPr>
          <p:cNvPr id="3" name="Content Placeholder 2">
            <a:extLst>
              <a:ext uri="{FF2B5EF4-FFF2-40B4-BE49-F238E27FC236}">
                <a16:creationId xmlns:a16="http://schemas.microsoft.com/office/drawing/2014/main" id="{C7BBF19A-C82F-B64B-B999-2757E61E21FD}"/>
              </a:ext>
            </a:extLst>
          </p:cNvPr>
          <p:cNvSpPr>
            <a:spLocks noGrp="1"/>
          </p:cNvSpPr>
          <p:nvPr>
            <p:ph idx="1"/>
          </p:nvPr>
        </p:nvSpPr>
        <p:spPr>
          <a:xfrm>
            <a:off x="838200" y="1428750"/>
            <a:ext cx="10515600" cy="4697888"/>
          </a:xfrm>
        </p:spPr>
        <p:txBody>
          <a:bodyPr>
            <a:normAutofit fontScale="92500" lnSpcReduction="20000"/>
          </a:bodyPr>
          <a:lstStyle/>
          <a:p>
            <a:pPr marL="514350" indent="-514350">
              <a:buFont typeface="+mj-lt"/>
              <a:buAutoNum type="arabicPeriod"/>
            </a:pPr>
            <a:r>
              <a:rPr lang="en-AU" dirty="0"/>
              <a:t>Experts say that organisations are becoming increasingly decentralised, with authority, decision-making responsibility and accountability being pushed further down into the organisation.</a:t>
            </a:r>
          </a:p>
          <a:p>
            <a:pPr marL="514350" indent="-514350">
              <a:buFont typeface="+mj-lt"/>
              <a:buAutoNum type="arabicPeriod"/>
            </a:pPr>
            <a:endParaRPr lang="en-AU" dirty="0"/>
          </a:p>
          <a:p>
            <a:pPr marL="0" indent="0">
              <a:buNone/>
            </a:pPr>
            <a:r>
              <a:rPr lang="en-AU" dirty="0"/>
              <a:t> How will this trend affect what will be asked of you as a new manager? </a:t>
            </a:r>
          </a:p>
          <a:p>
            <a:pPr marL="0" indent="0">
              <a:buNone/>
            </a:pPr>
            <a:endParaRPr lang="en-AU" dirty="0"/>
          </a:p>
          <a:p>
            <a:pPr marL="0" indent="0">
              <a:buNone/>
            </a:pPr>
            <a:r>
              <a:rPr lang="en-AU" dirty="0"/>
              <a:t>The Chapter suggests that structure should be designed to fit strategy. Some theorists argue that strategy should be designed to fit the organisation's structure. </a:t>
            </a:r>
          </a:p>
          <a:p>
            <a:pPr marL="0" indent="0">
              <a:buNone/>
            </a:pPr>
            <a:endParaRPr lang="en-AU" dirty="0"/>
          </a:p>
          <a:p>
            <a:pPr marL="0" indent="0">
              <a:buNone/>
            </a:pPr>
            <a:r>
              <a:rPr lang="en-AU" dirty="0"/>
              <a:t>With which theory do you agree? Explain. </a:t>
            </a:r>
          </a:p>
          <a:p>
            <a:pPr marL="0" indent="0">
              <a:buNone/>
            </a:pPr>
            <a:endParaRPr lang="en-AU" dirty="0"/>
          </a:p>
          <a:p>
            <a:pPr marL="0" indent="0" algn="r">
              <a:buNone/>
            </a:pPr>
            <a:r>
              <a:rPr lang="en-AU" sz="2200" i="1" dirty="0"/>
              <a:t>- Page 375, Fundamentals of Management, Samson Et. Al. 2018  </a:t>
            </a:r>
          </a:p>
        </p:txBody>
      </p:sp>
      <p:pic>
        <p:nvPicPr>
          <p:cNvPr id="5" name="Picture 4">
            <a:extLst>
              <a:ext uri="{FF2B5EF4-FFF2-40B4-BE49-F238E27FC236}">
                <a16:creationId xmlns:a16="http://schemas.microsoft.com/office/drawing/2014/main" id="{7C3DF510-4BE4-8C45-8473-DA7B07AE66CA}"/>
              </a:ext>
            </a:extLst>
          </p:cNvPr>
          <p:cNvPicPr/>
          <p:nvPr/>
        </p:nvPicPr>
        <p:blipFill>
          <a:blip r:embed="rId2"/>
          <a:srcRect/>
          <a:stretch>
            <a:fillRect/>
          </a:stretch>
        </p:blipFill>
        <p:spPr bwMode="auto">
          <a:xfrm>
            <a:off x="9832633" y="6311900"/>
            <a:ext cx="1971675" cy="469265"/>
          </a:xfrm>
          <a:prstGeom prst="rect">
            <a:avLst/>
          </a:prstGeom>
          <a:noFill/>
          <a:ln w="9525">
            <a:noFill/>
            <a:miter lim="800000"/>
            <a:headEnd/>
            <a:tailEnd/>
          </a:ln>
        </p:spPr>
      </p:pic>
    </p:spTree>
    <p:extLst>
      <p:ext uri="{BB962C8B-B14F-4D97-AF65-F5344CB8AC3E}">
        <p14:creationId xmlns:p14="http://schemas.microsoft.com/office/powerpoint/2010/main" val="35116019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B96DE3-00DB-AE4E-9DFC-6A5F47C51297}"/>
              </a:ext>
            </a:extLst>
          </p:cNvPr>
          <p:cNvSpPr>
            <a:spLocks noGrp="1"/>
          </p:cNvSpPr>
          <p:nvPr>
            <p:ph type="title"/>
          </p:nvPr>
        </p:nvSpPr>
        <p:spPr/>
        <p:txBody>
          <a:bodyPr/>
          <a:lstStyle/>
          <a:p>
            <a:r>
              <a:rPr lang="en-AU" b="1" dirty="0"/>
              <a:t>Chapter Eight Revision: </a:t>
            </a:r>
          </a:p>
        </p:txBody>
      </p:sp>
      <p:sp>
        <p:nvSpPr>
          <p:cNvPr id="3" name="Content Placeholder 2">
            <a:extLst>
              <a:ext uri="{FF2B5EF4-FFF2-40B4-BE49-F238E27FC236}">
                <a16:creationId xmlns:a16="http://schemas.microsoft.com/office/drawing/2014/main" id="{43A4BA88-535A-9C4F-8764-C9DF7C18BEED}"/>
              </a:ext>
            </a:extLst>
          </p:cNvPr>
          <p:cNvSpPr>
            <a:spLocks noGrp="1"/>
          </p:cNvSpPr>
          <p:nvPr>
            <p:ph idx="1"/>
          </p:nvPr>
        </p:nvSpPr>
        <p:spPr/>
        <p:txBody>
          <a:bodyPr>
            <a:normAutofit fontScale="92500"/>
          </a:bodyPr>
          <a:lstStyle/>
          <a:p>
            <a:pPr marL="514350" indent="-514350">
              <a:buFont typeface="+mj-lt"/>
              <a:buAutoNum type="arabicPeriod"/>
            </a:pPr>
            <a:r>
              <a:rPr lang="en-AU" dirty="0"/>
              <a:t>What is meant by the terms internal and external forces for change? </a:t>
            </a:r>
          </a:p>
          <a:p>
            <a:pPr marL="514350" indent="-514350">
              <a:buFont typeface="+mj-lt"/>
              <a:buAutoNum type="arabicPeriod"/>
            </a:pPr>
            <a:endParaRPr lang="en-AU" dirty="0"/>
          </a:p>
          <a:p>
            <a:pPr marL="514350" indent="-514350">
              <a:buFont typeface="+mj-lt"/>
              <a:buAutoNum type="arabicPeriod"/>
            </a:pPr>
            <a:r>
              <a:rPr lang="en-AU" dirty="0"/>
              <a:t>As a manager, how would you deal with resistance to change when you suspect employee fears of job loss are well founded? </a:t>
            </a:r>
          </a:p>
          <a:p>
            <a:pPr marL="514350" indent="-514350">
              <a:buFont typeface="+mj-lt"/>
              <a:buAutoNum type="arabicPeriod"/>
            </a:pPr>
            <a:endParaRPr lang="en-AU" dirty="0"/>
          </a:p>
          <a:p>
            <a:pPr marL="514350" indent="-514350">
              <a:buFont typeface="+mj-lt"/>
              <a:buAutoNum type="arabicPeriod"/>
            </a:pPr>
            <a:r>
              <a:rPr lang="en-AU" dirty="0"/>
              <a:t>Why do you think research has shown that idea champions are so essential to the initiation change? Could they be equally important for implementation? </a:t>
            </a:r>
          </a:p>
          <a:p>
            <a:pPr marL="514350" indent="-514350">
              <a:buFont typeface="+mj-lt"/>
              <a:buAutoNum type="arabicPeriod"/>
            </a:pPr>
            <a:endParaRPr lang="en-AU" dirty="0"/>
          </a:p>
          <a:p>
            <a:pPr marL="0" indent="0" algn="r">
              <a:buNone/>
            </a:pPr>
            <a:r>
              <a:rPr lang="en-AU" sz="2200" i="1" dirty="0"/>
              <a:t>- Page 414, Fundamentals of Management, Samson Et. Al. 2018  </a:t>
            </a:r>
          </a:p>
          <a:p>
            <a:pPr marL="0" indent="0">
              <a:buNone/>
            </a:pPr>
            <a:endParaRPr lang="en-AU" dirty="0"/>
          </a:p>
        </p:txBody>
      </p:sp>
      <p:pic>
        <p:nvPicPr>
          <p:cNvPr id="4" name="Picture 3">
            <a:extLst>
              <a:ext uri="{FF2B5EF4-FFF2-40B4-BE49-F238E27FC236}">
                <a16:creationId xmlns:a16="http://schemas.microsoft.com/office/drawing/2014/main" id="{A7D25B2C-3C86-074B-8EF3-A940D7DA01C7}"/>
              </a:ext>
            </a:extLst>
          </p:cNvPr>
          <p:cNvPicPr/>
          <p:nvPr/>
        </p:nvPicPr>
        <p:blipFill>
          <a:blip r:embed="rId2"/>
          <a:srcRect/>
          <a:stretch>
            <a:fillRect/>
          </a:stretch>
        </p:blipFill>
        <p:spPr bwMode="auto">
          <a:xfrm>
            <a:off x="9832633" y="6311900"/>
            <a:ext cx="1971675" cy="469265"/>
          </a:xfrm>
          <a:prstGeom prst="rect">
            <a:avLst/>
          </a:prstGeom>
          <a:noFill/>
          <a:ln w="9525">
            <a:noFill/>
            <a:miter lim="800000"/>
            <a:headEnd/>
            <a:tailEnd/>
          </a:ln>
        </p:spPr>
      </p:pic>
    </p:spTree>
    <p:extLst>
      <p:ext uri="{BB962C8B-B14F-4D97-AF65-F5344CB8AC3E}">
        <p14:creationId xmlns:p14="http://schemas.microsoft.com/office/powerpoint/2010/main" val="29052117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63AF26-7CC1-5847-B9D6-FF33FA5FF3B6}"/>
              </a:ext>
            </a:extLst>
          </p:cNvPr>
          <p:cNvSpPr>
            <a:spLocks noGrp="1"/>
          </p:cNvSpPr>
          <p:nvPr>
            <p:ph type="title"/>
          </p:nvPr>
        </p:nvSpPr>
        <p:spPr/>
        <p:txBody>
          <a:bodyPr/>
          <a:lstStyle/>
          <a:p>
            <a:r>
              <a:rPr lang="en-AU" b="1" dirty="0"/>
              <a:t>Chapter Nine Revision: </a:t>
            </a:r>
          </a:p>
        </p:txBody>
      </p:sp>
      <p:sp>
        <p:nvSpPr>
          <p:cNvPr id="3" name="Content Placeholder 2">
            <a:extLst>
              <a:ext uri="{FF2B5EF4-FFF2-40B4-BE49-F238E27FC236}">
                <a16:creationId xmlns:a16="http://schemas.microsoft.com/office/drawing/2014/main" id="{C3C5D1A0-9564-314C-91BD-48E3F6C4949C}"/>
              </a:ext>
            </a:extLst>
          </p:cNvPr>
          <p:cNvSpPr>
            <a:spLocks noGrp="1"/>
          </p:cNvSpPr>
          <p:nvPr>
            <p:ph idx="1"/>
          </p:nvPr>
        </p:nvSpPr>
        <p:spPr/>
        <p:txBody>
          <a:bodyPr/>
          <a:lstStyle/>
          <a:p>
            <a:pPr marL="514350" indent="-514350">
              <a:buFont typeface="+mj-lt"/>
              <a:buAutoNum type="arabicPeriod"/>
            </a:pPr>
            <a:endParaRPr lang="en-AU" dirty="0"/>
          </a:p>
          <a:p>
            <a:pPr marL="514350" indent="-514350">
              <a:buFont typeface="+mj-lt"/>
              <a:buAutoNum type="arabicPeriod"/>
            </a:pPr>
            <a:r>
              <a:rPr lang="en-AU" dirty="0"/>
              <a:t>If you were asked to advise a private company about its equal employment opportunity responsibilities, which two points would you emphasise as most important? </a:t>
            </a:r>
          </a:p>
          <a:p>
            <a:pPr marL="514350" indent="-514350">
              <a:buFont typeface="+mj-lt"/>
              <a:buAutoNum type="arabicPeriod"/>
            </a:pPr>
            <a:endParaRPr lang="en-AU" dirty="0"/>
          </a:p>
          <a:p>
            <a:pPr marL="514350" indent="-514350">
              <a:buFont typeface="+mj-lt"/>
              <a:buAutoNum type="arabicPeriod"/>
            </a:pPr>
            <a:r>
              <a:rPr lang="en-AU" dirty="0"/>
              <a:t>What purpose do exit interviews serve for human resource management? </a:t>
            </a:r>
          </a:p>
          <a:p>
            <a:pPr marL="514350" indent="-514350">
              <a:buFont typeface="+mj-lt"/>
              <a:buAutoNum type="arabicPeriod"/>
            </a:pPr>
            <a:endParaRPr lang="en-AU" dirty="0"/>
          </a:p>
          <a:p>
            <a:pPr marL="0" indent="0" algn="r">
              <a:buNone/>
            </a:pPr>
            <a:r>
              <a:rPr lang="en-AU" sz="2000" i="1" dirty="0"/>
              <a:t>- Page 457, Fundamentals of Management, Samson Et. Al. 2018  </a:t>
            </a:r>
          </a:p>
          <a:p>
            <a:pPr marL="0" indent="0" algn="r">
              <a:buNone/>
            </a:pPr>
            <a:endParaRPr lang="en-AU" dirty="0"/>
          </a:p>
        </p:txBody>
      </p:sp>
      <p:pic>
        <p:nvPicPr>
          <p:cNvPr id="4" name="Picture 3">
            <a:extLst>
              <a:ext uri="{FF2B5EF4-FFF2-40B4-BE49-F238E27FC236}">
                <a16:creationId xmlns:a16="http://schemas.microsoft.com/office/drawing/2014/main" id="{05384C13-1E1E-1644-9076-3C4B27CE3981}"/>
              </a:ext>
            </a:extLst>
          </p:cNvPr>
          <p:cNvPicPr/>
          <p:nvPr/>
        </p:nvPicPr>
        <p:blipFill>
          <a:blip r:embed="rId2"/>
          <a:srcRect/>
          <a:stretch>
            <a:fillRect/>
          </a:stretch>
        </p:blipFill>
        <p:spPr bwMode="auto">
          <a:xfrm>
            <a:off x="9832633" y="6311900"/>
            <a:ext cx="1971675" cy="469265"/>
          </a:xfrm>
          <a:prstGeom prst="rect">
            <a:avLst/>
          </a:prstGeom>
          <a:noFill/>
          <a:ln w="9525">
            <a:noFill/>
            <a:miter lim="800000"/>
            <a:headEnd/>
            <a:tailEnd/>
          </a:ln>
        </p:spPr>
      </p:pic>
    </p:spTree>
    <p:extLst>
      <p:ext uri="{BB962C8B-B14F-4D97-AF65-F5344CB8AC3E}">
        <p14:creationId xmlns:p14="http://schemas.microsoft.com/office/powerpoint/2010/main" val="17991497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B2B956-CC80-8F4A-BC14-8B02AA80024C}"/>
              </a:ext>
            </a:extLst>
          </p:cNvPr>
          <p:cNvSpPr>
            <a:spLocks noGrp="1"/>
          </p:cNvSpPr>
          <p:nvPr>
            <p:ph type="title"/>
          </p:nvPr>
        </p:nvSpPr>
        <p:spPr>
          <a:xfrm>
            <a:off x="198120" y="257809"/>
            <a:ext cx="10515600" cy="846455"/>
          </a:xfrm>
        </p:spPr>
        <p:txBody>
          <a:bodyPr/>
          <a:lstStyle/>
          <a:p>
            <a:r>
              <a:rPr lang="en-AU" b="1" dirty="0"/>
              <a:t>Chapter Ten Revision: </a:t>
            </a:r>
          </a:p>
        </p:txBody>
      </p:sp>
      <p:sp>
        <p:nvSpPr>
          <p:cNvPr id="3" name="Content Placeholder 2">
            <a:extLst>
              <a:ext uri="{FF2B5EF4-FFF2-40B4-BE49-F238E27FC236}">
                <a16:creationId xmlns:a16="http://schemas.microsoft.com/office/drawing/2014/main" id="{C004DBE7-3917-554A-B37A-74BBE8DF4855}"/>
              </a:ext>
            </a:extLst>
          </p:cNvPr>
          <p:cNvSpPr>
            <a:spLocks noGrp="1"/>
          </p:cNvSpPr>
          <p:nvPr>
            <p:ph idx="1"/>
          </p:nvPr>
        </p:nvSpPr>
        <p:spPr>
          <a:xfrm>
            <a:off x="838200" y="1171574"/>
            <a:ext cx="10515600" cy="5046345"/>
          </a:xfrm>
        </p:spPr>
        <p:txBody>
          <a:bodyPr>
            <a:normAutofit fontScale="92500" lnSpcReduction="10000"/>
          </a:bodyPr>
          <a:lstStyle/>
          <a:p>
            <a:pPr marL="514350" indent="-514350">
              <a:buFont typeface="+mj-lt"/>
              <a:buAutoNum type="arabicPeriod"/>
            </a:pPr>
            <a:endParaRPr lang="en-AU" dirty="0"/>
          </a:p>
          <a:p>
            <a:pPr marL="514350" indent="-514350">
              <a:buFont typeface="+mj-lt"/>
              <a:buAutoNum type="arabicPeriod"/>
            </a:pPr>
            <a:r>
              <a:rPr lang="en-AU" dirty="0"/>
              <a:t>Suggest some personal traits that you believe would be useful to a business leaders today. Are these traits more valuable in some situations than in others? How do you think traits differ from strengths? </a:t>
            </a:r>
          </a:p>
          <a:p>
            <a:pPr marL="514350" indent="-514350">
              <a:buFont typeface="+mj-lt"/>
              <a:buAutoNum type="arabicPeriod"/>
            </a:pPr>
            <a:endParaRPr lang="en-AU" dirty="0"/>
          </a:p>
          <a:p>
            <a:pPr marL="514350" indent="-514350">
              <a:buFont typeface="+mj-lt"/>
              <a:buAutoNum type="arabicPeriod"/>
            </a:pPr>
            <a:r>
              <a:rPr lang="en-AU" dirty="0"/>
              <a:t>What is transformational leadership? Give examples of organisational situations that would call for transformational, transactional or charismatic leadership. </a:t>
            </a:r>
          </a:p>
          <a:p>
            <a:pPr marL="514350" indent="-514350">
              <a:buFont typeface="+mj-lt"/>
              <a:buAutoNum type="arabicPeriod"/>
            </a:pPr>
            <a:endParaRPr lang="en-AU" dirty="0"/>
          </a:p>
          <a:p>
            <a:pPr marL="514350" indent="-514350">
              <a:buFont typeface="+mj-lt"/>
              <a:buAutoNum type="arabicPeriod"/>
            </a:pPr>
            <a:r>
              <a:rPr lang="en-AU" dirty="0"/>
              <a:t>Are some leadership styles better suited to such organisations as opposed to traditional hierarchical organisations? Explain. </a:t>
            </a:r>
          </a:p>
          <a:p>
            <a:pPr marL="514350" indent="-514350">
              <a:buFont typeface="+mj-lt"/>
              <a:buAutoNum type="arabicPeriod"/>
            </a:pPr>
            <a:endParaRPr lang="en-AU" dirty="0"/>
          </a:p>
          <a:p>
            <a:pPr marL="0" indent="0" algn="r">
              <a:buNone/>
            </a:pPr>
            <a:r>
              <a:rPr lang="en-AU" sz="2200" i="1" dirty="0"/>
              <a:t>- Page 501, Fundamentals of Management, Samson Et. Al. 2018  </a:t>
            </a:r>
          </a:p>
        </p:txBody>
      </p:sp>
      <p:pic>
        <p:nvPicPr>
          <p:cNvPr id="4" name="Picture 3">
            <a:extLst>
              <a:ext uri="{FF2B5EF4-FFF2-40B4-BE49-F238E27FC236}">
                <a16:creationId xmlns:a16="http://schemas.microsoft.com/office/drawing/2014/main" id="{A8FEFDAF-4606-7D46-9331-3ACE14A99641}"/>
              </a:ext>
            </a:extLst>
          </p:cNvPr>
          <p:cNvPicPr/>
          <p:nvPr/>
        </p:nvPicPr>
        <p:blipFill>
          <a:blip r:embed="rId2"/>
          <a:srcRect/>
          <a:stretch>
            <a:fillRect/>
          </a:stretch>
        </p:blipFill>
        <p:spPr bwMode="auto">
          <a:xfrm>
            <a:off x="9832633" y="6311900"/>
            <a:ext cx="1971675" cy="469265"/>
          </a:xfrm>
          <a:prstGeom prst="rect">
            <a:avLst/>
          </a:prstGeom>
          <a:noFill/>
          <a:ln w="9525">
            <a:noFill/>
            <a:miter lim="800000"/>
            <a:headEnd/>
            <a:tailEnd/>
          </a:ln>
        </p:spPr>
      </p:pic>
    </p:spTree>
    <p:extLst>
      <p:ext uri="{BB962C8B-B14F-4D97-AF65-F5344CB8AC3E}">
        <p14:creationId xmlns:p14="http://schemas.microsoft.com/office/powerpoint/2010/main" val="23259098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EE268B-D1E1-A848-9D3C-2A3AC487C5B5}"/>
              </a:ext>
            </a:extLst>
          </p:cNvPr>
          <p:cNvSpPr>
            <a:spLocks noGrp="1"/>
          </p:cNvSpPr>
          <p:nvPr>
            <p:ph type="title"/>
          </p:nvPr>
        </p:nvSpPr>
        <p:spPr/>
        <p:txBody>
          <a:bodyPr/>
          <a:lstStyle/>
          <a:p>
            <a:r>
              <a:rPr lang="en-AU" b="1" dirty="0"/>
              <a:t>Chapter Eleven Revision: </a:t>
            </a:r>
          </a:p>
        </p:txBody>
      </p:sp>
      <p:sp>
        <p:nvSpPr>
          <p:cNvPr id="3" name="Content Placeholder 2">
            <a:extLst>
              <a:ext uri="{FF2B5EF4-FFF2-40B4-BE49-F238E27FC236}">
                <a16:creationId xmlns:a16="http://schemas.microsoft.com/office/drawing/2014/main" id="{B1D0D2B9-2F67-7B46-966B-8F22CF026BB8}"/>
              </a:ext>
            </a:extLst>
          </p:cNvPr>
          <p:cNvSpPr>
            <a:spLocks noGrp="1"/>
          </p:cNvSpPr>
          <p:nvPr>
            <p:ph idx="1"/>
          </p:nvPr>
        </p:nvSpPr>
        <p:spPr/>
        <p:txBody>
          <a:bodyPr/>
          <a:lstStyle/>
          <a:p>
            <a:pPr marL="514350" indent="-514350">
              <a:buFont typeface="+mj-lt"/>
              <a:buAutoNum type="arabicPeriod"/>
            </a:pPr>
            <a:r>
              <a:rPr lang="en-AU" dirty="0"/>
              <a:t>How does empowerment provide the two conditions of vitality and learning for a thriving workforce that are described in this Chapter? </a:t>
            </a:r>
          </a:p>
          <a:p>
            <a:pPr marL="514350" indent="-514350">
              <a:buFont typeface="+mj-lt"/>
              <a:buAutoNum type="arabicPeriod"/>
            </a:pPr>
            <a:endParaRPr lang="en-AU" dirty="0"/>
          </a:p>
          <a:p>
            <a:pPr marL="0" indent="0">
              <a:buNone/>
            </a:pPr>
            <a:r>
              <a:rPr lang="en-AU" dirty="0"/>
              <a:t>Do you see any ways in which a manager’s empowerment efforts might contribute to demotivation among employees? </a:t>
            </a:r>
          </a:p>
          <a:p>
            <a:pPr marL="0" indent="0">
              <a:buNone/>
            </a:pPr>
            <a:endParaRPr lang="en-AU" dirty="0"/>
          </a:p>
          <a:p>
            <a:pPr marL="0" indent="0">
              <a:buNone/>
            </a:pPr>
            <a:r>
              <a:rPr lang="en-AU" dirty="0"/>
              <a:t>Explain with examples. </a:t>
            </a:r>
          </a:p>
          <a:p>
            <a:pPr marL="0" indent="0">
              <a:buNone/>
            </a:pPr>
            <a:endParaRPr lang="en-AU" dirty="0"/>
          </a:p>
          <a:p>
            <a:pPr marL="0" indent="0" algn="r">
              <a:buNone/>
            </a:pPr>
            <a:r>
              <a:rPr lang="en-AU" sz="2000" i="1" dirty="0"/>
              <a:t>- Page 544, Fundamentals of Management, Samson Et. Al. 2018  </a:t>
            </a:r>
          </a:p>
          <a:p>
            <a:pPr marL="0" indent="0" algn="r">
              <a:buNone/>
            </a:pPr>
            <a:endParaRPr lang="en-AU" dirty="0"/>
          </a:p>
        </p:txBody>
      </p:sp>
      <p:pic>
        <p:nvPicPr>
          <p:cNvPr id="4" name="Picture 3">
            <a:extLst>
              <a:ext uri="{FF2B5EF4-FFF2-40B4-BE49-F238E27FC236}">
                <a16:creationId xmlns:a16="http://schemas.microsoft.com/office/drawing/2014/main" id="{5166EC5E-99DF-E948-93B1-523C1055DCDB}"/>
              </a:ext>
            </a:extLst>
          </p:cNvPr>
          <p:cNvPicPr/>
          <p:nvPr/>
        </p:nvPicPr>
        <p:blipFill>
          <a:blip r:embed="rId2"/>
          <a:srcRect/>
          <a:stretch>
            <a:fillRect/>
          </a:stretch>
        </p:blipFill>
        <p:spPr bwMode="auto">
          <a:xfrm>
            <a:off x="9832633" y="6311900"/>
            <a:ext cx="1971675" cy="469265"/>
          </a:xfrm>
          <a:prstGeom prst="rect">
            <a:avLst/>
          </a:prstGeom>
          <a:noFill/>
          <a:ln w="9525">
            <a:noFill/>
            <a:miter lim="800000"/>
            <a:headEnd/>
            <a:tailEnd/>
          </a:ln>
        </p:spPr>
      </p:pic>
    </p:spTree>
    <p:extLst>
      <p:ext uri="{BB962C8B-B14F-4D97-AF65-F5344CB8AC3E}">
        <p14:creationId xmlns:p14="http://schemas.microsoft.com/office/powerpoint/2010/main" val="12976259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66AE0B-B7E2-D141-B931-42A2ED06C19E}"/>
              </a:ext>
            </a:extLst>
          </p:cNvPr>
          <p:cNvSpPr>
            <a:spLocks noGrp="1"/>
          </p:cNvSpPr>
          <p:nvPr>
            <p:ph type="title"/>
          </p:nvPr>
        </p:nvSpPr>
        <p:spPr/>
        <p:txBody>
          <a:bodyPr/>
          <a:lstStyle/>
          <a:p>
            <a:r>
              <a:rPr lang="en-AU" b="1" dirty="0"/>
              <a:t>Chapter Twelve Revision: </a:t>
            </a:r>
          </a:p>
        </p:txBody>
      </p:sp>
      <p:sp>
        <p:nvSpPr>
          <p:cNvPr id="3" name="Content Placeholder 2">
            <a:extLst>
              <a:ext uri="{FF2B5EF4-FFF2-40B4-BE49-F238E27FC236}">
                <a16:creationId xmlns:a16="http://schemas.microsoft.com/office/drawing/2014/main" id="{A2B1A2D2-27B3-9D4F-9928-2E582693BA2D}"/>
              </a:ext>
            </a:extLst>
          </p:cNvPr>
          <p:cNvSpPr>
            <a:spLocks noGrp="1"/>
          </p:cNvSpPr>
          <p:nvPr>
            <p:ph idx="1"/>
          </p:nvPr>
        </p:nvSpPr>
        <p:spPr/>
        <p:txBody>
          <a:bodyPr>
            <a:normAutofit fontScale="92500"/>
          </a:bodyPr>
          <a:lstStyle/>
          <a:p>
            <a:pPr marL="514350" indent="-514350">
              <a:buFont typeface="+mj-lt"/>
              <a:buAutoNum type="arabicPeriod"/>
            </a:pPr>
            <a:r>
              <a:rPr lang="en-AU" dirty="0"/>
              <a:t>If you were asked to design a training program to help managers become better communicators, what would you include in the program? </a:t>
            </a:r>
          </a:p>
          <a:p>
            <a:pPr marL="514350" indent="-514350">
              <a:buFont typeface="+mj-lt"/>
              <a:buAutoNum type="arabicPeriod"/>
            </a:pPr>
            <a:endParaRPr lang="en-AU" dirty="0"/>
          </a:p>
          <a:p>
            <a:pPr marL="514350" indent="-514350">
              <a:buFont typeface="+mj-lt"/>
              <a:buAutoNum type="arabicPeriod"/>
            </a:pPr>
            <a:r>
              <a:rPr lang="en-AU" dirty="0"/>
              <a:t>Describe specific ways that an organisation might use social media to communicate with customers. </a:t>
            </a:r>
          </a:p>
          <a:p>
            <a:pPr marL="0" indent="0">
              <a:buNone/>
            </a:pPr>
            <a:endParaRPr lang="en-AU" dirty="0"/>
          </a:p>
          <a:p>
            <a:pPr marL="0" indent="0">
              <a:buNone/>
            </a:pPr>
            <a:r>
              <a:rPr lang="en-AU" dirty="0"/>
              <a:t>How could an organisation use social media to communicate with their employees effectively? Give examples for both. </a:t>
            </a:r>
          </a:p>
          <a:p>
            <a:pPr marL="0" indent="0">
              <a:buNone/>
            </a:pPr>
            <a:endParaRPr lang="en-AU" dirty="0"/>
          </a:p>
          <a:p>
            <a:pPr marL="0" indent="0" algn="r">
              <a:buNone/>
            </a:pPr>
            <a:r>
              <a:rPr lang="en-AU" sz="2200" i="1" dirty="0"/>
              <a:t>- Page 252, Fundamentals of Management, Samson Et. Al. 2018  </a:t>
            </a:r>
          </a:p>
          <a:p>
            <a:pPr marL="0" indent="0">
              <a:buNone/>
            </a:pPr>
            <a:endParaRPr lang="en-AU" dirty="0"/>
          </a:p>
        </p:txBody>
      </p:sp>
      <p:pic>
        <p:nvPicPr>
          <p:cNvPr id="4" name="Picture 3">
            <a:extLst>
              <a:ext uri="{FF2B5EF4-FFF2-40B4-BE49-F238E27FC236}">
                <a16:creationId xmlns:a16="http://schemas.microsoft.com/office/drawing/2014/main" id="{F51BED94-744E-A04E-BD94-B267E154971A}"/>
              </a:ext>
            </a:extLst>
          </p:cNvPr>
          <p:cNvPicPr/>
          <p:nvPr/>
        </p:nvPicPr>
        <p:blipFill>
          <a:blip r:embed="rId2"/>
          <a:srcRect/>
          <a:stretch>
            <a:fillRect/>
          </a:stretch>
        </p:blipFill>
        <p:spPr bwMode="auto">
          <a:xfrm>
            <a:off x="9832633" y="6311900"/>
            <a:ext cx="1971675" cy="469265"/>
          </a:xfrm>
          <a:prstGeom prst="rect">
            <a:avLst/>
          </a:prstGeom>
          <a:noFill/>
          <a:ln w="9525">
            <a:noFill/>
            <a:miter lim="800000"/>
            <a:headEnd/>
            <a:tailEnd/>
          </a:ln>
        </p:spPr>
      </p:pic>
    </p:spTree>
    <p:extLst>
      <p:ext uri="{BB962C8B-B14F-4D97-AF65-F5344CB8AC3E}">
        <p14:creationId xmlns:p14="http://schemas.microsoft.com/office/powerpoint/2010/main" val="31400123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4CC23B-9A20-FC46-97C4-E5CC30E3D3F8}"/>
              </a:ext>
            </a:extLst>
          </p:cNvPr>
          <p:cNvSpPr>
            <a:spLocks noGrp="1"/>
          </p:cNvSpPr>
          <p:nvPr>
            <p:ph type="title"/>
          </p:nvPr>
        </p:nvSpPr>
        <p:spPr/>
        <p:txBody>
          <a:bodyPr/>
          <a:lstStyle/>
          <a:p>
            <a:r>
              <a:rPr lang="en-AU" b="1" dirty="0"/>
              <a:t>Chapter Thirteen Revision: </a:t>
            </a:r>
          </a:p>
        </p:txBody>
      </p:sp>
      <p:sp>
        <p:nvSpPr>
          <p:cNvPr id="3" name="Content Placeholder 2">
            <a:extLst>
              <a:ext uri="{FF2B5EF4-FFF2-40B4-BE49-F238E27FC236}">
                <a16:creationId xmlns:a16="http://schemas.microsoft.com/office/drawing/2014/main" id="{D715001E-D061-0A4E-A023-6C60F4BBBBDF}"/>
              </a:ext>
            </a:extLst>
          </p:cNvPr>
          <p:cNvSpPr>
            <a:spLocks noGrp="1"/>
          </p:cNvSpPr>
          <p:nvPr>
            <p:ph idx="1"/>
          </p:nvPr>
        </p:nvSpPr>
        <p:spPr>
          <a:xfrm>
            <a:off x="838200" y="2205989"/>
            <a:ext cx="10515600" cy="3970973"/>
          </a:xfrm>
        </p:spPr>
        <p:txBody>
          <a:bodyPr/>
          <a:lstStyle/>
          <a:p>
            <a:pPr marL="514350" indent="-514350">
              <a:buFont typeface="+mj-lt"/>
              <a:buAutoNum type="arabicPeriod"/>
            </a:pPr>
            <a:r>
              <a:rPr lang="en-AU" dirty="0"/>
              <a:t>Experts say that for teams to function well, members have to know one another in some depth. As a manager, how would you ensure that your on-line virtual team worked well together?</a:t>
            </a:r>
          </a:p>
          <a:p>
            <a:pPr marL="514350" indent="-514350">
              <a:buFont typeface="+mj-lt"/>
              <a:buAutoNum type="arabicPeriod"/>
            </a:pPr>
            <a:endParaRPr lang="en-AU" dirty="0"/>
          </a:p>
          <a:p>
            <a:pPr marL="514350" indent="-514350">
              <a:buFont typeface="+mj-lt"/>
              <a:buAutoNum type="arabicPeriod"/>
            </a:pPr>
            <a:r>
              <a:rPr lang="en-AU" dirty="0"/>
              <a:t>If you were the leader of a newly formed team, what might you do to make sure that the team developed norms of high performance? </a:t>
            </a:r>
          </a:p>
          <a:p>
            <a:pPr marL="0" indent="0">
              <a:buNone/>
            </a:pPr>
            <a:endParaRPr lang="en-AU" dirty="0"/>
          </a:p>
          <a:p>
            <a:pPr marL="0" indent="0" algn="r">
              <a:buNone/>
            </a:pPr>
            <a:r>
              <a:rPr lang="en-AU" sz="2000" i="1" dirty="0"/>
              <a:t>- Page 624, Fundamentals of Management, Samson Et. Al. 2018  </a:t>
            </a:r>
          </a:p>
          <a:p>
            <a:pPr marL="0" indent="0" algn="r">
              <a:buNone/>
            </a:pPr>
            <a:endParaRPr lang="en-AU" dirty="0"/>
          </a:p>
        </p:txBody>
      </p:sp>
      <p:pic>
        <p:nvPicPr>
          <p:cNvPr id="4" name="Picture 3">
            <a:extLst>
              <a:ext uri="{FF2B5EF4-FFF2-40B4-BE49-F238E27FC236}">
                <a16:creationId xmlns:a16="http://schemas.microsoft.com/office/drawing/2014/main" id="{4B82B350-0393-5646-BDF5-5ABE0ADA2263}"/>
              </a:ext>
            </a:extLst>
          </p:cNvPr>
          <p:cNvPicPr/>
          <p:nvPr/>
        </p:nvPicPr>
        <p:blipFill>
          <a:blip r:embed="rId2"/>
          <a:srcRect/>
          <a:stretch>
            <a:fillRect/>
          </a:stretch>
        </p:blipFill>
        <p:spPr bwMode="auto">
          <a:xfrm>
            <a:off x="9832633" y="6311900"/>
            <a:ext cx="1971675" cy="469265"/>
          </a:xfrm>
          <a:prstGeom prst="rect">
            <a:avLst/>
          </a:prstGeom>
          <a:noFill/>
          <a:ln w="9525">
            <a:noFill/>
            <a:miter lim="800000"/>
            <a:headEnd/>
            <a:tailEnd/>
          </a:ln>
        </p:spPr>
      </p:pic>
    </p:spTree>
    <p:extLst>
      <p:ext uri="{BB962C8B-B14F-4D97-AF65-F5344CB8AC3E}">
        <p14:creationId xmlns:p14="http://schemas.microsoft.com/office/powerpoint/2010/main" val="36719302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4CC23B-9A20-FC46-97C4-E5CC30E3D3F8}"/>
              </a:ext>
            </a:extLst>
          </p:cNvPr>
          <p:cNvSpPr>
            <a:spLocks noGrp="1"/>
          </p:cNvSpPr>
          <p:nvPr>
            <p:ph type="title"/>
          </p:nvPr>
        </p:nvSpPr>
        <p:spPr>
          <a:xfrm>
            <a:off x="175260" y="239713"/>
            <a:ext cx="10515600" cy="800735"/>
          </a:xfrm>
        </p:spPr>
        <p:txBody>
          <a:bodyPr/>
          <a:lstStyle/>
          <a:p>
            <a:r>
              <a:rPr lang="en-AU" b="1" dirty="0"/>
              <a:t>Chapter Fourteen Revision: </a:t>
            </a:r>
          </a:p>
        </p:txBody>
      </p:sp>
      <p:sp>
        <p:nvSpPr>
          <p:cNvPr id="3" name="Content Placeholder 2">
            <a:extLst>
              <a:ext uri="{FF2B5EF4-FFF2-40B4-BE49-F238E27FC236}">
                <a16:creationId xmlns:a16="http://schemas.microsoft.com/office/drawing/2014/main" id="{D715001E-D061-0A4E-A023-6C60F4BBBBDF}"/>
              </a:ext>
            </a:extLst>
          </p:cNvPr>
          <p:cNvSpPr>
            <a:spLocks noGrp="1"/>
          </p:cNvSpPr>
          <p:nvPr>
            <p:ph idx="1"/>
          </p:nvPr>
        </p:nvSpPr>
        <p:spPr>
          <a:xfrm>
            <a:off x="838200" y="1394460"/>
            <a:ext cx="10515600" cy="4823459"/>
          </a:xfrm>
        </p:spPr>
        <p:txBody>
          <a:bodyPr>
            <a:normAutofit lnSpcReduction="10000"/>
          </a:bodyPr>
          <a:lstStyle/>
          <a:p>
            <a:pPr marL="514350" indent="-514350">
              <a:buFont typeface="+mj-lt"/>
              <a:buAutoNum type="arabicPeriod"/>
            </a:pPr>
            <a:r>
              <a:rPr lang="en-AU" dirty="0"/>
              <a:t>Why is it important for managers to understand the process of organisational control? </a:t>
            </a:r>
          </a:p>
          <a:p>
            <a:pPr marL="514350" indent="-514350">
              <a:buFont typeface="+mj-lt"/>
              <a:buAutoNum type="arabicPeriod"/>
            </a:pPr>
            <a:endParaRPr lang="en-AU" dirty="0"/>
          </a:p>
          <a:p>
            <a:pPr marL="514350" indent="-514350">
              <a:buFont typeface="+mj-lt"/>
              <a:buAutoNum type="arabicPeriod"/>
            </a:pPr>
            <a:r>
              <a:rPr lang="en-AU" dirty="0"/>
              <a:t>What is the difference between budgeting and financial analysis? Why is each type of control important to a company? </a:t>
            </a:r>
          </a:p>
          <a:p>
            <a:pPr marL="514350" indent="-514350">
              <a:buFont typeface="+mj-lt"/>
              <a:buAutoNum type="arabicPeriod"/>
            </a:pPr>
            <a:endParaRPr lang="en-AU" dirty="0"/>
          </a:p>
          <a:p>
            <a:pPr marL="514350" indent="-514350">
              <a:buFont typeface="+mj-lt"/>
              <a:buAutoNum type="arabicPeriod"/>
            </a:pPr>
            <a:r>
              <a:rPr lang="en-AU" dirty="0"/>
              <a:t>Why is benchmarking an important component of TQM programs? Do you believe a company could have a successful TQM program without using benchmarking? Explain your answer. </a:t>
            </a:r>
          </a:p>
          <a:p>
            <a:pPr marL="0" indent="0">
              <a:buNone/>
            </a:pPr>
            <a:endParaRPr lang="en-AU" dirty="0"/>
          </a:p>
          <a:p>
            <a:pPr marL="0" indent="0" algn="r">
              <a:buNone/>
            </a:pPr>
            <a:r>
              <a:rPr lang="en-AU" sz="2000" i="1" dirty="0"/>
              <a:t>- Page 624, Fundamentals of Management, Samson Et. Al. 2018  </a:t>
            </a:r>
          </a:p>
          <a:p>
            <a:pPr marL="0" indent="0" algn="r">
              <a:buNone/>
            </a:pPr>
            <a:endParaRPr lang="en-AU" dirty="0"/>
          </a:p>
        </p:txBody>
      </p:sp>
      <p:pic>
        <p:nvPicPr>
          <p:cNvPr id="4" name="Picture 3">
            <a:extLst>
              <a:ext uri="{FF2B5EF4-FFF2-40B4-BE49-F238E27FC236}">
                <a16:creationId xmlns:a16="http://schemas.microsoft.com/office/drawing/2014/main" id="{4B82B350-0393-5646-BDF5-5ABE0ADA2263}"/>
              </a:ext>
            </a:extLst>
          </p:cNvPr>
          <p:cNvPicPr/>
          <p:nvPr/>
        </p:nvPicPr>
        <p:blipFill>
          <a:blip r:embed="rId2"/>
          <a:srcRect/>
          <a:stretch>
            <a:fillRect/>
          </a:stretch>
        </p:blipFill>
        <p:spPr bwMode="auto">
          <a:xfrm>
            <a:off x="9832633" y="6311900"/>
            <a:ext cx="1971675" cy="469265"/>
          </a:xfrm>
          <a:prstGeom prst="rect">
            <a:avLst/>
          </a:prstGeom>
          <a:noFill/>
          <a:ln w="9525">
            <a:noFill/>
            <a:miter lim="800000"/>
            <a:headEnd/>
            <a:tailEnd/>
          </a:ln>
        </p:spPr>
      </p:pic>
    </p:spTree>
    <p:extLst>
      <p:ext uri="{BB962C8B-B14F-4D97-AF65-F5344CB8AC3E}">
        <p14:creationId xmlns:p14="http://schemas.microsoft.com/office/powerpoint/2010/main" val="18668105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9" name="Rectangle 9">
            <a:extLst>
              <a:ext uri="{FF2B5EF4-FFF2-40B4-BE49-F238E27FC236}">
                <a16:creationId xmlns:a16="http://schemas.microsoft.com/office/drawing/2014/main" id="{06A07E96-3969-4595-802D-25631B3CB61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0" name="Group 11">
            <a:extLst>
              <a:ext uri="{FF2B5EF4-FFF2-40B4-BE49-F238E27FC236}">
                <a16:creationId xmlns:a16="http://schemas.microsoft.com/office/drawing/2014/main" id="{D4EE850F-AE83-4C3F-A64D-8B67DEF33C2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29674" y="-59376"/>
            <a:ext cx="12515851" cy="6923798"/>
            <a:chOff x="-329674" y="-51881"/>
            <a:chExt cx="12515851" cy="6923798"/>
          </a:xfrm>
        </p:grpSpPr>
        <p:sp>
          <p:nvSpPr>
            <p:cNvPr id="41" name="Freeform 5">
              <a:extLst>
                <a:ext uri="{FF2B5EF4-FFF2-40B4-BE49-F238E27FC236}">
                  <a16:creationId xmlns:a16="http://schemas.microsoft.com/office/drawing/2014/main" id="{1BC9603D-FE04-4520-8E50-7C75B9CA22A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329674" y="1298404"/>
              <a:ext cx="9702800" cy="5573512"/>
            </a:xfrm>
            <a:custGeom>
              <a:avLst/>
              <a:gdLst>
                <a:gd name="T0" fmla="*/ 1752 w 2038"/>
                <a:gd name="T1" fmla="*/ 1169 h 1169"/>
                <a:gd name="T2" fmla="*/ 1487 w 2038"/>
                <a:gd name="T3" fmla="*/ 334 h 1169"/>
                <a:gd name="T4" fmla="*/ 860 w 2038"/>
                <a:gd name="T5" fmla="*/ 22 h 1169"/>
                <a:gd name="T6" fmla="*/ 199 w 2038"/>
                <a:gd name="T7" fmla="*/ 318 h 1169"/>
                <a:gd name="T8" fmla="*/ 399 w 2038"/>
                <a:gd name="T9" fmla="*/ 1165 h 1169"/>
              </a:gdLst>
              <a:ahLst/>
              <a:cxnLst>
                <a:cxn ang="0">
                  <a:pos x="T0" y="T1"/>
                </a:cxn>
                <a:cxn ang="0">
                  <a:pos x="T2" y="T3"/>
                </a:cxn>
                <a:cxn ang="0">
                  <a:pos x="T4" y="T5"/>
                </a:cxn>
                <a:cxn ang="0">
                  <a:pos x="T6" y="T7"/>
                </a:cxn>
                <a:cxn ang="0">
                  <a:pos x="T8" y="T9"/>
                </a:cxn>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2" name="Freeform 6">
              <a:extLst>
                <a:ext uri="{FF2B5EF4-FFF2-40B4-BE49-F238E27FC236}">
                  <a16:creationId xmlns:a16="http://schemas.microsoft.com/office/drawing/2014/main" id="{0A0E3407-9CB8-45DA-9F2E-5B81388C1D1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70451" y="2018236"/>
              <a:ext cx="7373938" cy="4848892"/>
            </a:xfrm>
            <a:custGeom>
              <a:avLst/>
              <a:gdLst>
                <a:gd name="T0" fmla="*/ 1025 w 1549"/>
                <a:gd name="T1" fmla="*/ 1016 h 1017"/>
                <a:gd name="T2" fmla="*/ 1443 w 1549"/>
                <a:gd name="T3" fmla="*/ 592 h 1017"/>
                <a:gd name="T4" fmla="*/ 782 w 1549"/>
                <a:gd name="T5" fmla="*/ 53 h 1017"/>
                <a:gd name="T6" fmla="*/ 150 w 1549"/>
                <a:gd name="T7" fmla="*/ 329 h 1017"/>
                <a:gd name="T8" fmla="*/ 477 w 1549"/>
                <a:gd name="T9" fmla="*/ 1017 h 1017"/>
              </a:gdLst>
              <a:ahLst/>
              <a:cxnLst>
                <a:cxn ang="0">
                  <a:pos x="T0" y="T1"/>
                </a:cxn>
                <a:cxn ang="0">
                  <a:pos x="T2" y="T3"/>
                </a:cxn>
                <a:cxn ang="0">
                  <a:pos x="T4" y="T5"/>
                </a:cxn>
                <a:cxn ang="0">
                  <a:pos x="T6" y="T7"/>
                </a:cxn>
                <a:cxn ang="0">
                  <a:pos x="T8" y="T9"/>
                </a:cxn>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3" name="Freeform 7">
              <a:extLst>
                <a:ext uri="{FF2B5EF4-FFF2-40B4-BE49-F238E27FC236}">
                  <a16:creationId xmlns:a16="http://schemas.microsoft.com/office/drawing/2014/main" id="{091A4076-E94C-4E3A-BDAF-3D51C167CE6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251351" y="1788400"/>
              <a:ext cx="8035925" cy="5083516"/>
            </a:xfrm>
            <a:custGeom>
              <a:avLst/>
              <a:gdLst>
                <a:gd name="T0" fmla="*/ 1302 w 1688"/>
                <a:gd name="T1" fmla="*/ 1066 h 1066"/>
                <a:gd name="T2" fmla="*/ 1613 w 1688"/>
                <a:gd name="T3" fmla="*/ 850 h 1066"/>
                <a:gd name="T4" fmla="*/ 1517 w 1688"/>
                <a:gd name="T5" fmla="*/ 471 h 1066"/>
                <a:gd name="T6" fmla="*/ 798 w 1688"/>
                <a:gd name="T7" fmla="*/ 28 h 1066"/>
                <a:gd name="T8" fmla="*/ 181 w 1688"/>
                <a:gd name="T9" fmla="*/ 333 h 1066"/>
                <a:gd name="T10" fmla="*/ 420 w 1688"/>
                <a:gd name="T11" fmla="*/ 1066 h 1066"/>
              </a:gdLst>
              <a:ahLst/>
              <a:cxnLst>
                <a:cxn ang="0">
                  <a:pos x="T0" y="T1"/>
                </a:cxn>
                <a:cxn ang="0">
                  <a:pos x="T2" y="T3"/>
                </a:cxn>
                <a:cxn ang="0">
                  <a:pos x="T4" y="T5"/>
                </a:cxn>
                <a:cxn ang="0">
                  <a:pos x="T6" y="T7"/>
                </a:cxn>
                <a:cxn ang="0">
                  <a:pos x="T8" y="T9"/>
                </a:cxn>
                <a:cxn ang="0">
                  <a:pos x="T10" y="T11"/>
                </a:cxn>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4" name="Freeform 8">
              <a:extLst>
                <a:ext uri="{FF2B5EF4-FFF2-40B4-BE49-F238E27FC236}">
                  <a16:creationId xmlns:a16="http://schemas.microsoft.com/office/drawing/2014/main" id="{257CB374-17D4-4D8A-8F6A-D79BAE50EB6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61" y="549842"/>
              <a:ext cx="10334625" cy="6322075"/>
            </a:xfrm>
            <a:custGeom>
              <a:avLst/>
              <a:gdLst>
                <a:gd name="T0" fmla="*/ 1873 w 2171"/>
                <a:gd name="T1" fmla="*/ 1326 h 1326"/>
                <a:gd name="T2" fmla="*/ 1609 w 2171"/>
                <a:gd name="T3" fmla="*/ 473 h 1326"/>
                <a:gd name="T4" fmla="*/ 880 w 2171"/>
                <a:gd name="T5" fmla="*/ 63 h 1326"/>
                <a:gd name="T6" fmla="*/ 0 w 2171"/>
                <a:gd name="T7" fmla="*/ 423 h 1326"/>
              </a:gdLst>
              <a:ahLst/>
              <a:cxnLst>
                <a:cxn ang="0">
                  <a:pos x="T0" y="T1"/>
                </a:cxn>
                <a:cxn ang="0">
                  <a:pos x="T2" y="T3"/>
                </a:cxn>
                <a:cxn ang="0">
                  <a:pos x="T4" y="T5"/>
                </a:cxn>
                <a:cxn ang="0">
                  <a:pos x="T6" y="T7"/>
                </a:cxn>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5" name="Freeform 9">
              <a:extLst>
                <a:ext uri="{FF2B5EF4-FFF2-40B4-BE49-F238E27FC236}">
                  <a16:creationId xmlns:a16="http://schemas.microsoft.com/office/drawing/2014/main" id="{6CAD8AE5-485A-40A6-9A10-B2D46F293A7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3701" y="6186246"/>
              <a:ext cx="504825" cy="681527"/>
            </a:xfrm>
            <a:custGeom>
              <a:avLst/>
              <a:gdLst>
                <a:gd name="T0" fmla="*/ 0 w 106"/>
                <a:gd name="T1" fmla="*/ 0 h 143"/>
                <a:gd name="T2" fmla="*/ 106 w 106"/>
                <a:gd name="T3" fmla="*/ 143 h 143"/>
              </a:gdLst>
              <a:ahLst/>
              <a:cxnLst>
                <a:cxn ang="0">
                  <a:pos x="T0" y="T1"/>
                </a:cxn>
                <a:cxn ang="0">
                  <a:pos x="T2" y="T3"/>
                </a:cxn>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6" name="Freeform 10">
              <a:extLst>
                <a:ext uri="{FF2B5EF4-FFF2-40B4-BE49-F238E27FC236}">
                  <a16:creationId xmlns:a16="http://schemas.microsoft.com/office/drawing/2014/main" id="{1A323CDF-8C44-4003-8C7E-56DA0652ED6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61" y="-51881"/>
              <a:ext cx="11091863" cy="6923796"/>
            </a:xfrm>
            <a:custGeom>
              <a:avLst/>
              <a:gdLst>
                <a:gd name="T0" fmla="*/ 2046 w 2330"/>
                <a:gd name="T1" fmla="*/ 1452 h 1452"/>
                <a:gd name="T2" fmla="*/ 1813 w 2330"/>
                <a:gd name="T3" fmla="*/ 601 h 1452"/>
                <a:gd name="T4" fmla="*/ 956 w 2330"/>
                <a:gd name="T5" fmla="*/ 97 h 1452"/>
                <a:gd name="T6" fmla="*/ 0 w 2330"/>
                <a:gd name="T7" fmla="*/ 366 h 1452"/>
              </a:gdLst>
              <a:ahLst/>
              <a:cxnLst>
                <a:cxn ang="0">
                  <a:pos x="T0" y="T1"/>
                </a:cxn>
                <a:cxn ang="0">
                  <a:pos x="T2" y="T3"/>
                </a:cxn>
                <a:cxn ang="0">
                  <a:pos x="T4" y="T5"/>
                </a:cxn>
                <a:cxn ang="0">
                  <a:pos x="T6" y="T7"/>
                </a:cxn>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7" name="Freeform 11">
              <a:extLst>
                <a:ext uri="{FF2B5EF4-FFF2-40B4-BE49-F238E27FC236}">
                  <a16:creationId xmlns:a16="http://schemas.microsoft.com/office/drawing/2014/main" id="{588FAE68-2618-4A05-9619-5B0476CF8B3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5426601" y="5579"/>
              <a:ext cx="5788025" cy="6847184"/>
            </a:xfrm>
            <a:custGeom>
              <a:avLst/>
              <a:gdLst>
                <a:gd name="T0" fmla="*/ 1094 w 1216"/>
                <a:gd name="T1" fmla="*/ 1436 h 1436"/>
                <a:gd name="T2" fmla="*/ 709 w 1216"/>
                <a:gd name="T3" fmla="*/ 551 h 1436"/>
                <a:gd name="T4" fmla="*/ 0 w 1216"/>
                <a:gd name="T5" fmla="*/ 0 h 1436"/>
              </a:gdLst>
              <a:ahLst/>
              <a:cxnLst>
                <a:cxn ang="0">
                  <a:pos x="T0" y="T1"/>
                </a:cxn>
                <a:cxn ang="0">
                  <a:pos x="T2" y="T3"/>
                </a:cxn>
                <a:cxn ang="0">
                  <a:pos x="T4" y="T5"/>
                </a:cxn>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8" name="Freeform 12">
              <a:extLst>
                <a:ext uri="{FF2B5EF4-FFF2-40B4-BE49-F238E27FC236}">
                  <a16:creationId xmlns:a16="http://schemas.microsoft.com/office/drawing/2014/main" id="{8BD498FC-EB33-41D8-844F-F8B658B14E06}"/>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61" y="5579"/>
              <a:ext cx="1057275" cy="614491"/>
            </a:xfrm>
            <a:custGeom>
              <a:avLst/>
              <a:gdLst>
                <a:gd name="T0" fmla="*/ 222 w 222"/>
                <a:gd name="T1" fmla="*/ 0 h 129"/>
                <a:gd name="T2" fmla="*/ 0 w 222"/>
                <a:gd name="T3" fmla="*/ 129 h 129"/>
              </a:gdLst>
              <a:ahLst/>
              <a:cxnLst>
                <a:cxn ang="0">
                  <a:pos x="T0" y="T1"/>
                </a:cxn>
                <a:cxn ang="0">
                  <a:pos x="T2" y="T3"/>
                </a:cxn>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9" name="Freeform 13">
              <a:extLst>
                <a:ext uri="{FF2B5EF4-FFF2-40B4-BE49-F238E27FC236}">
                  <a16:creationId xmlns:a16="http://schemas.microsoft.com/office/drawing/2014/main" id="{2E631E6C-DAC5-4239-818A-AA7E4D372C7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5821889" y="5579"/>
              <a:ext cx="5588000" cy="6866337"/>
            </a:xfrm>
            <a:custGeom>
              <a:avLst/>
              <a:gdLst>
                <a:gd name="T0" fmla="*/ 1067 w 1174"/>
                <a:gd name="T1" fmla="*/ 1440 h 1440"/>
                <a:gd name="T2" fmla="*/ 698 w 1174"/>
                <a:gd name="T3" fmla="*/ 577 h 1440"/>
                <a:gd name="T4" fmla="*/ 0 w 1174"/>
                <a:gd name="T5" fmla="*/ 0 h 1440"/>
              </a:gdLst>
              <a:ahLst/>
              <a:cxnLst>
                <a:cxn ang="0">
                  <a:pos x="T0" y="T1"/>
                </a:cxn>
                <a:cxn ang="0">
                  <a:pos x="T2" y="T3"/>
                </a:cxn>
                <a:cxn ang="0">
                  <a:pos x="T4" y="T5"/>
                </a:cxn>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0" name="Freeform 14">
              <a:extLst>
                <a:ext uri="{FF2B5EF4-FFF2-40B4-BE49-F238E27FC236}">
                  <a16:creationId xmlns:a16="http://schemas.microsoft.com/office/drawing/2014/main" id="{9AF25E18-21FA-4C72-BFBA-6970C2299AA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3701" y="790"/>
              <a:ext cx="595313" cy="352734"/>
            </a:xfrm>
            <a:custGeom>
              <a:avLst/>
              <a:gdLst>
                <a:gd name="T0" fmla="*/ 125 w 125"/>
                <a:gd name="T1" fmla="*/ 0 h 74"/>
                <a:gd name="T2" fmla="*/ 0 w 125"/>
                <a:gd name="T3" fmla="*/ 74 h 74"/>
              </a:gdLst>
              <a:ahLst/>
              <a:cxnLst>
                <a:cxn ang="0">
                  <a:pos x="T0" y="T1"/>
                </a:cxn>
                <a:cxn ang="0">
                  <a:pos x="T2" y="T3"/>
                </a:cxn>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1" name="Freeform 15">
              <a:extLst>
                <a:ext uri="{FF2B5EF4-FFF2-40B4-BE49-F238E27FC236}">
                  <a16:creationId xmlns:a16="http://schemas.microsoft.com/office/drawing/2014/main" id="{FEFCA527-806C-494B-B0FA-BC2DCBB8AF4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012389" y="5579"/>
              <a:ext cx="5497513" cy="6866337"/>
            </a:xfrm>
            <a:custGeom>
              <a:avLst/>
              <a:gdLst>
                <a:gd name="T0" fmla="*/ 1056 w 1155"/>
                <a:gd name="T1" fmla="*/ 1440 h 1440"/>
                <a:gd name="T2" fmla="*/ 686 w 1155"/>
                <a:gd name="T3" fmla="*/ 580 h 1440"/>
                <a:gd name="T4" fmla="*/ 0 w 1155"/>
                <a:gd name="T5" fmla="*/ 0 h 1440"/>
              </a:gdLst>
              <a:ahLst/>
              <a:cxnLst>
                <a:cxn ang="0">
                  <a:pos x="T0" y="T1"/>
                </a:cxn>
                <a:cxn ang="0">
                  <a:pos x="T2" y="T3"/>
                </a:cxn>
                <a:cxn ang="0">
                  <a:pos x="T4" y="T5"/>
                </a:cxn>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2" name="Freeform 16">
              <a:extLst>
                <a:ext uri="{FF2B5EF4-FFF2-40B4-BE49-F238E27FC236}">
                  <a16:creationId xmlns:a16="http://schemas.microsoft.com/office/drawing/2014/main" id="{1348858B-E257-4F55-824B-A4E0E12B2D16}"/>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61" y="5579"/>
              <a:ext cx="357188" cy="213875"/>
            </a:xfrm>
            <a:custGeom>
              <a:avLst/>
              <a:gdLst>
                <a:gd name="T0" fmla="*/ 75 w 75"/>
                <a:gd name="T1" fmla="*/ 0 h 45"/>
                <a:gd name="T2" fmla="*/ 0 w 75"/>
                <a:gd name="T3" fmla="*/ 45 h 45"/>
              </a:gdLst>
              <a:ahLst/>
              <a:cxnLst>
                <a:cxn ang="0">
                  <a:pos x="T0" y="T1"/>
                </a:cxn>
                <a:cxn ang="0">
                  <a:pos x="T2" y="T3"/>
                </a:cxn>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3" name="Freeform 17">
              <a:extLst>
                <a:ext uri="{FF2B5EF4-FFF2-40B4-BE49-F238E27FC236}">
                  <a16:creationId xmlns:a16="http://schemas.microsoft.com/office/drawing/2014/main" id="{0328079F-5D7D-4C32-94FE-4746AABC908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210826" y="790"/>
              <a:ext cx="5522913" cy="6871126"/>
            </a:xfrm>
            <a:custGeom>
              <a:avLst/>
              <a:gdLst>
                <a:gd name="T0" fmla="*/ 1053 w 1160"/>
                <a:gd name="T1" fmla="*/ 1441 h 1441"/>
                <a:gd name="T2" fmla="*/ 705 w 1160"/>
                <a:gd name="T3" fmla="*/ 599 h 1441"/>
                <a:gd name="T4" fmla="*/ 0 w 1160"/>
                <a:gd name="T5" fmla="*/ 0 h 1441"/>
              </a:gdLst>
              <a:ahLst/>
              <a:cxnLst>
                <a:cxn ang="0">
                  <a:pos x="T0" y="T1"/>
                </a:cxn>
                <a:cxn ang="0">
                  <a:pos x="T2" y="T3"/>
                </a:cxn>
                <a:cxn ang="0">
                  <a:pos x="T4" y="T5"/>
                </a:cxn>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4" name="Freeform 18">
              <a:extLst>
                <a:ext uri="{FF2B5EF4-FFF2-40B4-BE49-F238E27FC236}">
                  <a16:creationId xmlns:a16="http://schemas.microsoft.com/office/drawing/2014/main" id="{936F7460-760A-4C69-B444-66970423A60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463239" y="5579"/>
              <a:ext cx="5413375" cy="6866337"/>
            </a:xfrm>
            <a:custGeom>
              <a:avLst/>
              <a:gdLst>
                <a:gd name="T0" fmla="*/ 1040 w 1137"/>
                <a:gd name="T1" fmla="*/ 1440 h 1440"/>
                <a:gd name="T2" fmla="*/ 698 w 1137"/>
                <a:gd name="T3" fmla="*/ 611 h 1440"/>
                <a:gd name="T4" fmla="*/ 0 w 1137"/>
                <a:gd name="T5" fmla="*/ 0 h 1440"/>
              </a:gdLst>
              <a:ahLst/>
              <a:cxnLst>
                <a:cxn ang="0">
                  <a:pos x="T0" y="T1"/>
                </a:cxn>
                <a:cxn ang="0">
                  <a:pos x="T2" y="T3"/>
                </a:cxn>
                <a:cxn ang="0">
                  <a:pos x="T4" y="T5"/>
                </a:cxn>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5" name="Freeform 19">
              <a:extLst>
                <a:ext uri="{FF2B5EF4-FFF2-40B4-BE49-F238E27FC236}">
                  <a16:creationId xmlns:a16="http://schemas.microsoft.com/office/drawing/2014/main" id="{046A42DA-07A5-4FC4-9A8E-E7803145E82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877576" y="5579"/>
              <a:ext cx="5037138" cy="6861550"/>
            </a:xfrm>
            <a:custGeom>
              <a:avLst/>
              <a:gdLst>
                <a:gd name="T0" fmla="*/ 1011 w 1058"/>
                <a:gd name="T1" fmla="*/ 1439 h 1439"/>
                <a:gd name="T2" fmla="*/ 648 w 1058"/>
                <a:gd name="T3" fmla="*/ 617 h 1439"/>
                <a:gd name="T4" fmla="*/ 0 w 1058"/>
                <a:gd name="T5" fmla="*/ 0 h 1439"/>
              </a:gdLst>
              <a:ahLst/>
              <a:cxnLst>
                <a:cxn ang="0">
                  <a:pos x="T0" y="T1"/>
                </a:cxn>
                <a:cxn ang="0">
                  <a:pos x="T2" y="T3"/>
                </a:cxn>
                <a:cxn ang="0">
                  <a:pos x="T4" y="T5"/>
                </a:cxn>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6" name="Freeform 20">
              <a:extLst>
                <a:ext uri="{FF2B5EF4-FFF2-40B4-BE49-F238E27FC236}">
                  <a16:creationId xmlns:a16="http://schemas.microsoft.com/office/drawing/2014/main" id="{EAD3D7E7-545F-40E9-9CDA-83D9F4E4BF26}"/>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8768289" y="5579"/>
              <a:ext cx="3417888" cy="2742066"/>
            </a:xfrm>
            <a:custGeom>
              <a:avLst/>
              <a:gdLst>
                <a:gd name="T0" fmla="*/ 718 w 718"/>
                <a:gd name="T1" fmla="*/ 575 h 575"/>
                <a:gd name="T2" fmla="*/ 0 w 718"/>
                <a:gd name="T3" fmla="*/ 0 h 575"/>
              </a:gdLst>
              <a:ahLst/>
              <a:cxnLst>
                <a:cxn ang="0">
                  <a:pos x="T0" y="T1"/>
                </a:cxn>
                <a:cxn ang="0">
                  <a:pos x="T2" y="T3"/>
                </a:cxn>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7" name="Freeform 21">
              <a:extLst>
                <a:ext uri="{FF2B5EF4-FFF2-40B4-BE49-F238E27FC236}">
                  <a16:creationId xmlns:a16="http://schemas.microsoft.com/office/drawing/2014/main" id="{A82941B0-23C5-480D-8374-A5427FDF03D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9235014" y="10367"/>
              <a:ext cx="2951163" cy="2555325"/>
            </a:xfrm>
            <a:custGeom>
              <a:avLst/>
              <a:gdLst>
                <a:gd name="T0" fmla="*/ 620 w 620"/>
                <a:gd name="T1" fmla="*/ 536 h 536"/>
                <a:gd name="T2" fmla="*/ 0 w 620"/>
                <a:gd name="T3" fmla="*/ 0 h 536"/>
              </a:gdLst>
              <a:ahLst/>
              <a:cxnLst>
                <a:cxn ang="0">
                  <a:pos x="T0" y="T1"/>
                </a:cxn>
                <a:cxn ang="0">
                  <a:pos x="T2" y="T3"/>
                </a:cxn>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8" name="Freeform 22">
              <a:extLst>
                <a:ext uri="{FF2B5EF4-FFF2-40B4-BE49-F238E27FC236}">
                  <a16:creationId xmlns:a16="http://schemas.microsoft.com/office/drawing/2014/main" id="{E25E04FF-BCA7-48D1-B958-C35D3E94EF3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020826" y="5579"/>
              <a:ext cx="2165350" cy="1358265"/>
            </a:xfrm>
            <a:custGeom>
              <a:avLst/>
              <a:gdLst>
                <a:gd name="T0" fmla="*/ 0 w 455"/>
                <a:gd name="T1" fmla="*/ 0 h 285"/>
                <a:gd name="T2" fmla="*/ 455 w 455"/>
                <a:gd name="T3" fmla="*/ 285 h 285"/>
              </a:gdLst>
              <a:ahLst/>
              <a:cxnLst>
                <a:cxn ang="0">
                  <a:pos x="T0" y="T1"/>
                </a:cxn>
                <a:cxn ang="0">
                  <a:pos x="T2" y="T3"/>
                </a:cxn>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9" name="Freeform 23">
              <a:extLst>
                <a:ext uri="{FF2B5EF4-FFF2-40B4-BE49-F238E27FC236}">
                  <a16:creationId xmlns:a16="http://schemas.microsoft.com/office/drawing/2014/main" id="{A7E8EF9C-5522-451C-8CB5-0575E245237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90826" y="5579"/>
              <a:ext cx="895350" cy="534687"/>
            </a:xfrm>
            <a:custGeom>
              <a:avLst/>
              <a:gdLst>
                <a:gd name="T0" fmla="*/ 0 w 188"/>
                <a:gd name="T1" fmla="*/ 0 h 112"/>
                <a:gd name="T2" fmla="*/ 188 w 188"/>
                <a:gd name="T3" fmla="*/ 112 h 112"/>
              </a:gdLst>
              <a:ahLst/>
              <a:cxnLst>
                <a:cxn ang="0">
                  <a:pos x="T0" y="T1"/>
                </a:cxn>
                <a:cxn ang="0">
                  <a:pos x="T2" y="T3"/>
                </a:cxn>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grpSp>
        <p:nvGrpSpPr>
          <p:cNvPr id="60" name="Group 32">
            <a:extLst>
              <a:ext uri="{FF2B5EF4-FFF2-40B4-BE49-F238E27FC236}">
                <a16:creationId xmlns:a16="http://schemas.microsoft.com/office/drawing/2014/main" id="{C7D119FF-606C-4006-A3CB-C83426DCA15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258942" y="3893141"/>
            <a:ext cx="5648782" cy="1771275"/>
            <a:chOff x="3258942" y="3893141"/>
            <a:chExt cx="5648782" cy="1771275"/>
          </a:xfrm>
        </p:grpSpPr>
        <p:sp>
          <p:nvSpPr>
            <p:cNvPr id="61" name="Isosceles Triangle 39">
              <a:extLst>
                <a:ext uri="{FF2B5EF4-FFF2-40B4-BE49-F238E27FC236}">
                  <a16:creationId xmlns:a16="http://schemas.microsoft.com/office/drawing/2014/main" id="{C910710A-4E31-4871-8A01-586AC5FC076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Rectangle 34">
              <a:extLst>
                <a:ext uri="{FF2B5EF4-FFF2-40B4-BE49-F238E27FC236}">
                  <a16:creationId xmlns:a16="http://schemas.microsoft.com/office/drawing/2014/main" id="{F1437FA2-C275-4241-AD89-34B44DE74C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58942" y="3893141"/>
              <a:ext cx="5648782" cy="142021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a:extLst>
              <a:ext uri="{FF2B5EF4-FFF2-40B4-BE49-F238E27FC236}">
                <a16:creationId xmlns:a16="http://schemas.microsoft.com/office/drawing/2014/main" id="{EB064012-6B3B-B14A-9569-3AF2D92B8716}"/>
              </a:ext>
            </a:extLst>
          </p:cNvPr>
          <p:cNvSpPr>
            <a:spLocks noGrp="1"/>
          </p:cNvSpPr>
          <p:nvPr>
            <p:ph type="ctrTitle"/>
          </p:nvPr>
        </p:nvSpPr>
        <p:spPr>
          <a:xfrm>
            <a:off x="3341238" y="3853672"/>
            <a:ext cx="5495069" cy="1026279"/>
          </a:xfrm>
        </p:spPr>
        <p:txBody>
          <a:bodyPr>
            <a:normAutofit fontScale="90000"/>
          </a:bodyPr>
          <a:lstStyle/>
          <a:p>
            <a:br>
              <a:rPr lang="en-AU" sz="2400" dirty="0">
                <a:solidFill>
                  <a:srgbClr val="FFFFFF"/>
                </a:solidFill>
              </a:rPr>
            </a:br>
            <a:br>
              <a:rPr lang="en-AU" sz="2400" dirty="0">
                <a:solidFill>
                  <a:srgbClr val="FFFFFF"/>
                </a:solidFill>
              </a:rPr>
            </a:br>
            <a:br>
              <a:rPr lang="en-AU" sz="2400" dirty="0">
                <a:solidFill>
                  <a:srgbClr val="FFFFFF"/>
                </a:solidFill>
              </a:rPr>
            </a:br>
            <a:br>
              <a:rPr lang="en-AU" sz="2400" dirty="0">
                <a:solidFill>
                  <a:srgbClr val="FFFFFF"/>
                </a:solidFill>
              </a:rPr>
            </a:br>
            <a:br>
              <a:rPr lang="en-AU" sz="2400" dirty="0">
                <a:solidFill>
                  <a:srgbClr val="FFFFFF"/>
                </a:solidFill>
              </a:rPr>
            </a:br>
            <a:br>
              <a:rPr lang="en-AU" sz="2400" dirty="0">
                <a:solidFill>
                  <a:srgbClr val="FFFFFF"/>
                </a:solidFill>
              </a:rPr>
            </a:br>
            <a:br>
              <a:rPr lang="en-AU" sz="2400" dirty="0">
                <a:solidFill>
                  <a:srgbClr val="FFFFFF"/>
                </a:solidFill>
              </a:rPr>
            </a:br>
            <a:br>
              <a:rPr lang="en-AU" sz="2400" dirty="0">
                <a:solidFill>
                  <a:srgbClr val="FFFFFF"/>
                </a:solidFill>
              </a:rPr>
            </a:br>
            <a:br>
              <a:rPr lang="en-AU" sz="2400" dirty="0">
                <a:solidFill>
                  <a:srgbClr val="FFFFFF"/>
                </a:solidFill>
              </a:rPr>
            </a:br>
            <a:br>
              <a:rPr lang="en-AU" sz="2400" dirty="0">
                <a:solidFill>
                  <a:srgbClr val="FFFFFF"/>
                </a:solidFill>
              </a:rPr>
            </a:br>
            <a:br>
              <a:rPr lang="en-AU" sz="2400" dirty="0">
                <a:solidFill>
                  <a:srgbClr val="FFFFFF"/>
                </a:solidFill>
              </a:rPr>
            </a:br>
            <a:br>
              <a:rPr lang="en-AU" sz="2400" dirty="0">
                <a:solidFill>
                  <a:srgbClr val="FFFFFF"/>
                </a:solidFill>
              </a:rPr>
            </a:br>
            <a:br>
              <a:rPr lang="en-AU" sz="2400" dirty="0">
                <a:solidFill>
                  <a:srgbClr val="FFFFFF"/>
                </a:solidFill>
              </a:rPr>
            </a:br>
            <a:br>
              <a:rPr lang="en-AU" sz="2400" dirty="0">
                <a:solidFill>
                  <a:srgbClr val="FFFFFF"/>
                </a:solidFill>
              </a:rPr>
            </a:br>
            <a:r>
              <a:rPr lang="en-AU" sz="2400" dirty="0">
                <a:solidFill>
                  <a:srgbClr val="FFFFFF"/>
                </a:solidFill>
              </a:rPr>
              <a:t> </a:t>
            </a:r>
            <a:r>
              <a:rPr lang="en-AU" sz="2000" dirty="0">
                <a:solidFill>
                  <a:srgbClr val="FFFFFF"/>
                </a:solidFill>
              </a:rPr>
              <a:t>TEXT: Fundamentals of Management – Samson</a:t>
            </a:r>
            <a:br>
              <a:rPr lang="en-AU" sz="2200" dirty="0">
                <a:solidFill>
                  <a:srgbClr val="FFFFFF"/>
                </a:solidFill>
              </a:rPr>
            </a:br>
            <a:endParaRPr lang="en-AU" sz="2200" dirty="0">
              <a:solidFill>
                <a:srgbClr val="FFFFFF"/>
              </a:solidFill>
            </a:endParaRPr>
          </a:p>
        </p:txBody>
      </p:sp>
      <p:sp>
        <p:nvSpPr>
          <p:cNvPr id="3" name="Subtitle 2">
            <a:extLst>
              <a:ext uri="{FF2B5EF4-FFF2-40B4-BE49-F238E27FC236}">
                <a16:creationId xmlns:a16="http://schemas.microsoft.com/office/drawing/2014/main" id="{8ABD6557-73FA-B44E-B6CE-F7BCE0771AD4}"/>
              </a:ext>
            </a:extLst>
          </p:cNvPr>
          <p:cNvSpPr>
            <a:spLocks noGrp="1"/>
          </p:cNvSpPr>
          <p:nvPr>
            <p:ph type="subTitle" idx="1"/>
          </p:nvPr>
        </p:nvSpPr>
        <p:spPr>
          <a:xfrm>
            <a:off x="3341238" y="4707986"/>
            <a:ext cx="5495069" cy="522636"/>
          </a:xfrm>
        </p:spPr>
        <p:txBody>
          <a:bodyPr>
            <a:normAutofit/>
          </a:bodyPr>
          <a:lstStyle/>
          <a:p>
            <a:endParaRPr lang="en-AU" sz="1100" dirty="0">
              <a:solidFill>
                <a:srgbClr val="FFFFFF"/>
              </a:solidFill>
            </a:endParaRPr>
          </a:p>
          <a:p>
            <a:r>
              <a:rPr lang="en-AU" sz="1100" dirty="0">
                <a:solidFill>
                  <a:srgbClr val="FFFFFF"/>
                </a:solidFill>
              </a:rPr>
              <a:t>Email Questions to: </a:t>
            </a:r>
            <a:r>
              <a:rPr lang="en-AU" sz="1100" dirty="0">
                <a:solidFill>
                  <a:srgbClr val="FFFFFF"/>
                </a:solidFill>
                <a:hlinkClick r:id="rId2"/>
              </a:rPr>
              <a:t>atokaji@Sheridan.edu.au</a:t>
            </a:r>
            <a:endParaRPr lang="en-AU" sz="1100" dirty="0">
              <a:solidFill>
                <a:srgbClr val="FFFFFF"/>
              </a:solidFill>
            </a:endParaRPr>
          </a:p>
        </p:txBody>
      </p:sp>
      <p:sp>
        <p:nvSpPr>
          <p:cNvPr id="63" name="Rectangle 36">
            <a:extLst>
              <a:ext uri="{FF2B5EF4-FFF2-40B4-BE49-F238E27FC236}">
                <a16:creationId xmlns:a16="http://schemas.microsoft.com/office/drawing/2014/main" id="{BC72E954-3173-4229-93A2-B05A46E096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58942" y="1177047"/>
            <a:ext cx="5648782" cy="2623954"/>
          </a:xfrm>
          <a:prstGeom prst="rect">
            <a:avLst/>
          </a:prstGeom>
          <a:solidFill>
            <a:schemeClr val="bg1"/>
          </a:solidFill>
          <a:ln w="9525">
            <a:solidFill>
              <a:schemeClr val="tx1">
                <a:alpha val="2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3A05C492-FBF0-364D-82BE-AAAFA3385E1E}"/>
              </a:ext>
            </a:extLst>
          </p:cNvPr>
          <p:cNvPicPr/>
          <p:nvPr/>
        </p:nvPicPr>
        <p:blipFill>
          <a:blip r:embed="rId3"/>
          <a:stretch>
            <a:fillRect/>
          </a:stretch>
        </p:blipFill>
        <p:spPr bwMode="auto">
          <a:xfrm>
            <a:off x="3427333" y="1854230"/>
            <a:ext cx="5321062" cy="1269491"/>
          </a:xfrm>
          <a:prstGeom prst="rect">
            <a:avLst/>
          </a:prstGeom>
          <a:noFill/>
          <a:ln w="12700">
            <a:noFill/>
          </a:ln>
        </p:spPr>
      </p:pic>
      <p:pic>
        <p:nvPicPr>
          <p:cNvPr id="4" name="Picture 3">
            <a:extLst>
              <a:ext uri="{FF2B5EF4-FFF2-40B4-BE49-F238E27FC236}">
                <a16:creationId xmlns:a16="http://schemas.microsoft.com/office/drawing/2014/main" id="{6340BDF2-005B-914D-8D3B-63C3790C9285}"/>
              </a:ext>
            </a:extLst>
          </p:cNvPr>
          <p:cNvPicPr/>
          <p:nvPr/>
        </p:nvPicPr>
        <p:blipFill>
          <a:blip r:embed="rId3"/>
          <a:srcRect/>
          <a:stretch>
            <a:fillRect/>
          </a:stretch>
        </p:blipFill>
        <p:spPr bwMode="auto">
          <a:xfrm>
            <a:off x="9959954" y="6122762"/>
            <a:ext cx="1971675" cy="469265"/>
          </a:xfrm>
          <a:prstGeom prst="rect">
            <a:avLst/>
          </a:prstGeom>
          <a:noFill/>
          <a:ln w="9525">
            <a:noFill/>
            <a:miter lim="800000"/>
            <a:headEnd/>
            <a:tailEnd/>
          </a:ln>
        </p:spPr>
      </p:pic>
    </p:spTree>
    <p:extLst>
      <p:ext uri="{BB962C8B-B14F-4D97-AF65-F5344CB8AC3E}">
        <p14:creationId xmlns:p14="http://schemas.microsoft.com/office/powerpoint/2010/main" val="34845834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4EA5F0-3393-8C4C-BFCA-A709C413A27F}"/>
              </a:ext>
            </a:extLst>
          </p:cNvPr>
          <p:cNvSpPr>
            <a:spLocks noGrp="1"/>
          </p:cNvSpPr>
          <p:nvPr>
            <p:ph type="title"/>
          </p:nvPr>
        </p:nvSpPr>
        <p:spPr>
          <a:xfrm>
            <a:off x="395467" y="179705"/>
            <a:ext cx="10515600" cy="856298"/>
          </a:xfrm>
        </p:spPr>
        <p:txBody>
          <a:bodyPr/>
          <a:lstStyle/>
          <a:p>
            <a:r>
              <a:rPr lang="en-AU" b="1" dirty="0"/>
              <a:t>Chapter One Revision: </a:t>
            </a:r>
          </a:p>
        </p:txBody>
      </p:sp>
      <p:sp>
        <p:nvSpPr>
          <p:cNvPr id="3" name="Content Placeholder 2">
            <a:extLst>
              <a:ext uri="{FF2B5EF4-FFF2-40B4-BE49-F238E27FC236}">
                <a16:creationId xmlns:a16="http://schemas.microsoft.com/office/drawing/2014/main" id="{9776EF43-0ABD-9949-87EB-57207E9B6780}"/>
              </a:ext>
            </a:extLst>
          </p:cNvPr>
          <p:cNvSpPr>
            <a:spLocks noGrp="1"/>
          </p:cNvSpPr>
          <p:nvPr>
            <p:ph idx="1"/>
          </p:nvPr>
        </p:nvSpPr>
        <p:spPr>
          <a:xfrm>
            <a:off x="838200" y="1165066"/>
            <a:ext cx="10515600" cy="5017770"/>
          </a:xfrm>
        </p:spPr>
        <p:txBody>
          <a:bodyPr>
            <a:normAutofit fontScale="92500" lnSpcReduction="10000"/>
          </a:bodyPr>
          <a:lstStyle/>
          <a:p>
            <a:pPr marL="514350" indent="-514350">
              <a:buAutoNum type="arabicPeriod"/>
            </a:pPr>
            <a:r>
              <a:rPr lang="en-AU" dirty="0"/>
              <a:t>Is efficiency or effectiveness more important to organisational performance? Can managers improve both simultaneously? </a:t>
            </a:r>
          </a:p>
          <a:p>
            <a:pPr marL="514350" indent="-514350">
              <a:buAutoNum type="arabicPeriod"/>
            </a:pPr>
            <a:endParaRPr lang="en-AU" dirty="0"/>
          </a:p>
          <a:p>
            <a:pPr marL="0" indent="0">
              <a:buNone/>
            </a:pPr>
            <a:r>
              <a:rPr lang="en-AU" dirty="0"/>
              <a:t>2. If managerial work is characterised by variety, fragmentation and brevity, how do managers perform basic management functions such as planning, which would seem to require reflection and analysis?</a:t>
            </a:r>
          </a:p>
          <a:p>
            <a:pPr marL="0" indent="0">
              <a:buNone/>
            </a:pPr>
            <a:r>
              <a:rPr lang="en-AU" dirty="0"/>
              <a:t> </a:t>
            </a:r>
          </a:p>
          <a:p>
            <a:pPr marL="0" indent="0">
              <a:buNone/>
            </a:pPr>
            <a:r>
              <a:rPr lang="en-AU" dirty="0"/>
              <a:t>3. How does sustainable development as a concept guide managers to do more than just maximise financial outcomes in the short term? What is the fit between concepts the concepts of sustainable development and innovation? </a:t>
            </a:r>
          </a:p>
          <a:p>
            <a:pPr marL="0" indent="0">
              <a:buNone/>
            </a:pPr>
            <a:endParaRPr lang="en-AU" dirty="0"/>
          </a:p>
          <a:p>
            <a:pPr marL="0" indent="0" algn="r">
              <a:buNone/>
            </a:pPr>
            <a:r>
              <a:rPr lang="en-AU" sz="2000" i="1" dirty="0"/>
              <a:t>- Page 41, Fundamentals of Management, Samson Et. Al. 2018  </a:t>
            </a:r>
          </a:p>
        </p:txBody>
      </p:sp>
      <p:pic>
        <p:nvPicPr>
          <p:cNvPr id="5" name="Picture 4">
            <a:extLst>
              <a:ext uri="{FF2B5EF4-FFF2-40B4-BE49-F238E27FC236}">
                <a16:creationId xmlns:a16="http://schemas.microsoft.com/office/drawing/2014/main" id="{0EB28A1A-9564-E44B-972B-6E4343828069}"/>
              </a:ext>
            </a:extLst>
          </p:cNvPr>
          <p:cNvPicPr/>
          <p:nvPr/>
        </p:nvPicPr>
        <p:blipFill>
          <a:blip r:embed="rId2"/>
          <a:srcRect/>
          <a:stretch>
            <a:fillRect/>
          </a:stretch>
        </p:blipFill>
        <p:spPr bwMode="auto">
          <a:xfrm>
            <a:off x="9925230" y="6311900"/>
            <a:ext cx="1971675" cy="469265"/>
          </a:xfrm>
          <a:prstGeom prst="rect">
            <a:avLst/>
          </a:prstGeom>
          <a:noFill/>
          <a:ln w="9525">
            <a:noFill/>
            <a:miter lim="800000"/>
            <a:headEnd/>
            <a:tailEnd/>
          </a:ln>
        </p:spPr>
      </p:pic>
    </p:spTree>
    <p:extLst>
      <p:ext uri="{BB962C8B-B14F-4D97-AF65-F5344CB8AC3E}">
        <p14:creationId xmlns:p14="http://schemas.microsoft.com/office/powerpoint/2010/main" val="35157258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A8CBCC-A919-9146-A715-502881A5D24B}"/>
              </a:ext>
            </a:extLst>
          </p:cNvPr>
          <p:cNvSpPr>
            <a:spLocks noGrp="1"/>
          </p:cNvSpPr>
          <p:nvPr>
            <p:ph type="title"/>
          </p:nvPr>
        </p:nvSpPr>
        <p:spPr/>
        <p:txBody>
          <a:bodyPr/>
          <a:lstStyle/>
          <a:p>
            <a:r>
              <a:rPr lang="en-AU" b="1" dirty="0"/>
              <a:t>Chapter One Part Two Revision: </a:t>
            </a:r>
          </a:p>
        </p:txBody>
      </p:sp>
      <p:sp>
        <p:nvSpPr>
          <p:cNvPr id="3" name="Content Placeholder 2">
            <a:extLst>
              <a:ext uri="{FF2B5EF4-FFF2-40B4-BE49-F238E27FC236}">
                <a16:creationId xmlns:a16="http://schemas.microsoft.com/office/drawing/2014/main" id="{97104CCB-5285-F747-8F90-B1CDABEA3798}"/>
              </a:ext>
            </a:extLst>
          </p:cNvPr>
          <p:cNvSpPr>
            <a:spLocks noGrp="1"/>
          </p:cNvSpPr>
          <p:nvPr>
            <p:ph idx="1"/>
          </p:nvPr>
        </p:nvSpPr>
        <p:spPr/>
        <p:txBody>
          <a:bodyPr/>
          <a:lstStyle/>
          <a:p>
            <a:pPr marL="514350" indent="-514350">
              <a:buAutoNum type="arabicPeriod"/>
            </a:pPr>
            <a:r>
              <a:rPr lang="en-AU" dirty="0"/>
              <a:t>How would you feel about working in a </a:t>
            </a:r>
            <a:r>
              <a:rPr lang="en-AU" dirty="0" err="1"/>
              <a:t>bossless</a:t>
            </a:r>
            <a:r>
              <a:rPr lang="en-AU" dirty="0"/>
              <a:t> organisation? What might be your role as a ’manager’ in such an environment? Do you think this is a trend that will continue to grow or fade away? Explain. </a:t>
            </a:r>
          </a:p>
          <a:p>
            <a:pPr marL="514350" indent="-514350">
              <a:buAutoNum type="arabicPeriod"/>
            </a:pPr>
            <a:endParaRPr lang="en-AU" dirty="0"/>
          </a:p>
          <a:p>
            <a:pPr marL="514350" indent="-514350">
              <a:buAutoNum type="arabicPeriod"/>
            </a:pPr>
            <a:r>
              <a:rPr lang="en-AU" dirty="0"/>
              <a:t>As organisations become more technology-driven, which do you think will be more important: the management of the human element, of the organisation, or the management of technology. Explain you answer. </a:t>
            </a:r>
          </a:p>
          <a:p>
            <a:pPr marL="0" indent="0" algn="r">
              <a:buNone/>
            </a:pPr>
            <a:r>
              <a:rPr lang="en-AU" sz="2000" i="1" dirty="0"/>
              <a:t>- Page 77, Fundamentals of Management, Samson Et. Al. 2018  </a:t>
            </a:r>
          </a:p>
          <a:p>
            <a:pPr marL="514350" indent="-514350">
              <a:buAutoNum type="arabicPeriod"/>
            </a:pPr>
            <a:endParaRPr lang="en-AU" sz="2000" i="1" dirty="0"/>
          </a:p>
          <a:p>
            <a:pPr marL="514350" indent="-514350">
              <a:buAutoNum type="arabicPeriod"/>
            </a:pPr>
            <a:endParaRPr lang="en-AU" dirty="0"/>
          </a:p>
        </p:txBody>
      </p:sp>
      <p:pic>
        <p:nvPicPr>
          <p:cNvPr id="4" name="Picture 3">
            <a:extLst>
              <a:ext uri="{FF2B5EF4-FFF2-40B4-BE49-F238E27FC236}">
                <a16:creationId xmlns:a16="http://schemas.microsoft.com/office/drawing/2014/main" id="{4A4AFBD2-2937-444D-B96A-63C65F3A827F}"/>
              </a:ext>
            </a:extLst>
          </p:cNvPr>
          <p:cNvPicPr/>
          <p:nvPr/>
        </p:nvPicPr>
        <p:blipFill>
          <a:blip r:embed="rId2"/>
          <a:srcRect/>
          <a:stretch>
            <a:fillRect/>
          </a:stretch>
        </p:blipFill>
        <p:spPr bwMode="auto">
          <a:xfrm>
            <a:off x="9867356" y="6311900"/>
            <a:ext cx="1971675" cy="469265"/>
          </a:xfrm>
          <a:prstGeom prst="rect">
            <a:avLst/>
          </a:prstGeom>
          <a:noFill/>
          <a:ln w="9525">
            <a:noFill/>
            <a:miter lim="800000"/>
            <a:headEnd/>
            <a:tailEnd/>
          </a:ln>
        </p:spPr>
      </p:pic>
    </p:spTree>
    <p:extLst>
      <p:ext uri="{BB962C8B-B14F-4D97-AF65-F5344CB8AC3E}">
        <p14:creationId xmlns:p14="http://schemas.microsoft.com/office/powerpoint/2010/main" val="30472362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A8CBCC-A919-9146-A715-502881A5D24B}"/>
              </a:ext>
            </a:extLst>
          </p:cNvPr>
          <p:cNvSpPr>
            <a:spLocks noGrp="1"/>
          </p:cNvSpPr>
          <p:nvPr>
            <p:ph type="title"/>
          </p:nvPr>
        </p:nvSpPr>
        <p:spPr/>
        <p:txBody>
          <a:bodyPr/>
          <a:lstStyle/>
          <a:p>
            <a:r>
              <a:rPr lang="en-AU" b="1" dirty="0"/>
              <a:t>Chapter Two Revision: </a:t>
            </a:r>
          </a:p>
        </p:txBody>
      </p:sp>
      <p:sp>
        <p:nvSpPr>
          <p:cNvPr id="3" name="Content Placeholder 2">
            <a:extLst>
              <a:ext uri="{FF2B5EF4-FFF2-40B4-BE49-F238E27FC236}">
                <a16:creationId xmlns:a16="http://schemas.microsoft.com/office/drawing/2014/main" id="{97104CCB-5285-F747-8F90-B1CDABEA3798}"/>
              </a:ext>
            </a:extLst>
          </p:cNvPr>
          <p:cNvSpPr>
            <a:spLocks noGrp="1"/>
          </p:cNvSpPr>
          <p:nvPr>
            <p:ph idx="1"/>
          </p:nvPr>
        </p:nvSpPr>
        <p:spPr/>
        <p:txBody>
          <a:bodyPr/>
          <a:lstStyle/>
          <a:p>
            <a:pPr marL="514350" indent="-514350">
              <a:buAutoNum type="arabicPeriod"/>
            </a:pPr>
            <a:r>
              <a:rPr lang="en-AU" dirty="0"/>
              <a:t>What do you think are the most important forces in the external environment creating uncertainty for organisations today? Do the forces you identified typically arise in the task environment or the general environment? </a:t>
            </a:r>
          </a:p>
          <a:p>
            <a:pPr marL="514350" indent="-514350">
              <a:buAutoNum type="arabicPeriod"/>
            </a:pPr>
            <a:endParaRPr lang="en-AU" dirty="0"/>
          </a:p>
          <a:p>
            <a:pPr marL="514350" indent="-514350">
              <a:buAutoNum type="arabicPeriod"/>
            </a:pPr>
            <a:r>
              <a:rPr lang="en-AU" dirty="0"/>
              <a:t>Many companies are ‘going green’ or adopting environmentally friendly business strategies. How do companies benefit from going green? Explain and give examples. </a:t>
            </a:r>
          </a:p>
          <a:p>
            <a:pPr marL="514350" indent="-514350">
              <a:buAutoNum type="arabicPeriod"/>
            </a:pPr>
            <a:endParaRPr lang="en-AU" dirty="0"/>
          </a:p>
          <a:p>
            <a:pPr marL="0" indent="0" algn="r">
              <a:buNone/>
            </a:pPr>
            <a:r>
              <a:rPr lang="en-AU" sz="2000" i="1" dirty="0"/>
              <a:t>- Page 125, Fundamentals of Management, Samson Et. Al. 2018  </a:t>
            </a:r>
          </a:p>
          <a:p>
            <a:pPr marL="514350" indent="-514350">
              <a:buAutoNum type="arabicPeriod"/>
            </a:pPr>
            <a:endParaRPr lang="en-AU" sz="2000" i="1" dirty="0"/>
          </a:p>
          <a:p>
            <a:pPr marL="514350" indent="-514350">
              <a:buAutoNum type="arabicPeriod"/>
            </a:pPr>
            <a:endParaRPr lang="en-AU" dirty="0"/>
          </a:p>
        </p:txBody>
      </p:sp>
      <p:pic>
        <p:nvPicPr>
          <p:cNvPr id="4" name="Picture 3">
            <a:extLst>
              <a:ext uri="{FF2B5EF4-FFF2-40B4-BE49-F238E27FC236}">
                <a16:creationId xmlns:a16="http://schemas.microsoft.com/office/drawing/2014/main" id="{4A4AFBD2-2937-444D-B96A-63C65F3A827F}"/>
              </a:ext>
            </a:extLst>
          </p:cNvPr>
          <p:cNvPicPr/>
          <p:nvPr/>
        </p:nvPicPr>
        <p:blipFill>
          <a:blip r:embed="rId2"/>
          <a:srcRect/>
          <a:stretch>
            <a:fillRect/>
          </a:stretch>
        </p:blipFill>
        <p:spPr bwMode="auto">
          <a:xfrm>
            <a:off x="9867356" y="6311900"/>
            <a:ext cx="1971675" cy="469265"/>
          </a:xfrm>
          <a:prstGeom prst="rect">
            <a:avLst/>
          </a:prstGeom>
          <a:noFill/>
          <a:ln w="9525">
            <a:noFill/>
            <a:miter lim="800000"/>
            <a:headEnd/>
            <a:tailEnd/>
          </a:ln>
        </p:spPr>
      </p:pic>
    </p:spTree>
    <p:extLst>
      <p:ext uri="{BB962C8B-B14F-4D97-AF65-F5344CB8AC3E}">
        <p14:creationId xmlns:p14="http://schemas.microsoft.com/office/powerpoint/2010/main" val="16397326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AF361D-9173-934F-B0E3-28D75D824A68}"/>
              </a:ext>
            </a:extLst>
          </p:cNvPr>
          <p:cNvSpPr>
            <a:spLocks noGrp="1"/>
          </p:cNvSpPr>
          <p:nvPr>
            <p:ph type="title"/>
          </p:nvPr>
        </p:nvSpPr>
        <p:spPr/>
        <p:txBody>
          <a:bodyPr/>
          <a:lstStyle/>
          <a:p>
            <a:r>
              <a:rPr lang="en-AU" b="1" dirty="0"/>
              <a:t>Chapter Three Revision: </a:t>
            </a:r>
          </a:p>
        </p:txBody>
      </p:sp>
      <p:sp>
        <p:nvSpPr>
          <p:cNvPr id="3" name="Content Placeholder 2">
            <a:extLst>
              <a:ext uri="{FF2B5EF4-FFF2-40B4-BE49-F238E27FC236}">
                <a16:creationId xmlns:a16="http://schemas.microsoft.com/office/drawing/2014/main" id="{F66DB7E7-C5FC-8945-9717-8B0960C9379C}"/>
              </a:ext>
            </a:extLst>
          </p:cNvPr>
          <p:cNvSpPr>
            <a:spLocks noGrp="1"/>
          </p:cNvSpPr>
          <p:nvPr>
            <p:ph idx="1"/>
          </p:nvPr>
        </p:nvSpPr>
        <p:spPr/>
        <p:txBody>
          <a:bodyPr/>
          <a:lstStyle/>
          <a:p>
            <a:pPr marL="514350" indent="-514350">
              <a:buFont typeface="+mj-lt"/>
              <a:buAutoNum type="arabicPeriod"/>
            </a:pPr>
            <a:r>
              <a:rPr lang="en-AU" dirty="0"/>
              <a:t>What steps could a company take to avoid making product design and marketing mistakes when introducing new products into a foreign country? </a:t>
            </a:r>
          </a:p>
          <a:p>
            <a:pPr marL="514350" indent="-514350">
              <a:buFont typeface="+mj-lt"/>
              <a:buAutoNum type="arabicPeriod"/>
            </a:pPr>
            <a:endParaRPr lang="en-AU" dirty="0"/>
          </a:p>
          <a:p>
            <a:pPr marL="514350" indent="-514350">
              <a:buFont typeface="+mj-lt"/>
              <a:buAutoNum type="arabicPeriod"/>
            </a:pPr>
            <a:r>
              <a:rPr lang="en-AU" dirty="0"/>
              <a:t>What does it mean to say that the world is becoming ‘borderless’ or that large organisations are ‘stateless’? </a:t>
            </a:r>
          </a:p>
          <a:p>
            <a:pPr marL="514350" indent="-514350">
              <a:buFont typeface="+mj-lt"/>
              <a:buAutoNum type="arabicPeriod"/>
            </a:pPr>
            <a:endParaRPr lang="en-AU" dirty="0"/>
          </a:p>
          <a:p>
            <a:pPr marL="514350" indent="-514350">
              <a:buFont typeface="+mj-lt"/>
              <a:buAutoNum type="arabicPeriod"/>
            </a:pPr>
            <a:endParaRPr lang="en-AU" dirty="0"/>
          </a:p>
          <a:p>
            <a:pPr marL="0" indent="0" algn="r">
              <a:buNone/>
            </a:pPr>
            <a:r>
              <a:rPr lang="en-AU" i="1" dirty="0"/>
              <a:t>- </a:t>
            </a:r>
            <a:r>
              <a:rPr lang="en-AU" sz="2000" i="1" dirty="0"/>
              <a:t>Page 166, Fundamentals of Management, Samson Et. Al. 2018  </a:t>
            </a:r>
          </a:p>
          <a:p>
            <a:pPr marL="514350" indent="-514350">
              <a:buAutoNum type="arabicPeriod"/>
            </a:pPr>
            <a:endParaRPr lang="en-AU" sz="2000" i="1" dirty="0"/>
          </a:p>
          <a:p>
            <a:pPr marL="0" indent="0" algn="r">
              <a:buNone/>
            </a:pPr>
            <a:endParaRPr lang="en-AU" dirty="0"/>
          </a:p>
        </p:txBody>
      </p:sp>
      <p:pic>
        <p:nvPicPr>
          <p:cNvPr id="4" name="Picture 3">
            <a:extLst>
              <a:ext uri="{FF2B5EF4-FFF2-40B4-BE49-F238E27FC236}">
                <a16:creationId xmlns:a16="http://schemas.microsoft.com/office/drawing/2014/main" id="{8176B59F-827A-FF43-AEB9-69CC42AA5D87}"/>
              </a:ext>
            </a:extLst>
          </p:cNvPr>
          <p:cNvPicPr/>
          <p:nvPr/>
        </p:nvPicPr>
        <p:blipFill>
          <a:blip r:embed="rId2"/>
          <a:srcRect/>
          <a:stretch>
            <a:fillRect/>
          </a:stretch>
        </p:blipFill>
        <p:spPr bwMode="auto">
          <a:xfrm>
            <a:off x="9948380" y="6311900"/>
            <a:ext cx="1971675" cy="469265"/>
          </a:xfrm>
          <a:prstGeom prst="rect">
            <a:avLst/>
          </a:prstGeom>
          <a:noFill/>
          <a:ln w="9525">
            <a:noFill/>
            <a:miter lim="800000"/>
            <a:headEnd/>
            <a:tailEnd/>
          </a:ln>
        </p:spPr>
      </p:pic>
    </p:spTree>
    <p:extLst>
      <p:ext uri="{BB962C8B-B14F-4D97-AF65-F5344CB8AC3E}">
        <p14:creationId xmlns:p14="http://schemas.microsoft.com/office/powerpoint/2010/main" val="10661916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9D2304-8E3B-DF44-9EC7-BAB1D6775BDE}"/>
              </a:ext>
            </a:extLst>
          </p:cNvPr>
          <p:cNvSpPr>
            <a:spLocks noGrp="1"/>
          </p:cNvSpPr>
          <p:nvPr>
            <p:ph type="title"/>
          </p:nvPr>
        </p:nvSpPr>
        <p:spPr>
          <a:xfrm>
            <a:off x="369570" y="246379"/>
            <a:ext cx="10515600" cy="869315"/>
          </a:xfrm>
        </p:spPr>
        <p:txBody>
          <a:bodyPr/>
          <a:lstStyle/>
          <a:p>
            <a:r>
              <a:rPr lang="en-AU" b="1" dirty="0"/>
              <a:t>Chapter Four Revision: </a:t>
            </a:r>
          </a:p>
        </p:txBody>
      </p:sp>
      <p:sp>
        <p:nvSpPr>
          <p:cNvPr id="3" name="Content Placeholder 2">
            <a:extLst>
              <a:ext uri="{FF2B5EF4-FFF2-40B4-BE49-F238E27FC236}">
                <a16:creationId xmlns:a16="http://schemas.microsoft.com/office/drawing/2014/main" id="{239B596E-21FA-D643-85D5-5FB4F68E32D0}"/>
              </a:ext>
            </a:extLst>
          </p:cNvPr>
          <p:cNvSpPr>
            <a:spLocks noGrp="1"/>
          </p:cNvSpPr>
          <p:nvPr>
            <p:ph idx="1"/>
          </p:nvPr>
        </p:nvSpPr>
        <p:spPr>
          <a:xfrm>
            <a:off x="838200" y="1296352"/>
            <a:ext cx="10515600" cy="4834890"/>
          </a:xfrm>
        </p:spPr>
        <p:txBody>
          <a:bodyPr>
            <a:normAutofit fontScale="92500" lnSpcReduction="20000"/>
          </a:bodyPr>
          <a:lstStyle/>
          <a:p>
            <a:pPr marL="514350" indent="-514350">
              <a:buFont typeface="+mj-lt"/>
              <a:buAutoNum type="arabicPeriod"/>
            </a:pPr>
            <a:r>
              <a:rPr lang="en-AU" dirty="0"/>
              <a:t>Is it reasonable to expect that managers can measure their social and environmental performance on the same level as they measure financial performance with a triple bottom line? Discuss. </a:t>
            </a:r>
          </a:p>
          <a:p>
            <a:pPr marL="514350" indent="-514350">
              <a:buFont typeface="+mj-lt"/>
              <a:buAutoNum type="arabicPeriod"/>
            </a:pPr>
            <a:endParaRPr lang="en-AU" dirty="0"/>
          </a:p>
          <a:p>
            <a:pPr marL="514350" indent="-514350">
              <a:buFont typeface="+mj-lt"/>
              <a:buAutoNum type="arabicPeriod"/>
            </a:pPr>
            <a:r>
              <a:rPr lang="en-AU" dirty="0"/>
              <a:t>A noted business executive once said: ‘A Company’s first obligation is to be profitable. Unprofitable enterprises can’t afford to be socially responsible’. Discuss why you agree or disagree with this statement. </a:t>
            </a:r>
          </a:p>
          <a:p>
            <a:pPr marL="514350" indent="-514350">
              <a:buFont typeface="+mj-lt"/>
              <a:buAutoNum type="arabicPeriod"/>
            </a:pPr>
            <a:endParaRPr lang="en-AU" dirty="0"/>
          </a:p>
          <a:p>
            <a:pPr marL="514350" indent="-514350">
              <a:buFont typeface="+mj-lt"/>
              <a:buAutoNum type="arabicPeriod"/>
            </a:pPr>
            <a:r>
              <a:rPr lang="en-AU" dirty="0"/>
              <a:t>Which do you think would be more effective for shaping long-term ethical behaviour in an organisation; a written code of ethics combined with ethics training or strong ethical leadership? Which would have more impact, and how? </a:t>
            </a:r>
          </a:p>
          <a:p>
            <a:pPr marL="514350" indent="-514350">
              <a:buFont typeface="+mj-lt"/>
              <a:buAutoNum type="arabicPeriod"/>
            </a:pPr>
            <a:endParaRPr lang="en-AU" dirty="0"/>
          </a:p>
          <a:p>
            <a:pPr marL="0" indent="0" algn="r">
              <a:buNone/>
            </a:pPr>
            <a:r>
              <a:rPr lang="en-AU" sz="2200" i="1" dirty="0"/>
              <a:t>- Page 210, Fundamentals of Management, Samson Et. Al. 2018  </a:t>
            </a:r>
            <a:endParaRPr lang="en-AU" sz="2200" dirty="0"/>
          </a:p>
          <a:p>
            <a:pPr marL="514350" indent="-514350">
              <a:buFont typeface="+mj-lt"/>
              <a:buAutoNum type="arabicPeriod"/>
            </a:pPr>
            <a:endParaRPr lang="en-AU" dirty="0"/>
          </a:p>
        </p:txBody>
      </p:sp>
      <p:pic>
        <p:nvPicPr>
          <p:cNvPr id="4" name="Picture 3">
            <a:extLst>
              <a:ext uri="{FF2B5EF4-FFF2-40B4-BE49-F238E27FC236}">
                <a16:creationId xmlns:a16="http://schemas.microsoft.com/office/drawing/2014/main" id="{4919D36A-16F2-1C40-AC64-70FBB8FDC3EB}"/>
              </a:ext>
            </a:extLst>
          </p:cNvPr>
          <p:cNvPicPr/>
          <p:nvPr/>
        </p:nvPicPr>
        <p:blipFill>
          <a:blip r:embed="rId2"/>
          <a:srcRect/>
          <a:stretch>
            <a:fillRect/>
          </a:stretch>
        </p:blipFill>
        <p:spPr bwMode="auto">
          <a:xfrm>
            <a:off x="9832633" y="6311900"/>
            <a:ext cx="1971675" cy="469265"/>
          </a:xfrm>
          <a:prstGeom prst="rect">
            <a:avLst/>
          </a:prstGeom>
          <a:noFill/>
          <a:ln w="9525">
            <a:noFill/>
            <a:miter lim="800000"/>
            <a:headEnd/>
            <a:tailEnd/>
          </a:ln>
        </p:spPr>
      </p:pic>
    </p:spTree>
    <p:extLst>
      <p:ext uri="{BB962C8B-B14F-4D97-AF65-F5344CB8AC3E}">
        <p14:creationId xmlns:p14="http://schemas.microsoft.com/office/powerpoint/2010/main" val="6618786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27D4AA-9FDC-BB47-A07E-4D636C83E8D1}"/>
              </a:ext>
            </a:extLst>
          </p:cNvPr>
          <p:cNvSpPr>
            <a:spLocks noGrp="1"/>
          </p:cNvSpPr>
          <p:nvPr>
            <p:ph type="title"/>
          </p:nvPr>
        </p:nvSpPr>
        <p:spPr>
          <a:xfrm>
            <a:off x="186690" y="319723"/>
            <a:ext cx="10515600" cy="709295"/>
          </a:xfrm>
        </p:spPr>
        <p:txBody>
          <a:bodyPr/>
          <a:lstStyle/>
          <a:p>
            <a:r>
              <a:rPr lang="en-AU" b="1" dirty="0"/>
              <a:t>Chapter Five Revision: </a:t>
            </a:r>
          </a:p>
        </p:txBody>
      </p:sp>
      <p:sp>
        <p:nvSpPr>
          <p:cNvPr id="3" name="Content Placeholder 2">
            <a:extLst>
              <a:ext uri="{FF2B5EF4-FFF2-40B4-BE49-F238E27FC236}">
                <a16:creationId xmlns:a16="http://schemas.microsoft.com/office/drawing/2014/main" id="{24E9BE61-4F83-3A4F-9E53-6183BF43D604}"/>
              </a:ext>
            </a:extLst>
          </p:cNvPr>
          <p:cNvSpPr>
            <a:spLocks noGrp="1"/>
          </p:cNvSpPr>
          <p:nvPr>
            <p:ph idx="1"/>
          </p:nvPr>
        </p:nvSpPr>
        <p:spPr>
          <a:xfrm>
            <a:off x="838200" y="1368424"/>
            <a:ext cx="10515600" cy="4815205"/>
          </a:xfrm>
        </p:spPr>
        <p:txBody>
          <a:bodyPr/>
          <a:lstStyle/>
          <a:p>
            <a:pPr marL="514350" indent="-514350">
              <a:buFont typeface="+mj-lt"/>
              <a:buAutoNum type="arabicPeriod"/>
            </a:pPr>
            <a:r>
              <a:rPr lang="en-AU" dirty="0"/>
              <a:t>How do you think planning in today’s organisations compares to planning 25 years ago? Do you think planning becomes more important or less important in a world where everything is changing quickly and crises are a regular part of organisational life? Explain. </a:t>
            </a:r>
          </a:p>
          <a:p>
            <a:pPr marL="514350" indent="-514350">
              <a:buFont typeface="+mj-lt"/>
              <a:buAutoNum type="arabicPeriod"/>
            </a:pPr>
            <a:endParaRPr lang="en-AU" dirty="0"/>
          </a:p>
          <a:p>
            <a:pPr marL="514350" indent="-514350">
              <a:buFont typeface="+mj-lt"/>
              <a:buAutoNum type="arabicPeriod"/>
            </a:pPr>
            <a:r>
              <a:rPr lang="en-AU" dirty="0"/>
              <a:t>Goals that are overly ambitious can discourage employees and decrease motivation, yet the idea of stretch goals is proposed as a way to get people fired up and motivated. As a manger, how might you died where to draw the line between a ’good’ stretch goal and a ‘bad’ one that is unrealistic? Explain. </a:t>
            </a:r>
          </a:p>
          <a:p>
            <a:pPr marL="0" indent="0" algn="r">
              <a:buNone/>
            </a:pPr>
            <a:r>
              <a:rPr lang="en-AU" sz="2000" i="1" dirty="0"/>
              <a:t>- Page 252, Fundamentals of Management, Samson Et. Al. 2018  </a:t>
            </a:r>
          </a:p>
          <a:p>
            <a:pPr marL="0" indent="0" algn="r">
              <a:buNone/>
            </a:pPr>
            <a:endParaRPr lang="en-AU" dirty="0"/>
          </a:p>
        </p:txBody>
      </p:sp>
      <p:pic>
        <p:nvPicPr>
          <p:cNvPr id="4" name="Picture 3">
            <a:extLst>
              <a:ext uri="{FF2B5EF4-FFF2-40B4-BE49-F238E27FC236}">
                <a16:creationId xmlns:a16="http://schemas.microsoft.com/office/drawing/2014/main" id="{A2489DA1-3633-074C-8724-95A2CE5461BB}"/>
              </a:ext>
            </a:extLst>
          </p:cNvPr>
          <p:cNvPicPr/>
          <p:nvPr/>
        </p:nvPicPr>
        <p:blipFill>
          <a:blip r:embed="rId2"/>
          <a:srcRect/>
          <a:stretch>
            <a:fillRect/>
          </a:stretch>
        </p:blipFill>
        <p:spPr bwMode="auto">
          <a:xfrm>
            <a:off x="9832633" y="6311900"/>
            <a:ext cx="1971675" cy="469265"/>
          </a:xfrm>
          <a:prstGeom prst="rect">
            <a:avLst/>
          </a:prstGeom>
          <a:noFill/>
          <a:ln w="9525">
            <a:noFill/>
            <a:miter lim="800000"/>
            <a:headEnd/>
            <a:tailEnd/>
          </a:ln>
        </p:spPr>
      </p:pic>
    </p:spTree>
    <p:extLst>
      <p:ext uri="{BB962C8B-B14F-4D97-AF65-F5344CB8AC3E}">
        <p14:creationId xmlns:p14="http://schemas.microsoft.com/office/powerpoint/2010/main" val="2267686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77FD7E-0CC1-6045-B0A9-638FE06785BF}"/>
              </a:ext>
            </a:extLst>
          </p:cNvPr>
          <p:cNvSpPr>
            <a:spLocks noGrp="1"/>
          </p:cNvSpPr>
          <p:nvPr>
            <p:ph type="title"/>
          </p:nvPr>
        </p:nvSpPr>
        <p:spPr>
          <a:xfrm>
            <a:off x="632460" y="240348"/>
            <a:ext cx="10515600" cy="1190626"/>
          </a:xfrm>
        </p:spPr>
        <p:txBody>
          <a:bodyPr/>
          <a:lstStyle/>
          <a:p>
            <a:r>
              <a:rPr lang="en-AU" b="1" dirty="0"/>
              <a:t>Chapter Six Revision: </a:t>
            </a:r>
          </a:p>
        </p:txBody>
      </p:sp>
      <p:sp>
        <p:nvSpPr>
          <p:cNvPr id="3" name="Content Placeholder 2">
            <a:extLst>
              <a:ext uri="{FF2B5EF4-FFF2-40B4-BE49-F238E27FC236}">
                <a16:creationId xmlns:a16="http://schemas.microsoft.com/office/drawing/2014/main" id="{4E1F96D0-7B07-3E46-841E-DE18789D109E}"/>
              </a:ext>
            </a:extLst>
          </p:cNvPr>
          <p:cNvSpPr>
            <a:spLocks noGrp="1"/>
          </p:cNvSpPr>
          <p:nvPr>
            <p:ph idx="1"/>
          </p:nvPr>
        </p:nvSpPr>
        <p:spPr>
          <a:xfrm>
            <a:off x="838200" y="1565910"/>
            <a:ext cx="10515600" cy="4611053"/>
          </a:xfrm>
        </p:spPr>
        <p:txBody>
          <a:bodyPr>
            <a:normAutofit lnSpcReduction="10000"/>
          </a:bodyPr>
          <a:lstStyle/>
          <a:p>
            <a:pPr marL="514350" indent="-514350">
              <a:buFont typeface="+mj-lt"/>
              <a:buAutoNum type="arabicPeriod"/>
            </a:pPr>
            <a:r>
              <a:rPr lang="en-AU" dirty="0"/>
              <a:t>You are a middle manager helping to implement a new corporate cost-cutting strategy, and you’re meeting scepticism, resistance and outright hostility from your subordinates in some cases. In what ways might you or the company have been able to avoid this situation? Where do you go from here? </a:t>
            </a:r>
          </a:p>
          <a:p>
            <a:pPr marL="514350" indent="-514350">
              <a:buFont typeface="+mj-lt"/>
              <a:buAutoNum type="arabicPeriod"/>
            </a:pPr>
            <a:endParaRPr lang="en-AU" dirty="0"/>
          </a:p>
          <a:p>
            <a:pPr marL="514350" indent="-514350">
              <a:buFont typeface="+mj-lt"/>
              <a:buAutoNum type="arabicPeriod"/>
            </a:pPr>
            <a:r>
              <a:rPr lang="en-AU" dirty="0"/>
              <a:t>How might a corporate management team go about determining whether the company should diversify? What factors should they consider? What kinds of information should they collect? </a:t>
            </a:r>
          </a:p>
          <a:p>
            <a:pPr marL="514350" indent="-514350">
              <a:buFont typeface="+mj-lt"/>
              <a:buAutoNum type="arabicPeriod"/>
            </a:pPr>
            <a:endParaRPr lang="en-AU" dirty="0"/>
          </a:p>
          <a:p>
            <a:pPr marL="0" indent="0" algn="r">
              <a:buNone/>
            </a:pPr>
            <a:r>
              <a:rPr lang="en-AU" sz="2000" i="1" dirty="0"/>
              <a:t>- Page 297, Fundamentals of Management, Samson Et. Al. 2018  </a:t>
            </a:r>
          </a:p>
          <a:p>
            <a:pPr marL="0" indent="0" algn="r">
              <a:buNone/>
            </a:pPr>
            <a:endParaRPr lang="en-AU" dirty="0"/>
          </a:p>
        </p:txBody>
      </p:sp>
      <p:pic>
        <p:nvPicPr>
          <p:cNvPr id="4" name="Picture 3">
            <a:extLst>
              <a:ext uri="{FF2B5EF4-FFF2-40B4-BE49-F238E27FC236}">
                <a16:creationId xmlns:a16="http://schemas.microsoft.com/office/drawing/2014/main" id="{8E7EF220-CC83-854A-A23F-BA637317FF46}"/>
              </a:ext>
            </a:extLst>
          </p:cNvPr>
          <p:cNvPicPr/>
          <p:nvPr/>
        </p:nvPicPr>
        <p:blipFill>
          <a:blip r:embed="rId2"/>
          <a:srcRect/>
          <a:stretch>
            <a:fillRect/>
          </a:stretch>
        </p:blipFill>
        <p:spPr bwMode="auto">
          <a:xfrm>
            <a:off x="9832633" y="6311900"/>
            <a:ext cx="1971675" cy="469265"/>
          </a:xfrm>
          <a:prstGeom prst="rect">
            <a:avLst/>
          </a:prstGeom>
          <a:noFill/>
          <a:ln w="9525">
            <a:noFill/>
            <a:miter lim="800000"/>
            <a:headEnd/>
            <a:tailEnd/>
          </a:ln>
        </p:spPr>
      </p:pic>
    </p:spTree>
    <p:extLst>
      <p:ext uri="{BB962C8B-B14F-4D97-AF65-F5344CB8AC3E}">
        <p14:creationId xmlns:p14="http://schemas.microsoft.com/office/powerpoint/2010/main" val="42551101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77FD7E-0CC1-6045-B0A9-638FE06785BF}"/>
              </a:ext>
            </a:extLst>
          </p:cNvPr>
          <p:cNvSpPr>
            <a:spLocks noGrp="1"/>
          </p:cNvSpPr>
          <p:nvPr>
            <p:ph type="title"/>
          </p:nvPr>
        </p:nvSpPr>
        <p:spPr/>
        <p:txBody>
          <a:bodyPr/>
          <a:lstStyle/>
          <a:p>
            <a:r>
              <a:rPr lang="en-AU" b="1" dirty="0"/>
              <a:t>Chapter Six Part Two Revision: </a:t>
            </a:r>
          </a:p>
        </p:txBody>
      </p:sp>
      <p:sp>
        <p:nvSpPr>
          <p:cNvPr id="3" name="Content Placeholder 2">
            <a:extLst>
              <a:ext uri="{FF2B5EF4-FFF2-40B4-BE49-F238E27FC236}">
                <a16:creationId xmlns:a16="http://schemas.microsoft.com/office/drawing/2014/main" id="{4E1F96D0-7B07-3E46-841E-DE18789D109E}"/>
              </a:ext>
            </a:extLst>
          </p:cNvPr>
          <p:cNvSpPr>
            <a:spLocks noGrp="1"/>
          </p:cNvSpPr>
          <p:nvPr>
            <p:ph idx="1"/>
          </p:nvPr>
        </p:nvSpPr>
        <p:spPr/>
        <p:txBody>
          <a:bodyPr/>
          <a:lstStyle/>
          <a:p>
            <a:pPr marL="514350" indent="-514350">
              <a:buFont typeface="+mj-lt"/>
              <a:buAutoNum type="arabicPeriod"/>
            </a:pPr>
            <a:endParaRPr lang="en-AU" dirty="0"/>
          </a:p>
          <a:p>
            <a:pPr marL="514350" indent="-514350">
              <a:buFont typeface="+mj-lt"/>
              <a:buAutoNum type="arabicPeriod"/>
            </a:pPr>
            <a:r>
              <a:rPr lang="en-AU" dirty="0"/>
              <a:t>Why is decision making considered a fundamental part of management effectiveness? Explain. </a:t>
            </a:r>
          </a:p>
          <a:p>
            <a:pPr marL="514350" indent="-514350">
              <a:buFont typeface="+mj-lt"/>
              <a:buAutoNum type="arabicPeriod"/>
            </a:pPr>
            <a:endParaRPr lang="en-AU" dirty="0"/>
          </a:p>
          <a:p>
            <a:pPr marL="514350" indent="-514350">
              <a:buFont typeface="+mj-lt"/>
              <a:buAutoNum type="arabicPeriod"/>
            </a:pPr>
            <a:r>
              <a:rPr lang="en-AU" dirty="0"/>
              <a:t>What are the main differences between the administrative an political models of decision making? Explain with examples. </a:t>
            </a:r>
          </a:p>
          <a:p>
            <a:pPr marL="514350" indent="-514350">
              <a:buFont typeface="+mj-lt"/>
              <a:buAutoNum type="arabicPeriod"/>
            </a:pPr>
            <a:endParaRPr lang="en-AU" dirty="0"/>
          </a:p>
          <a:p>
            <a:pPr marL="0" indent="0" algn="r">
              <a:buNone/>
            </a:pPr>
            <a:r>
              <a:rPr lang="en-AU" sz="2000" i="1" dirty="0"/>
              <a:t>- Page 326, Fundamentals of Management, Samson Et. Al. 2018  </a:t>
            </a:r>
          </a:p>
          <a:p>
            <a:pPr marL="0" indent="0" algn="r">
              <a:buNone/>
            </a:pPr>
            <a:endParaRPr lang="en-AU" dirty="0"/>
          </a:p>
        </p:txBody>
      </p:sp>
      <p:pic>
        <p:nvPicPr>
          <p:cNvPr id="4" name="Picture 3">
            <a:extLst>
              <a:ext uri="{FF2B5EF4-FFF2-40B4-BE49-F238E27FC236}">
                <a16:creationId xmlns:a16="http://schemas.microsoft.com/office/drawing/2014/main" id="{8E7EF220-CC83-854A-A23F-BA637317FF46}"/>
              </a:ext>
            </a:extLst>
          </p:cNvPr>
          <p:cNvPicPr/>
          <p:nvPr/>
        </p:nvPicPr>
        <p:blipFill>
          <a:blip r:embed="rId2"/>
          <a:srcRect/>
          <a:stretch>
            <a:fillRect/>
          </a:stretch>
        </p:blipFill>
        <p:spPr bwMode="auto">
          <a:xfrm>
            <a:off x="9832633" y="6311900"/>
            <a:ext cx="1971675" cy="469265"/>
          </a:xfrm>
          <a:prstGeom prst="rect">
            <a:avLst/>
          </a:prstGeom>
          <a:noFill/>
          <a:ln w="9525">
            <a:noFill/>
            <a:miter lim="800000"/>
            <a:headEnd/>
            <a:tailEnd/>
          </a:ln>
        </p:spPr>
      </p:pic>
    </p:spTree>
    <p:extLst>
      <p:ext uri="{BB962C8B-B14F-4D97-AF65-F5344CB8AC3E}">
        <p14:creationId xmlns:p14="http://schemas.microsoft.com/office/powerpoint/2010/main" val="274011288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213</TotalTime>
  <Words>1423</Words>
  <Application>Microsoft Office PowerPoint</Application>
  <PresentationFormat>Widescreen</PresentationFormat>
  <Paragraphs>122</Paragraphs>
  <Slides>18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Arial</vt:lpstr>
      <vt:lpstr>Calibri</vt:lpstr>
      <vt:lpstr>Calibri Light</vt:lpstr>
      <vt:lpstr>Office Theme</vt:lpstr>
      <vt:lpstr>MN101 Principles of Management   </vt:lpstr>
      <vt:lpstr>Chapter One Revision: </vt:lpstr>
      <vt:lpstr>Chapter One Part Two Revision: </vt:lpstr>
      <vt:lpstr>Chapter Two Revision: </vt:lpstr>
      <vt:lpstr>Chapter Three Revision: </vt:lpstr>
      <vt:lpstr>Chapter Four Revision: </vt:lpstr>
      <vt:lpstr>Chapter Five Revision: </vt:lpstr>
      <vt:lpstr>Chapter Six Revision: </vt:lpstr>
      <vt:lpstr>Chapter Six Part Two Revision: </vt:lpstr>
      <vt:lpstr>Chapter Seven Revision: </vt:lpstr>
      <vt:lpstr>Chapter Eight Revision: </vt:lpstr>
      <vt:lpstr>Chapter Nine Revision: </vt:lpstr>
      <vt:lpstr>Chapter Ten Revision: </vt:lpstr>
      <vt:lpstr>Chapter Eleven Revision: </vt:lpstr>
      <vt:lpstr>Chapter Twelve Revision: </vt:lpstr>
      <vt:lpstr>Chapter Thirteen Revision: </vt:lpstr>
      <vt:lpstr>Chapter Fourteen Revision: </vt:lpstr>
      <vt:lpstr>               TEXT: Fundamentals of Management – Samson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MN101 Principles of Management 2020  </dc:title>
  <dc:creator>Andrea Tokaji</dc:creator>
  <cp:lastModifiedBy>user</cp:lastModifiedBy>
  <cp:revision>10</cp:revision>
  <dcterms:created xsi:type="dcterms:W3CDTF">2020-04-20T05:25:46Z</dcterms:created>
  <dcterms:modified xsi:type="dcterms:W3CDTF">2024-05-21T00:56:22Z</dcterms:modified>
</cp:coreProperties>
</file>