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notesMasterIdLst>
    <p:notesMasterId r:id="rId9"/>
  </p:notesMasterIdLst>
  <p:sldIdLst>
    <p:sldId id="294" r:id="rId2"/>
    <p:sldId id="257" r:id="rId3"/>
    <p:sldId id="286" r:id="rId4"/>
    <p:sldId id="296" r:id="rId5"/>
    <p:sldId id="289" r:id="rId6"/>
    <p:sldId id="290" r:id="rId7"/>
    <p:sldId id="295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71" autoAdjust="0"/>
  </p:normalViewPr>
  <p:slideViewPr>
    <p:cSldViewPr>
      <p:cViewPr varScale="1">
        <p:scale>
          <a:sx n="65" d="100"/>
          <a:sy n="65" d="100"/>
        </p:scale>
        <p:origin x="1452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30" y="6042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18B747-A099-483A-A3A5-911462C4B958}" type="datetimeFigureOut">
              <a:rPr lang="en-US" smtClean="0"/>
              <a:t>8/22/2022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52D31A-2E9A-400A-BFFB-AB1A495FEE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4749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To</a:t>
            </a:r>
            <a:r>
              <a:rPr lang="en-US" baseline="0"/>
              <a:t> animate</a:t>
            </a:r>
            <a:r>
              <a:rPr lang="en-US"/>
              <a:t>: </a:t>
            </a:r>
            <a:r>
              <a:rPr lang="en-US" dirty="0"/>
              <a:t>View</a:t>
            </a:r>
            <a:r>
              <a:rPr lang="en-US" baseline="0" dirty="0"/>
              <a:t> tab; Slide Master; Animations tab; Appear; View tab; Normal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52D31A-2E9A-400A-BFFB-AB1A495FEE0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826833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dirty="0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3DD9DF7C-ED53-4834-9003-775B5B9FB3BC}" type="datetime1">
              <a:rPr lang="en-US" smtClean="0"/>
              <a:t>8/22/2022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D16B1-E586-440F-8AE9-A039E0A1A340}" type="datetime1">
              <a:rPr lang="en-US" smtClean="0"/>
              <a:t>8/22/2022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36819-DF13-433C-9B2C-0B0B5AD9C142}" type="datetime1">
              <a:rPr lang="en-US" smtClean="0"/>
              <a:t>8/22/2022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41D21-D13C-4A10-89C3-066D16689798}" type="datetime1">
              <a:rPr lang="en-US" smtClean="0"/>
              <a:t>8/22/2022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75A1A-8389-4891-AA62-3D4F1391794F}" type="datetime1">
              <a:rPr lang="en-US" smtClean="0"/>
              <a:t>8/22/2022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94011B-80DD-4CDA-85AA-A84EE74645EA}" type="datetime1">
              <a:rPr lang="en-US" smtClean="0"/>
              <a:t>8/22/2022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6707B-73A7-4649-B370-E46B5AE585F9}" type="datetime1">
              <a:rPr lang="en-US" smtClean="0"/>
              <a:t>8/22/2022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42E54-D4BC-43B0-BAAD-D31FE79063DD}" type="datetime1">
              <a:rPr lang="en-US" smtClean="0"/>
              <a:t>8/22/2022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8D206-6D56-4596-96A7-51CA155E60D7}" type="datetime1">
              <a:rPr lang="en-US" smtClean="0"/>
              <a:t>8/22/2022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9D9AC1AA-34C5-4B43-BA0F-3CE2919D8C91}" type="datetime1">
              <a:rPr lang="en-US" smtClean="0"/>
              <a:t>8/22/2022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F9CD96D-11F6-4C60-A1D7-07572016E6D9}" type="datetime1">
              <a:rPr lang="en-US" smtClean="0"/>
              <a:t>8/22/2022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E0AA29E4-1ACE-4876-A5AC-37AF08B74F15}" type="datetime1">
              <a:rPr lang="en-US" smtClean="0"/>
              <a:t>8/22/2022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/>
              <a:t>MN312 Working with Volunteers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en-US"/>
              <a:t>Chapters 6-7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01A0E97-D813-4627-9872-17AC29937007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050586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54013" indent="-265113"/>
            <a:r>
              <a:rPr lang="en-US" dirty="0"/>
              <a:t>Interviewing potential volunteers</a:t>
            </a:r>
          </a:p>
          <a:p>
            <a:pPr marL="354013" indent="-265113"/>
            <a:r>
              <a:rPr lang="en-US" dirty="0"/>
              <a:t>Final steps of selection</a:t>
            </a:r>
          </a:p>
          <a:p>
            <a:pPr marL="354013" indent="-265113"/>
            <a:r>
              <a:rPr lang="en-US" dirty="0"/>
              <a:t>Orientation</a:t>
            </a:r>
          </a:p>
          <a:p>
            <a:pPr marL="354013" indent="-265113"/>
            <a:r>
              <a:rPr lang="en-US" dirty="0"/>
              <a:t>Training</a:t>
            </a:r>
          </a:p>
          <a:p>
            <a:pPr marL="354013" indent="-265113"/>
            <a:endParaRPr lang="en-US" dirty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/>
              <a:t>Week four </a:t>
            </a:r>
            <a:r>
              <a:rPr lang="en-US" dirty="0"/>
              <a:t>a</a:t>
            </a:r>
            <a:r>
              <a:rPr lang="en-US"/>
              <a:t>genda</a:t>
            </a:r>
            <a:r>
              <a:rPr lang="en-US" dirty="0"/>
              <a:t>			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95764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54013" indent="-265113"/>
            <a:r>
              <a:rPr lang="en-US" dirty="0"/>
              <a:t>What is ‘different’ about interviewing volunteers</a:t>
            </a:r>
          </a:p>
          <a:p>
            <a:pPr marL="627063" indent="-268288"/>
            <a:r>
              <a:rPr lang="en-US" dirty="0"/>
              <a:t>Two kinds of ‘fit’</a:t>
            </a:r>
          </a:p>
          <a:p>
            <a:pPr marL="354013" indent="-265113"/>
            <a:r>
              <a:rPr lang="en-US" dirty="0"/>
              <a:t>Dual purpose of interviews</a:t>
            </a:r>
          </a:p>
          <a:p>
            <a:pPr marL="627063" indent="-268288"/>
            <a:r>
              <a:rPr lang="en-US" dirty="0"/>
              <a:t>Looking for a fit</a:t>
            </a:r>
          </a:p>
          <a:p>
            <a:pPr marL="627063" indent="-268288"/>
            <a:r>
              <a:rPr lang="en-US" dirty="0"/>
              <a:t>Building on the recruiting pitch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Interviewing basics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01A0E97-D813-4627-9872-17AC29937007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918290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54013" indent="-265113"/>
            <a:r>
              <a:rPr lang="en-US" dirty="0"/>
              <a:t>Selecting interviewers and a venue</a:t>
            </a:r>
          </a:p>
          <a:p>
            <a:pPr marL="354013" indent="-265113"/>
            <a:r>
              <a:rPr lang="en-US" dirty="0"/>
              <a:t>Interview preparation</a:t>
            </a:r>
          </a:p>
          <a:p>
            <a:pPr marL="354013" indent="-265113"/>
            <a:r>
              <a:rPr lang="en-US" dirty="0"/>
              <a:t>Structuring an interview</a:t>
            </a:r>
          </a:p>
          <a:p>
            <a:pPr marL="627063" indent="-268288"/>
            <a:r>
              <a:rPr lang="en-US" dirty="0"/>
              <a:t>Major goals</a:t>
            </a:r>
          </a:p>
          <a:p>
            <a:pPr marL="354013" indent="-265113"/>
            <a:r>
              <a:rPr lang="en-US" dirty="0"/>
              <a:t>Closing an interview</a:t>
            </a:r>
          </a:p>
          <a:p>
            <a:pPr marL="627063" indent="-268288"/>
            <a:r>
              <a:rPr lang="en-US" dirty="0"/>
              <a:t>Turning away potential volunteers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Interviewing process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01A0E97-D813-4627-9872-17AC29937007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074469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54013" indent="-265113"/>
            <a:r>
              <a:rPr lang="en-US" dirty="0"/>
              <a:t>Avoid lengthy post-interview delays, as new volunteers will be keen to get started.</a:t>
            </a:r>
          </a:p>
          <a:p>
            <a:pPr marL="354013" indent="-265113"/>
            <a:r>
              <a:rPr lang="en-US" dirty="0"/>
              <a:t>Reference/police checks</a:t>
            </a:r>
          </a:p>
          <a:p>
            <a:pPr marL="354013" indent="-265113"/>
            <a:r>
              <a:rPr lang="en-US" dirty="0"/>
              <a:t>Signing a volunteer agreement</a:t>
            </a:r>
          </a:p>
          <a:p>
            <a:pPr marL="354013" indent="-265113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Final steps of selection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01A0E97-D813-4627-9872-17AC29937007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60659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54013" indent="-265113"/>
            <a:r>
              <a:rPr lang="en-US" dirty="0"/>
              <a:t>What to cover</a:t>
            </a:r>
          </a:p>
          <a:p>
            <a:pPr marL="354013" indent="-265113"/>
            <a:r>
              <a:rPr lang="en-US" dirty="0"/>
              <a:t>Cause orientation</a:t>
            </a:r>
          </a:p>
          <a:p>
            <a:pPr marL="627063" indent="-268288"/>
            <a:r>
              <a:rPr lang="en-US" dirty="0"/>
              <a:t>What is the mission of this NFP? Who does it assist?</a:t>
            </a:r>
          </a:p>
          <a:p>
            <a:pPr marL="354013" indent="-265113"/>
            <a:r>
              <a:rPr lang="en-US" dirty="0"/>
              <a:t>System orientation</a:t>
            </a:r>
          </a:p>
          <a:p>
            <a:pPr marL="627063" indent="-268288"/>
            <a:r>
              <a:rPr lang="en-US" dirty="0"/>
              <a:t>What work will I do? Day-to-day operating procedures?</a:t>
            </a:r>
          </a:p>
          <a:p>
            <a:pPr marL="354013" indent="-265113"/>
            <a:r>
              <a:rPr lang="en-US" dirty="0"/>
              <a:t>Social orientation</a:t>
            </a:r>
          </a:p>
          <a:p>
            <a:pPr marL="627063" indent="-268288"/>
            <a:r>
              <a:rPr lang="en-US" dirty="0"/>
              <a:t>Who will I be working with?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Orientation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01A0E97-D813-4627-9872-17AC29937007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611388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54013" indent="-265113"/>
            <a:r>
              <a:rPr lang="en-US" dirty="0"/>
              <a:t>Formal training</a:t>
            </a:r>
          </a:p>
          <a:p>
            <a:pPr marL="627063" indent="-268288"/>
            <a:r>
              <a:rPr lang="en-US" dirty="0"/>
              <a:t>Particularly useful for new volunteers</a:t>
            </a:r>
          </a:p>
          <a:p>
            <a:pPr marL="354013" indent="-265113"/>
            <a:r>
              <a:rPr lang="en-US" dirty="0"/>
              <a:t>On-the-job training</a:t>
            </a:r>
          </a:p>
          <a:p>
            <a:pPr marL="354013" indent="-265113"/>
            <a:r>
              <a:rPr lang="en-US" dirty="0"/>
              <a:t>Providing ongoing support</a:t>
            </a:r>
          </a:p>
          <a:p>
            <a:pPr marL="354013" indent="-265113"/>
            <a:r>
              <a:rPr lang="en-US" dirty="0"/>
              <a:t>Training as a benefit of volunteering</a:t>
            </a:r>
          </a:p>
          <a:p>
            <a:pPr marL="354013" indent="-265113"/>
            <a:r>
              <a:rPr lang="en-US" dirty="0"/>
              <a:t>Resistance to training</a:t>
            </a:r>
          </a:p>
          <a:p>
            <a:pPr marL="354013" indent="-265113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Training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01A0E97-D813-4627-9872-17AC29937007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9580796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5449</TotalTime>
  <Words>186</Words>
  <Application>Microsoft Office PowerPoint</Application>
  <PresentationFormat>On-screen Show (4:3)</PresentationFormat>
  <Paragraphs>48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Calibri</vt:lpstr>
      <vt:lpstr>Lucida Sans Unicode</vt:lpstr>
      <vt:lpstr>Verdana</vt:lpstr>
      <vt:lpstr>Wingdings 2</vt:lpstr>
      <vt:lpstr>Wingdings 3</vt:lpstr>
      <vt:lpstr>Concourse</vt:lpstr>
      <vt:lpstr>MN312 Working with Volunteers</vt:lpstr>
      <vt:lpstr>Week four agenda   </vt:lpstr>
      <vt:lpstr>Interviewing basics</vt:lpstr>
      <vt:lpstr>Interviewing process</vt:lpstr>
      <vt:lpstr>Final steps of selection</vt:lpstr>
      <vt:lpstr>Orientation</vt:lpstr>
      <vt:lpstr>Training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LW221 Torts A</dc:title>
  <dc:creator>Benjamin</dc:creator>
  <cp:lastModifiedBy>Blake Hurst</cp:lastModifiedBy>
  <cp:revision>93</cp:revision>
  <dcterms:created xsi:type="dcterms:W3CDTF">2015-12-07T01:55:23Z</dcterms:created>
  <dcterms:modified xsi:type="dcterms:W3CDTF">2022-08-21T23:31:08Z</dcterms:modified>
</cp:coreProperties>
</file>