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slideLayouts/slideLayout33.xml" ContentType="application/vnd.openxmlformats-officedocument.presentationml.slideLayout+xml"/>
  <Override PartName="/ppt/theme/theme33.xml" ContentType="application/vnd.openxmlformats-officedocument.theme+xml"/>
  <Override PartName="/ppt/slideLayouts/slideLayout34.xml" ContentType="application/vnd.openxmlformats-officedocument.presentationml.slideLayout+xml"/>
  <Override PartName="/ppt/theme/theme34.xml" ContentType="application/vnd.openxmlformats-officedocument.theme+xml"/>
  <Override PartName="/ppt/slideLayouts/slideLayout35.xml" ContentType="application/vnd.openxmlformats-officedocument.presentationml.slideLayout+xml"/>
  <Override PartName="/ppt/theme/theme35.xml" ContentType="application/vnd.openxmlformats-officedocument.theme+xml"/>
  <Override PartName="/ppt/slideLayouts/slideLayout36.xml" ContentType="application/vnd.openxmlformats-officedocument.presentationml.slideLayout+xml"/>
  <Override PartName="/ppt/theme/theme36.xml" ContentType="application/vnd.openxmlformats-officedocument.theme+xml"/>
  <Override PartName="/ppt/slideLayouts/slideLayout37.xml" ContentType="application/vnd.openxmlformats-officedocument.presentationml.slideLayout+xml"/>
  <Override PartName="/ppt/theme/theme37.xml" ContentType="application/vnd.openxmlformats-officedocument.theme+xml"/>
  <Override PartName="/ppt/slideLayouts/slideLayout38.xml" ContentType="application/vnd.openxmlformats-officedocument.presentationml.slideLayout+xml"/>
  <Override PartName="/ppt/theme/theme38.xml" ContentType="application/vnd.openxmlformats-officedocument.theme+xml"/>
  <Override PartName="/ppt/slideLayouts/slideLayout39.xml" ContentType="application/vnd.openxmlformats-officedocument.presentationml.slideLayout+xml"/>
  <Override PartName="/ppt/theme/theme39.xml" ContentType="application/vnd.openxmlformats-officedocument.theme+xml"/>
  <Override PartName="/ppt/slideLayouts/slideLayout40.xml" ContentType="application/vnd.openxmlformats-officedocument.presentationml.slideLayout+xml"/>
  <Override PartName="/ppt/theme/theme40.xml" ContentType="application/vnd.openxmlformats-officedocument.theme+xml"/>
  <Override PartName="/ppt/slideLayouts/slideLayout41.xml" ContentType="application/vnd.openxmlformats-officedocument.presentationml.slideLayout+xml"/>
  <Override PartName="/ppt/theme/theme41.xml" ContentType="application/vnd.openxmlformats-officedocument.theme+xml"/>
  <Override PartName="/ppt/slideLayouts/slideLayout42.xml" ContentType="application/vnd.openxmlformats-officedocument.presentationml.slideLayout+xml"/>
  <Override PartName="/ppt/theme/theme42.xml" ContentType="application/vnd.openxmlformats-officedocument.theme+xml"/>
  <Override PartName="/ppt/slideLayouts/slideLayout43.xml" ContentType="application/vnd.openxmlformats-officedocument.presentationml.slideLayout+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 id="2147483672" r:id="rId4"/>
    <p:sldMasterId id="2147483674" r:id="rId5"/>
    <p:sldMasterId id="2147483680" r:id="rId6"/>
    <p:sldMasterId id="2147483686" r:id="rId7"/>
    <p:sldMasterId id="2147483688" r:id="rId8"/>
    <p:sldMasterId id="2147483692" r:id="rId9"/>
    <p:sldMasterId id="2147483694" r:id="rId10"/>
    <p:sldMasterId id="2147483696" r:id="rId11"/>
    <p:sldMasterId id="2147483702" r:id="rId12"/>
    <p:sldMasterId id="2147483706" r:id="rId13"/>
    <p:sldMasterId id="2147483708" r:id="rId14"/>
    <p:sldMasterId id="2147483710" r:id="rId15"/>
    <p:sldMasterId id="2147483714" r:id="rId16"/>
    <p:sldMasterId id="2147483718" r:id="rId17"/>
    <p:sldMasterId id="2147483720" r:id="rId18"/>
    <p:sldMasterId id="2147483724" r:id="rId19"/>
    <p:sldMasterId id="2147483736" r:id="rId20"/>
    <p:sldMasterId id="2147483738" r:id="rId21"/>
    <p:sldMasterId id="2147483742" r:id="rId22"/>
    <p:sldMasterId id="2147483748" r:id="rId23"/>
    <p:sldMasterId id="2147483750" r:id="rId24"/>
    <p:sldMasterId id="2147483752" r:id="rId25"/>
    <p:sldMasterId id="2147483754" r:id="rId26"/>
    <p:sldMasterId id="2147483756" r:id="rId27"/>
    <p:sldMasterId id="2147483758" r:id="rId28"/>
    <p:sldMasterId id="2147483760" r:id="rId29"/>
    <p:sldMasterId id="2147483762" r:id="rId30"/>
    <p:sldMasterId id="2147483764" r:id="rId31"/>
    <p:sldMasterId id="2147483766" r:id="rId32"/>
    <p:sldMasterId id="2147483768" r:id="rId33"/>
    <p:sldMasterId id="2147483770" r:id="rId34"/>
    <p:sldMasterId id="2147483774" r:id="rId35"/>
    <p:sldMasterId id="2147483776" r:id="rId36"/>
    <p:sldMasterId id="2147483778" r:id="rId37"/>
    <p:sldMasterId id="2147483780" r:id="rId38"/>
    <p:sldMasterId id="2147483782" r:id="rId39"/>
    <p:sldMasterId id="2147483784" r:id="rId40"/>
    <p:sldMasterId id="2147483788" r:id="rId41"/>
    <p:sldMasterId id="2147483790" r:id="rId42"/>
    <p:sldMasterId id="2147483792" r:id="rId43"/>
    <p:sldMasterId id="2147483796" r:id="rId44"/>
    <p:sldMasterId id="2147483800" r:id="rId45"/>
    <p:sldMasterId id="2147483802" r:id="rId46"/>
    <p:sldMasterId id="2147483804" r:id="rId47"/>
    <p:sldMasterId id="2147483806" r:id="rId48"/>
    <p:sldMasterId id="2147483814" r:id="rId49"/>
  </p:sldMasterIdLst>
  <p:sldIdLst>
    <p:sldId id="259" r:id="rId50"/>
    <p:sldId id="262" r:id="rId51"/>
    <p:sldId id="263" r:id="rId52"/>
    <p:sldId id="265" r:id="rId53"/>
    <p:sldId id="266" r:id="rId54"/>
    <p:sldId id="269" r:id="rId55"/>
    <p:sldId id="272" r:id="rId56"/>
    <p:sldId id="273" r:id="rId57"/>
    <p:sldId id="275" r:id="rId58"/>
    <p:sldId id="276" r:id="rId59"/>
    <p:sldId id="277" r:id="rId60"/>
    <p:sldId id="280" r:id="rId61"/>
    <p:sldId id="282" r:id="rId62"/>
    <p:sldId id="283" r:id="rId63"/>
    <p:sldId id="284" r:id="rId64"/>
    <p:sldId id="286" r:id="rId65"/>
    <p:sldId id="288" r:id="rId66"/>
    <p:sldId id="289" r:id="rId67"/>
    <p:sldId id="291" r:id="rId68"/>
    <p:sldId id="297" r:id="rId69"/>
    <p:sldId id="298"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6" r:id="rId83"/>
    <p:sldId id="317" r:id="rId84"/>
    <p:sldId id="318" r:id="rId85"/>
    <p:sldId id="319" r:id="rId86"/>
    <p:sldId id="320" r:id="rId87"/>
    <p:sldId id="321" r:id="rId88"/>
    <p:sldId id="323" r:id="rId89"/>
    <p:sldId id="324" r:id="rId90"/>
    <p:sldId id="325" r:id="rId91"/>
    <p:sldId id="327" r:id="rId92"/>
    <p:sldId id="329" r:id="rId93"/>
    <p:sldId id="330" r:id="rId94"/>
    <p:sldId id="331" r:id="rId95"/>
    <p:sldId id="332" r:id="rId96"/>
    <p:sldId id="339" r:id="rId97"/>
    <p:sldId id="340" r:id="rId98"/>
    <p:sldId id="346" r:id="rId99"/>
    <p:sldId id="353" r:id="rId100"/>
    <p:sldId id="354"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8.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4.xml"/><Relationship Id="rId68" Type="http://schemas.openxmlformats.org/officeDocument/2006/relationships/slide" Target="slides/slide19.xml"/><Relationship Id="rId84" Type="http://schemas.openxmlformats.org/officeDocument/2006/relationships/slide" Target="slides/slide35.xml"/><Relationship Id="rId89" Type="http://schemas.openxmlformats.org/officeDocument/2006/relationships/slide" Target="slides/slide40.xml"/><Relationship Id="rId112" Type="http://schemas.openxmlformats.org/officeDocument/2006/relationships/slide" Target="slides/slide63.xml"/><Relationship Id="rId16" Type="http://schemas.openxmlformats.org/officeDocument/2006/relationships/slideMaster" Target="slideMasters/slideMaster16.xml"/><Relationship Id="rId107" Type="http://schemas.openxmlformats.org/officeDocument/2006/relationships/slide" Target="slides/slide5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4.xml"/><Relationship Id="rId58" Type="http://schemas.openxmlformats.org/officeDocument/2006/relationships/slide" Target="slides/slide9.xml"/><Relationship Id="rId74" Type="http://schemas.openxmlformats.org/officeDocument/2006/relationships/slide" Target="slides/slide25.xml"/><Relationship Id="rId79" Type="http://schemas.openxmlformats.org/officeDocument/2006/relationships/slide" Target="slides/slide30.xml"/><Relationship Id="rId102" Type="http://schemas.openxmlformats.org/officeDocument/2006/relationships/slide" Target="slides/slide53.xml"/><Relationship Id="rId123" Type="http://schemas.openxmlformats.org/officeDocument/2006/relationships/slide" Target="slides/slide74.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41.xml"/><Relationship Id="rId95" Type="http://schemas.openxmlformats.org/officeDocument/2006/relationships/slide" Target="slides/slide4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slide" Target="slides/slide20.xml"/><Relationship Id="rId77" Type="http://schemas.openxmlformats.org/officeDocument/2006/relationships/slide" Target="slides/slide28.xml"/><Relationship Id="rId100" Type="http://schemas.openxmlformats.org/officeDocument/2006/relationships/slide" Target="slides/slide51.xml"/><Relationship Id="rId105" Type="http://schemas.openxmlformats.org/officeDocument/2006/relationships/slide" Target="slides/slide56.xml"/><Relationship Id="rId113" Type="http://schemas.openxmlformats.org/officeDocument/2006/relationships/slide" Target="slides/slide64.xml"/><Relationship Id="rId118" Type="http://schemas.openxmlformats.org/officeDocument/2006/relationships/slide" Target="slides/slide69.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xml"/><Relationship Id="rId72" Type="http://schemas.openxmlformats.org/officeDocument/2006/relationships/slide" Target="slides/slide23.xml"/><Relationship Id="rId80" Type="http://schemas.openxmlformats.org/officeDocument/2006/relationships/slide" Target="slides/slide31.xml"/><Relationship Id="rId85" Type="http://schemas.openxmlformats.org/officeDocument/2006/relationships/slide" Target="slides/slide36.xml"/><Relationship Id="rId93" Type="http://schemas.openxmlformats.org/officeDocument/2006/relationships/slide" Target="slides/slide44.xml"/><Relationship Id="rId98" Type="http://schemas.openxmlformats.org/officeDocument/2006/relationships/slide" Target="slides/slide49.xml"/><Relationship Id="rId121"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0.xml"/><Relationship Id="rId67" Type="http://schemas.openxmlformats.org/officeDocument/2006/relationships/slide" Target="slides/slide18.xml"/><Relationship Id="rId103" Type="http://schemas.openxmlformats.org/officeDocument/2006/relationships/slide" Target="slides/slide54.xml"/><Relationship Id="rId108" Type="http://schemas.openxmlformats.org/officeDocument/2006/relationships/slide" Target="slides/slide59.xml"/><Relationship Id="rId116" Type="http://schemas.openxmlformats.org/officeDocument/2006/relationships/slide" Target="slides/slide67.xml"/><Relationship Id="rId124" Type="http://schemas.openxmlformats.org/officeDocument/2006/relationships/slide" Target="slides/slide75.xml"/><Relationship Id="rId129"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slide" Target="slides/slide21.xml"/><Relationship Id="rId75" Type="http://schemas.openxmlformats.org/officeDocument/2006/relationships/slide" Target="slides/slide26.xml"/><Relationship Id="rId83" Type="http://schemas.openxmlformats.org/officeDocument/2006/relationships/slide" Target="slides/slide34.xml"/><Relationship Id="rId88" Type="http://schemas.openxmlformats.org/officeDocument/2006/relationships/slide" Target="slides/slide39.xml"/><Relationship Id="rId91" Type="http://schemas.openxmlformats.org/officeDocument/2006/relationships/slide" Target="slides/slide42.xml"/><Relationship Id="rId96" Type="http://schemas.openxmlformats.org/officeDocument/2006/relationships/slide" Target="slides/slide47.xml"/><Relationship Id="rId111"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8.xml"/><Relationship Id="rId106" Type="http://schemas.openxmlformats.org/officeDocument/2006/relationships/slide" Target="slides/slide57.xml"/><Relationship Id="rId114" Type="http://schemas.openxmlformats.org/officeDocument/2006/relationships/slide" Target="slides/slide65.xml"/><Relationship Id="rId119" Type="http://schemas.openxmlformats.org/officeDocument/2006/relationships/slide" Target="slides/slide70.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slide" Target="slides/slide24.xml"/><Relationship Id="rId78" Type="http://schemas.openxmlformats.org/officeDocument/2006/relationships/slide" Target="slides/slide29.xml"/><Relationship Id="rId81" Type="http://schemas.openxmlformats.org/officeDocument/2006/relationships/slide" Target="slides/slide32.xml"/><Relationship Id="rId86" Type="http://schemas.openxmlformats.org/officeDocument/2006/relationships/slide" Target="slides/slide37.xml"/><Relationship Id="rId94" Type="http://schemas.openxmlformats.org/officeDocument/2006/relationships/slide" Target="slides/slide45.xml"/><Relationship Id="rId99" Type="http://schemas.openxmlformats.org/officeDocument/2006/relationships/slide" Target="slides/slide50.xml"/><Relationship Id="rId101" Type="http://schemas.openxmlformats.org/officeDocument/2006/relationships/slide" Target="slides/slide52.xml"/><Relationship Id="rId122"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0.xml"/><Relationship Id="rId34" Type="http://schemas.openxmlformats.org/officeDocument/2006/relationships/slideMaster" Target="slideMasters/slideMaster34.xml"/><Relationship Id="rId50" Type="http://schemas.openxmlformats.org/officeDocument/2006/relationships/slide" Target="slides/slide1.xml"/><Relationship Id="rId55" Type="http://schemas.openxmlformats.org/officeDocument/2006/relationships/slide" Target="slides/slide6.xml"/><Relationship Id="rId76" Type="http://schemas.openxmlformats.org/officeDocument/2006/relationships/slide" Target="slides/slide27.xml"/><Relationship Id="rId97" Type="http://schemas.openxmlformats.org/officeDocument/2006/relationships/slide" Target="slides/slide48.xml"/><Relationship Id="rId104" Type="http://schemas.openxmlformats.org/officeDocument/2006/relationships/slide" Target="slides/slide55.xml"/><Relationship Id="rId120" Type="http://schemas.openxmlformats.org/officeDocument/2006/relationships/slide" Target="slides/slide71.xml"/><Relationship Id="rId125"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22.xml"/><Relationship Id="rId92" Type="http://schemas.openxmlformats.org/officeDocument/2006/relationships/slide" Target="slides/slide4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7.xml"/><Relationship Id="rId87" Type="http://schemas.openxmlformats.org/officeDocument/2006/relationships/slide" Target="slides/slide38.xml"/><Relationship Id="rId110" Type="http://schemas.openxmlformats.org/officeDocument/2006/relationships/slide" Target="slides/slide61.xml"/><Relationship Id="rId115" Type="http://schemas.openxmlformats.org/officeDocument/2006/relationships/slide" Target="slides/slide66.xml"/><Relationship Id="rId61" Type="http://schemas.openxmlformats.org/officeDocument/2006/relationships/slide" Target="slides/slide12.xml"/><Relationship Id="rId82"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4877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59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924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0260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71570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5245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685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6082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483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782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041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6345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513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3140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744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893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21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676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5856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385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772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99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795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191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174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661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841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404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227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8850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212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3551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200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691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409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487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69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635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1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590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5219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103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834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2">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3">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4">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 lvl="5">
            <p:tnLst>
              <p:par>
                <p:cTn presetID="6" presetClass="entr" presetSubtype="16"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circle(in)">
                      <p:cBhvr>
                        <p:cTn dur="2000"/>
                        <p:tgtEl>
                          <p:spTgt spid="3"/>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pPr/>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pPr/>
              <a:t>‹#›</a:t>
            </a:fld>
            <a:endParaRPr lang="en-US"/>
          </a:p>
        </p:txBody>
      </p:sp>
    </p:spTree>
    <p:extLst>
      <p:ext uri="{BB962C8B-B14F-4D97-AF65-F5344CB8AC3E}">
        <p14:creationId xmlns:p14="http://schemas.microsoft.com/office/powerpoint/2010/main" val="589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2324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4275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5644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44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495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2">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3">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4">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 lvl="5">
            <p:tnLst>
              <p:par>
                <p:cTn presetID="2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down)">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2.xml"/><Relationship Id="rId1" Type="http://schemas.openxmlformats.org/officeDocument/2006/relationships/slideLayout" Target="../slideLayouts/slideLayout22.xml"/><Relationship Id="rId4" Type="http://schemas.openxmlformats.org/officeDocument/2006/relationships/image" Target="../media/image4.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3.xml"/><Relationship Id="rId1" Type="http://schemas.openxmlformats.org/officeDocument/2006/relationships/slideLayout" Target="../slideLayouts/slideLayout23.xml"/><Relationship Id="rId4" Type="http://schemas.openxmlformats.org/officeDocument/2006/relationships/image" Target="../media/image4.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4.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5.xml"/><Relationship Id="rId1" Type="http://schemas.openxmlformats.org/officeDocument/2006/relationships/slideLayout" Target="../slideLayouts/slideLayout25.xml"/><Relationship Id="rId4" Type="http://schemas.openxmlformats.org/officeDocument/2006/relationships/image" Target="../media/image4.pn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6.xml"/><Relationship Id="rId1" Type="http://schemas.openxmlformats.org/officeDocument/2006/relationships/slideLayout" Target="../slideLayouts/slideLayout26.xml"/><Relationship Id="rId4" Type="http://schemas.openxmlformats.org/officeDocument/2006/relationships/image" Target="../media/image4.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7.xml"/><Relationship Id="rId1" Type="http://schemas.openxmlformats.org/officeDocument/2006/relationships/slideLayout" Target="../slideLayouts/slideLayout27.xml"/><Relationship Id="rId4" Type="http://schemas.openxmlformats.org/officeDocument/2006/relationships/image" Target="../media/image4.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8.xml"/><Relationship Id="rId1" Type="http://schemas.openxmlformats.org/officeDocument/2006/relationships/slideLayout" Target="../slideLayouts/slideLayout28.xml"/><Relationship Id="rId4" Type="http://schemas.openxmlformats.org/officeDocument/2006/relationships/image" Target="../media/image4.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9.xml"/><Relationship Id="rId1" Type="http://schemas.openxmlformats.org/officeDocument/2006/relationships/slideLayout" Target="../slideLayouts/slideLayout29.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0.xml"/><Relationship Id="rId1" Type="http://schemas.openxmlformats.org/officeDocument/2006/relationships/slideLayout" Target="../slideLayouts/slideLayout30.xml"/><Relationship Id="rId4" Type="http://schemas.openxmlformats.org/officeDocument/2006/relationships/image" Target="../media/image4.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1.xml"/><Relationship Id="rId1" Type="http://schemas.openxmlformats.org/officeDocument/2006/relationships/slideLayout" Target="../slideLayouts/slideLayout31.xml"/><Relationship Id="rId4" Type="http://schemas.openxmlformats.org/officeDocument/2006/relationships/image" Target="../media/image4.png"/></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2.xml"/><Relationship Id="rId1" Type="http://schemas.openxmlformats.org/officeDocument/2006/relationships/slideLayout" Target="../slideLayouts/slideLayout32.xml"/><Relationship Id="rId4" Type="http://schemas.openxmlformats.org/officeDocument/2006/relationships/image" Target="../media/image4.png"/></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3.xml"/><Relationship Id="rId1" Type="http://schemas.openxmlformats.org/officeDocument/2006/relationships/slideLayout" Target="../slideLayouts/slideLayout33.xml"/><Relationship Id="rId4" Type="http://schemas.openxmlformats.org/officeDocument/2006/relationships/image" Target="../media/image4.png"/></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4.xml"/><Relationship Id="rId1" Type="http://schemas.openxmlformats.org/officeDocument/2006/relationships/slideLayout" Target="../slideLayouts/slideLayout34.xml"/><Relationship Id="rId4" Type="http://schemas.openxmlformats.org/officeDocument/2006/relationships/image" Target="../media/image4.png"/></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5.xml"/><Relationship Id="rId1" Type="http://schemas.openxmlformats.org/officeDocument/2006/relationships/slideLayout" Target="../slideLayouts/slideLayout35.xml"/><Relationship Id="rId4" Type="http://schemas.openxmlformats.org/officeDocument/2006/relationships/image" Target="../media/image4.png"/></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6.xml"/><Relationship Id="rId1" Type="http://schemas.openxmlformats.org/officeDocument/2006/relationships/slideLayout" Target="../slideLayouts/slideLayout36.xml"/><Relationship Id="rId4" Type="http://schemas.openxmlformats.org/officeDocument/2006/relationships/image" Target="../media/image4.png"/></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7.xml"/><Relationship Id="rId1" Type="http://schemas.openxmlformats.org/officeDocument/2006/relationships/slideLayout" Target="../slideLayouts/slideLayout37.xml"/><Relationship Id="rId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8.xml"/><Relationship Id="rId1" Type="http://schemas.openxmlformats.org/officeDocument/2006/relationships/slideLayout" Target="../slideLayouts/slideLayout38.xml"/><Relationship Id="rId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9.xml"/><Relationship Id="rId1" Type="http://schemas.openxmlformats.org/officeDocument/2006/relationships/slideLayout" Target="../slideLayouts/slideLayout39.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0.xml"/><Relationship Id="rId1" Type="http://schemas.openxmlformats.org/officeDocument/2006/relationships/slideLayout" Target="../slideLayouts/slideLayout40.xml"/><Relationship Id="rId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1.xml"/><Relationship Id="rId1" Type="http://schemas.openxmlformats.org/officeDocument/2006/relationships/slideLayout" Target="../slideLayouts/slideLayout41.xml"/><Relationship Id="rId4" Type="http://schemas.openxmlformats.org/officeDocument/2006/relationships/image" Target="../media/image4.png"/></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2.xml"/><Relationship Id="rId1" Type="http://schemas.openxmlformats.org/officeDocument/2006/relationships/slideLayout" Target="../slideLayouts/slideLayout42.xml"/><Relationship Id="rId4" Type="http://schemas.openxmlformats.org/officeDocument/2006/relationships/image" Target="../media/image4.png"/></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3.xml"/><Relationship Id="rId1" Type="http://schemas.openxmlformats.org/officeDocument/2006/relationships/slideLayout" Target="../slideLayouts/slideLayout43.xml"/><Relationship Id="rId4" Type="http://schemas.openxmlformats.org/officeDocument/2006/relationships/image" Target="../media/image4.png"/></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4.xml"/><Relationship Id="rId1" Type="http://schemas.openxmlformats.org/officeDocument/2006/relationships/slideLayout" Target="../slideLayouts/slideLayout44.xml"/><Relationship Id="rId4" Type="http://schemas.openxmlformats.org/officeDocument/2006/relationships/image" Target="../media/image4.png"/></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5.xml"/><Relationship Id="rId1" Type="http://schemas.openxmlformats.org/officeDocument/2006/relationships/slideLayout" Target="../slideLayouts/slideLayout45.xml"/><Relationship Id="rId4" Type="http://schemas.openxmlformats.org/officeDocument/2006/relationships/image" Target="../media/image4.png"/></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6.xml"/><Relationship Id="rId1" Type="http://schemas.openxmlformats.org/officeDocument/2006/relationships/slideLayout" Target="../slideLayouts/slideLayout46.xml"/><Relationship Id="rId4" Type="http://schemas.openxmlformats.org/officeDocument/2006/relationships/image" Target="../media/image4.png"/></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7.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8.xml"/><Relationship Id="rId1" Type="http://schemas.openxmlformats.org/officeDocument/2006/relationships/slideLayout" Target="../slideLayouts/slideLayout48.xml"/><Relationship Id="rId4" Type="http://schemas.openxmlformats.org/officeDocument/2006/relationships/image" Target="../media/image4.png"/></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5458569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1750123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80501604"/>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45531147"/>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69228556"/>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41059040"/>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95825948"/>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87105618"/>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36586909"/>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85176758"/>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73092303"/>
      </p:ext>
    </p:extLst>
  </p:cSld>
  <p:clrMap bg1="lt1" tx1="dk1" bg2="lt2" tx2="dk2" accent1="accent1" accent2="accent2" accent3="accent3" accent4="accent4" accent5="accent5" accent6="accent6" hlink="hlink" folHlink="folHlink"/>
  <p:sldLayoutIdLst>
    <p:sldLayoutId id="2147483725"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8118599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72702692"/>
      </p:ext>
    </p:extLst>
  </p:cSld>
  <p:clrMap bg1="lt1" tx1="dk1" bg2="lt2" tx2="dk2" accent1="accent1" accent2="accent2" accent3="accent3" accent4="accent4" accent5="accent5" accent6="accent6" hlink="hlink" folHlink="folHlink"/>
  <p:sldLayoutIdLst>
    <p:sldLayoutId id="2147483737"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029146662"/>
      </p:ext>
    </p:extLst>
  </p:cSld>
  <p:clrMap bg1="lt1" tx1="dk1" bg2="lt2" tx2="dk2" accent1="accent1" accent2="accent2" accent3="accent3" accent4="accent4" accent5="accent5" accent6="accent6" hlink="hlink" folHlink="folHlink"/>
  <p:sldLayoutIdLst>
    <p:sldLayoutId id="214748373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0382915"/>
      </p:ext>
    </p:extLst>
  </p:cSld>
  <p:clrMap bg1="lt1" tx1="dk1" bg2="lt2" tx2="dk2" accent1="accent1" accent2="accent2" accent3="accent3" accent4="accent4" accent5="accent5" accent6="accent6" hlink="hlink" folHlink="folHlink"/>
  <p:sldLayoutIdLst>
    <p:sldLayoutId id="2147483816"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89848972"/>
      </p:ext>
    </p:extLst>
  </p:cSld>
  <p:clrMap bg1="lt1" tx1="dk1" bg2="lt2" tx2="dk2" accent1="accent1" accent2="accent2" accent3="accent3" accent4="accent4" accent5="accent5" accent6="accent6" hlink="hlink" folHlink="folHlink"/>
  <p:sldLayoutIdLst>
    <p:sldLayoutId id="214748374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5443610"/>
      </p:ext>
    </p:extLst>
  </p:cSld>
  <p:clrMap bg1="lt1" tx1="dk1" bg2="lt2" tx2="dk2" accent1="accent1" accent2="accent2" accent3="accent3" accent4="accent4" accent5="accent5" accent6="accent6" hlink="hlink" folHlink="folHlink"/>
  <p:sldLayoutIdLst>
    <p:sldLayoutId id="214748375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3363141"/>
      </p:ext>
    </p:extLst>
  </p:cSld>
  <p:clrMap bg1="lt1" tx1="dk1" bg2="lt2" tx2="dk2" accent1="accent1" accent2="accent2" accent3="accent3" accent4="accent4" accent5="accent5" accent6="accent6" hlink="hlink" folHlink="folHlink"/>
  <p:sldLayoutIdLst>
    <p:sldLayoutId id="214748375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94490738"/>
      </p:ext>
    </p:extLst>
  </p:cSld>
  <p:clrMap bg1="lt1" tx1="dk1" bg2="lt2" tx2="dk2" accent1="accent1" accent2="accent2" accent3="accent3" accent4="accent4" accent5="accent5" accent6="accent6" hlink="hlink" folHlink="folHlink"/>
  <p:sldLayoutIdLst>
    <p:sldLayoutId id="214748375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44910724"/>
      </p:ext>
    </p:extLst>
  </p:cSld>
  <p:clrMap bg1="lt1" tx1="dk1" bg2="lt2" tx2="dk2" accent1="accent1" accent2="accent2" accent3="accent3" accent4="accent4" accent5="accent5" accent6="accent6" hlink="hlink" folHlink="folHlink"/>
  <p:sldLayoutIdLst>
    <p:sldLayoutId id="214748375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8607728"/>
      </p:ext>
    </p:extLst>
  </p:cSld>
  <p:clrMap bg1="lt1" tx1="dk1" bg2="lt2" tx2="dk2" accent1="accent1" accent2="accent2" accent3="accent3" accent4="accent4" accent5="accent5" accent6="accent6" hlink="hlink" folHlink="folHlink"/>
  <p:sldLayoutIdLst>
    <p:sldLayoutId id="214748375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2095527"/>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0435483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53438677"/>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2656074"/>
      </p:ext>
    </p:extLst>
  </p:cSld>
  <p:clrMap bg1="lt1" tx1="dk1" bg2="lt2" tx2="dk2" accent1="accent1" accent2="accent2" accent3="accent3" accent4="accent4" accent5="accent5" accent6="accent6" hlink="hlink" folHlink="folHlink"/>
  <p:sldLayoutIdLst>
    <p:sldLayoutId id="214748376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1848164"/>
      </p:ext>
    </p:extLst>
  </p:cSld>
  <p:clrMap bg1="lt1" tx1="dk1" bg2="lt2" tx2="dk2" accent1="accent1" accent2="accent2" accent3="accent3" accent4="accent4" accent5="accent5" accent6="accent6" hlink="hlink" folHlink="folHlink"/>
  <p:sldLayoutIdLst>
    <p:sldLayoutId id="214748376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1850124"/>
      </p:ext>
    </p:extLst>
  </p:cSld>
  <p:clrMap bg1="lt1" tx1="dk1" bg2="lt2" tx2="dk2" accent1="accent1" accent2="accent2" accent3="accent3" accent4="accent4" accent5="accent5" accent6="accent6" hlink="hlink" folHlink="folHlink"/>
  <p:sldLayoutIdLst>
    <p:sldLayoutId id="214748376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3677035"/>
      </p:ext>
    </p:extLst>
  </p:cSld>
  <p:clrMap bg1="lt1" tx1="dk1" bg2="lt2" tx2="dk2" accent1="accent1" accent2="accent2" accent3="accent3" accent4="accent4" accent5="accent5" accent6="accent6" hlink="hlink" folHlink="folHlink"/>
  <p:sldLayoutIdLst>
    <p:sldLayoutId id="214748377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0153386"/>
      </p:ext>
    </p:extLst>
  </p:cSld>
  <p:clrMap bg1="lt1" tx1="dk1" bg2="lt2" tx2="dk2" accent1="accent1" accent2="accent2" accent3="accent3" accent4="accent4" accent5="accent5" accent6="accent6" hlink="hlink" folHlink="folHlink"/>
  <p:sldLayoutIdLst>
    <p:sldLayoutId id="214748377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7624464"/>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2170078"/>
      </p:ext>
    </p:extLst>
  </p:cSld>
  <p:clrMap bg1="lt1" tx1="dk1" bg2="lt2" tx2="dk2" accent1="accent1" accent2="accent2" accent3="accent3" accent4="accent4" accent5="accent5" accent6="accent6" hlink="hlink" folHlink="folHlink"/>
  <p:sldLayoutIdLst>
    <p:sldLayoutId id="214748377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7393098"/>
      </p:ext>
    </p:extLst>
  </p:cSld>
  <p:clrMap bg1="lt1" tx1="dk1" bg2="lt2" tx2="dk2" accent1="accent1" accent2="accent2" accent3="accent3" accent4="accent4" accent5="accent5" accent6="accent6" hlink="hlink" folHlink="folHlink"/>
  <p:sldLayoutIdLst>
    <p:sldLayoutId id="214748378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4378548"/>
      </p:ext>
    </p:extLst>
  </p:cSld>
  <p:clrMap bg1="lt1" tx1="dk1" bg2="lt2" tx2="dk2" accent1="accent1" accent2="accent2" accent3="accent3" accent4="accent4" accent5="accent5" accent6="accent6" hlink="hlink" folHlink="folHlink"/>
  <p:sldLayoutIdLst>
    <p:sldLayoutId id="214748378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0946896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43087392"/>
      </p:ext>
    </p:extLst>
  </p:cSld>
  <p:clrMap bg1="lt1" tx1="dk1" bg2="lt2" tx2="dk2" accent1="accent1" accent2="accent2" accent3="accent3" accent4="accent4" accent5="accent5" accent6="accent6" hlink="hlink" folHlink="folHlink"/>
  <p:sldLayoutIdLst>
    <p:sldLayoutId id="214748378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94561255"/>
      </p:ext>
    </p:extLst>
  </p:cSld>
  <p:clrMap bg1="lt1" tx1="dk1" bg2="lt2" tx2="dk2" accent1="accent1" accent2="accent2" accent3="accent3" accent4="accent4" accent5="accent5" accent6="accent6" hlink="hlink" folHlink="folHlink"/>
  <p:sldLayoutIdLst>
    <p:sldLayoutId id="2147483789"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9528493"/>
      </p:ext>
    </p:extLst>
  </p:cSld>
  <p:clrMap bg1="lt1" tx1="dk1" bg2="lt2" tx2="dk2" accent1="accent1" accent2="accent2" accent3="accent3" accent4="accent4" accent5="accent5" accent6="accent6" hlink="hlink" folHlink="folHlink"/>
  <p:sldLayoutIdLst>
    <p:sldLayoutId id="214748379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050095"/>
      </p:ext>
    </p:extLst>
  </p:cSld>
  <p:clrMap bg1="lt1" tx1="dk1" bg2="lt2" tx2="dk2" accent1="accent1" accent2="accent2" accent3="accent3" accent4="accent4" accent5="accent5" accent6="accent6" hlink="hlink" folHlink="folHlink"/>
  <p:sldLayoutIdLst>
    <p:sldLayoutId id="214748379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47514675"/>
      </p:ext>
    </p:extLst>
  </p:cSld>
  <p:clrMap bg1="lt1" tx1="dk1" bg2="lt2" tx2="dk2" accent1="accent1" accent2="accent2" accent3="accent3" accent4="accent4" accent5="accent5" accent6="accent6" hlink="hlink" folHlink="folHlink"/>
  <p:sldLayoutIdLst>
    <p:sldLayoutId id="214748379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3038220"/>
      </p:ext>
    </p:extLst>
  </p:cSld>
  <p:clrMap bg1="lt1" tx1="dk1" bg2="lt2" tx2="dk2" accent1="accent1" accent2="accent2" accent3="accent3" accent4="accent4" accent5="accent5" accent6="accent6" hlink="hlink" folHlink="folHlink"/>
  <p:sldLayoutIdLst>
    <p:sldLayoutId id="2147483801"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4532835"/>
      </p:ext>
    </p:extLst>
  </p:cSld>
  <p:clrMap bg1="lt1" tx1="dk1" bg2="lt2" tx2="dk2" accent1="accent1" accent2="accent2" accent3="accent3" accent4="accent4" accent5="accent5" accent6="accent6" hlink="hlink" folHlink="folHlink"/>
  <p:sldLayoutIdLst>
    <p:sldLayoutId id="2147483803"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9393138"/>
      </p:ext>
    </p:extLst>
  </p:cSld>
  <p:clrMap bg1="lt1" tx1="dk1" bg2="lt2" tx2="dk2" accent1="accent1" accent2="accent2" accent3="accent3" accent4="accent4" accent5="accent5" accent6="accent6" hlink="hlink" folHlink="folHlink"/>
  <p:sldLayoutIdLst>
    <p:sldLayoutId id="2147483805"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solidFill>
                  <a:prstClr val="black"/>
                </a:solidFill>
              </a:rPr>
              <a:pPr/>
              <a:t>5/25/2022</a:t>
            </a:fld>
            <a:endParaRPr lang="en-US">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82625"/>
      </p:ext>
    </p:extLst>
  </p:cSld>
  <p:clrMap bg1="lt1" tx1="dk1" bg2="lt2" tx2="dk2" accent1="accent1" accent2="accent2" accent3="accent3" accent4="accent4" accent5="accent5" accent6="accent6" hlink="hlink" folHlink="folHlink"/>
  <p:sldLayoutIdLst>
    <p:sldLayoutId id="2147483807" r:id="rId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D25391A-489F-49CC-84D8-D620DECB781A}" type="datetimeFigureOut">
              <a:rPr lang="en-US" smtClean="0"/>
              <a:pPr/>
              <a:t>5/25/2022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087EE0E-FAB7-45CB-904A-BB68EDBC968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614120"/>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67308209"/>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77002141"/>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324067720"/>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57456765"/>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25391A-489F-49CC-84D8-D620DECB781A}" type="datetimeFigureOut">
              <a:rPr lang="en-US" smtClean="0">
                <a:solidFill>
                  <a:prstClr val="black">
                    <a:tint val="75000"/>
                  </a:prstClr>
                </a:solidFill>
              </a:rPr>
              <a:pPr/>
              <a:t>5/25/2022</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87EE0E-FAB7-45CB-904A-BB68EDBC9685}"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08294830"/>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392" y="1871131"/>
            <a:ext cx="8646676" cy="2446869"/>
          </a:xfrm>
        </p:spPr>
        <p:txBody>
          <a:bodyPr/>
          <a:lstStyle/>
          <a:p>
            <a:r>
              <a:rPr lang="en-US" dirty="0" smtClean="0"/>
              <a:t>Semantics Review:</a:t>
            </a:r>
            <a:r>
              <a:rPr lang="en-US" dirty="0" smtClean="0"/>
              <a:t/>
            </a:r>
            <a:br>
              <a:rPr lang="en-US" dirty="0" smtClean="0"/>
            </a:br>
            <a:r>
              <a:rPr lang="en-US" dirty="0" smtClean="0"/>
              <a:t>Part 2</a:t>
            </a:r>
            <a:endParaRPr lang="en-US" dirty="0"/>
          </a:p>
        </p:txBody>
      </p:sp>
      <p:sp>
        <p:nvSpPr>
          <p:cNvPr id="3" name="Subtitle 2"/>
          <p:cNvSpPr>
            <a:spLocks noGrp="1"/>
          </p:cNvSpPr>
          <p:nvPr>
            <p:ph type="subTitle" idx="1"/>
          </p:nvPr>
        </p:nvSpPr>
        <p:spPr>
          <a:xfrm>
            <a:off x="2692398" y="4432299"/>
            <a:ext cx="6815669" cy="546099"/>
          </a:xfrm>
        </p:spPr>
        <p:txBody>
          <a:bodyPr/>
          <a:lstStyle/>
          <a:p>
            <a:endParaRPr lang="en-US" dirty="0"/>
          </a:p>
        </p:txBody>
      </p:sp>
    </p:spTree>
    <p:extLst>
      <p:ext uri="{BB962C8B-B14F-4D97-AF65-F5344CB8AC3E}">
        <p14:creationId xmlns:p14="http://schemas.microsoft.com/office/powerpoint/2010/main" val="3983287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grammar differences (obviously)</a:t>
            </a:r>
            <a:endParaRPr lang="en-US" dirty="0"/>
          </a:p>
        </p:txBody>
      </p:sp>
      <p:sp>
        <p:nvSpPr>
          <p:cNvPr id="3" name="Content Placeholder 2"/>
          <p:cNvSpPr>
            <a:spLocks noGrp="1"/>
          </p:cNvSpPr>
          <p:nvPr>
            <p:ph idx="1"/>
          </p:nvPr>
        </p:nvSpPr>
        <p:spPr/>
        <p:txBody>
          <a:bodyPr/>
          <a:lstStyle/>
          <a:p>
            <a:r>
              <a:rPr lang="en-US" sz="3200" dirty="0" smtClean="0"/>
              <a:t>Different syntactic categories</a:t>
            </a:r>
          </a:p>
          <a:p>
            <a:r>
              <a:rPr lang="en-US" sz="3200" dirty="0" smtClean="0"/>
              <a:t>Obligatory vs optional grammatical markings</a:t>
            </a:r>
          </a:p>
          <a:p>
            <a:endParaRPr lang="en-US" dirty="0" smtClean="0"/>
          </a:p>
          <a:p>
            <a:endParaRPr lang="en-US" dirty="0"/>
          </a:p>
        </p:txBody>
      </p:sp>
    </p:spTree>
    <p:extLst>
      <p:ext uri="{BB962C8B-B14F-4D97-AF65-F5344CB8AC3E}">
        <p14:creationId xmlns:p14="http://schemas.microsoft.com/office/powerpoint/2010/main" val="2056811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Headache</a:t>
            </a:r>
            <a:endParaRPr lang="en-US" dirty="0"/>
          </a:p>
        </p:txBody>
      </p:sp>
      <p:sp>
        <p:nvSpPr>
          <p:cNvPr id="3" name="Content Placeholder 2"/>
          <p:cNvSpPr>
            <a:spLocks noGrp="1"/>
          </p:cNvSpPr>
          <p:nvPr>
            <p:ph idx="1"/>
          </p:nvPr>
        </p:nvSpPr>
        <p:spPr>
          <a:xfrm>
            <a:off x="677334" y="1358901"/>
            <a:ext cx="8596668" cy="4682462"/>
          </a:xfrm>
        </p:spPr>
        <p:txBody>
          <a:bodyPr>
            <a:normAutofit/>
          </a:bodyPr>
          <a:lstStyle/>
          <a:p>
            <a:r>
              <a:rPr lang="en-US" sz="2400" dirty="0" smtClean="0"/>
              <a:t>Involves E (experiencer)</a:t>
            </a:r>
          </a:p>
          <a:p>
            <a:r>
              <a:rPr lang="en-US" sz="2400" dirty="0" smtClean="0"/>
              <a:t>S (sensation)</a:t>
            </a:r>
          </a:p>
          <a:p>
            <a:r>
              <a:rPr lang="en-US" sz="2400" dirty="0" smtClean="0"/>
              <a:t>B (body part)</a:t>
            </a:r>
          </a:p>
          <a:p>
            <a:endParaRPr lang="en-US" sz="2400" dirty="0"/>
          </a:p>
          <a:p>
            <a:r>
              <a:rPr lang="en-US" sz="2400" dirty="0" smtClean="0"/>
              <a:t>English lumps S and B into one concept. </a:t>
            </a:r>
          </a:p>
          <a:p>
            <a:r>
              <a:rPr lang="en-US" sz="2400" dirty="0" smtClean="0"/>
              <a:t>English puts it in a possessive construction.</a:t>
            </a:r>
          </a:p>
          <a:p>
            <a:r>
              <a:rPr lang="en-US" sz="2400" dirty="0" smtClean="0"/>
              <a:t>So the B-S belongs to E.</a:t>
            </a:r>
          </a:p>
          <a:p>
            <a:endParaRPr lang="en-US" sz="2400" dirty="0"/>
          </a:p>
          <a:p>
            <a:r>
              <a:rPr lang="en-US" sz="2400" dirty="0" smtClean="0"/>
              <a:t>Compare the cross-linguistic examples.</a:t>
            </a:r>
            <a:endParaRPr lang="en-US" sz="2400" dirty="0"/>
          </a:p>
        </p:txBody>
      </p:sp>
    </p:spTree>
    <p:extLst>
      <p:ext uri="{BB962C8B-B14F-4D97-AF65-F5344CB8AC3E}">
        <p14:creationId xmlns:p14="http://schemas.microsoft.com/office/powerpoint/2010/main" val="3685804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Evidentials</a:t>
            </a:r>
            <a:endParaRPr lang="en-US" dirty="0"/>
          </a:p>
        </p:txBody>
      </p:sp>
      <p:sp>
        <p:nvSpPr>
          <p:cNvPr id="3" name="Content Placeholder 2"/>
          <p:cNvSpPr>
            <a:spLocks noGrp="1"/>
          </p:cNvSpPr>
          <p:nvPr>
            <p:ph idx="1"/>
          </p:nvPr>
        </p:nvSpPr>
        <p:spPr>
          <a:xfrm>
            <a:off x="422102" y="1358900"/>
            <a:ext cx="10220498" cy="5130799"/>
          </a:xfrm>
        </p:spPr>
        <p:txBody>
          <a:bodyPr/>
          <a:lstStyle/>
          <a:p>
            <a:r>
              <a:rPr lang="en-US" sz="2800" dirty="0" smtClean="0"/>
              <a:t>“The grammar of Japanese strictly distinguishes between statements that we are entitled to make on the basis of first-hand knowledge and statements for which we rely on second-hand evidence” (</a:t>
            </a:r>
            <a:r>
              <a:rPr lang="en-US" sz="2800" dirty="0" err="1" smtClean="0"/>
              <a:t>Loebner</a:t>
            </a:r>
            <a:r>
              <a:rPr lang="en-US" sz="2800" dirty="0" smtClean="0"/>
              <a:t>, 160)</a:t>
            </a:r>
          </a:p>
          <a:p>
            <a:r>
              <a:rPr lang="en-US" sz="2800" dirty="0" smtClean="0"/>
              <a:t>“One can only say of something that it is </a:t>
            </a:r>
            <a:r>
              <a:rPr lang="en-US" sz="2800" dirty="0" err="1" smtClean="0"/>
              <a:t>oishii</a:t>
            </a:r>
            <a:r>
              <a:rPr lang="en-US" sz="2800" dirty="0" smtClean="0"/>
              <a:t> if one has actually tasted it.”</a:t>
            </a:r>
          </a:p>
          <a:p>
            <a:r>
              <a:rPr lang="en-US" sz="2800" dirty="0" smtClean="0"/>
              <a:t>70+ adjectives that work this way.</a:t>
            </a:r>
          </a:p>
          <a:p>
            <a:r>
              <a:rPr lang="en-US" sz="2800" dirty="0" smtClean="0"/>
              <a:t>Also related to V + want to construction.</a:t>
            </a:r>
          </a:p>
          <a:p>
            <a:r>
              <a:rPr lang="en-US" sz="2800" dirty="0" smtClean="0"/>
              <a:t>I want to eat.</a:t>
            </a:r>
          </a:p>
          <a:p>
            <a:r>
              <a:rPr lang="en-US" sz="2800" dirty="0" smtClean="0"/>
              <a:t>*Mary wants to eat.</a:t>
            </a:r>
          </a:p>
          <a:p>
            <a:endParaRPr lang="en-US" dirty="0"/>
          </a:p>
        </p:txBody>
      </p:sp>
    </p:spTree>
    <p:extLst>
      <p:ext uri="{BB962C8B-B14F-4D97-AF65-F5344CB8AC3E}">
        <p14:creationId xmlns:p14="http://schemas.microsoft.com/office/powerpoint/2010/main" val="4096428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Relativism and universalism</a:t>
            </a:r>
            <a:endParaRPr lang="en-US" dirty="0"/>
          </a:p>
        </p:txBody>
      </p:sp>
      <p:sp>
        <p:nvSpPr>
          <p:cNvPr id="3" name="Content Placeholder 2"/>
          <p:cNvSpPr>
            <a:spLocks noGrp="1"/>
          </p:cNvSpPr>
          <p:nvPr>
            <p:ph idx="1"/>
          </p:nvPr>
        </p:nvSpPr>
        <p:spPr/>
        <p:txBody>
          <a:bodyPr>
            <a:normAutofit/>
          </a:bodyPr>
          <a:lstStyle/>
          <a:p>
            <a:r>
              <a:rPr lang="en-US" sz="2800" dirty="0" smtClean="0"/>
              <a:t>There are two extremes of the spectrum</a:t>
            </a:r>
          </a:p>
          <a:p>
            <a:r>
              <a:rPr lang="en-US" sz="2800" dirty="0" smtClean="0"/>
              <a:t>The first is (linguistic) universalism</a:t>
            </a:r>
          </a:p>
          <a:p>
            <a:r>
              <a:rPr lang="en-US" sz="2800" dirty="0" smtClean="0"/>
              <a:t>The second is (linguistic) relativism</a:t>
            </a:r>
            <a:endParaRPr lang="en-US" sz="2800" dirty="0"/>
          </a:p>
        </p:txBody>
      </p:sp>
    </p:spTree>
    <p:extLst>
      <p:ext uri="{BB962C8B-B14F-4D97-AF65-F5344CB8AC3E}">
        <p14:creationId xmlns:p14="http://schemas.microsoft.com/office/powerpoint/2010/main" val="436213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Universalism</a:t>
            </a:r>
            <a:endParaRPr lang="en-US" dirty="0"/>
          </a:p>
        </p:txBody>
      </p:sp>
      <p:sp>
        <p:nvSpPr>
          <p:cNvPr id="3" name="Content Placeholder 2"/>
          <p:cNvSpPr>
            <a:spLocks noGrp="1"/>
          </p:cNvSpPr>
          <p:nvPr>
            <p:ph idx="1"/>
          </p:nvPr>
        </p:nvSpPr>
        <p:spPr>
          <a:xfrm>
            <a:off x="520700" y="1447800"/>
            <a:ext cx="10033000" cy="4965699"/>
          </a:xfrm>
        </p:spPr>
        <p:txBody>
          <a:bodyPr>
            <a:normAutofit/>
          </a:bodyPr>
          <a:lstStyle/>
          <a:p>
            <a:r>
              <a:rPr lang="en-US" sz="2400" dirty="0" smtClean="0"/>
              <a:t>Says:</a:t>
            </a:r>
          </a:p>
          <a:p>
            <a:r>
              <a:rPr lang="en-US" sz="2400" dirty="0" smtClean="0"/>
              <a:t>All languages adhere to the same grammar</a:t>
            </a:r>
          </a:p>
          <a:p>
            <a:r>
              <a:rPr lang="en-US" sz="2400" dirty="0" smtClean="0"/>
              <a:t>This is UG (universal grammar)</a:t>
            </a:r>
          </a:p>
          <a:p>
            <a:r>
              <a:rPr lang="en-US" sz="2400" dirty="0" smtClean="0"/>
              <a:t>Same basic structure at their core</a:t>
            </a:r>
          </a:p>
          <a:p>
            <a:r>
              <a:rPr lang="en-US" sz="2400" dirty="0" smtClean="0"/>
              <a:t>Reflective of biology (basically the same) and cognition (also basically the same)</a:t>
            </a:r>
          </a:p>
          <a:p>
            <a:r>
              <a:rPr lang="en-US" sz="2400" dirty="0" smtClean="0"/>
              <a:t>Part of our genetic makeup</a:t>
            </a:r>
          </a:p>
          <a:p>
            <a:r>
              <a:rPr lang="en-US" sz="2400" dirty="0" smtClean="0"/>
              <a:t>Same kind of concepts and organization</a:t>
            </a:r>
          </a:p>
          <a:p>
            <a:r>
              <a:rPr lang="en-US" sz="2400" dirty="0" smtClean="0"/>
              <a:t>Languages differ within a limited range of variation.</a:t>
            </a:r>
            <a:endParaRPr lang="en-US" sz="2400" dirty="0"/>
          </a:p>
        </p:txBody>
      </p:sp>
    </p:spTree>
    <p:extLst>
      <p:ext uri="{BB962C8B-B14F-4D97-AF65-F5344CB8AC3E}">
        <p14:creationId xmlns:p14="http://schemas.microsoft.com/office/powerpoint/2010/main" val="81177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Relativism</a:t>
            </a:r>
            <a:endParaRPr lang="en-US" dirty="0"/>
          </a:p>
        </p:txBody>
      </p:sp>
      <p:sp>
        <p:nvSpPr>
          <p:cNvPr id="3" name="Content Placeholder 2"/>
          <p:cNvSpPr>
            <a:spLocks noGrp="1"/>
          </p:cNvSpPr>
          <p:nvPr>
            <p:ph idx="1"/>
          </p:nvPr>
        </p:nvSpPr>
        <p:spPr>
          <a:xfrm>
            <a:off x="508000" y="1651001"/>
            <a:ext cx="9931400" cy="4813300"/>
          </a:xfrm>
        </p:spPr>
        <p:txBody>
          <a:bodyPr>
            <a:normAutofit/>
          </a:bodyPr>
          <a:lstStyle/>
          <a:p>
            <a:r>
              <a:rPr lang="en-US" sz="2800" dirty="0" smtClean="0"/>
              <a:t>Says:</a:t>
            </a:r>
          </a:p>
          <a:p>
            <a:r>
              <a:rPr lang="en-US" sz="2800" dirty="0" smtClean="0"/>
              <a:t>Each language is different</a:t>
            </a:r>
          </a:p>
          <a:p>
            <a:r>
              <a:rPr lang="en-US" sz="2800" dirty="0" smtClean="0"/>
              <a:t>Unique grammar, unique vocab (lexicon) which leads to</a:t>
            </a:r>
          </a:p>
          <a:p>
            <a:r>
              <a:rPr lang="en-US" sz="2800" dirty="0" smtClean="0"/>
              <a:t>Unique way of talking about the world and</a:t>
            </a:r>
          </a:p>
          <a:p>
            <a:r>
              <a:rPr lang="en-US" sz="2800" dirty="0" smtClean="0"/>
              <a:t>Unique set of concepts</a:t>
            </a:r>
          </a:p>
          <a:p>
            <a:r>
              <a:rPr lang="en-US" sz="2800" dirty="0" smtClean="0"/>
              <a:t>So “each language represents AND causes a world view of its own”</a:t>
            </a:r>
          </a:p>
          <a:p>
            <a:r>
              <a:rPr lang="en-US" sz="2800" dirty="0" smtClean="0"/>
              <a:t>Made famous by Edward Sapir and Benjamin Whorf</a:t>
            </a:r>
            <a:endParaRPr lang="en-US" sz="2800" dirty="0"/>
          </a:p>
        </p:txBody>
      </p:sp>
    </p:spTree>
    <p:extLst>
      <p:ext uri="{BB962C8B-B14F-4D97-AF65-F5344CB8AC3E}">
        <p14:creationId xmlns:p14="http://schemas.microsoft.com/office/powerpoint/2010/main" val="3111095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787400"/>
            <a:ext cx="9347200" cy="5562599"/>
          </a:xfrm>
        </p:spPr>
        <p:txBody>
          <a:bodyPr/>
          <a:lstStyle/>
          <a:p>
            <a:r>
              <a:rPr lang="en-US" sz="2400" dirty="0" smtClean="0"/>
              <a:t>Think about how Japanese </a:t>
            </a:r>
            <a:r>
              <a:rPr lang="en-US" sz="2400" dirty="0" err="1" smtClean="0"/>
              <a:t>evidentials</a:t>
            </a:r>
            <a:r>
              <a:rPr lang="en-US" sz="2400" dirty="0" smtClean="0"/>
              <a:t> back up Whorf’s quote.</a:t>
            </a:r>
          </a:p>
          <a:p>
            <a:r>
              <a:rPr lang="en-US" sz="2400" dirty="0" smtClean="0"/>
              <a:t>Think about cultural ranking in Japanese culture and linguistic factors that encourage this.</a:t>
            </a:r>
          </a:p>
          <a:p>
            <a:r>
              <a:rPr lang="en-US" sz="2400" dirty="0" smtClean="0"/>
              <a:t>Can you think of other ways language limit or prescribe ways we talk or even think?</a:t>
            </a:r>
          </a:p>
          <a:p>
            <a:r>
              <a:rPr lang="en-US" sz="2400" dirty="0" smtClean="0"/>
              <a:t>Think of western terms for “bra” or other taboo words.  Circumlocution and euphemism etc.</a:t>
            </a:r>
          </a:p>
          <a:p>
            <a:r>
              <a:rPr lang="en-US" sz="2400" dirty="0" smtClean="0"/>
              <a:t>However it can go too far.  Does grammatical gender limit and prescribe the way Germans think of ‘government’ or ‘bananas’? Of course not.</a:t>
            </a:r>
          </a:p>
          <a:p>
            <a:endParaRPr lang="en-US" dirty="0" smtClean="0"/>
          </a:p>
        </p:txBody>
      </p:sp>
    </p:spTree>
    <p:extLst>
      <p:ext uri="{BB962C8B-B14F-4D97-AF65-F5344CB8AC3E}">
        <p14:creationId xmlns:p14="http://schemas.microsoft.com/office/powerpoint/2010/main" val="2979929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and Kay’s investigation of color terms</a:t>
            </a:r>
            <a:endParaRPr lang="en-US" dirty="0"/>
          </a:p>
        </p:txBody>
      </p:sp>
      <p:sp>
        <p:nvSpPr>
          <p:cNvPr id="3" name="Content Placeholder 2"/>
          <p:cNvSpPr>
            <a:spLocks noGrp="1"/>
          </p:cNvSpPr>
          <p:nvPr>
            <p:ph idx="1"/>
          </p:nvPr>
        </p:nvSpPr>
        <p:spPr>
          <a:xfrm>
            <a:off x="677334" y="2160589"/>
            <a:ext cx="9469966" cy="4252911"/>
          </a:xfrm>
        </p:spPr>
        <p:txBody>
          <a:bodyPr>
            <a:normAutofit lnSpcReduction="10000"/>
          </a:bodyPr>
          <a:lstStyle/>
          <a:p>
            <a:r>
              <a:rPr lang="en-US" sz="2400" dirty="0" smtClean="0"/>
              <a:t>Humans (with normal vision) can all see the same spectrum of colors.</a:t>
            </a:r>
          </a:p>
          <a:p>
            <a:r>
              <a:rPr lang="en-US" sz="2400" dirty="0" smtClean="0"/>
              <a:t>There are no boundaries in the spectrum.</a:t>
            </a:r>
          </a:p>
          <a:p>
            <a:r>
              <a:rPr lang="en-US" sz="2400" dirty="0" smtClean="0"/>
              <a:t>And yet each language has different terms.</a:t>
            </a:r>
          </a:p>
          <a:p>
            <a:r>
              <a:rPr lang="en-US" sz="2400" dirty="0"/>
              <a:t>Berlin and Kay studied about 100 languages and their respective color </a:t>
            </a:r>
            <a:r>
              <a:rPr lang="en-US" sz="2400" dirty="0" smtClean="0"/>
              <a:t>terms.</a:t>
            </a:r>
          </a:p>
          <a:p>
            <a:r>
              <a:rPr lang="en-US" sz="2400" dirty="0" smtClean="0"/>
              <a:t>For 20 of those languages native speakers were actually interviewed</a:t>
            </a:r>
          </a:p>
          <a:p>
            <a:r>
              <a:rPr lang="en-US" sz="2400" dirty="0" smtClean="0"/>
              <a:t>It was thought that each language differentiated parts of the color spectrum arbitrarily… but</a:t>
            </a:r>
          </a:p>
          <a:p>
            <a:endParaRPr lang="en-US" dirty="0" smtClean="0"/>
          </a:p>
          <a:p>
            <a:endParaRPr lang="en-US" dirty="0" smtClean="0"/>
          </a:p>
          <a:p>
            <a:endParaRPr lang="en-US" dirty="0"/>
          </a:p>
        </p:txBody>
      </p:sp>
    </p:spTree>
    <p:extLst>
      <p:ext uri="{BB962C8B-B14F-4D97-AF65-F5344CB8AC3E}">
        <p14:creationId xmlns:p14="http://schemas.microsoft.com/office/powerpoint/2010/main" val="3210394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BCTs</a:t>
            </a:r>
            <a:endParaRPr lang="en-US" dirty="0"/>
          </a:p>
        </p:txBody>
      </p:sp>
      <p:sp>
        <p:nvSpPr>
          <p:cNvPr id="3" name="Content Placeholder 2"/>
          <p:cNvSpPr>
            <a:spLocks noGrp="1"/>
          </p:cNvSpPr>
          <p:nvPr>
            <p:ph idx="1"/>
          </p:nvPr>
        </p:nvSpPr>
        <p:spPr>
          <a:xfrm>
            <a:off x="431800" y="1651001"/>
            <a:ext cx="10388600" cy="4978400"/>
          </a:xfrm>
        </p:spPr>
        <p:txBody>
          <a:bodyPr>
            <a:normAutofit/>
          </a:bodyPr>
          <a:lstStyle/>
          <a:p>
            <a:r>
              <a:rPr lang="en-US" sz="2000" dirty="0" smtClean="0"/>
              <a:t>B&amp;K investigated how many and which terms languages have, and the range these words cover on the spectrum.</a:t>
            </a:r>
          </a:p>
          <a:p>
            <a:r>
              <a:rPr lang="en-US" sz="2000" dirty="0" smtClean="0"/>
              <a:t>This was limited only to BCTs (basic color terms).</a:t>
            </a:r>
          </a:p>
          <a:p>
            <a:r>
              <a:rPr lang="en-US" sz="2000" dirty="0" smtClean="0"/>
              <a:t>BCTs are “not subordinates of other </a:t>
            </a:r>
            <a:r>
              <a:rPr lang="en-US" sz="2000" dirty="0" err="1" smtClean="0"/>
              <a:t>colour</a:t>
            </a:r>
            <a:r>
              <a:rPr lang="en-US" sz="2000" dirty="0" smtClean="0"/>
              <a:t> terms”</a:t>
            </a:r>
          </a:p>
          <a:p>
            <a:r>
              <a:rPr lang="en-US" sz="2000" dirty="0" smtClean="0"/>
              <a:t>BCTs are “not compounds or derivations”</a:t>
            </a:r>
          </a:p>
          <a:p>
            <a:r>
              <a:rPr lang="en-US" sz="2000" dirty="0" smtClean="0"/>
              <a:t>BCTs are “not restricted to a narrow class of objects”</a:t>
            </a:r>
          </a:p>
          <a:p>
            <a:r>
              <a:rPr lang="en-US" sz="2000" dirty="0" smtClean="0"/>
              <a:t>BCTs are “psychologically salient” (“tend to occur at the beginning of elicited color lists”)</a:t>
            </a:r>
          </a:p>
          <a:p>
            <a:r>
              <a:rPr lang="en-US" sz="2000" dirty="0" smtClean="0"/>
              <a:t>BCTs are “stable across speakers and situations”</a:t>
            </a:r>
          </a:p>
          <a:p>
            <a:r>
              <a:rPr lang="en-US" sz="2000" dirty="0" smtClean="0"/>
              <a:t>Berlin and Kay also excluded recent loan words, and words derived from object known for that color.</a:t>
            </a:r>
          </a:p>
          <a:p>
            <a:endParaRPr lang="en-US" dirty="0"/>
          </a:p>
        </p:txBody>
      </p:sp>
    </p:spTree>
    <p:extLst>
      <p:ext uri="{BB962C8B-B14F-4D97-AF65-F5344CB8AC3E}">
        <p14:creationId xmlns:p14="http://schemas.microsoft.com/office/powerpoint/2010/main" val="332712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are the best representatives?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91452"/>
            <a:ext cx="12192000" cy="3987501"/>
          </a:xfrm>
        </p:spPr>
      </p:pic>
    </p:spTree>
    <p:extLst>
      <p:ext uri="{BB962C8B-B14F-4D97-AF65-F5344CB8AC3E}">
        <p14:creationId xmlns:p14="http://schemas.microsoft.com/office/powerpoint/2010/main" val="411475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things you could reference in your assignment</a:t>
            </a:r>
            <a:endParaRPr lang="en-US" dirty="0"/>
          </a:p>
        </p:txBody>
      </p:sp>
      <p:sp>
        <p:nvSpPr>
          <p:cNvPr id="3" name="Content Placeholder 2"/>
          <p:cNvSpPr>
            <a:spLocks noGrp="1"/>
          </p:cNvSpPr>
          <p:nvPr>
            <p:ph idx="1"/>
          </p:nvPr>
        </p:nvSpPr>
        <p:spPr/>
        <p:txBody>
          <a:bodyPr/>
          <a:lstStyle/>
          <a:p>
            <a:r>
              <a:rPr lang="en-US" dirty="0" smtClean="0"/>
              <a:t>Literal and non-literal meaning</a:t>
            </a:r>
          </a:p>
          <a:p>
            <a:r>
              <a:rPr lang="en-US" dirty="0" smtClean="0"/>
              <a:t>Figurative language (metaphor, irony, metonymy, synecdoche, hyperbole, litotes, etc.</a:t>
            </a:r>
          </a:p>
          <a:p>
            <a:r>
              <a:rPr lang="en-US" dirty="0" smtClean="0"/>
              <a:t>Pragmatics</a:t>
            </a:r>
          </a:p>
          <a:p>
            <a:r>
              <a:rPr lang="en-US" dirty="0" smtClean="0"/>
              <a:t>Compositional meaning</a:t>
            </a:r>
          </a:p>
          <a:p>
            <a:r>
              <a:rPr lang="en-US" dirty="0" smtClean="0"/>
              <a:t>Concepts, mental representations, necessary and sufficient conditions,</a:t>
            </a:r>
          </a:p>
          <a:p>
            <a:r>
              <a:rPr lang="en-US" dirty="0" smtClean="0"/>
              <a:t>Linguistic relativity</a:t>
            </a:r>
          </a:p>
          <a:p>
            <a:r>
              <a:rPr lang="en-US" dirty="0" smtClean="0"/>
              <a:t>Familial terms, referents, prototypes,</a:t>
            </a:r>
          </a:p>
          <a:p>
            <a:r>
              <a:rPr lang="en-US" dirty="0" smtClean="0"/>
              <a:t>Grammatical categories and lexical items, lexemes,</a:t>
            </a:r>
          </a:p>
          <a:p>
            <a:r>
              <a:rPr lang="en-US" dirty="0" smtClean="0"/>
              <a:t>Ambiguity and vagueness,</a:t>
            </a:r>
            <a:endParaRPr lang="en-US" dirty="0"/>
          </a:p>
        </p:txBody>
      </p:sp>
    </p:spTree>
    <p:extLst>
      <p:ext uri="{BB962C8B-B14F-4D97-AF65-F5344CB8AC3E}">
        <p14:creationId xmlns:p14="http://schemas.microsoft.com/office/powerpoint/2010/main" val="2451160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and Go</a:t>
            </a:r>
            <a:endParaRPr lang="en-US" dirty="0"/>
          </a:p>
        </p:txBody>
      </p:sp>
      <p:sp>
        <p:nvSpPr>
          <p:cNvPr id="3" name="Content Placeholder 2"/>
          <p:cNvSpPr>
            <a:spLocks noGrp="1"/>
          </p:cNvSpPr>
          <p:nvPr>
            <p:ph idx="1"/>
          </p:nvPr>
        </p:nvSpPr>
        <p:spPr/>
        <p:txBody>
          <a:bodyPr>
            <a:normAutofit/>
          </a:bodyPr>
          <a:lstStyle/>
          <a:p>
            <a:r>
              <a:rPr lang="en-US" sz="2800" dirty="0" smtClean="0"/>
              <a:t>What kind of verbs are these?  </a:t>
            </a:r>
          </a:p>
          <a:p>
            <a:r>
              <a:rPr lang="en-US" sz="2800" dirty="0" smtClean="0"/>
              <a:t>Explain how they are deictic.</a:t>
            </a:r>
          </a:p>
          <a:p>
            <a:r>
              <a:rPr lang="en-US" sz="2800" dirty="0" smtClean="0"/>
              <a:t>Does ‘go’ show any non-deictic motion senses in English? </a:t>
            </a:r>
            <a:endParaRPr lang="en-US" sz="2800" dirty="0"/>
          </a:p>
        </p:txBody>
      </p:sp>
    </p:spTree>
    <p:extLst>
      <p:ext uri="{BB962C8B-B14F-4D97-AF65-F5344CB8AC3E}">
        <p14:creationId xmlns:p14="http://schemas.microsoft.com/office/powerpoint/2010/main" val="201961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is…</a:t>
            </a:r>
            <a:endParaRPr lang="en-US" dirty="0"/>
          </a:p>
        </p:txBody>
      </p:sp>
      <p:sp>
        <p:nvSpPr>
          <p:cNvPr id="3" name="Content Placeholder 2"/>
          <p:cNvSpPr>
            <a:spLocks noGrp="1"/>
          </p:cNvSpPr>
          <p:nvPr>
            <p:ph idx="1"/>
          </p:nvPr>
        </p:nvSpPr>
        <p:spPr>
          <a:xfrm>
            <a:off x="530087" y="1484243"/>
            <a:ext cx="8743915" cy="4557119"/>
          </a:xfrm>
        </p:spPr>
        <p:txBody>
          <a:bodyPr>
            <a:normAutofit/>
          </a:bodyPr>
          <a:lstStyle/>
          <a:p>
            <a:r>
              <a:rPr lang="en-US" sz="2800" dirty="0" smtClean="0"/>
              <a:t>NO PANTS DAY…</a:t>
            </a:r>
          </a:p>
          <a:p>
            <a:r>
              <a:rPr lang="en-US" sz="2800" dirty="0" smtClean="0"/>
              <a:t>Define ‘pants’</a:t>
            </a:r>
          </a:p>
          <a:p>
            <a:r>
              <a:rPr lang="en-US" sz="2800" dirty="0" smtClean="0"/>
              <a:t>Compare and contrast ‘pants’ with similar words</a:t>
            </a:r>
          </a:p>
          <a:p>
            <a:r>
              <a:rPr lang="en-US" sz="2800" dirty="0" smtClean="0"/>
              <a:t>Reference the –</a:t>
            </a:r>
            <a:r>
              <a:rPr lang="en-US" sz="2800" dirty="0" err="1" smtClean="0"/>
              <a:t>nyms</a:t>
            </a:r>
            <a:r>
              <a:rPr lang="en-US" sz="2800" dirty="0" smtClean="0"/>
              <a:t>…</a:t>
            </a:r>
          </a:p>
          <a:p>
            <a:r>
              <a:rPr lang="en-US" sz="2800" dirty="0" smtClean="0"/>
              <a:t>Prototype of ‘pants’</a:t>
            </a:r>
          </a:p>
          <a:p>
            <a:r>
              <a:rPr lang="en-US" sz="2800" dirty="0" smtClean="0"/>
              <a:t>Collocations?</a:t>
            </a:r>
          </a:p>
          <a:p>
            <a:r>
              <a:rPr lang="en-US" sz="2800" dirty="0" smtClean="0"/>
              <a:t>Put ‘pants’ in different theta roles.</a:t>
            </a:r>
          </a:p>
          <a:p>
            <a:r>
              <a:rPr lang="en-US" sz="2800" dirty="0" smtClean="0"/>
              <a:t>Tests?  Hereby, zeugma, V easily </a:t>
            </a:r>
            <a:r>
              <a:rPr lang="en-US" sz="2800" dirty="0" err="1" smtClean="0"/>
              <a:t>etc</a:t>
            </a:r>
            <a:r>
              <a:rPr lang="en-US" sz="2800" dirty="0" smtClean="0"/>
              <a:t>?</a:t>
            </a:r>
            <a:endParaRPr lang="en-US" sz="2800" dirty="0"/>
          </a:p>
        </p:txBody>
      </p:sp>
    </p:spTree>
    <p:extLst>
      <p:ext uri="{BB962C8B-B14F-4D97-AF65-F5344CB8AC3E}">
        <p14:creationId xmlns:p14="http://schemas.microsoft.com/office/powerpoint/2010/main" val="2974095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components</a:t>
            </a:r>
            <a:endParaRPr lang="en-US" dirty="0"/>
          </a:p>
        </p:txBody>
      </p:sp>
      <p:sp>
        <p:nvSpPr>
          <p:cNvPr id="3" name="Content Placeholder 2"/>
          <p:cNvSpPr>
            <a:spLocks noGrp="1"/>
          </p:cNvSpPr>
          <p:nvPr>
            <p:ph idx="1"/>
          </p:nvPr>
        </p:nvSpPr>
        <p:spPr/>
        <p:txBody>
          <a:bodyPr>
            <a:normAutofit lnSpcReduction="10000"/>
          </a:bodyPr>
          <a:lstStyle/>
          <a:p>
            <a:r>
              <a:rPr lang="en-US" dirty="0" smtClean="0"/>
              <a:t>Some words have similar meanings.  </a:t>
            </a:r>
          </a:p>
          <a:p>
            <a:r>
              <a:rPr lang="en-US" dirty="0" smtClean="0"/>
              <a:t>To explain this some semanticists claim that words are not the smallest semantic units, but are built up from smaller meaningful components.</a:t>
            </a:r>
          </a:p>
          <a:p>
            <a:r>
              <a:rPr lang="en-US" dirty="0" smtClean="0"/>
              <a:t>Woman</a:t>
            </a:r>
          </a:p>
          <a:p>
            <a:r>
              <a:rPr lang="en-US" dirty="0" smtClean="0"/>
              <a:t>Bachelor</a:t>
            </a:r>
          </a:p>
          <a:p>
            <a:r>
              <a:rPr lang="en-US" dirty="0" smtClean="0"/>
              <a:t>Spinster</a:t>
            </a:r>
          </a:p>
          <a:p>
            <a:r>
              <a:rPr lang="en-US" dirty="0" smtClean="0"/>
              <a:t>Wife</a:t>
            </a:r>
            <a:endParaRPr lang="en-US" dirty="0"/>
          </a:p>
        </p:txBody>
      </p:sp>
    </p:spTree>
    <p:extLst>
      <p:ext uri="{BB962C8B-B14F-4D97-AF65-F5344CB8AC3E}">
        <p14:creationId xmlns:p14="http://schemas.microsoft.com/office/powerpoint/2010/main" val="3662611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0" y="889000"/>
            <a:ext cx="10121900" cy="5156200"/>
          </a:xfrm>
        </p:spPr>
        <p:txBody>
          <a:bodyPr>
            <a:normAutofit/>
          </a:bodyPr>
          <a:lstStyle/>
          <a:p>
            <a:r>
              <a:rPr lang="en-US" sz="2800" dirty="0" smtClean="0"/>
              <a:t>These smaller elements are called semantic components, or semantic primitives.</a:t>
            </a:r>
          </a:p>
          <a:p>
            <a:r>
              <a:rPr lang="en-US" sz="2800" dirty="0" smtClean="0"/>
              <a:t>This analysis is called componential analysis (CA)</a:t>
            </a:r>
          </a:p>
          <a:p>
            <a:r>
              <a:rPr lang="en-US" sz="2800" dirty="0" smtClean="0"/>
              <a:t>3 reasons we would want to identify these components:</a:t>
            </a:r>
          </a:p>
          <a:p>
            <a:pPr lvl="1"/>
            <a:r>
              <a:rPr lang="en-US" sz="2400" dirty="0" smtClean="0"/>
              <a:t>1. may allow economic characterization of the lexical relations (ch2), and sentence relations (ch4)– contradiction, entailment etc.</a:t>
            </a:r>
          </a:p>
          <a:p>
            <a:pPr lvl="1"/>
            <a:r>
              <a:rPr lang="en-US" sz="2400" dirty="0" smtClean="0"/>
              <a:t>2. they have linguistic significance outside of semantics.</a:t>
            </a:r>
          </a:p>
          <a:p>
            <a:pPr lvl="1"/>
            <a:r>
              <a:rPr lang="en-US" sz="2400" dirty="0" smtClean="0"/>
              <a:t>3. these semantic primitives form a part of our psychological architecture.</a:t>
            </a:r>
          </a:p>
          <a:p>
            <a:endParaRPr lang="en-US" dirty="0" smtClean="0"/>
          </a:p>
          <a:p>
            <a:endParaRPr lang="en-US" dirty="0"/>
          </a:p>
        </p:txBody>
      </p:sp>
    </p:spTree>
    <p:extLst>
      <p:ext uri="{BB962C8B-B14F-4D97-AF65-F5344CB8AC3E}">
        <p14:creationId xmlns:p14="http://schemas.microsoft.com/office/powerpoint/2010/main" val="2470206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relations in CA</a:t>
            </a:r>
            <a:endParaRPr lang="en-US" dirty="0"/>
          </a:p>
        </p:txBody>
      </p:sp>
      <p:sp>
        <p:nvSpPr>
          <p:cNvPr id="3" name="Content Placeholder 2"/>
          <p:cNvSpPr>
            <a:spLocks noGrp="1"/>
          </p:cNvSpPr>
          <p:nvPr>
            <p:ph idx="1"/>
          </p:nvPr>
        </p:nvSpPr>
        <p:spPr>
          <a:xfrm>
            <a:off x="977900" y="2556932"/>
            <a:ext cx="10477499" cy="3564468"/>
          </a:xfrm>
        </p:spPr>
        <p:txBody>
          <a:bodyPr>
            <a:normAutofit/>
          </a:bodyPr>
          <a:lstStyle/>
          <a:p>
            <a:r>
              <a:rPr lang="en-US" dirty="0" smtClean="0"/>
              <a:t>Semantic components can help us define lexical relations (we have looked at these before).</a:t>
            </a:r>
          </a:p>
          <a:p>
            <a:r>
              <a:rPr lang="en-US" dirty="0" smtClean="0"/>
              <a:t>Hyponymy</a:t>
            </a:r>
          </a:p>
          <a:p>
            <a:r>
              <a:rPr lang="en-US" dirty="0" smtClean="0"/>
              <a:t>9.6 (contained within)</a:t>
            </a:r>
          </a:p>
          <a:p>
            <a:r>
              <a:rPr lang="en-US" dirty="0" err="1" smtClean="0"/>
              <a:t>Antonymy</a:t>
            </a:r>
            <a:r>
              <a:rPr lang="en-US" dirty="0" smtClean="0"/>
              <a:t> (incompatibility)</a:t>
            </a:r>
          </a:p>
          <a:p>
            <a:r>
              <a:rPr lang="en-US" dirty="0" smtClean="0"/>
              <a:t>9.7</a:t>
            </a:r>
          </a:p>
          <a:p>
            <a:r>
              <a:rPr lang="en-US" dirty="0" smtClean="0"/>
              <a:t>(this is like minimal pairs in phonology, we might call them minimal lexemes?)</a:t>
            </a:r>
            <a:endParaRPr lang="en-US" dirty="0"/>
          </a:p>
        </p:txBody>
      </p:sp>
    </p:spTree>
    <p:extLst>
      <p:ext uri="{BB962C8B-B14F-4D97-AF65-F5344CB8AC3E}">
        <p14:creationId xmlns:p14="http://schemas.microsoft.com/office/powerpoint/2010/main" val="799234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also makes use of</a:t>
            </a:r>
            <a:endParaRPr lang="en-US" dirty="0"/>
          </a:p>
        </p:txBody>
      </p:sp>
      <p:sp>
        <p:nvSpPr>
          <p:cNvPr id="3" name="Content Placeholder 2"/>
          <p:cNvSpPr>
            <a:spLocks noGrp="1"/>
          </p:cNvSpPr>
          <p:nvPr>
            <p:ph idx="1"/>
          </p:nvPr>
        </p:nvSpPr>
        <p:spPr/>
        <p:txBody>
          <a:bodyPr/>
          <a:lstStyle/>
          <a:p>
            <a:r>
              <a:rPr lang="en-US" dirty="0" smtClean="0"/>
              <a:t>Binary features (also like phonology!)</a:t>
            </a:r>
          </a:p>
          <a:p>
            <a:r>
              <a:rPr lang="en-US" dirty="0" smtClean="0"/>
              <a:t>Redundancy rules (“  “ , and syntax)</a:t>
            </a:r>
            <a:endParaRPr lang="en-US" dirty="0"/>
          </a:p>
        </p:txBody>
      </p:sp>
    </p:spTree>
    <p:extLst>
      <p:ext uri="{BB962C8B-B14F-4D97-AF65-F5344CB8AC3E}">
        <p14:creationId xmlns:p14="http://schemas.microsoft.com/office/powerpoint/2010/main" val="2731565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Katz’s Semantic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1. Semantic rules have to be recursive (like syntax).</a:t>
            </a:r>
          </a:p>
          <a:p>
            <a:r>
              <a:rPr lang="en-US" dirty="0" smtClean="0"/>
              <a:t>2. relationship between sentence and meaning is not arbitrary and unitary. So, meaning is compositional.</a:t>
            </a:r>
          </a:p>
          <a:p>
            <a:r>
              <a:rPr lang="en-US" dirty="0" smtClean="0"/>
              <a:t>Paralleling the aims of syntax Katz said the aims of semantic CA are:</a:t>
            </a:r>
          </a:p>
          <a:p>
            <a:r>
              <a:rPr lang="en-US" dirty="0" smtClean="0"/>
              <a:t>1. give specifications of meanings of lexical items</a:t>
            </a:r>
          </a:p>
          <a:p>
            <a:r>
              <a:rPr lang="en-US" dirty="0" smtClean="0"/>
              <a:t>2. rules for how the lexical items build into phrases/sentences.</a:t>
            </a:r>
          </a:p>
          <a:p>
            <a:r>
              <a:rPr lang="en-US" dirty="0" smtClean="0"/>
              <a:t>3. to do so in a universally applicable metalanguage</a:t>
            </a:r>
            <a:endParaRPr lang="en-US" dirty="0"/>
          </a:p>
        </p:txBody>
      </p:sp>
    </p:spTree>
    <p:extLst>
      <p:ext uri="{BB962C8B-B14F-4D97-AF65-F5344CB8AC3E}">
        <p14:creationId xmlns:p14="http://schemas.microsoft.com/office/powerpoint/2010/main" val="32902741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aims are met by</a:t>
            </a:r>
            <a:endParaRPr lang="en-US" dirty="0"/>
          </a:p>
        </p:txBody>
      </p:sp>
      <p:sp>
        <p:nvSpPr>
          <p:cNvPr id="3" name="Content Placeholder 2"/>
          <p:cNvSpPr>
            <a:spLocks noGrp="1"/>
          </p:cNvSpPr>
          <p:nvPr>
            <p:ph idx="1"/>
          </p:nvPr>
        </p:nvSpPr>
        <p:spPr/>
        <p:txBody>
          <a:bodyPr>
            <a:normAutofit/>
          </a:bodyPr>
          <a:lstStyle/>
          <a:p>
            <a:r>
              <a:rPr lang="en-US" sz="3200" dirty="0" smtClean="0"/>
              <a:t>1. dictionary</a:t>
            </a:r>
          </a:p>
          <a:p>
            <a:r>
              <a:rPr lang="en-US" sz="3200" dirty="0" smtClean="0"/>
              <a:t>2. set of projection rules</a:t>
            </a:r>
          </a:p>
          <a:p>
            <a:r>
              <a:rPr lang="en-US" sz="3200" dirty="0" smtClean="0"/>
              <a:t>3. use of semantic components</a:t>
            </a:r>
            <a:endParaRPr lang="en-US" sz="3200" dirty="0"/>
          </a:p>
        </p:txBody>
      </p:sp>
    </p:spTree>
    <p:extLst>
      <p:ext uri="{BB962C8B-B14F-4D97-AF65-F5344CB8AC3E}">
        <p14:creationId xmlns:p14="http://schemas.microsoft.com/office/powerpoint/2010/main" val="1490647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Katzian</a:t>
            </a:r>
            <a:r>
              <a:rPr lang="en-US" dirty="0" smtClean="0"/>
              <a:t> dictionary</a:t>
            </a:r>
            <a:endParaRPr lang="en-US" dirty="0"/>
          </a:p>
        </p:txBody>
      </p:sp>
      <p:sp>
        <p:nvSpPr>
          <p:cNvPr id="3" name="Content Placeholder 2"/>
          <p:cNvSpPr>
            <a:spLocks noGrp="1"/>
          </p:cNvSpPr>
          <p:nvPr>
            <p:ph idx="1"/>
          </p:nvPr>
        </p:nvSpPr>
        <p:spPr>
          <a:xfrm>
            <a:off x="774700" y="2463800"/>
            <a:ext cx="10807700" cy="3695700"/>
          </a:xfrm>
        </p:spPr>
        <p:txBody>
          <a:bodyPr>
            <a:normAutofit/>
          </a:bodyPr>
          <a:lstStyle/>
          <a:p>
            <a:r>
              <a:rPr lang="en-US" i="1" dirty="0" smtClean="0"/>
              <a:t>Bachelor</a:t>
            </a:r>
            <a:r>
              <a:rPr lang="en-US" dirty="0" smtClean="0"/>
              <a:t> {N}</a:t>
            </a:r>
          </a:p>
          <a:p>
            <a:r>
              <a:rPr lang="en-US" dirty="0" smtClean="0"/>
              <a:t>a. (human) (male) [one who has never been married]</a:t>
            </a:r>
          </a:p>
          <a:p>
            <a:r>
              <a:rPr lang="en-US" dirty="0"/>
              <a:t> </a:t>
            </a:r>
            <a:endParaRPr lang="en-US" dirty="0" smtClean="0"/>
          </a:p>
          <a:p>
            <a:r>
              <a:rPr lang="en-US" dirty="0" smtClean="0"/>
              <a:t>Word {grammar}</a:t>
            </a:r>
          </a:p>
          <a:p>
            <a:r>
              <a:rPr lang="en-US" dirty="0" smtClean="0"/>
              <a:t>a. (semantic marker) (semantic marker) [semantic distinguisher] &lt;selection restrictions&gt;</a:t>
            </a:r>
          </a:p>
          <a:p>
            <a:endParaRPr lang="en-US" dirty="0"/>
          </a:p>
          <a:p>
            <a:r>
              <a:rPr lang="en-US" dirty="0" smtClean="0"/>
              <a:t>Part of a words meaning is shared with other words but part is unique to that word.</a:t>
            </a:r>
            <a:endParaRPr lang="en-US" dirty="0"/>
          </a:p>
        </p:txBody>
      </p:sp>
    </p:spTree>
    <p:extLst>
      <p:ext uri="{BB962C8B-B14F-4D97-AF65-F5344CB8AC3E}">
        <p14:creationId xmlns:p14="http://schemas.microsoft.com/office/powerpoint/2010/main" val="3827117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 rules</a:t>
            </a:r>
            <a:endParaRPr lang="en-US" dirty="0"/>
          </a:p>
        </p:txBody>
      </p:sp>
      <p:sp>
        <p:nvSpPr>
          <p:cNvPr id="3" name="Content Placeholder 2"/>
          <p:cNvSpPr>
            <a:spLocks noGrp="1"/>
          </p:cNvSpPr>
          <p:nvPr>
            <p:ph idx="1"/>
          </p:nvPr>
        </p:nvSpPr>
        <p:spPr/>
        <p:txBody>
          <a:bodyPr/>
          <a:lstStyle/>
          <a:p>
            <a:r>
              <a:rPr lang="en-US" dirty="0" smtClean="0"/>
              <a:t>Related to </a:t>
            </a:r>
            <a:r>
              <a:rPr lang="en-US" dirty="0" err="1" smtClean="0"/>
              <a:t>Chomskyan</a:t>
            </a:r>
            <a:r>
              <a:rPr lang="en-US" dirty="0" smtClean="0"/>
              <a:t> grammar (generative) [it is very good when a theory can be used across the different levels of linguistic study]</a:t>
            </a:r>
          </a:p>
          <a:p>
            <a:r>
              <a:rPr lang="en-US" dirty="0" smtClean="0"/>
              <a:t>Use of syntactic trees, to reflect compositionality.</a:t>
            </a:r>
          </a:p>
          <a:p>
            <a:endParaRPr lang="en-US" dirty="0"/>
          </a:p>
          <a:p>
            <a:r>
              <a:rPr lang="en-US" dirty="0" smtClean="0"/>
              <a:t>Also explains entailment, hyponymy, </a:t>
            </a:r>
            <a:r>
              <a:rPr lang="en-US" dirty="0" err="1" smtClean="0"/>
              <a:t>antonymy</a:t>
            </a:r>
            <a:r>
              <a:rPr lang="en-US" dirty="0" smtClean="0"/>
              <a:t>, synonymy, contradiction, etc.</a:t>
            </a:r>
          </a:p>
          <a:p>
            <a:r>
              <a:rPr lang="en-US" dirty="0" smtClean="0"/>
              <a:t>9.18</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056811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a:t>
            </a:r>
            <a:endParaRPr lang="en-US" dirty="0"/>
          </a:p>
        </p:txBody>
      </p:sp>
      <p:sp>
        <p:nvSpPr>
          <p:cNvPr id="3" name="Content Placeholder 2"/>
          <p:cNvSpPr>
            <a:spLocks noGrp="1"/>
          </p:cNvSpPr>
          <p:nvPr>
            <p:ph idx="1"/>
          </p:nvPr>
        </p:nvSpPr>
        <p:spPr/>
        <p:txBody>
          <a:bodyPr>
            <a:normAutofit lnSpcReduction="10000"/>
          </a:bodyPr>
          <a:lstStyle/>
          <a:p>
            <a:r>
              <a:rPr lang="en-US" dirty="0" smtClean="0"/>
              <a:t>Lexical relations of homonymy, polysemy, synonymy, etc.</a:t>
            </a:r>
          </a:p>
          <a:p>
            <a:r>
              <a:rPr lang="en-US" dirty="0" smtClean="0"/>
              <a:t>Logic</a:t>
            </a:r>
          </a:p>
          <a:p>
            <a:r>
              <a:rPr lang="en-US" dirty="0" smtClean="0"/>
              <a:t>Verbs and situation types</a:t>
            </a:r>
          </a:p>
          <a:p>
            <a:r>
              <a:rPr lang="en-US" dirty="0" err="1" smtClean="0"/>
              <a:t>Deixis</a:t>
            </a:r>
            <a:endParaRPr lang="en-US" dirty="0" smtClean="0"/>
          </a:p>
          <a:p>
            <a:r>
              <a:rPr lang="en-US" dirty="0" smtClean="0"/>
              <a:t>Aspectual and tense differences</a:t>
            </a:r>
          </a:p>
          <a:p>
            <a:r>
              <a:rPr lang="en-US" dirty="0" err="1" smtClean="0"/>
              <a:t>Evidentiality</a:t>
            </a:r>
            <a:r>
              <a:rPr lang="en-US" dirty="0" smtClean="0"/>
              <a:t>, honorifics,</a:t>
            </a:r>
          </a:p>
          <a:p>
            <a:r>
              <a:rPr lang="en-US" dirty="0" smtClean="0"/>
              <a:t>Theta roles, voice etc.</a:t>
            </a:r>
          </a:p>
          <a:p>
            <a:r>
              <a:rPr lang="en-US" dirty="0" smtClean="0"/>
              <a:t>Background and context, </a:t>
            </a:r>
            <a:r>
              <a:rPr lang="en-US" dirty="0" err="1" smtClean="0"/>
              <a:t>implicature</a:t>
            </a:r>
            <a:r>
              <a:rPr lang="en-US" dirty="0" smtClean="0"/>
              <a:t>, etc.</a:t>
            </a:r>
          </a:p>
          <a:p>
            <a:r>
              <a:rPr lang="en-US" dirty="0" smtClean="0"/>
              <a:t>Speech acts and indirect speech acts</a:t>
            </a:r>
          </a:p>
          <a:p>
            <a:r>
              <a:rPr lang="en-US" dirty="0" smtClean="0"/>
              <a:t> etc.</a:t>
            </a:r>
            <a:endParaRPr lang="en-US" dirty="0"/>
          </a:p>
        </p:txBody>
      </p:sp>
    </p:spTree>
    <p:extLst>
      <p:ext uri="{BB962C8B-B14F-4D97-AF65-F5344CB8AC3E}">
        <p14:creationId xmlns:p14="http://schemas.microsoft.com/office/powerpoint/2010/main" val="1567465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Grammatical Rules and Semantic Components</a:t>
            </a:r>
            <a:endParaRPr lang="en-US" dirty="0"/>
          </a:p>
        </p:txBody>
      </p:sp>
      <p:sp>
        <p:nvSpPr>
          <p:cNvPr id="3" name="Content Placeholder 2"/>
          <p:cNvSpPr>
            <a:spLocks noGrp="1"/>
          </p:cNvSpPr>
          <p:nvPr>
            <p:ph idx="1"/>
          </p:nvPr>
        </p:nvSpPr>
        <p:spPr/>
        <p:txBody>
          <a:bodyPr/>
          <a:lstStyle/>
          <a:p>
            <a:r>
              <a:rPr lang="en-US" dirty="0" smtClean="0"/>
              <a:t>Need for semantic components to explain grammar</a:t>
            </a:r>
          </a:p>
          <a:p>
            <a:r>
              <a:rPr lang="en-US" dirty="0" smtClean="0"/>
              <a:t>Units of meaning shared by different lexical items</a:t>
            </a:r>
          </a:p>
          <a:p>
            <a:r>
              <a:rPr lang="en-US" dirty="0" smtClean="0"/>
              <a:t>MOTION</a:t>
            </a:r>
          </a:p>
          <a:p>
            <a:r>
              <a:rPr lang="en-US" dirty="0" smtClean="0"/>
              <a:t>CAUSE</a:t>
            </a:r>
          </a:p>
          <a:p>
            <a:r>
              <a:rPr lang="en-US" dirty="0" smtClean="0"/>
              <a:t>Etc.</a:t>
            </a:r>
            <a:endParaRPr lang="en-US" dirty="0"/>
          </a:p>
        </p:txBody>
      </p:sp>
    </p:spTree>
    <p:extLst>
      <p:ext uri="{BB962C8B-B14F-4D97-AF65-F5344CB8AC3E}">
        <p14:creationId xmlns:p14="http://schemas.microsoft.com/office/powerpoint/2010/main" val="30560038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cut, break, touch, hit</a:t>
            </a:r>
            <a:endParaRPr lang="en-US" dirty="0"/>
          </a:p>
        </p:txBody>
      </p:sp>
      <p:sp>
        <p:nvSpPr>
          <p:cNvPr id="3" name="Content Placeholder 2"/>
          <p:cNvSpPr>
            <a:spLocks noGrp="1"/>
          </p:cNvSpPr>
          <p:nvPr>
            <p:ph idx="1"/>
          </p:nvPr>
        </p:nvSpPr>
        <p:spPr/>
        <p:txBody>
          <a:bodyPr/>
          <a:lstStyle/>
          <a:p>
            <a:r>
              <a:rPr lang="en-US" dirty="0" smtClean="0"/>
              <a:t>Make your own examples</a:t>
            </a:r>
          </a:p>
          <a:p>
            <a:r>
              <a:rPr lang="en-US" dirty="0" smtClean="0"/>
              <a:t>What kind of verbs are they?</a:t>
            </a:r>
          </a:p>
          <a:p>
            <a:r>
              <a:rPr lang="en-US" dirty="0" smtClean="0"/>
              <a:t>Can you already see some differences?</a:t>
            </a:r>
          </a:p>
          <a:p>
            <a:r>
              <a:rPr lang="en-US" dirty="0" smtClean="0"/>
              <a:t>9.19</a:t>
            </a:r>
            <a:endParaRPr lang="en-US" dirty="0"/>
          </a:p>
        </p:txBody>
      </p:sp>
    </p:spTree>
    <p:extLst>
      <p:ext uri="{BB962C8B-B14F-4D97-AF65-F5344CB8AC3E}">
        <p14:creationId xmlns:p14="http://schemas.microsoft.com/office/powerpoint/2010/main" val="3685804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tests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Middle constructions:</a:t>
            </a:r>
          </a:p>
          <a:p>
            <a:r>
              <a:rPr lang="en-US" dirty="0" smtClean="0"/>
              <a:t>N V Adv.</a:t>
            </a:r>
          </a:p>
          <a:p>
            <a:r>
              <a:rPr lang="en-US" dirty="0" smtClean="0"/>
              <a:t>Conative construction:</a:t>
            </a:r>
          </a:p>
          <a:p>
            <a:r>
              <a:rPr lang="en-US" dirty="0" smtClean="0"/>
              <a:t>V at N</a:t>
            </a:r>
          </a:p>
          <a:p>
            <a:r>
              <a:rPr lang="en-US" dirty="0" smtClean="0"/>
              <a:t>Body part ascension construction:</a:t>
            </a:r>
          </a:p>
          <a:p>
            <a:r>
              <a:rPr lang="en-US" dirty="0" smtClean="0"/>
              <a:t>In the/on the BODY PART</a:t>
            </a:r>
          </a:p>
          <a:p>
            <a:r>
              <a:rPr lang="en-US" dirty="0" smtClean="0"/>
              <a:t>Close your books.</a:t>
            </a:r>
          </a:p>
          <a:p>
            <a:r>
              <a:rPr lang="en-US" dirty="0" smtClean="0"/>
              <a:t>Try these tests, find other verbs that are restricted or licensed in the same way.</a:t>
            </a:r>
            <a:endParaRPr lang="en-US" dirty="0"/>
          </a:p>
        </p:txBody>
      </p:sp>
    </p:spTree>
    <p:extLst>
      <p:ext uri="{BB962C8B-B14F-4D97-AF65-F5344CB8AC3E}">
        <p14:creationId xmlns:p14="http://schemas.microsoft.com/office/powerpoint/2010/main" val="936901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MOTION, CONTACT, CAUSE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Assign these semantic components to our four verbs.</a:t>
            </a:r>
          </a:p>
          <a:p>
            <a:r>
              <a:rPr lang="en-US" dirty="0"/>
              <a:t> </a:t>
            </a:r>
            <a:endParaRPr lang="en-US" dirty="0" smtClean="0"/>
          </a:p>
          <a:p>
            <a:r>
              <a:rPr lang="en-US" dirty="0" smtClean="0"/>
              <a:t>Cut: CAUSE, CHANGE, CONTACT, MOTION</a:t>
            </a:r>
          </a:p>
          <a:p>
            <a:r>
              <a:rPr lang="en-US" dirty="0" smtClean="0"/>
              <a:t>Break: CAUSE, CHANGE</a:t>
            </a:r>
          </a:p>
          <a:p>
            <a:r>
              <a:rPr lang="en-US" dirty="0" smtClean="0"/>
              <a:t>Touch: CONTACT</a:t>
            </a:r>
          </a:p>
          <a:p>
            <a:r>
              <a:rPr lang="en-US" dirty="0" smtClean="0"/>
              <a:t>Hit: CONTACT, MOTION.</a:t>
            </a:r>
          </a:p>
          <a:p>
            <a:r>
              <a:rPr lang="en-US" dirty="0"/>
              <a:t> </a:t>
            </a:r>
            <a:endParaRPr lang="en-US" dirty="0" smtClean="0"/>
          </a:p>
          <a:p>
            <a:r>
              <a:rPr lang="en-US" dirty="0" smtClean="0"/>
              <a:t>Do similar verbs in each category exhibit the same grammatical behavior?</a:t>
            </a:r>
            <a:endParaRPr lang="en-US" dirty="0"/>
          </a:p>
        </p:txBody>
      </p:sp>
    </p:spTree>
    <p:extLst>
      <p:ext uri="{BB962C8B-B14F-4D97-AF65-F5344CB8AC3E}">
        <p14:creationId xmlns:p14="http://schemas.microsoft.com/office/powerpoint/2010/main" val="4096428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Thematic roles and linking rules</a:t>
            </a:r>
            <a:endParaRPr lang="en-US" dirty="0"/>
          </a:p>
        </p:txBody>
      </p:sp>
      <p:sp>
        <p:nvSpPr>
          <p:cNvPr id="3" name="Content Placeholder 2"/>
          <p:cNvSpPr>
            <a:spLocks noGrp="1"/>
          </p:cNvSpPr>
          <p:nvPr>
            <p:ph idx="1"/>
          </p:nvPr>
        </p:nvSpPr>
        <p:spPr/>
        <p:txBody>
          <a:bodyPr/>
          <a:lstStyle/>
          <a:p>
            <a:r>
              <a:rPr lang="en-US" dirty="0" smtClean="0"/>
              <a:t>Another benefit of semantic components is they can be used to investigate the syntax-semantics interface.</a:t>
            </a:r>
          </a:p>
          <a:p>
            <a:r>
              <a:rPr lang="en-US" dirty="0" smtClean="0"/>
              <a:t>They can explain theta-roles and verbal argument structure.</a:t>
            </a:r>
          </a:p>
          <a:p>
            <a:r>
              <a:rPr lang="en-US" dirty="0" smtClean="0"/>
              <a:t>What is the difference between (locative alternation):</a:t>
            </a:r>
          </a:p>
          <a:p>
            <a:pPr lvl="1"/>
            <a:r>
              <a:rPr lang="en-US" dirty="0" smtClean="0"/>
              <a:t>She painted pictures onto the wall.</a:t>
            </a:r>
          </a:p>
          <a:p>
            <a:pPr lvl="1"/>
            <a:r>
              <a:rPr lang="en-US" dirty="0" smtClean="0"/>
              <a:t>She painted the wall with pictures.</a:t>
            </a:r>
          </a:p>
        </p:txBody>
      </p:sp>
    </p:spTree>
    <p:extLst>
      <p:ext uri="{BB962C8B-B14F-4D97-AF65-F5344CB8AC3E}">
        <p14:creationId xmlns:p14="http://schemas.microsoft.com/office/powerpoint/2010/main" val="436213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t>
            </a:r>
            <a:r>
              <a:rPr lang="en-US" i="1" dirty="0" smtClean="0"/>
              <a:t>pour, fill, brush.</a:t>
            </a:r>
            <a:endParaRPr lang="en-US" i="1" dirty="0"/>
          </a:p>
        </p:txBody>
      </p:sp>
      <p:sp>
        <p:nvSpPr>
          <p:cNvPr id="3" name="Content Placeholder 2"/>
          <p:cNvSpPr>
            <a:spLocks noGrp="1"/>
          </p:cNvSpPr>
          <p:nvPr>
            <p:ph idx="1"/>
          </p:nvPr>
        </p:nvSpPr>
        <p:spPr/>
        <p:txBody>
          <a:bodyPr>
            <a:normAutofit/>
          </a:bodyPr>
          <a:lstStyle/>
          <a:p>
            <a:r>
              <a:rPr lang="en-US" sz="2800" dirty="0" smtClean="0"/>
              <a:t>9.39ff</a:t>
            </a:r>
          </a:p>
          <a:p>
            <a:r>
              <a:rPr lang="en-US" sz="2800" dirty="0" smtClean="0"/>
              <a:t>Rapport and Levin, and Pinker etc. propose that “the variation in argument structure… reflects different semantic classes of verb”</a:t>
            </a:r>
          </a:p>
          <a:p>
            <a:r>
              <a:rPr lang="en-US" sz="2800" i="1" dirty="0" smtClean="0"/>
              <a:t>Clear, wipe, remove.</a:t>
            </a:r>
            <a:endParaRPr lang="en-US" sz="2800" i="1" dirty="0"/>
          </a:p>
        </p:txBody>
      </p:sp>
    </p:spTree>
    <p:extLst>
      <p:ext uri="{BB962C8B-B14F-4D97-AF65-F5344CB8AC3E}">
        <p14:creationId xmlns:p14="http://schemas.microsoft.com/office/powerpoint/2010/main" val="502608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Talmy’s</a:t>
            </a:r>
            <a:r>
              <a:rPr lang="en-US" dirty="0" smtClean="0"/>
              <a:t> Typology of Motion Events</a:t>
            </a:r>
            <a:endParaRPr lang="en-US" dirty="0"/>
          </a:p>
        </p:txBody>
      </p:sp>
      <p:sp>
        <p:nvSpPr>
          <p:cNvPr id="3" name="Content Placeholder 2"/>
          <p:cNvSpPr>
            <a:spLocks noGrp="1"/>
          </p:cNvSpPr>
          <p:nvPr>
            <p:ph idx="1"/>
          </p:nvPr>
        </p:nvSpPr>
        <p:spPr/>
        <p:txBody>
          <a:bodyPr/>
          <a:lstStyle/>
          <a:p>
            <a:r>
              <a:rPr lang="en-US" dirty="0" smtClean="0"/>
              <a:t>Verb-framed and satellite-framed languages.</a:t>
            </a:r>
            <a:endParaRPr lang="en-US" dirty="0"/>
          </a:p>
        </p:txBody>
      </p:sp>
    </p:spTree>
    <p:extLst>
      <p:ext uri="{BB962C8B-B14F-4D97-AF65-F5344CB8AC3E}">
        <p14:creationId xmlns:p14="http://schemas.microsoft.com/office/powerpoint/2010/main" val="911079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Jackendoff’s</a:t>
            </a:r>
            <a:r>
              <a:rPr lang="en-US" dirty="0" smtClean="0"/>
              <a:t> Conceptual Structure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Conceptual semantics</a:t>
            </a:r>
          </a:p>
          <a:p>
            <a:r>
              <a:rPr lang="en-US" dirty="0" smtClean="0"/>
              <a:t>The Mentalist Postulate: </a:t>
            </a:r>
          </a:p>
          <a:p>
            <a:r>
              <a:rPr lang="en-US" dirty="0" smtClean="0"/>
              <a:t>“Meaning in natural language is an information structure that is mentally encoded by human beings.”</a:t>
            </a:r>
          </a:p>
          <a:p>
            <a:r>
              <a:rPr lang="en-US" dirty="0" smtClean="0"/>
              <a:t>The “meaning of a sentence is a conceptual structure.”</a:t>
            </a:r>
          </a:p>
          <a:p>
            <a:r>
              <a:rPr lang="en-US" dirty="0" smtClean="0"/>
              <a:t>With this kind of structure we can move towards bigger generalizations (always a goal of linguistics) and more broadly applicable rules. </a:t>
            </a:r>
            <a:endParaRPr lang="en-US" dirty="0"/>
          </a:p>
          <a:p>
            <a:r>
              <a:rPr lang="en-US" dirty="0" smtClean="0"/>
              <a:t>This is economy.  Killed –entails—die, is too specific a rule.</a:t>
            </a:r>
            <a:endParaRPr lang="en-US" dirty="0"/>
          </a:p>
        </p:txBody>
      </p:sp>
    </p:spTree>
    <p:extLst>
      <p:ext uri="{BB962C8B-B14F-4D97-AF65-F5344CB8AC3E}">
        <p14:creationId xmlns:p14="http://schemas.microsoft.com/office/powerpoint/2010/main" val="1770681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semantic components include</a:t>
            </a:r>
            <a:endParaRPr lang="en-US" dirty="0"/>
          </a:p>
        </p:txBody>
      </p:sp>
      <p:sp>
        <p:nvSpPr>
          <p:cNvPr id="3" name="Content Placeholder 2"/>
          <p:cNvSpPr>
            <a:spLocks noGrp="1"/>
          </p:cNvSpPr>
          <p:nvPr>
            <p:ph idx="1"/>
          </p:nvPr>
        </p:nvSpPr>
        <p:spPr/>
        <p:txBody>
          <a:bodyPr/>
          <a:lstStyle/>
          <a:p>
            <a:r>
              <a:rPr lang="en-US" dirty="0" smtClean="0"/>
              <a:t>Event, State, Material </a:t>
            </a:r>
            <a:r>
              <a:rPr lang="en-US" dirty="0"/>
              <a:t>T</a:t>
            </a:r>
            <a:r>
              <a:rPr lang="en-US" dirty="0" smtClean="0"/>
              <a:t>hing (</a:t>
            </a:r>
            <a:r>
              <a:rPr lang="en-US" dirty="0"/>
              <a:t>O</a:t>
            </a:r>
            <a:r>
              <a:rPr lang="en-US" dirty="0" smtClean="0"/>
              <a:t>bject), Path, Place, Property</a:t>
            </a:r>
          </a:p>
          <a:p>
            <a:r>
              <a:rPr lang="en-US" dirty="0" smtClean="0"/>
              <a:t>Also sometimes Amount.</a:t>
            </a:r>
          </a:p>
          <a:p>
            <a:r>
              <a:rPr lang="en-US" dirty="0" smtClean="0"/>
              <a:t>Most basic are the first two</a:t>
            </a:r>
          </a:p>
          <a:p>
            <a:r>
              <a:rPr lang="en-US" dirty="0" smtClean="0"/>
              <a:t>Consider 9.86 and figure 9.2</a:t>
            </a:r>
          </a:p>
          <a:p>
            <a:r>
              <a:rPr lang="en-US" dirty="0" smtClean="0"/>
              <a:t>Try some of these together.</a:t>
            </a:r>
            <a:endParaRPr lang="en-US" dirty="0"/>
          </a:p>
        </p:txBody>
      </p:sp>
    </p:spTree>
    <p:extLst>
      <p:ext uri="{BB962C8B-B14F-4D97-AF65-F5344CB8AC3E}">
        <p14:creationId xmlns:p14="http://schemas.microsoft.com/office/powerpoint/2010/main" val="1477044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r>
              <a:rPr lang="en-US" dirty="0" err="1" smtClean="0"/>
              <a:t>Jackendoff</a:t>
            </a:r>
            <a:r>
              <a:rPr lang="en-US" dirty="0" smtClean="0"/>
              <a:t> rejects any distinction between meaning and conceptualization stating “we must consider the domain of linguistic semantics to be continuous with human conceptualization as a whole.” (</a:t>
            </a:r>
            <a:r>
              <a:rPr lang="en-US" dirty="0" err="1" smtClean="0"/>
              <a:t>Riemer</a:t>
            </a:r>
            <a:r>
              <a:rPr lang="en-US" dirty="0" smtClean="0"/>
              <a:t> 262)</a:t>
            </a:r>
          </a:p>
          <a:p>
            <a:r>
              <a:rPr lang="en-US" dirty="0" smtClean="0"/>
              <a:t>1.strict distinction between syntax and semantics</a:t>
            </a:r>
          </a:p>
          <a:p>
            <a:r>
              <a:rPr lang="en-US" dirty="0" smtClean="0"/>
              <a:t>2. uses formalisms rather than vague diagrams</a:t>
            </a:r>
          </a:p>
          <a:p>
            <a:r>
              <a:rPr lang="en-US" dirty="0" smtClean="0"/>
              <a:t>What is decomposition?</a:t>
            </a:r>
          </a:p>
          <a:p>
            <a:r>
              <a:rPr lang="en-US" dirty="0" smtClean="0"/>
              <a:t>How low can you go?</a:t>
            </a:r>
            <a:endParaRPr lang="en-US" dirty="0"/>
          </a:p>
        </p:txBody>
      </p:sp>
    </p:spTree>
    <p:extLst>
      <p:ext uri="{BB962C8B-B14F-4D97-AF65-F5344CB8AC3E}">
        <p14:creationId xmlns:p14="http://schemas.microsoft.com/office/powerpoint/2010/main" val="260962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explain the differences between languages?</a:t>
            </a:r>
            <a:endParaRPr lang="en-US" dirty="0"/>
          </a:p>
        </p:txBody>
      </p:sp>
      <p:sp>
        <p:nvSpPr>
          <p:cNvPr id="3" name="Content Placeholder 2"/>
          <p:cNvSpPr>
            <a:spLocks noGrp="1"/>
          </p:cNvSpPr>
          <p:nvPr>
            <p:ph idx="1"/>
          </p:nvPr>
        </p:nvSpPr>
        <p:spPr>
          <a:xfrm>
            <a:off x="677334" y="1841500"/>
            <a:ext cx="9406466" cy="4787899"/>
          </a:xfrm>
        </p:spPr>
        <p:txBody>
          <a:bodyPr>
            <a:noAutofit/>
          </a:bodyPr>
          <a:lstStyle/>
          <a:p>
            <a:r>
              <a:rPr lang="en-US" sz="2400" dirty="0" smtClean="0"/>
              <a:t>Are languages essentially the same with minor differences?</a:t>
            </a:r>
          </a:p>
          <a:p>
            <a:r>
              <a:rPr lang="en-US" sz="2400" dirty="0" smtClean="0"/>
              <a:t>OR</a:t>
            </a:r>
          </a:p>
          <a:p>
            <a:r>
              <a:rPr lang="en-US" sz="2400" dirty="0" smtClean="0"/>
              <a:t>Are languages essentially different, with coincidental similarities?</a:t>
            </a:r>
          </a:p>
          <a:p>
            <a:r>
              <a:rPr lang="en-US" sz="2400" dirty="0" smtClean="0"/>
              <a:t>RELATED to this:</a:t>
            </a:r>
          </a:p>
          <a:p>
            <a:r>
              <a:rPr lang="en-US" sz="2400" dirty="0" smtClean="0"/>
              <a:t>Are all languages basically the same in level or complexity?</a:t>
            </a:r>
          </a:p>
          <a:p>
            <a:r>
              <a:rPr lang="en-US" sz="2400" dirty="0" smtClean="0"/>
              <a:t>OR</a:t>
            </a:r>
          </a:p>
          <a:p>
            <a:r>
              <a:rPr lang="en-US" sz="2400" dirty="0" smtClean="0"/>
              <a:t>Are some languages more difficult than others?  Why?  How?</a:t>
            </a:r>
            <a:endParaRPr lang="en-US" sz="2400" dirty="0"/>
          </a:p>
        </p:txBody>
      </p:sp>
    </p:spTree>
    <p:extLst>
      <p:ext uri="{BB962C8B-B14F-4D97-AF65-F5344CB8AC3E}">
        <p14:creationId xmlns:p14="http://schemas.microsoft.com/office/powerpoint/2010/main" val="3662611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These primitives are universal!  Not language specific.</a:t>
            </a:r>
          </a:p>
          <a:p>
            <a:r>
              <a:rPr lang="en-US" dirty="0" smtClean="0"/>
              <a:t>Not in themselves meaningful.</a:t>
            </a:r>
          </a:p>
          <a:p>
            <a:r>
              <a:rPr lang="en-US" dirty="0" smtClean="0"/>
              <a:t>Compare to phonology. Decomposition</a:t>
            </a:r>
          </a:p>
          <a:p>
            <a:r>
              <a:rPr lang="en-US" dirty="0" smtClean="0"/>
              <a:t>The (8) categories are compared to parts of speech.  Conceptual parts of speech.</a:t>
            </a:r>
          </a:p>
          <a:p>
            <a:r>
              <a:rPr lang="en-US" dirty="0" smtClean="0"/>
              <a:t>Examples </a:t>
            </a:r>
            <a:r>
              <a:rPr lang="en-US" smtClean="0"/>
              <a:t>will help!</a:t>
            </a:r>
            <a:endParaRPr lang="en-US"/>
          </a:p>
        </p:txBody>
      </p:sp>
    </p:spTree>
    <p:extLst>
      <p:ext uri="{BB962C8B-B14F-4D97-AF65-F5344CB8AC3E}">
        <p14:creationId xmlns:p14="http://schemas.microsoft.com/office/powerpoint/2010/main" val="1916291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Processes of semantic combination</a:t>
            </a:r>
            <a:endParaRPr lang="en-US" dirty="0"/>
          </a:p>
        </p:txBody>
      </p:sp>
      <p:sp>
        <p:nvSpPr>
          <p:cNvPr id="3" name="Content Placeholder 2"/>
          <p:cNvSpPr>
            <a:spLocks noGrp="1"/>
          </p:cNvSpPr>
          <p:nvPr>
            <p:ph idx="1"/>
          </p:nvPr>
        </p:nvSpPr>
        <p:spPr/>
        <p:txBody>
          <a:bodyPr/>
          <a:lstStyle/>
          <a:p>
            <a:r>
              <a:rPr lang="en-US" dirty="0" smtClean="0"/>
              <a:t>Consider the </a:t>
            </a:r>
            <a:r>
              <a:rPr lang="en-US" dirty="0" err="1" smtClean="0"/>
              <a:t>semelfactive</a:t>
            </a:r>
            <a:r>
              <a:rPr lang="en-US" dirty="0" smtClean="0"/>
              <a:t> (__________) combined with a durative adverb that we talked about before.</a:t>
            </a:r>
          </a:p>
          <a:p>
            <a:r>
              <a:rPr lang="en-US" dirty="0" smtClean="0"/>
              <a:t>9.102 shows it can be viewed in terms of levels of embedding.</a:t>
            </a:r>
          </a:p>
          <a:p>
            <a:r>
              <a:rPr lang="en-US" dirty="0" smtClean="0"/>
              <a:t>This also explains mass nouns used as count nouns.</a:t>
            </a:r>
          </a:p>
          <a:p>
            <a:endParaRPr lang="en-US" dirty="0"/>
          </a:p>
        </p:txBody>
      </p:sp>
    </p:spTree>
    <p:extLst>
      <p:ext uri="{BB962C8B-B14F-4D97-AF65-F5344CB8AC3E}">
        <p14:creationId xmlns:p14="http://schemas.microsoft.com/office/powerpoint/2010/main" val="1837008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functions</a:t>
            </a:r>
            <a:endParaRPr lang="en-US" dirty="0"/>
          </a:p>
        </p:txBody>
      </p:sp>
      <p:sp>
        <p:nvSpPr>
          <p:cNvPr id="3" name="Content Placeholder 2"/>
          <p:cNvSpPr>
            <a:spLocks noGrp="1"/>
          </p:cNvSpPr>
          <p:nvPr>
            <p:ph idx="1"/>
          </p:nvPr>
        </p:nvSpPr>
        <p:spPr/>
        <p:txBody>
          <a:bodyPr/>
          <a:lstStyle/>
          <a:p>
            <a:r>
              <a:rPr lang="en-US" dirty="0" smtClean="0"/>
              <a:t>Plural (PL)</a:t>
            </a:r>
          </a:p>
          <a:p>
            <a:r>
              <a:rPr lang="en-US" dirty="0" smtClean="0"/>
              <a:t>Composed of (COMP)</a:t>
            </a:r>
          </a:p>
          <a:p>
            <a:r>
              <a:rPr lang="en-US" dirty="0" smtClean="0"/>
              <a:t>Containing (CONT)</a:t>
            </a:r>
            <a:endParaRPr lang="en-US" dirty="0"/>
          </a:p>
        </p:txBody>
      </p:sp>
    </p:spTree>
    <p:extLst>
      <p:ext uri="{BB962C8B-B14F-4D97-AF65-F5344CB8AC3E}">
        <p14:creationId xmlns:p14="http://schemas.microsoft.com/office/powerpoint/2010/main" val="3655671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functions</a:t>
            </a:r>
            <a:endParaRPr lang="en-US" dirty="0"/>
          </a:p>
        </p:txBody>
      </p:sp>
      <p:sp>
        <p:nvSpPr>
          <p:cNvPr id="3" name="Content Placeholder 2"/>
          <p:cNvSpPr>
            <a:spLocks noGrp="1"/>
          </p:cNvSpPr>
          <p:nvPr>
            <p:ph idx="1"/>
          </p:nvPr>
        </p:nvSpPr>
        <p:spPr/>
        <p:txBody>
          <a:bodyPr/>
          <a:lstStyle/>
          <a:p>
            <a:r>
              <a:rPr lang="en-US" dirty="0" smtClean="0"/>
              <a:t>Element of (ELT)</a:t>
            </a:r>
          </a:p>
          <a:p>
            <a:r>
              <a:rPr lang="en-US" dirty="0" smtClean="0"/>
              <a:t>Partitive (PART)</a:t>
            </a:r>
          </a:p>
          <a:p>
            <a:r>
              <a:rPr lang="en-US" dirty="0" smtClean="0"/>
              <a:t>Universal grinder (GR)</a:t>
            </a:r>
            <a:endParaRPr lang="en-US" dirty="0"/>
          </a:p>
        </p:txBody>
      </p:sp>
    </p:spTree>
    <p:extLst>
      <p:ext uri="{BB962C8B-B14F-4D97-AF65-F5344CB8AC3E}">
        <p14:creationId xmlns:p14="http://schemas.microsoft.com/office/powerpoint/2010/main" val="2239055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Grinder!</a:t>
            </a:r>
            <a:endParaRPr lang="en-US" dirty="0"/>
          </a:p>
        </p:txBody>
      </p:sp>
      <p:sp>
        <p:nvSpPr>
          <p:cNvPr id="3" name="Content Placeholder 2"/>
          <p:cNvSpPr>
            <a:spLocks noGrp="1"/>
          </p:cNvSpPr>
          <p:nvPr>
            <p:ph idx="1"/>
          </p:nvPr>
        </p:nvSpPr>
        <p:spPr/>
        <p:txBody>
          <a:bodyPr/>
          <a:lstStyle/>
          <a:p>
            <a:r>
              <a:rPr lang="en-US" dirty="0" smtClean="0"/>
              <a:t>Explains “instances where what are usually count nouns are used to describe substances.”</a:t>
            </a:r>
            <a:endParaRPr lang="en-US" dirty="0"/>
          </a:p>
        </p:txBody>
      </p:sp>
    </p:spTree>
    <p:extLst>
      <p:ext uri="{BB962C8B-B14F-4D97-AF65-F5344CB8AC3E}">
        <p14:creationId xmlns:p14="http://schemas.microsoft.com/office/powerpoint/2010/main" val="26116077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Pustejovsky’s</a:t>
            </a:r>
            <a:r>
              <a:rPr lang="en-US" dirty="0" smtClean="0"/>
              <a:t> Generative Lexicon</a:t>
            </a:r>
            <a:endParaRPr lang="en-US" dirty="0"/>
          </a:p>
        </p:txBody>
      </p:sp>
      <p:sp>
        <p:nvSpPr>
          <p:cNvPr id="3" name="Content Placeholder 2"/>
          <p:cNvSpPr>
            <a:spLocks noGrp="1"/>
          </p:cNvSpPr>
          <p:nvPr>
            <p:ph idx="1"/>
          </p:nvPr>
        </p:nvSpPr>
        <p:spPr/>
        <p:txBody>
          <a:bodyPr/>
          <a:lstStyle/>
          <a:p>
            <a:r>
              <a:rPr lang="en-US" dirty="0" smtClean="0"/>
              <a:t>Generally agrees with </a:t>
            </a:r>
            <a:r>
              <a:rPr lang="en-US" dirty="0" err="1" smtClean="0"/>
              <a:t>Jackendoff’s</a:t>
            </a:r>
            <a:r>
              <a:rPr lang="en-US" dirty="0" smtClean="0"/>
              <a:t> approach of conceptual semantics</a:t>
            </a:r>
          </a:p>
          <a:p>
            <a:r>
              <a:rPr lang="en-US" dirty="0" smtClean="0"/>
              <a:t>Four levels of semantic representation:</a:t>
            </a:r>
          </a:p>
          <a:p>
            <a:pPr lvl="1"/>
            <a:r>
              <a:rPr lang="en-US" dirty="0" smtClean="0"/>
              <a:t>Argument structure</a:t>
            </a:r>
          </a:p>
          <a:p>
            <a:pPr lvl="1"/>
            <a:r>
              <a:rPr lang="en-US" dirty="0" smtClean="0"/>
              <a:t>Event structure</a:t>
            </a:r>
          </a:p>
          <a:p>
            <a:pPr lvl="1"/>
            <a:r>
              <a:rPr lang="en-US" dirty="0" smtClean="0"/>
              <a:t>Qualia structure</a:t>
            </a:r>
          </a:p>
          <a:p>
            <a:pPr lvl="1"/>
            <a:endParaRPr lang="en-US" dirty="0"/>
          </a:p>
        </p:txBody>
      </p:sp>
    </p:spTree>
    <p:extLst>
      <p:ext uri="{BB962C8B-B14F-4D97-AF65-F5344CB8AC3E}">
        <p14:creationId xmlns:p14="http://schemas.microsoft.com/office/powerpoint/2010/main" val="1360486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structure</a:t>
            </a:r>
            <a:endParaRPr lang="en-US" dirty="0"/>
          </a:p>
        </p:txBody>
      </p:sp>
      <p:sp>
        <p:nvSpPr>
          <p:cNvPr id="3" name="Content Placeholder 2"/>
          <p:cNvSpPr>
            <a:spLocks noGrp="1"/>
          </p:cNvSpPr>
          <p:nvPr>
            <p:ph idx="1"/>
          </p:nvPr>
        </p:nvSpPr>
        <p:spPr/>
        <p:txBody>
          <a:bodyPr/>
          <a:lstStyle/>
          <a:p>
            <a:r>
              <a:rPr lang="en-US" dirty="0" smtClean="0"/>
              <a:t>9.115ff</a:t>
            </a:r>
          </a:p>
          <a:p>
            <a:r>
              <a:rPr lang="en-US" dirty="0" smtClean="0"/>
              <a:t>P290 and 291</a:t>
            </a:r>
          </a:p>
          <a:p>
            <a:r>
              <a:rPr lang="en-US" dirty="0" smtClean="0"/>
              <a:t>Also look at Qualia Structure</a:t>
            </a:r>
            <a:endParaRPr lang="en-US" dirty="0"/>
          </a:p>
        </p:txBody>
      </p:sp>
    </p:spTree>
    <p:extLst>
      <p:ext uri="{BB962C8B-B14F-4D97-AF65-F5344CB8AC3E}">
        <p14:creationId xmlns:p14="http://schemas.microsoft.com/office/powerpoint/2010/main" val="3284696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problems</a:t>
            </a:r>
            <a:endParaRPr lang="en-US" dirty="0"/>
          </a:p>
        </p:txBody>
      </p:sp>
      <p:sp>
        <p:nvSpPr>
          <p:cNvPr id="3" name="Content Placeholder 2"/>
          <p:cNvSpPr>
            <a:spLocks noGrp="1"/>
          </p:cNvSpPr>
          <p:nvPr>
            <p:ph idx="1"/>
          </p:nvPr>
        </p:nvSpPr>
        <p:spPr/>
        <p:txBody>
          <a:bodyPr/>
          <a:lstStyle/>
          <a:p>
            <a:r>
              <a:rPr lang="en-US" dirty="0" smtClean="0"/>
              <a:t>1. how to actually identify the semantic primitives!  How many, where to draw the line, goes back to necessary and sufficient conditions.</a:t>
            </a:r>
          </a:p>
          <a:p>
            <a:r>
              <a:rPr lang="en-US" dirty="0" smtClean="0"/>
              <a:t>2. also the problem of metalanguage.  Symbols?  Diagrams?  It is unsystematic, arbitrary and “at worst a kind of garbled version of English, French etc.</a:t>
            </a:r>
          </a:p>
          <a:p>
            <a:r>
              <a:rPr lang="en-US" dirty="0" smtClean="0"/>
              <a:t>“</a:t>
            </a:r>
            <a:r>
              <a:rPr lang="en-US" dirty="0" err="1" smtClean="0"/>
              <a:t>Markerese</a:t>
            </a:r>
            <a:r>
              <a:rPr lang="en-US" dirty="0" smtClean="0"/>
              <a:t>”</a:t>
            </a:r>
          </a:p>
          <a:p>
            <a:endParaRPr lang="en-US" dirty="0"/>
          </a:p>
        </p:txBody>
      </p:sp>
    </p:spTree>
    <p:extLst>
      <p:ext uri="{BB962C8B-B14F-4D97-AF65-F5344CB8AC3E}">
        <p14:creationId xmlns:p14="http://schemas.microsoft.com/office/powerpoint/2010/main" val="25474921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406400" y="1845734"/>
            <a:ext cx="11506200" cy="4847166"/>
          </a:xfrm>
        </p:spPr>
        <p:txBody>
          <a:bodyPr>
            <a:normAutofit/>
          </a:bodyPr>
          <a:lstStyle/>
          <a:p>
            <a:r>
              <a:rPr lang="en-US" sz="2800" dirty="0" smtClean="0"/>
              <a:t>Ray </a:t>
            </a:r>
            <a:r>
              <a:rPr lang="en-US" sz="2800" dirty="0" err="1" smtClean="0"/>
              <a:t>Jackendoff</a:t>
            </a:r>
            <a:endParaRPr lang="en-US" sz="2800" dirty="0" smtClean="0"/>
          </a:p>
          <a:p>
            <a:r>
              <a:rPr lang="en-US" sz="2800" dirty="0" smtClean="0"/>
              <a:t>Conceptual Structure (conceptual, componential, cognitive etc. phew!)</a:t>
            </a:r>
          </a:p>
          <a:p>
            <a:r>
              <a:rPr lang="en-US" sz="2800" dirty="0" smtClean="0"/>
              <a:t>Find the generalization!</a:t>
            </a:r>
          </a:p>
          <a:p>
            <a:r>
              <a:rPr lang="en-US" sz="2800" dirty="0" smtClean="0"/>
              <a:t>Event, State, Material Thing (Object), Path, Place, Property, Amount</a:t>
            </a:r>
          </a:p>
          <a:p>
            <a:r>
              <a:rPr lang="en-US" sz="2800" dirty="0" smtClean="0"/>
              <a:t>Start with Event or State</a:t>
            </a:r>
          </a:p>
          <a:p>
            <a:r>
              <a:rPr lang="en-US" sz="2800" dirty="0" err="1" smtClean="0"/>
              <a:t>Pinker’s</a:t>
            </a:r>
            <a:r>
              <a:rPr lang="en-US" sz="2800" dirty="0" smtClean="0"/>
              <a:t> tree structures: 1. mother node shows type of constituent,</a:t>
            </a:r>
          </a:p>
          <a:p>
            <a:r>
              <a:rPr lang="en-US" sz="2800" dirty="0" smtClean="0"/>
              <a:t>2. leftmost daughter stands for function</a:t>
            </a:r>
          </a:p>
          <a:p>
            <a:r>
              <a:rPr lang="en-US" sz="2800" dirty="0" smtClean="0"/>
              <a:t>3. other daughters are its arguments</a:t>
            </a:r>
          </a:p>
          <a:p>
            <a:pPr marL="0" indent="0">
              <a:buNone/>
            </a:pPr>
            <a:endParaRPr lang="en-US" dirty="0"/>
          </a:p>
          <a:p>
            <a:endParaRPr lang="en-US" dirty="0"/>
          </a:p>
        </p:txBody>
      </p:sp>
    </p:spTree>
    <p:extLst>
      <p:ext uri="{BB962C8B-B14F-4D97-AF65-F5344CB8AC3E}">
        <p14:creationId xmlns:p14="http://schemas.microsoft.com/office/powerpoint/2010/main" val="3106573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also…</a:t>
            </a:r>
            <a:endParaRPr lang="en-US" dirty="0"/>
          </a:p>
        </p:txBody>
      </p:sp>
      <p:sp>
        <p:nvSpPr>
          <p:cNvPr id="3" name="Content Placeholder 2"/>
          <p:cNvSpPr>
            <a:spLocks noGrp="1"/>
          </p:cNvSpPr>
          <p:nvPr>
            <p:ph idx="1"/>
          </p:nvPr>
        </p:nvSpPr>
        <p:spPr/>
        <p:txBody>
          <a:bodyPr/>
          <a:lstStyle/>
          <a:p>
            <a:r>
              <a:rPr lang="en-US" sz="3200" dirty="0" err="1" smtClean="0"/>
              <a:t>BE</a:t>
            </a:r>
            <a:r>
              <a:rPr lang="en-US" dirty="0" err="1" smtClean="0"/>
              <a:t>loc</a:t>
            </a:r>
            <a:endParaRPr lang="en-US" dirty="0" smtClean="0"/>
          </a:p>
          <a:p>
            <a:r>
              <a:rPr lang="en-US" sz="3200" dirty="0" err="1" smtClean="0"/>
              <a:t>BE</a:t>
            </a:r>
            <a:r>
              <a:rPr lang="en-US" dirty="0" err="1" smtClean="0"/>
              <a:t>indent</a:t>
            </a:r>
            <a:r>
              <a:rPr lang="en-US" sz="3200" dirty="0" smtClean="0"/>
              <a:t> (or copulative)</a:t>
            </a:r>
          </a:p>
          <a:p>
            <a:r>
              <a:rPr lang="en-US" sz="3200" dirty="0" err="1" smtClean="0"/>
              <a:t>BE</a:t>
            </a:r>
            <a:r>
              <a:rPr lang="en-US" dirty="0" err="1" smtClean="0"/>
              <a:t>temp</a:t>
            </a:r>
            <a:r>
              <a:rPr lang="en-US" sz="3200" dirty="0" smtClean="0"/>
              <a:t>, </a:t>
            </a:r>
            <a:r>
              <a:rPr lang="en-US" sz="3200" dirty="0" err="1" smtClean="0"/>
              <a:t>BE</a:t>
            </a:r>
            <a:r>
              <a:rPr lang="en-US" dirty="0" err="1" smtClean="0"/>
              <a:t>poss</a:t>
            </a:r>
            <a:r>
              <a:rPr lang="en-US" sz="3200" dirty="0" smtClean="0"/>
              <a:t>, </a:t>
            </a:r>
          </a:p>
          <a:p>
            <a:r>
              <a:rPr lang="en-US" sz="3200" dirty="0" smtClean="0"/>
              <a:t>Having a property is given a spatial interpretation (localism p194)</a:t>
            </a:r>
          </a:p>
          <a:p>
            <a:endParaRPr lang="en-US" dirty="0"/>
          </a:p>
        </p:txBody>
      </p:sp>
    </p:spTree>
    <p:extLst>
      <p:ext uri="{BB962C8B-B14F-4D97-AF65-F5344CB8AC3E}">
        <p14:creationId xmlns:p14="http://schemas.microsoft.com/office/powerpoint/2010/main" val="149990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 what ways can languages differ?</a:t>
            </a:r>
            <a:endParaRPr lang="en-US" dirty="0"/>
          </a:p>
        </p:txBody>
      </p:sp>
      <p:sp>
        <p:nvSpPr>
          <p:cNvPr id="3" name="Content Placeholder 2"/>
          <p:cNvSpPr>
            <a:spLocks noGrp="1"/>
          </p:cNvSpPr>
          <p:nvPr>
            <p:ph idx="1"/>
          </p:nvPr>
        </p:nvSpPr>
        <p:spPr>
          <a:xfrm>
            <a:off x="677334" y="1587500"/>
            <a:ext cx="8596668" cy="4965699"/>
          </a:xfrm>
        </p:spPr>
        <p:txBody>
          <a:bodyPr>
            <a:normAutofit/>
          </a:bodyPr>
          <a:lstStyle/>
          <a:p>
            <a:r>
              <a:rPr lang="en-US" sz="2800" dirty="0" smtClean="0"/>
              <a:t>Of course vocabulary</a:t>
            </a:r>
          </a:p>
          <a:p>
            <a:r>
              <a:rPr lang="en-US" sz="2800" dirty="0" smtClean="0"/>
              <a:t>Pronunciation (phonology)</a:t>
            </a:r>
          </a:p>
          <a:p>
            <a:r>
              <a:rPr lang="en-US" sz="2800" dirty="0" smtClean="0"/>
              <a:t>Grammar (syntax)</a:t>
            </a:r>
          </a:p>
          <a:p>
            <a:r>
              <a:rPr lang="en-US" sz="2800" dirty="0" smtClean="0"/>
              <a:t>Semantics</a:t>
            </a:r>
          </a:p>
          <a:p>
            <a:r>
              <a:rPr lang="en-US" sz="2800" dirty="0" smtClean="0"/>
              <a:t>Pragmatics (especially how different utterances are interpreted in other cultures)</a:t>
            </a:r>
          </a:p>
          <a:p>
            <a:r>
              <a:rPr lang="en-US" sz="2800" dirty="0" smtClean="0"/>
              <a:t>Writing system</a:t>
            </a:r>
          </a:p>
          <a:p>
            <a:r>
              <a:rPr lang="en-US" sz="2800" dirty="0" smtClean="0"/>
              <a:t>Domain of use</a:t>
            </a:r>
          </a:p>
          <a:p>
            <a:r>
              <a:rPr lang="en-US" sz="2800" dirty="0" smtClean="0"/>
              <a:t>Others?</a:t>
            </a:r>
            <a:endParaRPr lang="en-US" sz="2800" dirty="0"/>
          </a:p>
        </p:txBody>
      </p:sp>
    </p:spTree>
    <p:extLst>
      <p:ext uri="{BB962C8B-B14F-4D97-AF65-F5344CB8AC3E}">
        <p14:creationId xmlns:p14="http://schemas.microsoft.com/office/powerpoint/2010/main" val="39828368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Jackendoff</a:t>
            </a:r>
            <a:r>
              <a:rPr lang="en-US" dirty="0" smtClean="0"/>
              <a:t> continued: Processes of semantic combination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CHANGE OF STATE or INCHOATIVE p282</a:t>
            </a:r>
          </a:p>
          <a:p>
            <a:r>
              <a:rPr lang="en-US" dirty="0" smtClean="0"/>
              <a:t>Consider the </a:t>
            </a:r>
            <a:r>
              <a:rPr lang="en-US" dirty="0" err="1" smtClean="0"/>
              <a:t>semelfactive</a:t>
            </a:r>
            <a:r>
              <a:rPr lang="en-US" dirty="0" smtClean="0"/>
              <a:t> (__________) combined with a durative adverb that we talked about before.</a:t>
            </a:r>
          </a:p>
          <a:p>
            <a:r>
              <a:rPr lang="en-US" dirty="0" smtClean="0"/>
              <a:t>9.102 shows it can be viewed in terms of levels of embedding.</a:t>
            </a:r>
          </a:p>
          <a:p>
            <a:r>
              <a:rPr lang="en-US" dirty="0" smtClean="0"/>
              <a:t>This also explains mass nouns used as count nouns.</a:t>
            </a:r>
          </a:p>
          <a:p>
            <a:r>
              <a:rPr lang="en-US" dirty="0" smtClean="0"/>
              <a:t>[+INTERNAL STRUCTURE], [+</a:t>
            </a:r>
            <a:r>
              <a:rPr lang="en-US" dirty="0" err="1" smtClean="0"/>
              <a:t>i</a:t>
            </a:r>
            <a:r>
              <a:rPr lang="en-US" dirty="0" smtClean="0"/>
              <a:t>]</a:t>
            </a:r>
          </a:p>
          <a:p>
            <a:r>
              <a:rPr lang="en-US" dirty="0" smtClean="0"/>
              <a:t>[+BOUNDED] [+b] or [-b]</a:t>
            </a:r>
          </a:p>
          <a:p>
            <a:r>
              <a:rPr lang="en-US" dirty="0" smtClean="0"/>
              <a:t>What does that remind you of?</a:t>
            </a:r>
          </a:p>
          <a:p>
            <a:endParaRPr lang="en-US" dirty="0"/>
          </a:p>
        </p:txBody>
      </p:sp>
    </p:spTree>
    <p:extLst>
      <p:ext uri="{BB962C8B-B14F-4D97-AF65-F5344CB8AC3E}">
        <p14:creationId xmlns:p14="http://schemas.microsoft.com/office/powerpoint/2010/main" val="3151316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change</a:t>
            </a:r>
            <a:endParaRPr lang="en-US" dirty="0"/>
          </a:p>
        </p:txBody>
      </p:sp>
      <p:sp>
        <p:nvSpPr>
          <p:cNvPr id="3" name="Content Placeholder 2"/>
          <p:cNvSpPr>
            <a:spLocks noGrp="1"/>
          </p:cNvSpPr>
          <p:nvPr>
            <p:ph idx="1"/>
          </p:nvPr>
        </p:nvSpPr>
        <p:spPr/>
        <p:txBody>
          <a:bodyPr>
            <a:normAutofit/>
          </a:bodyPr>
          <a:lstStyle/>
          <a:p>
            <a:r>
              <a:rPr lang="en-US" sz="3600" dirty="0" smtClean="0"/>
              <a:t>In what ways do languages change?</a:t>
            </a:r>
          </a:p>
          <a:p>
            <a:r>
              <a:rPr lang="en-US" sz="3600" dirty="0" smtClean="0"/>
              <a:t>Give examples…</a:t>
            </a:r>
            <a:endParaRPr lang="en-US" sz="3600" dirty="0"/>
          </a:p>
        </p:txBody>
      </p:sp>
    </p:spTree>
    <p:extLst>
      <p:ext uri="{BB962C8B-B14F-4D97-AF65-F5344CB8AC3E}">
        <p14:creationId xmlns:p14="http://schemas.microsoft.com/office/powerpoint/2010/main" val="2975612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 Change</a:t>
            </a:r>
            <a:endParaRPr lang="en-US" dirty="0"/>
          </a:p>
        </p:txBody>
      </p:sp>
      <p:sp>
        <p:nvSpPr>
          <p:cNvPr id="3" name="Content Placeholder 2"/>
          <p:cNvSpPr>
            <a:spLocks noGrp="1"/>
          </p:cNvSpPr>
          <p:nvPr>
            <p:ph idx="1"/>
          </p:nvPr>
        </p:nvSpPr>
        <p:spPr/>
        <p:txBody>
          <a:bodyPr>
            <a:normAutofit/>
          </a:bodyPr>
          <a:lstStyle/>
          <a:p>
            <a:r>
              <a:rPr lang="en-US" sz="2800" dirty="0" smtClean="0"/>
              <a:t>The chief driving process is pragmatism</a:t>
            </a:r>
          </a:p>
          <a:p>
            <a:r>
              <a:rPr lang="en-US" sz="2800" dirty="0" smtClean="0"/>
              <a:t>There are actually twin and competing dynamics– </a:t>
            </a:r>
          </a:p>
          <a:p>
            <a:r>
              <a:rPr lang="en-US" sz="2800" dirty="0" smtClean="0"/>
              <a:t>1. The need for ease of communication (makes things shorten and change and simplify)</a:t>
            </a:r>
          </a:p>
          <a:p>
            <a:r>
              <a:rPr lang="en-US" sz="2800" dirty="0" smtClean="0"/>
              <a:t>2. The need for clarity of communication (makes things longer and change and explanatory)</a:t>
            </a:r>
            <a:endParaRPr lang="en-US" sz="2800" dirty="0"/>
          </a:p>
        </p:txBody>
      </p:sp>
    </p:spTree>
    <p:extLst>
      <p:ext uri="{BB962C8B-B14F-4D97-AF65-F5344CB8AC3E}">
        <p14:creationId xmlns:p14="http://schemas.microsoft.com/office/powerpoint/2010/main" val="36626114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35" y="286603"/>
            <a:ext cx="11290852" cy="945849"/>
          </a:xfrm>
        </p:spPr>
        <p:txBody>
          <a:bodyPr/>
          <a:lstStyle/>
          <a:p>
            <a:r>
              <a:rPr lang="en-US" dirty="0" smtClean="0"/>
              <a:t>Three research questions in semantic change</a:t>
            </a:r>
            <a:endParaRPr lang="en-US" dirty="0"/>
          </a:p>
        </p:txBody>
      </p:sp>
      <p:sp>
        <p:nvSpPr>
          <p:cNvPr id="3" name="Content Placeholder 2"/>
          <p:cNvSpPr>
            <a:spLocks noGrp="1"/>
          </p:cNvSpPr>
          <p:nvPr>
            <p:ph idx="1"/>
          </p:nvPr>
        </p:nvSpPr>
        <p:spPr>
          <a:xfrm>
            <a:off x="516835" y="1378226"/>
            <a:ext cx="11078817" cy="4850296"/>
          </a:xfrm>
        </p:spPr>
        <p:txBody>
          <a:bodyPr>
            <a:normAutofit/>
          </a:bodyPr>
          <a:lstStyle/>
          <a:p>
            <a:r>
              <a:rPr lang="en-US" sz="3600" dirty="0" smtClean="0"/>
              <a:t>(</a:t>
            </a:r>
            <a:r>
              <a:rPr lang="en-US" sz="3600" dirty="0" err="1" smtClean="0"/>
              <a:t>i</a:t>
            </a:r>
            <a:r>
              <a:rPr lang="en-US" sz="3600" dirty="0" smtClean="0"/>
              <a:t>) Given the form-meaning pair L (lexeme) what changes did meaning M of L undergo?</a:t>
            </a:r>
          </a:p>
          <a:p>
            <a:pPr lvl="1"/>
            <a:r>
              <a:rPr lang="en-US" sz="3200" dirty="0" smtClean="0"/>
              <a:t>This is known as semasiology. </a:t>
            </a:r>
          </a:p>
          <a:p>
            <a:pPr lvl="1"/>
            <a:r>
              <a:rPr lang="en-US" sz="3200" dirty="0" smtClean="0"/>
              <a:t>In this approach form is typically constant.</a:t>
            </a:r>
          </a:p>
          <a:p>
            <a:pPr lvl="1"/>
            <a:r>
              <a:rPr lang="en-US" sz="3200" dirty="0" smtClean="0"/>
              <a:t>The focus is on splits (and mergers?).  Development of </a:t>
            </a:r>
            <a:r>
              <a:rPr lang="en-US" sz="3200" dirty="0" err="1" smtClean="0"/>
              <a:t>polysemies</a:t>
            </a:r>
            <a:r>
              <a:rPr lang="en-US" sz="3200" dirty="0" smtClean="0"/>
              <a:t>.</a:t>
            </a:r>
          </a:p>
          <a:p>
            <a:pPr lvl="1"/>
            <a:r>
              <a:rPr lang="en-US" sz="3200" dirty="0" smtClean="0"/>
              <a:t>(13)</a:t>
            </a:r>
          </a:p>
        </p:txBody>
      </p:sp>
    </p:spTree>
    <p:extLst>
      <p:ext uri="{BB962C8B-B14F-4D97-AF65-F5344CB8AC3E}">
        <p14:creationId xmlns:p14="http://schemas.microsoft.com/office/powerpoint/2010/main" val="7992340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Qs on semantic change</a:t>
            </a:r>
            <a:endParaRPr lang="en-US" dirty="0"/>
          </a:p>
        </p:txBody>
      </p:sp>
      <p:sp>
        <p:nvSpPr>
          <p:cNvPr id="3" name="Content Placeholder 2"/>
          <p:cNvSpPr>
            <a:spLocks noGrp="1"/>
          </p:cNvSpPr>
          <p:nvPr>
            <p:ph idx="1"/>
          </p:nvPr>
        </p:nvSpPr>
        <p:spPr/>
        <p:txBody>
          <a:bodyPr/>
          <a:lstStyle/>
          <a:p>
            <a:r>
              <a:rPr lang="en-US" sz="3200" dirty="0"/>
              <a:t>(ii) Given a conceptual structure C, or meaning M, what lexemes can it be expressed by?</a:t>
            </a:r>
          </a:p>
          <a:p>
            <a:pPr lvl="1"/>
            <a:r>
              <a:rPr lang="en-US" sz="2800" dirty="0"/>
              <a:t>This is known as onomasiology.</a:t>
            </a:r>
          </a:p>
          <a:p>
            <a:pPr lvl="1"/>
            <a:r>
              <a:rPr lang="en-US" sz="2800" dirty="0"/>
              <a:t>Focus is on development or restructuring of coded representations</a:t>
            </a:r>
          </a:p>
          <a:p>
            <a:pPr lvl="1"/>
            <a:r>
              <a:rPr lang="en-US" sz="2800" dirty="0" err="1"/>
              <a:t>Eg</a:t>
            </a:r>
            <a:r>
              <a:rPr lang="en-US" sz="2800" dirty="0"/>
              <a:t>. COLOR, INTELLECT, or CONDITIONAL.</a:t>
            </a:r>
          </a:p>
          <a:p>
            <a:pPr lvl="1"/>
            <a:r>
              <a:rPr lang="en-US" sz="2800" dirty="0"/>
              <a:t>See examples from OE to PDE</a:t>
            </a:r>
          </a:p>
          <a:p>
            <a:pPr lvl="1"/>
            <a:r>
              <a:rPr lang="en-US" sz="2800" dirty="0"/>
              <a:t>(14)</a:t>
            </a:r>
          </a:p>
          <a:p>
            <a:endParaRPr lang="en-US" dirty="0"/>
          </a:p>
        </p:txBody>
      </p:sp>
    </p:spTree>
    <p:extLst>
      <p:ext uri="{BB962C8B-B14F-4D97-AF65-F5344CB8AC3E}">
        <p14:creationId xmlns:p14="http://schemas.microsoft.com/office/powerpoint/2010/main" val="91911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on semantic change</a:t>
            </a:r>
            <a:endParaRPr lang="en-US" dirty="0"/>
          </a:p>
        </p:txBody>
      </p:sp>
      <p:sp>
        <p:nvSpPr>
          <p:cNvPr id="3" name="Content Placeholder 2"/>
          <p:cNvSpPr>
            <a:spLocks noGrp="1"/>
          </p:cNvSpPr>
          <p:nvPr>
            <p:ph idx="1"/>
          </p:nvPr>
        </p:nvSpPr>
        <p:spPr/>
        <p:txBody>
          <a:bodyPr>
            <a:normAutofit/>
          </a:bodyPr>
          <a:lstStyle/>
          <a:p>
            <a:r>
              <a:rPr lang="en-US" sz="2800" dirty="0"/>
              <a:t>(iii) Given C, what paths of semantic change can be found to or from other Cs</a:t>
            </a:r>
            <a:r>
              <a:rPr lang="en-US" sz="2800" dirty="0" smtClean="0"/>
              <a:t>?</a:t>
            </a:r>
          </a:p>
          <a:p>
            <a:pPr lvl="1"/>
            <a:r>
              <a:rPr lang="en-US" sz="2400" dirty="0" smtClean="0"/>
              <a:t>Answers to (</a:t>
            </a:r>
            <a:r>
              <a:rPr lang="en-US" sz="2400" dirty="0" err="1" smtClean="0"/>
              <a:t>i</a:t>
            </a:r>
            <a:r>
              <a:rPr lang="en-US" sz="2400" dirty="0" smtClean="0"/>
              <a:t>) and (ii) inform research on (iii)</a:t>
            </a:r>
          </a:p>
          <a:p>
            <a:pPr lvl="1"/>
            <a:r>
              <a:rPr lang="en-US" sz="2400" dirty="0" smtClean="0"/>
              <a:t>it is about overall commonalities or regularities to change across abstract conceptual structure.</a:t>
            </a:r>
          </a:p>
          <a:p>
            <a:pPr lvl="1"/>
            <a:r>
              <a:rPr lang="en-US" sz="2400" dirty="0" smtClean="0"/>
              <a:t>Unidirectional relationships</a:t>
            </a:r>
          </a:p>
          <a:p>
            <a:pPr lvl="1"/>
            <a:r>
              <a:rPr lang="en-US" sz="2400" dirty="0" smtClean="0"/>
              <a:t>TEMPORAL&gt;CONDITIONAL (but not vice versa)</a:t>
            </a:r>
          </a:p>
          <a:p>
            <a:pPr lvl="1"/>
            <a:r>
              <a:rPr lang="en-US" sz="2400" dirty="0" smtClean="0"/>
              <a:t>TEMPORAL&gt;CONCESSIVE (“   “ )</a:t>
            </a:r>
          </a:p>
          <a:p>
            <a:pPr lvl="1"/>
            <a:r>
              <a:rPr lang="en-US" sz="2400" dirty="0" smtClean="0"/>
              <a:t>DEONTIC&gt;EPISTEMIC (“   “ )</a:t>
            </a:r>
            <a:endParaRPr lang="en-US" sz="2400" dirty="0"/>
          </a:p>
          <a:p>
            <a:pPr lvl="1"/>
            <a:r>
              <a:rPr lang="en-US" sz="2400" dirty="0" smtClean="0"/>
              <a:t>(15)</a:t>
            </a:r>
            <a:endParaRPr lang="en-US" sz="2400" dirty="0"/>
          </a:p>
        </p:txBody>
      </p:sp>
    </p:spTree>
    <p:extLst>
      <p:ext uri="{BB962C8B-B14F-4D97-AF65-F5344CB8AC3E}">
        <p14:creationId xmlns:p14="http://schemas.microsoft.com/office/powerpoint/2010/main" val="1894377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058400" cy="4567766"/>
          </a:xfrm>
        </p:spPr>
        <p:txBody>
          <a:bodyPr>
            <a:normAutofit fontScale="92500" lnSpcReduction="10000"/>
          </a:bodyPr>
          <a:lstStyle/>
          <a:p>
            <a:r>
              <a:rPr lang="en-US" sz="2800" dirty="0" smtClean="0"/>
              <a:t>Language does not exist without language-users…  this is obvious but important to think about</a:t>
            </a:r>
          </a:p>
          <a:p>
            <a:r>
              <a:rPr lang="en-US" sz="2800" dirty="0" smtClean="0"/>
              <a:t>Each person’s abstract system of language differs due to unique people and unique history of acquisition.</a:t>
            </a:r>
          </a:p>
          <a:p>
            <a:r>
              <a:rPr lang="en-US" sz="2800" dirty="0" smtClean="0"/>
              <a:t>Even within an individual (idiolect) systems are always being expanded and changed</a:t>
            </a:r>
            <a:r>
              <a:rPr lang="en-US" sz="2800" dirty="0"/>
              <a:t> </a:t>
            </a:r>
            <a:r>
              <a:rPr lang="en-US" sz="2800" dirty="0" smtClean="0"/>
              <a:t>(in flux).</a:t>
            </a:r>
          </a:p>
          <a:p>
            <a:r>
              <a:rPr lang="en-US" sz="2800" dirty="0" smtClean="0"/>
              <a:t>This is called COEXISTENT VARIATION.</a:t>
            </a:r>
          </a:p>
          <a:p>
            <a:r>
              <a:rPr lang="en-US" sz="2800" dirty="0" smtClean="0"/>
              <a:t>Old structures continue with new ones and need not disappear.</a:t>
            </a:r>
          </a:p>
          <a:p>
            <a:r>
              <a:rPr lang="en-US" sz="2800" dirty="0" smtClean="0"/>
              <a:t>So, strictly speaking constructions do not “become” or “change” but this is the terminology we use.</a:t>
            </a:r>
          </a:p>
          <a:p>
            <a:endParaRPr lang="en-US" dirty="0" smtClean="0"/>
          </a:p>
        </p:txBody>
      </p:sp>
    </p:spTree>
    <p:extLst>
      <p:ext uri="{BB962C8B-B14F-4D97-AF65-F5344CB8AC3E}">
        <p14:creationId xmlns:p14="http://schemas.microsoft.com/office/powerpoint/2010/main" val="24388122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Mechanisms of semantic change:</a:t>
            </a:r>
            <a:br>
              <a:rPr lang="en-US" dirty="0" smtClean="0"/>
            </a:br>
            <a:r>
              <a:rPr lang="en-US" dirty="0" err="1" smtClean="0"/>
              <a:t>metaphorization</a:t>
            </a:r>
            <a:r>
              <a:rPr lang="en-US" dirty="0" smtClean="0"/>
              <a:t> and </a:t>
            </a:r>
            <a:r>
              <a:rPr lang="en-US" dirty="0" err="1" smtClean="0"/>
              <a:t>metonymization</a:t>
            </a:r>
            <a:r>
              <a:rPr lang="en-US" dirty="0" smtClean="0"/>
              <a:t>. </a:t>
            </a:r>
            <a:endParaRPr lang="en-US" dirty="0"/>
          </a:p>
        </p:txBody>
      </p:sp>
      <p:sp>
        <p:nvSpPr>
          <p:cNvPr id="3" name="Content Placeholder 2"/>
          <p:cNvSpPr>
            <a:spLocks noGrp="1"/>
          </p:cNvSpPr>
          <p:nvPr>
            <p:ph idx="1"/>
          </p:nvPr>
        </p:nvSpPr>
        <p:spPr/>
        <p:txBody>
          <a:bodyPr>
            <a:normAutofit/>
          </a:bodyPr>
          <a:lstStyle/>
          <a:p>
            <a:r>
              <a:rPr lang="en-US" sz="3200" dirty="0" smtClean="0"/>
              <a:t>Three major mechanism of  </a:t>
            </a:r>
            <a:r>
              <a:rPr lang="en-US" sz="3200" dirty="0" err="1" smtClean="0"/>
              <a:t>morphosyntactic</a:t>
            </a:r>
            <a:r>
              <a:rPr lang="en-US" sz="3200" dirty="0" smtClean="0"/>
              <a:t> and phonological change:</a:t>
            </a:r>
          </a:p>
          <a:p>
            <a:r>
              <a:rPr lang="en-US" sz="3200" dirty="0" smtClean="0"/>
              <a:t>1. Reanalysis</a:t>
            </a:r>
          </a:p>
          <a:p>
            <a:pPr lvl="1"/>
            <a:r>
              <a:rPr lang="en-US" sz="2800" dirty="0" smtClean="0"/>
              <a:t>Cf. </a:t>
            </a:r>
            <a:r>
              <a:rPr lang="en-US" sz="2800" dirty="0" err="1" smtClean="0"/>
              <a:t>grammaticalization</a:t>
            </a:r>
            <a:r>
              <a:rPr lang="en-US" sz="2800" dirty="0" smtClean="0"/>
              <a:t>.</a:t>
            </a:r>
          </a:p>
          <a:p>
            <a:r>
              <a:rPr lang="en-US" sz="3200" dirty="0" smtClean="0"/>
              <a:t>2. Analogy</a:t>
            </a:r>
          </a:p>
          <a:p>
            <a:pPr lvl="1"/>
            <a:r>
              <a:rPr lang="en-US" sz="2800" dirty="0" smtClean="0"/>
              <a:t>Cf. extension </a:t>
            </a:r>
          </a:p>
          <a:p>
            <a:r>
              <a:rPr lang="en-US" sz="3200" dirty="0" smtClean="0"/>
              <a:t>3. Borrowing </a:t>
            </a:r>
            <a:endParaRPr lang="en-US" sz="3200" dirty="0"/>
          </a:p>
        </p:txBody>
      </p:sp>
    </p:spTree>
    <p:extLst>
      <p:ext uri="{BB962C8B-B14F-4D97-AF65-F5344CB8AC3E}">
        <p14:creationId xmlns:p14="http://schemas.microsoft.com/office/powerpoint/2010/main" val="33520942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0" y="673100"/>
            <a:ext cx="10685780" cy="5195994"/>
          </a:xfrm>
        </p:spPr>
        <p:txBody>
          <a:bodyPr>
            <a:noAutofit/>
          </a:bodyPr>
          <a:lstStyle/>
          <a:p>
            <a:r>
              <a:rPr lang="en-US" sz="2800" dirty="0" smtClean="0"/>
              <a:t>Two major mechanism in semantic change:</a:t>
            </a:r>
          </a:p>
          <a:p>
            <a:r>
              <a:rPr lang="en-US" sz="2800" dirty="0" smtClean="0"/>
              <a:t>1. Metaphor.</a:t>
            </a:r>
          </a:p>
          <a:p>
            <a:r>
              <a:rPr lang="en-US" sz="2800" dirty="0" smtClean="0"/>
              <a:t>2. Metonymy. (also bottom of p70 in Saeed, and 197).</a:t>
            </a:r>
          </a:p>
          <a:p>
            <a:endParaRPr lang="en-US" sz="2800" dirty="0"/>
          </a:p>
          <a:p>
            <a:r>
              <a:rPr lang="en-US" sz="2800" dirty="0" err="1" smtClean="0"/>
              <a:t>Nerlich</a:t>
            </a:r>
            <a:r>
              <a:rPr lang="en-US" sz="2800" dirty="0" smtClean="0"/>
              <a:t> and Clarke (1992): </a:t>
            </a:r>
          </a:p>
          <a:p>
            <a:r>
              <a:rPr lang="en-US" sz="2800" dirty="0" smtClean="0"/>
              <a:t>“the trick of being innovative and at the same time understandable is to use words in a novel way the meaning of which is self-evident” (</a:t>
            </a:r>
            <a:r>
              <a:rPr lang="en-US" sz="2800" dirty="0" err="1" smtClean="0"/>
              <a:t>semasiological</a:t>
            </a:r>
            <a:r>
              <a:rPr lang="en-US" sz="2800" dirty="0" smtClean="0"/>
              <a:t>)</a:t>
            </a:r>
          </a:p>
          <a:p>
            <a:r>
              <a:rPr lang="en-US" sz="2800" dirty="0" smtClean="0"/>
              <a:t>And “there are only two main ways of going about that: using words for the near neighbors of the things you mean (metonymy) or using words for the look-alikes (</a:t>
            </a:r>
            <a:r>
              <a:rPr lang="en-US" sz="2800" dirty="0" err="1" smtClean="0"/>
              <a:t>resemblars</a:t>
            </a:r>
            <a:r>
              <a:rPr lang="en-US" sz="2800" dirty="0" smtClean="0"/>
              <a:t>) of what you mean (metaphor).”</a:t>
            </a:r>
            <a:endParaRPr lang="en-US" sz="2800" dirty="0"/>
          </a:p>
        </p:txBody>
      </p:sp>
    </p:spTree>
    <p:extLst>
      <p:ext uri="{BB962C8B-B14F-4D97-AF65-F5344CB8AC3E}">
        <p14:creationId xmlns:p14="http://schemas.microsoft.com/office/powerpoint/2010/main" val="2731565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Synchronic change vs diachronic change</a:t>
            </a:r>
            <a:br>
              <a:rPr lang="en-US"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90274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424" b="6374"/>
          <a:stretch/>
        </p:blipFill>
        <p:spPr>
          <a:xfrm>
            <a:off x="1346200" y="193201"/>
            <a:ext cx="6388100" cy="6466927"/>
          </a:xfrm>
        </p:spPr>
      </p:pic>
    </p:spTree>
    <p:extLst>
      <p:ext uri="{BB962C8B-B14F-4D97-AF65-F5344CB8AC3E}">
        <p14:creationId xmlns:p14="http://schemas.microsoft.com/office/powerpoint/2010/main" val="295915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Metaphor(</a:t>
            </a:r>
            <a:r>
              <a:rPr lang="en-US" dirty="0" err="1" smtClean="0"/>
              <a:t>ization</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t>Temporal “while” (“during that time”)</a:t>
            </a:r>
            <a:r>
              <a:rPr lang="en-US" sz="2800" dirty="0" smtClean="0">
                <a:sym typeface="Wingdings" panose="05000000000000000000" pitchFamily="2" charset="2"/>
              </a:rPr>
              <a:t> concessive “while” (“although”).</a:t>
            </a:r>
          </a:p>
          <a:p>
            <a:r>
              <a:rPr lang="en-US" sz="2800" dirty="0">
                <a:sym typeface="Wingdings" panose="05000000000000000000" pitchFamily="2" charset="2"/>
              </a:rPr>
              <a:t> </a:t>
            </a:r>
            <a:endParaRPr lang="en-US" sz="2800" dirty="0" smtClean="0">
              <a:sym typeface="Wingdings" panose="05000000000000000000" pitchFamily="2" charset="2"/>
            </a:endParaRPr>
          </a:p>
          <a:p>
            <a:r>
              <a:rPr lang="en-US" sz="2800" dirty="0" smtClean="0">
                <a:sym typeface="Wingdings" panose="05000000000000000000" pitchFamily="2" charset="2"/>
              </a:rPr>
              <a:t>“grasp” (seize)  understand</a:t>
            </a:r>
          </a:p>
          <a:p>
            <a:endParaRPr lang="en-US" sz="2800" dirty="0">
              <a:sym typeface="Wingdings" panose="05000000000000000000" pitchFamily="2" charset="2"/>
            </a:endParaRPr>
          </a:p>
          <a:p>
            <a:r>
              <a:rPr lang="en-US" sz="2800" dirty="0" smtClean="0">
                <a:sym typeface="Wingdings" panose="05000000000000000000" pitchFamily="2" charset="2"/>
              </a:rPr>
              <a:t>Shows a leap across domains</a:t>
            </a:r>
          </a:p>
          <a:p>
            <a:r>
              <a:rPr lang="en-US" dirty="0">
                <a:sym typeface="Wingdings" panose="05000000000000000000" pitchFamily="2" charset="2"/>
              </a:rPr>
              <a:t/>
            </a:r>
            <a:br>
              <a:rPr lang="en-US" dirty="0">
                <a:sym typeface="Wingdings" panose="05000000000000000000" pitchFamily="2" charset="2"/>
              </a:rPr>
            </a:br>
            <a:endParaRPr lang="en-US" dirty="0"/>
          </a:p>
        </p:txBody>
      </p:sp>
    </p:spTree>
    <p:extLst>
      <p:ext uri="{BB962C8B-B14F-4D97-AF65-F5344CB8AC3E}">
        <p14:creationId xmlns:p14="http://schemas.microsoft.com/office/powerpoint/2010/main" val="14906474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Metonym(</a:t>
            </a:r>
            <a:r>
              <a:rPr lang="en-US" dirty="0" err="1" smtClean="0"/>
              <a:t>ization</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t>Contiguity and association</a:t>
            </a:r>
          </a:p>
          <a:p>
            <a:endParaRPr lang="en-US" sz="2800" dirty="0"/>
          </a:p>
          <a:p>
            <a:r>
              <a:rPr lang="en-US" sz="2800" dirty="0" smtClean="0"/>
              <a:t>Part-whole, or cause-effect.</a:t>
            </a:r>
          </a:p>
          <a:p>
            <a:endParaRPr lang="en-US" sz="2800" dirty="0"/>
          </a:p>
          <a:p>
            <a:r>
              <a:rPr lang="en-US" sz="2800" dirty="0" smtClean="0"/>
              <a:t>“cheek” (jaw bone) </a:t>
            </a:r>
            <a:r>
              <a:rPr lang="en-US" sz="2800" dirty="0" smtClean="0">
                <a:sym typeface="Wingdings" panose="05000000000000000000" pitchFamily="2" charset="2"/>
              </a:rPr>
              <a:t> fleshy part above jaw-bone</a:t>
            </a:r>
          </a:p>
          <a:p>
            <a:r>
              <a:rPr lang="en-US" sz="2800" dirty="0" smtClean="0">
                <a:sym typeface="Wingdings" panose="05000000000000000000" pitchFamily="2" charset="2"/>
              </a:rPr>
              <a:t>“keel” for “ship”  (part for whole synecdoche)</a:t>
            </a:r>
          </a:p>
          <a:p>
            <a:r>
              <a:rPr lang="en-US" sz="2800" dirty="0" smtClean="0">
                <a:sym typeface="Wingdings" panose="05000000000000000000" pitchFamily="2" charset="2"/>
              </a:rPr>
              <a:t>“a </a:t>
            </a:r>
            <a:r>
              <a:rPr lang="en-US" sz="2800" dirty="0" err="1" smtClean="0">
                <a:sym typeface="Wingdings" panose="05000000000000000000" pitchFamily="2" charset="2"/>
              </a:rPr>
              <a:t>Hockney</a:t>
            </a:r>
            <a:r>
              <a:rPr lang="en-US" sz="2800" dirty="0" smtClean="0">
                <a:sym typeface="Wingdings" panose="05000000000000000000" pitchFamily="2" charset="2"/>
              </a:rPr>
              <a:t>” for a painting by “</a:t>
            </a:r>
            <a:r>
              <a:rPr lang="en-US" sz="2800" dirty="0" err="1" smtClean="0">
                <a:sym typeface="Wingdings" panose="05000000000000000000" pitchFamily="2" charset="2"/>
              </a:rPr>
              <a:t>Hockney</a:t>
            </a:r>
            <a:r>
              <a:rPr lang="en-US" sz="2800" dirty="0" smtClean="0">
                <a:sym typeface="Wingdings" panose="05000000000000000000" pitchFamily="2" charset="2"/>
              </a:rPr>
              <a:t>” (ellipsis)</a:t>
            </a:r>
          </a:p>
          <a:p>
            <a:endParaRPr lang="en-US" dirty="0" smtClean="0"/>
          </a:p>
        </p:txBody>
      </p:sp>
    </p:spTree>
    <p:extLst>
      <p:ext uri="{BB962C8B-B14F-4D97-AF65-F5344CB8AC3E}">
        <p14:creationId xmlns:p14="http://schemas.microsoft.com/office/powerpoint/2010/main" val="38271177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to whole relation</a:t>
            </a:r>
            <a:endParaRPr lang="en-US" dirty="0"/>
          </a:p>
        </p:txBody>
      </p:sp>
      <p:sp>
        <p:nvSpPr>
          <p:cNvPr id="3" name="Content Placeholder 2"/>
          <p:cNvSpPr>
            <a:spLocks noGrp="1"/>
          </p:cNvSpPr>
          <p:nvPr>
            <p:ph idx="1"/>
          </p:nvPr>
        </p:nvSpPr>
        <p:spPr/>
        <p:txBody>
          <a:bodyPr>
            <a:normAutofit/>
          </a:bodyPr>
          <a:lstStyle/>
          <a:p>
            <a:r>
              <a:rPr lang="en-US" sz="2400" dirty="0" smtClean="0"/>
              <a:t>What is it called again?</a:t>
            </a:r>
          </a:p>
          <a:p>
            <a:endParaRPr lang="en-US" sz="2400" dirty="0"/>
          </a:p>
          <a:p>
            <a:r>
              <a:rPr lang="en-US" sz="2400" dirty="0" smtClean="0"/>
              <a:t>In semantic change it has often been noted that a term for a part will often become a term for a whole, but not vice versa.</a:t>
            </a:r>
          </a:p>
          <a:p>
            <a:r>
              <a:rPr lang="en-US" sz="2400" dirty="0" smtClean="0"/>
              <a:t>FINGERNAIL &gt; FINGER &gt; HAND </a:t>
            </a:r>
          </a:p>
          <a:p>
            <a:r>
              <a:rPr lang="en-US" sz="2400" dirty="0" smtClean="0"/>
              <a:t>(in Australian Aboriginal languages.</a:t>
            </a:r>
          </a:p>
          <a:p>
            <a:r>
              <a:rPr lang="en-US" sz="2400" dirty="0" smtClean="0"/>
              <a:t>Related to the “</a:t>
            </a:r>
            <a:r>
              <a:rPr lang="en-US" sz="2400" dirty="0" err="1" smtClean="0"/>
              <a:t>unidirectionality</a:t>
            </a:r>
            <a:r>
              <a:rPr lang="en-US" sz="2400" dirty="0" smtClean="0"/>
              <a:t> of entailments in part-whole relationships.”</a:t>
            </a:r>
          </a:p>
          <a:p>
            <a:r>
              <a:rPr lang="en-US" sz="2400" dirty="0" smtClean="0"/>
              <a:t>Why do you think this is so?  Is there a generalization we can find?</a:t>
            </a:r>
            <a:endParaRPr lang="en-US" sz="2400" dirty="0"/>
          </a:p>
        </p:txBody>
      </p:sp>
    </p:spTree>
    <p:extLst>
      <p:ext uri="{BB962C8B-B14F-4D97-AF65-F5344CB8AC3E}">
        <p14:creationId xmlns:p14="http://schemas.microsoft.com/office/powerpoint/2010/main" val="20568117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330200"/>
            <a:ext cx="10934700" cy="6083300"/>
          </a:xfrm>
        </p:spPr>
        <p:txBody>
          <a:bodyPr>
            <a:normAutofit/>
          </a:bodyPr>
          <a:lstStyle/>
          <a:p>
            <a:r>
              <a:rPr lang="en-US" sz="2800" dirty="0" smtClean="0"/>
              <a:t>“Neither conceptual </a:t>
            </a:r>
            <a:r>
              <a:rPr lang="en-US" sz="2800" dirty="0" err="1" smtClean="0"/>
              <a:t>metaphorization</a:t>
            </a:r>
            <a:r>
              <a:rPr lang="en-US" sz="2800" dirty="0" smtClean="0"/>
              <a:t> nor conceptual </a:t>
            </a:r>
            <a:r>
              <a:rPr lang="en-US" sz="2800" dirty="0" err="1" smtClean="0"/>
              <a:t>metonymization</a:t>
            </a:r>
            <a:r>
              <a:rPr lang="en-US" sz="2800" dirty="0" smtClean="0"/>
              <a:t> in principle excludes the other.”</a:t>
            </a:r>
          </a:p>
          <a:p>
            <a:endParaRPr lang="en-US" sz="2800" dirty="0" smtClean="0"/>
          </a:p>
          <a:p>
            <a:r>
              <a:rPr lang="en-US" sz="2800" dirty="0" smtClean="0"/>
              <a:t>Note 1. </a:t>
            </a:r>
            <a:r>
              <a:rPr lang="en-US" sz="2800" dirty="0" err="1" smtClean="0"/>
              <a:t>subjectification</a:t>
            </a:r>
            <a:r>
              <a:rPr lang="en-US" sz="2800" dirty="0" smtClean="0"/>
              <a:t> and 2. objectification in semantic change.</a:t>
            </a:r>
          </a:p>
          <a:p>
            <a:r>
              <a:rPr lang="en-US" sz="2800" dirty="0" smtClean="0"/>
              <a:t>1. Latin example, etc.</a:t>
            </a:r>
          </a:p>
          <a:p>
            <a:r>
              <a:rPr lang="en-US" sz="2800" dirty="0" smtClean="0"/>
              <a:t>2. lawyers constraining interpretations of words,</a:t>
            </a:r>
          </a:p>
          <a:p>
            <a:r>
              <a:rPr lang="en-US" sz="2800" dirty="0" smtClean="0"/>
              <a:t>Also  technical jargon (to make the words as “immune as possible to personal interpretation”)</a:t>
            </a:r>
          </a:p>
          <a:p>
            <a:r>
              <a:rPr lang="en-US" sz="2800" dirty="0" smtClean="0"/>
              <a:t>Also the example of these words we use in linguistics being adapted to a specific purpose or phenomena.  </a:t>
            </a:r>
          </a:p>
          <a:p>
            <a:r>
              <a:rPr lang="en-US" sz="2800" dirty="0" smtClean="0"/>
              <a:t>Scientists use Latin or Greek and make up new words</a:t>
            </a:r>
          </a:p>
          <a:p>
            <a:endParaRPr lang="en-US" dirty="0"/>
          </a:p>
        </p:txBody>
      </p:sp>
    </p:spTree>
    <p:extLst>
      <p:ext uri="{BB962C8B-B14F-4D97-AF65-F5344CB8AC3E}">
        <p14:creationId xmlns:p14="http://schemas.microsoft.com/office/powerpoint/2010/main" val="30560038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Words then spread from technical jargon and scientific precision to the common arena of everyday use and are “de-objectified”</a:t>
            </a:r>
          </a:p>
          <a:p>
            <a:r>
              <a:rPr lang="en-US" sz="3200" dirty="0" smtClean="0"/>
              <a:t>“paradigm shift in shopping”</a:t>
            </a:r>
          </a:p>
          <a:p>
            <a:r>
              <a:rPr lang="en-US" sz="3200" dirty="0" smtClean="0"/>
              <a:t>People imagine the dictionary can fix the problems of change and “objectivize” it but they only represent the language of the time.  (Synchronically).</a:t>
            </a:r>
            <a:endParaRPr lang="en-US" sz="3200" dirty="0"/>
          </a:p>
        </p:txBody>
      </p:sp>
    </p:spTree>
    <p:extLst>
      <p:ext uri="{BB962C8B-B14F-4D97-AF65-F5344CB8AC3E}">
        <p14:creationId xmlns:p14="http://schemas.microsoft.com/office/powerpoint/2010/main" val="36858040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“so long as” or “as long as”</a:t>
            </a:r>
            <a:endParaRPr lang="en-US" dirty="0"/>
          </a:p>
        </p:txBody>
      </p:sp>
      <p:sp>
        <p:nvSpPr>
          <p:cNvPr id="3" name="Content Placeholder 2"/>
          <p:cNvSpPr>
            <a:spLocks noGrp="1"/>
          </p:cNvSpPr>
          <p:nvPr>
            <p:ph idx="1"/>
          </p:nvPr>
        </p:nvSpPr>
        <p:spPr/>
        <p:txBody>
          <a:bodyPr/>
          <a:lstStyle/>
          <a:p>
            <a:r>
              <a:rPr lang="en-US" dirty="0" smtClean="0"/>
              <a:t>p36ff</a:t>
            </a:r>
            <a:endParaRPr lang="en-US" dirty="0"/>
          </a:p>
        </p:txBody>
      </p:sp>
    </p:spTree>
    <p:extLst>
      <p:ext uri="{BB962C8B-B14F-4D97-AF65-F5344CB8AC3E}">
        <p14:creationId xmlns:p14="http://schemas.microsoft.com/office/powerpoint/2010/main" val="9369018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kinds of language change</a:t>
            </a:r>
            <a:endParaRPr lang="en-US" dirty="0"/>
          </a:p>
        </p:txBody>
      </p:sp>
      <p:sp>
        <p:nvSpPr>
          <p:cNvPr id="3" name="Content Placeholder 2"/>
          <p:cNvSpPr>
            <a:spLocks noGrp="1"/>
          </p:cNvSpPr>
          <p:nvPr>
            <p:ph idx="1"/>
          </p:nvPr>
        </p:nvSpPr>
        <p:spPr/>
        <p:txBody>
          <a:bodyPr/>
          <a:lstStyle/>
          <a:p>
            <a:r>
              <a:rPr lang="en-US" dirty="0" smtClean="0"/>
              <a:t>What is this?</a:t>
            </a:r>
          </a:p>
          <a:p>
            <a:r>
              <a:rPr lang="en-US" dirty="0" smtClean="0"/>
              <a:t>I’m going to shop tomorrow.  </a:t>
            </a:r>
          </a:p>
          <a:p>
            <a:r>
              <a:rPr lang="en-US" dirty="0" smtClean="0"/>
              <a:t>I’m going to the shops.</a:t>
            </a:r>
          </a:p>
          <a:p>
            <a:r>
              <a:rPr lang="en-US" dirty="0" smtClean="0"/>
              <a:t>I’m going to go shopping.</a:t>
            </a:r>
          </a:p>
          <a:p>
            <a:r>
              <a:rPr lang="en-US" dirty="0" smtClean="0"/>
              <a:t>Yes, it’s reanalysis.  </a:t>
            </a:r>
          </a:p>
          <a:p>
            <a:r>
              <a:rPr lang="en-US" dirty="0" smtClean="0"/>
              <a:t>Reanalysis “changes </a:t>
            </a:r>
            <a:r>
              <a:rPr lang="en-US" dirty="0"/>
              <a:t>the underlying structure of a syntactic construction, but does not modify surface </a:t>
            </a:r>
            <a:r>
              <a:rPr lang="en-US" dirty="0" smtClean="0"/>
              <a:t>manifestation</a:t>
            </a:r>
            <a:r>
              <a:rPr lang="en-US" dirty="0"/>
              <a:t>” (Campbell, 2004:284). </a:t>
            </a:r>
          </a:p>
        </p:txBody>
      </p:sp>
    </p:spTree>
    <p:extLst>
      <p:ext uri="{BB962C8B-B14F-4D97-AF65-F5344CB8AC3E}">
        <p14:creationId xmlns:p14="http://schemas.microsoft.com/office/powerpoint/2010/main" val="40964288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Semantic borrowing</a:t>
            </a:r>
          </a:p>
          <a:p>
            <a:r>
              <a:rPr lang="en-US" dirty="0" err="1" smtClean="0"/>
              <a:t>Dongwang</a:t>
            </a:r>
            <a:r>
              <a:rPr lang="en-US" dirty="0" smtClean="0"/>
              <a:t> Tibetan– added </a:t>
            </a:r>
            <a:r>
              <a:rPr lang="en-US" dirty="0" err="1" smtClean="0"/>
              <a:t>animacy</a:t>
            </a:r>
            <a:r>
              <a:rPr lang="en-US" dirty="0" smtClean="0"/>
              <a:t> as a grammatical marking because of proximity to </a:t>
            </a:r>
            <a:r>
              <a:rPr lang="en-US" dirty="0" err="1" smtClean="0"/>
              <a:t>Naxi</a:t>
            </a:r>
            <a:r>
              <a:rPr lang="en-US" dirty="0" smtClean="0"/>
              <a:t> languages</a:t>
            </a:r>
          </a:p>
          <a:p>
            <a:r>
              <a:rPr lang="en-US" dirty="0" err="1" smtClean="0"/>
              <a:t>Grammaticalization</a:t>
            </a:r>
            <a:endParaRPr lang="en-US" dirty="0" smtClean="0"/>
          </a:p>
          <a:p>
            <a:r>
              <a:rPr lang="en-US" dirty="0" smtClean="0"/>
              <a:t>Bleaching</a:t>
            </a:r>
          </a:p>
          <a:p>
            <a:r>
              <a:rPr lang="en-US" dirty="0" smtClean="0"/>
              <a:t>Dang “send” in Tibetan</a:t>
            </a:r>
          </a:p>
          <a:p>
            <a:r>
              <a:rPr lang="en-US" dirty="0" smtClean="0"/>
              <a:t>Cf. “take” in English</a:t>
            </a:r>
            <a:endParaRPr lang="en-US" dirty="0"/>
          </a:p>
        </p:txBody>
      </p:sp>
    </p:spTree>
    <p:extLst>
      <p:ext uri="{BB962C8B-B14F-4D97-AF65-F5344CB8AC3E}">
        <p14:creationId xmlns:p14="http://schemas.microsoft.com/office/powerpoint/2010/main" val="1634999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think of other examples?</a:t>
            </a:r>
            <a:endParaRPr lang="en-US" dirty="0"/>
          </a:p>
        </p:txBody>
      </p:sp>
      <p:sp>
        <p:nvSpPr>
          <p:cNvPr id="3" name="Content Placeholder 2"/>
          <p:cNvSpPr>
            <a:spLocks noGrp="1"/>
          </p:cNvSpPr>
          <p:nvPr>
            <p:ph idx="1"/>
          </p:nvPr>
        </p:nvSpPr>
        <p:spPr/>
        <p:txBody>
          <a:bodyPr/>
          <a:lstStyle/>
          <a:p>
            <a:r>
              <a:rPr lang="en-US" dirty="0" smtClean="0"/>
              <a:t>Borrowing/copying</a:t>
            </a:r>
          </a:p>
          <a:p>
            <a:r>
              <a:rPr lang="en-US" dirty="0" smtClean="0"/>
              <a:t>Kamikaze vs core words like jump.</a:t>
            </a:r>
          </a:p>
          <a:p>
            <a:r>
              <a:rPr lang="en-US" dirty="0" smtClean="0"/>
              <a:t>Phonological neologisms</a:t>
            </a:r>
          </a:p>
          <a:p>
            <a:r>
              <a:rPr lang="en-US" dirty="0" smtClean="0"/>
              <a:t>Kodak, blurb, Jabberwocky,</a:t>
            </a:r>
          </a:p>
          <a:p>
            <a:r>
              <a:rPr lang="en-US" dirty="0"/>
              <a:t>Another form of lexical change is widening. It is also called generalization, extension or broadening. </a:t>
            </a:r>
          </a:p>
          <a:p>
            <a:r>
              <a:rPr lang="en-US" dirty="0" smtClean="0"/>
              <a:t>This </a:t>
            </a:r>
            <a:r>
              <a:rPr lang="en-US" dirty="0"/>
              <a:t>is when the meaning of a word “changes from more concrete to more abstract” </a:t>
            </a:r>
            <a:endParaRPr lang="en-US" dirty="0" smtClean="0"/>
          </a:p>
          <a:p>
            <a:r>
              <a:rPr lang="en-US" dirty="0" smtClean="0"/>
              <a:t>Dog vs hound, google, </a:t>
            </a:r>
          </a:p>
          <a:p>
            <a:endParaRPr lang="en-US" dirty="0"/>
          </a:p>
        </p:txBody>
      </p:sp>
    </p:spTree>
    <p:extLst>
      <p:ext uri="{BB962C8B-B14F-4D97-AF65-F5344CB8AC3E}">
        <p14:creationId xmlns:p14="http://schemas.microsoft.com/office/powerpoint/2010/main" val="4362138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opposite is of course “narrowing”</a:t>
            </a:r>
          </a:p>
          <a:p>
            <a:r>
              <a:rPr lang="en-US" dirty="0" smtClean="0"/>
              <a:t>Also called specialization/restriction</a:t>
            </a:r>
          </a:p>
          <a:p>
            <a:r>
              <a:rPr lang="en-US" dirty="0" smtClean="0"/>
              <a:t>Bible</a:t>
            </a:r>
          </a:p>
          <a:p>
            <a:r>
              <a:rPr lang="en-US" dirty="0" smtClean="0"/>
              <a:t>Baptize</a:t>
            </a:r>
          </a:p>
          <a:p>
            <a:r>
              <a:rPr lang="en-US" dirty="0" smtClean="0"/>
              <a:t>Deacon</a:t>
            </a:r>
          </a:p>
          <a:p>
            <a:r>
              <a:rPr lang="en-US" dirty="0" smtClean="0"/>
              <a:t>Hound</a:t>
            </a:r>
          </a:p>
          <a:p>
            <a:r>
              <a:rPr lang="en-US" dirty="0" smtClean="0"/>
              <a:t>Office</a:t>
            </a:r>
          </a:p>
          <a:p>
            <a:pPr marL="0" indent="0">
              <a:buNone/>
            </a:pPr>
            <a:endParaRPr lang="en-US" dirty="0"/>
          </a:p>
        </p:txBody>
      </p:sp>
    </p:spTree>
    <p:extLst>
      <p:ext uri="{BB962C8B-B14F-4D97-AF65-F5344CB8AC3E}">
        <p14:creationId xmlns:p14="http://schemas.microsoft.com/office/powerpoint/2010/main" val="312478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borrowing</a:t>
            </a:r>
            <a:endParaRPr lang="en-US" dirty="0"/>
          </a:p>
        </p:txBody>
      </p:sp>
      <p:sp>
        <p:nvSpPr>
          <p:cNvPr id="3" name="Content Placeholder 2"/>
          <p:cNvSpPr>
            <a:spLocks noGrp="1"/>
          </p:cNvSpPr>
          <p:nvPr>
            <p:ph idx="1"/>
          </p:nvPr>
        </p:nvSpPr>
        <p:spPr>
          <a:xfrm>
            <a:off x="677334" y="1587501"/>
            <a:ext cx="8596668" cy="4453862"/>
          </a:xfrm>
        </p:spPr>
        <p:txBody>
          <a:bodyPr/>
          <a:lstStyle/>
          <a:p>
            <a:r>
              <a:rPr lang="en-US" sz="3200" dirty="0"/>
              <a:t>Think of some borrowed words</a:t>
            </a:r>
          </a:p>
          <a:p>
            <a:r>
              <a:rPr lang="en-US" sz="3200" dirty="0"/>
              <a:t>Plants</a:t>
            </a:r>
          </a:p>
          <a:p>
            <a:r>
              <a:rPr lang="en-US" sz="3200" dirty="0"/>
              <a:t>Animals</a:t>
            </a:r>
          </a:p>
          <a:p>
            <a:r>
              <a:rPr lang="en-US" sz="3200" dirty="0"/>
              <a:t>Meals</a:t>
            </a:r>
          </a:p>
          <a:p>
            <a:r>
              <a:rPr lang="en-US" sz="3200" dirty="0"/>
              <a:t>Artefacts </a:t>
            </a:r>
          </a:p>
          <a:p>
            <a:r>
              <a:rPr lang="en-US" sz="3200" dirty="0"/>
              <a:t>Institutions etc.</a:t>
            </a:r>
          </a:p>
          <a:p>
            <a:endParaRPr lang="en-US" dirty="0"/>
          </a:p>
        </p:txBody>
      </p:sp>
    </p:spTree>
    <p:extLst>
      <p:ext uri="{BB962C8B-B14F-4D97-AF65-F5344CB8AC3E}">
        <p14:creationId xmlns:p14="http://schemas.microsoft.com/office/powerpoint/2010/main" val="32902741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 want to watch Let it Go.”</a:t>
            </a:r>
          </a:p>
          <a:p>
            <a:r>
              <a:rPr lang="en-US" dirty="0" smtClean="0"/>
              <a:t>The Kremlin</a:t>
            </a:r>
          </a:p>
          <a:p>
            <a:r>
              <a:rPr lang="en-US" dirty="0" err="1" smtClean="0"/>
              <a:t>Changsa</a:t>
            </a:r>
            <a:endParaRPr lang="en-US" dirty="0" smtClean="0"/>
          </a:p>
          <a:p>
            <a:r>
              <a:rPr lang="en-US" dirty="0" smtClean="0"/>
              <a:t>These are all kinds of</a:t>
            </a:r>
          </a:p>
          <a:p>
            <a:r>
              <a:rPr lang="en-US" dirty="0" smtClean="0"/>
              <a:t>Metonymy </a:t>
            </a:r>
            <a:endParaRPr lang="en-US" dirty="0"/>
          </a:p>
        </p:txBody>
      </p:sp>
    </p:spTree>
    <p:extLst>
      <p:ext uri="{BB962C8B-B14F-4D97-AF65-F5344CB8AC3E}">
        <p14:creationId xmlns:p14="http://schemas.microsoft.com/office/powerpoint/2010/main" val="923275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Displacement or ellipsis is a type of synecdoche where “one word absorbs part or all of the meaning of another word with which it is linked in a phrasal constituent” </a:t>
            </a:r>
            <a:endParaRPr lang="en-US" dirty="0" smtClean="0"/>
          </a:p>
          <a:p>
            <a:r>
              <a:rPr lang="en-US" dirty="0" smtClean="0"/>
              <a:t>Floss</a:t>
            </a:r>
          </a:p>
          <a:p>
            <a:r>
              <a:rPr lang="en-US" dirty="0" smtClean="0"/>
              <a:t>Contacts</a:t>
            </a:r>
          </a:p>
          <a:p>
            <a:r>
              <a:rPr lang="en-US" dirty="0" smtClean="0"/>
              <a:t>Hyperbole</a:t>
            </a:r>
          </a:p>
          <a:p>
            <a:r>
              <a:rPr lang="en-US" dirty="0" smtClean="0"/>
              <a:t>I’m freezing</a:t>
            </a:r>
          </a:p>
          <a:p>
            <a:r>
              <a:rPr lang="en-US" dirty="0" smtClean="0"/>
              <a:t>Litotes</a:t>
            </a:r>
          </a:p>
          <a:p>
            <a:r>
              <a:rPr lang="en-US" dirty="0" smtClean="0"/>
              <a:t>Struck down hundreds.</a:t>
            </a:r>
          </a:p>
          <a:p>
            <a:endParaRPr lang="en-US" dirty="0"/>
          </a:p>
        </p:txBody>
      </p:sp>
    </p:spTree>
    <p:extLst>
      <p:ext uri="{BB962C8B-B14F-4D97-AF65-F5344CB8AC3E}">
        <p14:creationId xmlns:p14="http://schemas.microsoft.com/office/powerpoint/2010/main" val="1740868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Degeneration is also known as pejoration. </a:t>
            </a:r>
            <a:endParaRPr lang="en-US" dirty="0" smtClean="0"/>
          </a:p>
          <a:p>
            <a:r>
              <a:rPr lang="en-US" dirty="0" smtClean="0"/>
              <a:t>It </a:t>
            </a:r>
            <a:r>
              <a:rPr lang="en-US" dirty="0"/>
              <a:t>is a semantic change that happens when “the sense of a word takes on a less positive, more negative evaluation” (Campbell, 2004:260). </a:t>
            </a:r>
            <a:endParaRPr lang="en-US" dirty="0" smtClean="0"/>
          </a:p>
          <a:p>
            <a:r>
              <a:rPr lang="en-US" dirty="0" smtClean="0"/>
              <a:t>This </a:t>
            </a:r>
            <a:r>
              <a:rPr lang="en-US" dirty="0"/>
              <a:t>opposite to this is known as elevation or amelioration. It is happens when the sense of a word “shifts… in the direction towards a more positive value in the minds of the users” (Campbell, 2004:261). </a:t>
            </a:r>
            <a:endParaRPr lang="en-US" dirty="0" smtClean="0"/>
          </a:p>
          <a:p>
            <a:r>
              <a:rPr lang="en-US" dirty="0" smtClean="0"/>
              <a:t>An </a:t>
            </a:r>
            <a:r>
              <a:rPr lang="en-US" dirty="0"/>
              <a:t>example of pejoration that Campbell gives is the word “mistress” which originally meant a woman in charge but now means a woman a man is having an illicit affair with. </a:t>
            </a:r>
            <a:endParaRPr lang="en-US" dirty="0" smtClean="0"/>
          </a:p>
          <a:p>
            <a:r>
              <a:rPr lang="en-US" dirty="0" smtClean="0"/>
              <a:t>An </a:t>
            </a:r>
            <a:r>
              <a:rPr lang="en-US" dirty="0"/>
              <a:t>example he gives for amelioration is the English word Knight which originally came from “</a:t>
            </a:r>
            <a:r>
              <a:rPr lang="en-US" dirty="0" err="1"/>
              <a:t>cniht</a:t>
            </a:r>
            <a:r>
              <a:rPr lang="en-US" dirty="0"/>
              <a:t>”, meaning “boy.”</a:t>
            </a:r>
          </a:p>
          <a:p>
            <a:endParaRPr lang="en-US" dirty="0"/>
          </a:p>
        </p:txBody>
      </p:sp>
    </p:spTree>
    <p:extLst>
      <p:ext uri="{BB962C8B-B14F-4D97-AF65-F5344CB8AC3E}">
        <p14:creationId xmlns:p14="http://schemas.microsoft.com/office/powerpoint/2010/main" val="7221390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203200"/>
            <a:ext cx="10845800" cy="6007100"/>
          </a:xfrm>
        </p:spPr>
        <p:txBody>
          <a:bodyPr>
            <a:normAutofit/>
          </a:bodyPr>
          <a:lstStyle/>
          <a:p>
            <a:r>
              <a:rPr lang="en-US" sz="2800" dirty="0" smtClean="0"/>
              <a:t>Taboo</a:t>
            </a:r>
          </a:p>
          <a:p>
            <a:r>
              <a:rPr lang="en-US" sz="2800" dirty="0" smtClean="0"/>
              <a:t>Euphemism</a:t>
            </a:r>
          </a:p>
          <a:p>
            <a:r>
              <a:rPr lang="en-US" sz="2800" dirty="0" smtClean="0"/>
              <a:t>It </a:t>
            </a:r>
            <a:r>
              <a:rPr lang="en-US" sz="2800" dirty="0"/>
              <a:t>motivates fast changes because when a new term is chosen it “in turn tends to become taboo, since it is likewise felt to be too closely linked with the tabooed point of reference…” causing “… a chain of ever-changing replacements, a constant turnover in vocabulary” (Hock &amp; Joseph, 1996:293). An example of this is the term “the men’s” which stands for “the men’s room” which stands for “the men’s bathroom” which stands for “the toilet” which is deemed culturally taboo to refer to directly</a:t>
            </a:r>
            <a:r>
              <a:rPr lang="en-US" sz="2800" dirty="0" smtClean="0"/>
              <a:t>.</a:t>
            </a:r>
          </a:p>
          <a:p>
            <a:r>
              <a:rPr lang="en-US" sz="2800" dirty="0" smtClean="0"/>
              <a:t>Onomatopoeia</a:t>
            </a:r>
          </a:p>
          <a:p>
            <a:r>
              <a:rPr lang="en-US" sz="2800" dirty="0" smtClean="0"/>
              <a:t>Clipping</a:t>
            </a:r>
          </a:p>
          <a:p>
            <a:r>
              <a:rPr lang="en-US" sz="2800" dirty="0" smtClean="0"/>
              <a:t>Synesthesia </a:t>
            </a:r>
            <a:endParaRPr lang="en-US" sz="2800" dirty="0"/>
          </a:p>
        </p:txBody>
      </p:sp>
    </p:spTree>
    <p:extLst>
      <p:ext uri="{BB962C8B-B14F-4D97-AF65-F5344CB8AC3E}">
        <p14:creationId xmlns:p14="http://schemas.microsoft.com/office/powerpoint/2010/main" val="482111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Loanword examples</a:t>
            </a:r>
            <a:endParaRPr lang="en-US" dirty="0"/>
          </a:p>
        </p:txBody>
      </p:sp>
      <p:sp>
        <p:nvSpPr>
          <p:cNvPr id="3" name="Content Placeholder 2"/>
          <p:cNvSpPr>
            <a:spLocks noGrp="1"/>
          </p:cNvSpPr>
          <p:nvPr>
            <p:ph idx="1"/>
          </p:nvPr>
        </p:nvSpPr>
        <p:spPr>
          <a:xfrm>
            <a:off x="190500" y="1917700"/>
            <a:ext cx="11722100" cy="4254500"/>
          </a:xfrm>
        </p:spPr>
        <p:txBody>
          <a:bodyPr numCol="2">
            <a:normAutofit fontScale="92500" lnSpcReduction="10000"/>
          </a:bodyPr>
          <a:lstStyle/>
          <a:p>
            <a:r>
              <a:rPr lang="is-IS" sz="2200" b="1" dirty="0"/>
              <a:t>In Japanese:</a:t>
            </a:r>
            <a:endParaRPr lang="en-US" sz="2200" b="1" dirty="0"/>
          </a:p>
          <a:p>
            <a:pPr lvl="0"/>
            <a:r>
              <a:rPr lang="is-IS" sz="2200" dirty="0"/>
              <a:t>/kohi/ ‘coffee‘—from English</a:t>
            </a:r>
            <a:endParaRPr lang="en-US" sz="2200" dirty="0"/>
          </a:p>
          <a:p>
            <a:pPr lvl="0"/>
            <a:r>
              <a:rPr lang="is-IS" sz="2200" dirty="0"/>
              <a:t>/chokoletto/ ‘chocolate‘—from English</a:t>
            </a:r>
            <a:endParaRPr lang="en-US" sz="2200" dirty="0"/>
          </a:p>
          <a:p>
            <a:pPr lvl="0"/>
            <a:r>
              <a:rPr lang="is-IS" sz="2200" dirty="0"/>
              <a:t>/konpyutta/‘computer‘—from English</a:t>
            </a:r>
            <a:endParaRPr lang="en-US" sz="2200" dirty="0"/>
          </a:p>
          <a:p>
            <a:pPr lvl="0"/>
            <a:r>
              <a:rPr lang="is-IS" sz="2200" dirty="0"/>
              <a:t>/arubaitto/‘part time job‘—from German</a:t>
            </a:r>
            <a:endParaRPr lang="en-US" sz="2200" dirty="0"/>
          </a:p>
          <a:p>
            <a:pPr lvl="0"/>
            <a:r>
              <a:rPr lang="is-IS" sz="2200" dirty="0"/>
              <a:t>/pan/‘bread‘—from French</a:t>
            </a:r>
            <a:endParaRPr lang="en-US" sz="2200" dirty="0"/>
          </a:p>
          <a:p>
            <a:r>
              <a:rPr lang="is-IS" sz="2200" b="1" dirty="0"/>
              <a:t>In Tibetan:</a:t>
            </a:r>
            <a:endParaRPr lang="en-US" sz="2200" b="1" dirty="0"/>
          </a:p>
          <a:p>
            <a:pPr lvl="0"/>
            <a:r>
              <a:rPr lang="is-IS" sz="2200" dirty="0"/>
              <a:t>/tikisi/‘ticket‘—from English</a:t>
            </a:r>
            <a:endParaRPr lang="en-US" sz="2200" dirty="0"/>
          </a:p>
          <a:p>
            <a:pPr lvl="0"/>
            <a:r>
              <a:rPr lang="is-IS" sz="2200" dirty="0"/>
              <a:t>/pase/‘pass‘—from English</a:t>
            </a:r>
            <a:endParaRPr lang="en-US" sz="2200" dirty="0"/>
          </a:p>
          <a:p>
            <a:pPr lvl="0"/>
            <a:r>
              <a:rPr lang="is-IS" sz="2200" dirty="0"/>
              <a:t>/motra/‘car‘ (motor)—from English (this example has a semantic widening)</a:t>
            </a:r>
            <a:endParaRPr lang="en-US" sz="2200" dirty="0"/>
          </a:p>
          <a:p>
            <a:pPr lvl="0"/>
            <a:r>
              <a:rPr lang="is-IS" sz="2200" dirty="0"/>
              <a:t>/tromatro/‘tomato‘—from English</a:t>
            </a:r>
            <a:endParaRPr lang="en-US" sz="2200" dirty="0"/>
          </a:p>
          <a:p>
            <a:r>
              <a:rPr lang="is-IS" sz="2200" b="1" dirty="0"/>
              <a:t>In Nepali</a:t>
            </a:r>
            <a:endParaRPr lang="en-US" sz="2200" b="1" dirty="0"/>
          </a:p>
          <a:p>
            <a:pPr lvl="0"/>
            <a:r>
              <a:rPr lang="is-IS" sz="2200" dirty="0"/>
              <a:t>/kitab/‘book‘ –from Arabic</a:t>
            </a:r>
            <a:endParaRPr lang="en-US" sz="2200" dirty="0"/>
          </a:p>
          <a:p>
            <a:pPr lvl="0"/>
            <a:r>
              <a:rPr lang="is-IS" sz="2200" dirty="0"/>
              <a:t>/kalum/‘pen‘—from Arabic</a:t>
            </a:r>
            <a:endParaRPr lang="en-US" sz="2200" dirty="0"/>
          </a:p>
          <a:p>
            <a:pPr lvl="0"/>
            <a:r>
              <a:rPr lang="is-IS" sz="2200" dirty="0"/>
              <a:t>/taksi/‘taxi‘—from English</a:t>
            </a:r>
            <a:endParaRPr lang="en-US" sz="2200" dirty="0"/>
          </a:p>
          <a:p>
            <a:pPr lvl="0"/>
            <a:r>
              <a:rPr lang="is-IS" sz="2200" dirty="0"/>
              <a:t>/momo/‘dumpling‘—from Tibetan</a:t>
            </a:r>
            <a:endParaRPr lang="en-US" sz="2200" dirty="0"/>
          </a:p>
          <a:p>
            <a:r>
              <a:rPr lang="is-IS" sz="2200" b="1" dirty="0"/>
              <a:t>In Uighur</a:t>
            </a:r>
            <a:endParaRPr lang="en-US" sz="2200" b="1" dirty="0"/>
          </a:p>
          <a:p>
            <a:pPr lvl="0"/>
            <a:r>
              <a:rPr lang="is-IS" sz="2200" dirty="0"/>
              <a:t>/dekember/‘December‘—from English</a:t>
            </a:r>
            <a:endParaRPr lang="en-US" sz="2200" dirty="0"/>
          </a:p>
          <a:p>
            <a:endParaRPr lang="en-US" dirty="0"/>
          </a:p>
        </p:txBody>
      </p:sp>
    </p:spTree>
    <p:extLst>
      <p:ext uri="{BB962C8B-B14F-4D97-AF65-F5344CB8AC3E}">
        <p14:creationId xmlns:p14="http://schemas.microsoft.com/office/powerpoint/2010/main" val="3335014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Calques</a:t>
            </a:r>
            <a:endParaRPr lang="en-US" dirty="0"/>
          </a:p>
        </p:txBody>
      </p:sp>
      <p:sp>
        <p:nvSpPr>
          <p:cNvPr id="3" name="Content Placeholder 2"/>
          <p:cNvSpPr>
            <a:spLocks noGrp="1"/>
          </p:cNvSpPr>
          <p:nvPr>
            <p:ph idx="1"/>
          </p:nvPr>
        </p:nvSpPr>
        <p:spPr/>
        <p:txBody>
          <a:bodyPr/>
          <a:lstStyle/>
          <a:p>
            <a:pPr lvl="0"/>
            <a:r>
              <a:rPr lang="is-IS" dirty="0" smtClean="0"/>
              <a:t>Very common in Tibetan</a:t>
            </a:r>
          </a:p>
          <a:p>
            <a:pPr lvl="0"/>
            <a:r>
              <a:rPr lang="is-IS" dirty="0" smtClean="0"/>
              <a:t>/</a:t>
            </a:r>
            <a:r>
              <a:rPr lang="is-IS" dirty="0"/>
              <a:t>sang-gye/ (awakened-expanded) ‘Buddha‘ &lt; from Buddha “the awakened one“ from /prabuddha/ “the awakened one“ and /vibuddha/ “the expanded one“ (like a lotus that has expanded).—from Sanskrit</a:t>
            </a:r>
            <a:endParaRPr lang="en-US" dirty="0"/>
          </a:p>
          <a:p>
            <a:pPr lvl="0"/>
            <a:r>
              <a:rPr lang="is-IS" dirty="0"/>
              <a:t>/leg-jar/ (good-composed) ‘Sanskrit‘ &lt;‘sam-skrit‘ (well-composed)—from Sanskrit</a:t>
            </a:r>
            <a:endParaRPr lang="en-US" dirty="0"/>
          </a:p>
          <a:p>
            <a:pPr lvl="0"/>
            <a:r>
              <a:rPr lang="is-IS" dirty="0"/>
              <a:t>/me-kor/ (fire-machine) ‘train‘ &lt;‘huo-che‘ (fire-car)—from Chinese </a:t>
            </a:r>
            <a:endParaRPr lang="en-US" dirty="0"/>
          </a:p>
          <a:p>
            <a:pPr lvl="0"/>
            <a:r>
              <a:rPr lang="is-IS" dirty="0"/>
              <a:t>/lok-le-drulkor/ (electric brain-machine) ‘computer‘&lt;‘dian-nao‘ (electric-brain)—from Chinese</a:t>
            </a:r>
            <a:endParaRPr lang="en-US" dirty="0"/>
          </a:p>
          <a:p>
            <a:pPr lvl="0"/>
            <a:r>
              <a:rPr lang="is-IS" dirty="0"/>
              <a:t>/lok-nyen/ (electric-image/shape) ‘cinema‘&lt;‘dian-yin‘ (electric-image)—from Chinese</a:t>
            </a:r>
            <a:endParaRPr lang="en-US" dirty="0"/>
          </a:p>
          <a:p>
            <a:endParaRPr lang="en-US" dirty="0"/>
          </a:p>
        </p:txBody>
      </p:sp>
    </p:spTree>
    <p:extLst>
      <p:ext uri="{BB962C8B-B14F-4D97-AF65-F5344CB8AC3E}">
        <p14:creationId xmlns:p14="http://schemas.microsoft.com/office/powerpoint/2010/main" val="40432839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common in Chinese</a:t>
            </a:r>
            <a:endParaRPr lang="en-US" dirty="0"/>
          </a:p>
        </p:txBody>
      </p:sp>
      <p:sp>
        <p:nvSpPr>
          <p:cNvPr id="3" name="Content Placeholder 2"/>
          <p:cNvSpPr>
            <a:spLocks noGrp="1"/>
          </p:cNvSpPr>
          <p:nvPr>
            <p:ph idx="1"/>
          </p:nvPr>
        </p:nvSpPr>
        <p:spPr>
          <a:xfrm>
            <a:off x="406400" y="1905000"/>
            <a:ext cx="11366500" cy="4584700"/>
          </a:xfrm>
        </p:spPr>
        <p:txBody>
          <a:bodyPr>
            <a:normAutofit fontScale="77500" lnSpcReduction="20000"/>
          </a:bodyPr>
          <a:lstStyle/>
          <a:p>
            <a:pPr lvl="0"/>
            <a:r>
              <a:rPr lang="is-IS" sz="2300" dirty="0"/>
              <a:t>/re-gou/‘hot-dog‘—from English</a:t>
            </a:r>
            <a:endParaRPr lang="en-US" sz="2300" dirty="0"/>
          </a:p>
          <a:p>
            <a:pPr lvl="0"/>
            <a:r>
              <a:rPr lang="is-IS" sz="2300" dirty="0"/>
              <a:t>/lan-cho/(basket-ball)‘basketball‘—from English</a:t>
            </a:r>
            <a:endParaRPr lang="en-US" sz="2300" dirty="0"/>
          </a:p>
          <a:p>
            <a:pPr lvl="0"/>
            <a:r>
              <a:rPr lang="is-IS" sz="2300" dirty="0"/>
              <a:t>/dzu-cho/(foot-ball)‘soccer/football‘—from English</a:t>
            </a:r>
            <a:endParaRPr lang="en-US" sz="2300" dirty="0"/>
          </a:p>
          <a:p>
            <a:pPr lvl="0"/>
            <a:r>
              <a:rPr lang="is-IS" sz="2300" dirty="0"/>
              <a:t>/bing-chilin/(ice-cream)‘ice-cream‘—from English</a:t>
            </a:r>
            <a:endParaRPr lang="en-US" sz="2300" dirty="0"/>
          </a:p>
          <a:p>
            <a:pPr lvl="0"/>
            <a:r>
              <a:rPr lang="is-IS" sz="2300" dirty="0"/>
              <a:t>/bai-ban/(white-board)‘whiteboard‘—from </a:t>
            </a:r>
            <a:r>
              <a:rPr lang="is-IS" sz="2300" dirty="0" smtClean="0"/>
              <a:t>English</a:t>
            </a:r>
          </a:p>
          <a:p>
            <a:pPr lvl="0"/>
            <a:endParaRPr lang="is-IS" sz="2300" dirty="0"/>
          </a:p>
          <a:p>
            <a:pPr lvl="0"/>
            <a:r>
              <a:rPr lang="is-IS" sz="2300" dirty="0" smtClean="0"/>
              <a:t>Long time no see</a:t>
            </a:r>
          </a:p>
          <a:p>
            <a:pPr lvl="0"/>
            <a:r>
              <a:rPr lang="is-IS" sz="2300" dirty="0" smtClean="0"/>
              <a:t>Lose face</a:t>
            </a:r>
          </a:p>
          <a:p>
            <a:pPr lvl="0"/>
            <a:r>
              <a:rPr lang="is-IS" sz="2300" dirty="0" smtClean="0"/>
              <a:t>Brainwashing</a:t>
            </a:r>
          </a:p>
          <a:p>
            <a:pPr lvl="0"/>
            <a:r>
              <a:rPr lang="is-IS" sz="2300" dirty="0" smtClean="0"/>
              <a:t>Look-see</a:t>
            </a:r>
          </a:p>
          <a:p>
            <a:pPr lvl="0"/>
            <a:r>
              <a:rPr lang="is-IS" sz="2300" dirty="0" smtClean="0"/>
              <a:t>Ohrwurm</a:t>
            </a:r>
          </a:p>
          <a:p>
            <a:pPr lvl="0"/>
            <a:r>
              <a:rPr lang="is-IS" sz="2300" dirty="0" smtClean="0"/>
              <a:t>Flammendwerfer</a:t>
            </a:r>
            <a:endParaRPr lang="en-US" sz="2300" dirty="0"/>
          </a:p>
          <a:p>
            <a:endParaRPr lang="en-US" dirty="0"/>
          </a:p>
        </p:txBody>
      </p:sp>
    </p:spTree>
    <p:extLst>
      <p:ext uri="{BB962C8B-B14F-4D97-AF65-F5344CB8AC3E}">
        <p14:creationId xmlns:p14="http://schemas.microsoft.com/office/powerpoint/2010/main" val="163562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kinds of borrowing?</a:t>
            </a:r>
            <a:endParaRPr lang="en-US" dirty="0"/>
          </a:p>
        </p:txBody>
      </p:sp>
      <p:sp>
        <p:nvSpPr>
          <p:cNvPr id="3" name="Content Placeholder 2"/>
          <p:cNvSpPr>
            <a:spLocks noGrp="1"/>
          </p:cNvSpPr>
          <p:nvPr>
            <p:ph idx="1"/>
          </p:nvPr>
        </p:nvSpPr>
        <p:spPr/>
        <p:txBody>
          <a:bodyPr>
            <a:normAutofit/>
          </a:bodyPr>
          <a:lstStyle/>
          <a:p>
            <a:r>
              <a:rPr lang="en-US" sz="2400" dirty="0" smtClean="0"/>
              <a:t>What other kinds of linguistic borrowing are there?</a:t>
            </a:r>
          </a:p>
          <a:p>
            <a:r>
              <a:rPr lang="en-US" sz="2400" dirty="0" smtClean="0"/>
              <a:t>Phonological</a:t>
            </a:r>
          </a:p>
          <a:p>
            <a:r>
              <a:rPr lang="en-US" sz="2400" dirty="0" smtClean="0"/>
              <a:t>Grammatical</a:t>
            </a:r>
          </a:p>
          <a:p>
            <a:r>
              <a:rPr lang="en-US" sz="2400" dirty="0" smtClean="0"/>
              <a:t>Semantic</a:t>
            </a:r>
            <a:endParaRPr lang="en-US" sz="2400" dirty="0"/>
          </a:p>
        </p:txBody>
      </p:sp>
    </p:spTree>
    <p:extLst>
      <p:ext uri="{BB962C8B-B14F-4D97-AF65-F5344CB8AC3E}">
        <p14:creationId xmlns:p14="http://schemas.microsoft.com/office/powerpoint/2010/main" val="24544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Switching from </a:t>
            </a:r>
            <a:r>
              <a:rPr lang="en-US" dirty="0" err="1" smtClean="0"/>
              <a:t>sie</a:t>
            </a:r>
            <a:r>
              <a:rPr lang="en-US" dirty="0" smtClean="0"/>
              <a:t> to du (or other pronouns) in translations</a:t>
            </a:r>
            <a:endParaRPr lang="en-US" dirty="0"/>
          </a:p>
        </p:txBody>
      </p:sp>
      <p:sp>
        <p:nvSpPr>
          <p:cNvPr id="3" name="Content Placeholder 2"/>
          <p:cNvSpPr>
            <a:spLocks noGrp="1"/>
          </p:cNvSpPr>
          <p:nvPr>
            <p:ph idx="1"/>
          </p:nvPr>
        </p:nvSpPr>
        <p:spPr/>
        <p:txBody>
          <a:bodyPr>
            <a:normAutofit/>
          </a:bodyPr>
          <a:lstStyle/>
          <a:p>
            <a:r>
              <a:rPr lang="en-US" sz="3200" dirty="0" smtClean="0"/>
              <a:t>Discuss examples (4) and (5) about Japanese. </a:t>
            </a:r>
            <a:endParaRPr lang="en-US" sz="3200" dirty="0"/>
          </a:p>
        </p:txBody>
      </p:sp>
    </p:spTree>
    <p:extLst>
      <p:ext uri="{BB962C8B-B14F-4D97-AF65-F5344CB8AC3E}">
        <p14:creationId xmlns:p14="http://schemas.microsoft.com/office/powerpoint/2010/main" val="3827117733"/>
      </p:ext>
    </p:extLst>
  </p:cSld>
  <p:clrMapOvr>
    <a:masterClrMapping/>
  </p:clrMapOvr>
  <p:timing>
    <p:tnLst>
      <p:par>
        <p:cTn id="1" dur="indefinite" restart="never" nodeType="tmRoot"/>
      </p:par>
    </p:tnLst>
  </p:timing>
</p:sld>
</file>

<file path=ppt/theme/_rels/them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1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1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2.xml><?xml version="1.0" encoding="utf-8"?>
<a:theme xmlns:a="http://schemas.openxmlformats.org/drawingml/2006/main" name="2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3.xml><?xml version="1.0" encoding="utf-8"?>
<a:theme xmlns:a="http://schemas.openxmlformats.org/drawingml/2006/main" name="2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4.xml><?xml version="1.0" encoding="utf-8"?>
<a:theme xmlns:a="http://schemas.openxmlformats.org/drawingml/2006/main" name="2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5.xml><?xml version="1.0" encoding="utf-8"?>
<a:theme xmlns:a="http://schemas.openxmlformats.org/drawingml/2006/main" name="2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6.xml><?xml version="1.0" encoding="utf-8"?>
<a:theme xmlns:a="http://schemas.openxmlformats.org/drawingml/2006/main" name="2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7.xml><?xml version="1.0" encoding="utf-8"?>
<a:theme xmlns:a="http://schemas.openxmlformats.org/drawingml/2006/main" name="2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8.xml><?xml version="1.0" encoding="utf-8"?>
<a:theme xmlns:a="http://schemas.openxmlformats.org/drawingml/2006/main" name="3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9.xml><?xml version="1.0" encoding="utf-8"?>
<a:theme xmlns:a="http://schemas.openxmlformats.org/drawingml/2006/main" name="3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0.xml><?xml version="1.0" encoding="utf-8"?>
<a:theme xmlns:a="http://schemas.openxmlformats.org/drawingml/2006/main" name="3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1.xml><?xml version="1.0" encoding="utf-8"?>
<a:theme xmlns:a="http://schemas.openxmlformats.org/drawingml/2006/main" name="3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2.xml><?xml version="1.0" encoding="utf-8"?>
<a:theme xmlns:a="http://schemas.openxmlformats.org/drawingml/2006/main" name="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3.xml><?xml version="1.0" encoding="utf-8"?>
<a:theme xmlns:a="http://schemas.openxmlformats.org/drawingml/2006/main" name="3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4.xml><?xml version="1.0" encoding="utf-8"?>
<a:theme xmlns:a="http://schemas.openxmlformats.org/drawingml/2006/main" name="4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5.xml><?xml version="1.0" encoding="utf-8"?>
<a:theme xmlns:a="http://schemas.openxmlformats.org/drawingml/2006/main" name="5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6.xml><?xml version="1.0" encoding="utf-8"?>
<a:theme xmlns:a="http://schemas.openxmlformats.org/drawingml/2006/main" name="6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7.xml><?xml version="1.0" encoding="utf-8"?>
<a:theme xmlns:a="http://schemas.openxmlformats.org/drawingml/2006/main" name="7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8.xml><?xml version="1.0" encoding="utf-8"?>
<a:theme xmlns:a="http://schemas.openxmlformats.org/drawingml/2006/main" name="8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9.xml><?xml version="1.0" encoding="utf-8"?>
<a:theme xmlns:a="http://schemas.openxmlformats.org/drawingml/2006/main" name="9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0.xml><?xml version="1.0" encoding="utf-8"?>
<a:theme xmlns:a="http://schemas.openxmlformats.org/drawingml/2006/main" name="10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1.xml><?xml version="1.0" encoding="utf-8"?>
<a:theme xmlns:a="http://schemas.openxmlformats.org/drawingml/2006/main" name="11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2.xml><?xml version="1.0" encoding="utf-8"?>
<a:theme xmlns:a="http://schemas.openxmlformats.org/drawingml/2006/main" name="12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3.xml><?xml version="1.0" encoding="utf-8"?>
<a:theme xmlns:a="http://schemas.openxmlformats.org/drawingml/2006/main" name="13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4.xml><?xml version="1.0" encoding="utf-8"?>
<a:theme xmlns:a="http://schemas.openxmlformats.org/drawingml/2006/main" name="14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5.xml><?xml version="1.0" encoding="utf-8"?>
<a:theme xmlns:a="http://schemas.openxmlformats.org/drawingml/2006/main" name="16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6.xml><?xml version="1.0" encoding="utf-8"?>
<a:theme xmlns:a="http://schemas.openxmlformats.org/drawingml/2006/main" name="17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7.xml><?xml version="1.0" encoding="utf-8"?>
<a:theme xmlns:a="http://schemas.openxmlformats.org/drawingml/2006/main" name="18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8.xml><?xml version="1.0" encoding="utf-8"?>
<a:theme xmlns:a="http://schemas.openxmlformats.org/drawingml/2006/main" name="19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9.xml><?xml version="1.0" encoding="utf-8"?>
<a:theme xmlns:a="http://schemas.openxmlformats.org/drawingml/2006/main" name="20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0.xml><?xml version="1.0" encoding="utf-8"?>
<a:theme xmlns:a="http://schemas.openxmlformats.org/drawingml/2006/main" name="21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1.xml><?xml version="1.0" encoding="utf-8"?>
<a:theme xmlns:a="http://schemas.openxmlformats.org/drawingml/2006/main" name="23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2.xml><?xml version="1.0" encoding="utf-8"?>
<a:theme xmlns:a="http://schemas.openxmlformats.org/drawingml/2006/main" name="24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3.xml><?xml version="1.0" encoding="utf-8"?>
<a:theme xmlns:a="http://schemas.openxmlformats.org/drawingml/2006/main" name="25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4.xml><?xml version="1.0" encoding="utf-8"?>
<a:theme xmlns:a="http://schemas.openxmlformats.org/drawingml/2006/main" name="27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5.xml><?xml version="1.0" encoding="utf-8"?>
<a:theme xmlns:a="http://schemas.openxmlformats.org/drawingml/2006/main" name="29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6.xml><?xml version="1.0" encoding="utf-8"?>
<a:theme xmlns:a="http://schemas.openxmlformats.org/drawingml/2006/main" name="30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7.xml><?xml version="1.0" encoding="utf-8"?>
<a:theme xmlns:a="http://schemas.openxmlformats.org/drawingml/2006/main" name="31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8.xml><?xml version="1.0" encoding="utf-8"?>
<a:theme xmlns:a="http://schemas.openxmlformats.org/drawingml/2006/main" name="32_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9.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1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1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1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16</TotalTime>
  <Words>3677</Words>
  <Application>Microsoft Office PowerPoint</Application>
  <PresentationFormat>Widescreen</PresentationFormat>
  <Paragraphs>470</Paragraphs>
  <Slides>76</Slides>
  <Notes>0</Notes>
  <HiddenSlides>0</HiddenSlides>
  <MMClips>0</MMClips>
  <ScaleCrop>false</ScaleCrop>
  <HeadingPairs>
    <vt:vector size="6" baseType="variant">
      <vt:variant>
        <vt:lpstr>Fonts Used</vt:lpstr>
      </vt:variant>
      <vt:variant>
        <vt:i4>7</vt:i4>
      </vt:variant>
      <vt:variant>
        <vt:lpstr>Theme</vt:lpstr>
      </vt:variant>
      <vt:variant>
        <vt:i4>49</vt:i4>
      </vt:variant>
      <vt:variant>
        <vt:lpstr>Slide Titles</vt:lpstr>
      </vt:variant>
      <vt:variant>
        <vt:i4>76</vt:i4>
      </vt:variant>
    </vt:vector>
  </HeadingPairs>
  <TitlesOfParts>
    <vt:vector size="132" baseType="lpstr">
      <vt:lpstr>Arial</vt:lpstr>
      <vt:lpstr>Calibri</vt:lpstr>
      <vt:lpstr>Calibri Light</vt:lpstr>
      <vt:lpstr>Garamond</vt:lpstr>
      <vt:lpstr>Trebuchet MS</vt:lpstr>
      <vt:lpstr>Wingdings</vt:lpstr>
      <vt:lpstr>Wingdings 3</vt:lpstr>
      <vt:lpstr>Facet</vt:lpstr>
      <vt:lpstr>3_Facet</vt:lpstr>
      <vt:lpstr>4_Facet</vt:lpstr>
      <vt:lpstr>6_Facet</vt:lpstr>
      <vt:lpstr>7_Facet</vt:lpstr>
      <vt:lpstr>10_Facet</vt:lpstr>
      <vt:lpstr>13_Facet</vt:lpstr>
      <vt:lpstr>14_Facet</vt:lpstr>
      <vt:lpstr>16_Facet</vt:lpstr>
      <vt:lpstr>17_Facet</vt:lpstr>
      <vt:lpstr>18_Facet</vt:lpstr>
      <vt:lpstr>21_Facet</vt:lpstr>
      <vt:lpstr>23_Facet</vt:lpstr>
      <vt:lpstr>24_Facet</vt:lpstr>
      <vt:lpstr>25_Facet</vt:lpstr>
      <vt:lpstr>27_Facet</vt:lpstr>
      <vt:lpstr>29_Facet</vt:lpstr>
      <vt:lpstr>30_Facet</vt:lpstr>
      <vt:lpstr>32_Facet</vt:lpstr>
      <vt:lpstr>38_Facet</vt:lpstr>
      <vt:lpstr>39_Facet</vt:lpstr>
      <vt:lpstr>Organic</vt:lpstr>
      <vt:lpstr>3_Organic</vt:lpstr>
      <vt:lpstr>4_Organic</vt:lpstr>
      <vt:lpstr>5_Organic</vt:lpstr>
      <vt:lpstr>6_Organic</vt:lpstr>
      <vt:lpstr>7_Organic</vt:lpstr>
      <vt:lpstr>8_Organic</vt:lpstr>
      <vt:lpstr>9_Organic</vt:lpstr>
      <vt:lpstr>10_Organic</vt:lpstr>
      <vt:lpstr>11_Organic</vt:lpstr>
      <vt:lpstr>12_Organic</vt:lpstr>
      <vt:lpstr>13_Organic</vt:lpstr>
      <vt:lpstr>14_Organic</vt:lpstr>
      <vt:lpstr>16_Organic</vt:lpstr>
      <vt:lpstr>17_Organic</vt:lpstr>
      <vt:lpstr>18_Organic</vt:lpstr>
      <vt:lpstr>19_Organic</vt:lpstr>
      <vt:lpstr>20_Organic</vt:lpstr>
      <vt:lpstr>21_Organic</vt:lpstr>
      <vt:lpstr>23_Organic</vt:lpstr>
      <vt:lpstr>24_Organic</vt:lpstr>
      <vt:lpstr>25_Organic</vt:lpstr>
      <vt:lpstr>27_Organic</vt:lpstr>
      <vt:lpstr>29_Organic</vt:lpstr>
      <vt:lpstr>30_Organic</vt:lpstr>
      <vt:lpstr>31_Organic</vt:lpstr>
      <vt:lpstr>32_Organic</vt:lpstr>
      <vt:lpstr>Retrospect</vt:lpstr>
      <vt:lpstr>Semantics Review: Part 2</vt:lpstr>
      <vt:lpstr>Ideas for things you could reference in your assignment</vt:lpstr>
      <vt:lpstr>more</vt:lpstr>
      <vt:lpstr>How can we explain the differences between languages?</vt:lpstr>
      <vt:lpstr> In what ways can languages differ?</vt:lpstr>
      <vt:lpstr>PowerPoint Presentation</vt:lpstr>
      <vt:lpstr>Lexical borrowing</vt:lpstr>
      <vt:lpstr>Other kinds of borrowing?</vt:lpstr>
      <vt:lpstr>Switching from sie to du (or other pronouns) in translations</vt:lpstr>
      <vt:lpstr>Also grammar differences (obviously)</vt:lpstr>
      <vt:lpstr>Headache</vt:lpstr>
      <vt:lpstr>Evidentials</vt:lpstr>
      <vt:lpstr>Relativism and universalism</vt:lpstr>
      <vt:lpstr>Universalism</vt:lpstr>
      <vt:lpstr>Relativism</vt:lpstr>
      <vt:lpstr>PowerPoint Presentation</vt:lpstr>
      <vt:lpstr>Berlin and Kay’s investigation of color terms</vt:lpstr>
      <vt:lpstr>What are BCTs</vt:lpstr>
      <vt:lpstr>Which are the best representatives?</vt:lpstr>
      <vt:lpstr>Come and Go</vt:lpstr>
      <vt:lpstr>Today is…</vt:lpstr>
      <vt:lpstr>Meaning components</vt:lpstr>
      <vt:lpstr>PowerPoint Presentation</vt:lpstr>
      <vt:lpstr>Lexical relations in CA</vt:lpstr>
      <vt:lpstr>CA also makes use of</vt:lpstr>
      <vt:lpstr>Katz’s Semantic Theory</vt:lpstr>
      <vt:lpstr>These aims are met by</vt:lpstr>
      <vt:lpstr>Katzian dictionary</vt:lpstr>
      <vt:lpstr>Projection rules</vt:lpstr>
      <vt:lpstr>Grammatical Rules and Semantic Components</vt:lpstr>
      <vt:lpstr>Consider: cut, break, touch, hit</vt:lpstr>
      <vt:lpstr>Three tests</vt:lpstr>
      <vt:lpstr>CHANGE, MOTION, CONTACT, CAUSE</vt:lpstr>
      <vt:lpstr>Thematic roles and linking rules</vt:lpstr>
      <vt:lpstr>Compare pour, fill, brush.</vt:lpstr>
      <vt:lpstr>Talmy’s Typology of Motion Events</vt:lpstr>
      <vt:lpstr>Jackendoff’s Conceptual Structure</vt:lpstr>
      <vt:lpstr>The semantic components include</vt:lpstr>
      <vt:lpstr>PowerPoint Presentation</vt:lpstr>
      <vt:lpstr>PowerPoint Presentation</vt:lpstr>
      <vt:lpstr>Processes of semantic combination</vt:lpstr>
      <vt:lpstr>Including functions</vt:lpstr>
      <vt:lpstr>Extracting functions</vt:lpstr>
      <vt:lpstr>Universal Grinder!</vt:lpstr>
      <vt:lpstr>Pustejovsky’s Generative Lexicon</vt:lpstr>
      <vt:lpstr>Event structure</vt:lpstr>
      <vt:lpstr>Two problems</vt:lpstr>
      <vt:lpstr>Review</vt:lpstr>
      <vt:lpstr>Note also…</vt:lpstr>
      <vt:lpstr>Jackendoff continued: Processes of semantic combination</vt:lpstr>
      <vt:lpstr>Language change</vt:lpstr>
      <vt:lpstr>Semantic Change</vt:lpstr>
      <vt:lpstr>Three research questions in semantic change</vt:lpstr>
      <vt:lpstr>Research Qs on semantic change</vt:lpstr>
      <vt:lpstr>Research questions on semantic change</vt:lpstr>
      <vt:lpstr>PowerPoint Presentation</vt:lpstr>
      <vt:lpstr>Mechanisms of semantic change: metaphorization and metonymization. </vt:lpstr>
      <vt:lpstr>PowerPoint Presentation</vt:lpstr>
      <vt:lpstr>Synchronic change vs diachronic change </vt:lpstr>
      <vt:lpstr>Metaphor(ization)</vt:lpstr>
      <vt:lpstr>Metonym(ization)</vt:lpstr>
      <vt:lpstr>Part to whole relation</vt:lpstr>
      <vt:lpstr>PowerPoint Presentation</vt:lpstr>
      <vt:lpstr>PowerPoint Presentation</vt:lpstr>
      <vt:lpstr>Example of “so long as” or “as long as”</vt:lpstr>
      <vt:lpstr>Other kinds of language change</vt:lpstr>
      <vt:lpstr>PowerPoint Presentation</vt:lpstr>
      <vt:lpstr>Can you think of other examples?</vt:lpstr>
      <vt:lpstr>PowerPoint Presentation</vt:lpstr>
      <vt:lpstr>PowerPoint Presentation</vt:lpstr>
      <vt:lpstr>PowerPoint Presentation</vt:lpstr>
      <vt:lpstr>PowerPoint Presentation</vt:lpstr>
      <vt:lpstr>PowerPoint Presentation</vt:lpstr>
      <vt:lpstr>Loanword examples</vt:lpstr>
      <vt:lpstr>Calques</vt:lpstr>
      <vt:lpstr>Also common in Chinese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Randall</dc:creator>
  <cp:lastModifiedBy>Mike Randall</cp:lastModifiedBy>
  <cp:revision>2</cp:revision>
  <dcterms:created xsi:type="dcterms:W3CDTF">2022-05-25T11:18:14Z</dcterms:created>
  <dcterms:modified xsi:type="dcterms:W3CDTF">2022-05-25T11:34:26Z</dcterms:modified>
</cp:coreProperties>
</file>