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slideLayouts/slideLayout29.xml" ContentType="application/vnd.openxmlformats-officedocument.presentationml.slideLayout+xml"/>
  <Override PartName="/ppt/theme/theme13.xml" ContentType="application/vnd.openxmlformats-officedocument.theme+xml"/>
  <Override PartName="/ppt/slideLayouts/slideLayout30.xml" ContentType="application/vnd.openxmlformats-officedocument.presentationml.slideLayout+xml"/>
  <Override PartName="/ppt/theme/theme14.xml" ContentType="application/vnd.openxmlformats-officedocument.theme+xml"/>
  <Override PartName="/ppt/slideLayouts/slideLayout31.xml" ContentType="application/vnd.openxmlformats-officedocument.presentationml.slideLayout+xml"/>
  <Override PartName="/ppt/theme/theme15.xml" ContentType="application/vnd.openxmlformats-officedocument.theme+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theme/theme17.xml" ContentType="application/vnd.openxmlformats-officedocument.theme+xml"/>
  <Override PartName="/ppt/slideLayouts/slideLayout34.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theme/theme19.xml" ContentType="application/vnd.openxmlformats-officedocument.theme+xml"/>
  <Override PartName="/ppt/slideLayouts/slideLayout36.xml" ContentType="application/vnd.openxmlformats-officedocument.presentationml.slideLayout+xml"/>
  <Override PartName="/ppt/theme/theme20.xml" ContentType="application/vnd.openxmlformats-officedocument.theme+xml"/>
  <Override PartName="/ppt/slideLayouts/slideLayout37.xml" ContentType="application/vnd.openxmlformats-officedocument.presentationml.slideLayout+xml"/>
  <Override PartName="/ppt/theme/theme21.xml" ContentType="application/vnd.openxmlformats-officedocument.theme+xml"/>
  <Override PartName="/ppt/slideLayouts/slideLayout38.xml" ContentType="application/vnd.openxmlformats-officedocument.presentationml.slideLayout+xml"/>
  <Override PartName="/ppt/theme/theme22.xml" ContentType="application/vnd.openxmlformats-officedocument.theme+xml"/>
  <Override PartName="/ppt/slideLayouts/slideLayout39.xml" ContentType="application/vnd.openxmlformats-officedocument.presentationml.slideLayout+xml"/>
  <Override PartName="/ppt/theme/theme23.xml" ContentType="application/vnd.openxmlformats-officedocument.theme+xml"/>
  <Override PartName="/ppt/slideLayouts/slideLayout40.xml" ContentType="application/vnd.openxmlformats-officedocument.presentationml.slideLayout+xml"/>
  <Override PartName="/ppt/theme/theme24.xml" ContentType="application/vnd.openxmlformats-officedocument.theme+xml"/>
  <Override PartName="/ppt/slideLayouts/slideLayout41.xml" ContentType="application/vnd.openxmlformats-officedocument.presentationml.slideLayout+xml"/>
  <Override PartName="/ppt/theme/theme25.xml" ContentType="application/vnd.openxmlformats-officedocument.theme+xml"/>
  <Override PartName="/ppt/slideLayouts/slideLayout42.xml" ContentType="application/vnd.openxmlformats-officedocument.presentationml.slideLayout+xml"/>
  <Override PartName="/ppt/theme/theme26.xml" ContentType="application/vnd.openxmlformats-officedocument.theme+xml"/>
  <Override PartName="/ppt/slideLayouts/slideLayout43.xml" ContentType="application/vnd.openxmlformats-officedocument.presentationml.slideLayout+xml"/>
  <Override PartName="/ppt/theme/theme27.xml" ContentType="application/vnd.openxmlformats-officedocument.theme+xml"/>
  <Override PartName="/ppt/slideLayouts/slideLayout44.xml" ContentType="application/vnd.openxmlformats-officedocument.presentationml.slideLayout+xml"/>
  <Override PartName="/ppt/theme/theme28.xml" ContentType="application/vnd.openxmlformats-officedocument.theme+xml"/>
  <Override PartName="/ppt/slideLayouts/slideLayout45.xml" ContentType="application/vnd.openxmlformats-officedocument.presentationml.slideLayout+xml"/>
  <Override PartName="/ppt/theme/theme29.xml" ContentType="application/vnd.openxmlformats-officedocument.theme+xml"/>
  <Override PartName="/ppt/slideLayouts/slideLayout46.xml" ContentType="application/vnd.openxmlformats-officedocument.presentationml.slideLayout+xml"/>
  <Override PartName="/ppt/theme/theme30.xml" ContentType="application/vnd.openxmlformats-officedocument.theme+xml"/>
  <Override PartName="/ppt/slideLayouts/slideLayout47.xml" ContentType="application/vnd.openxmlformats-officedocument.presentationml.slideLayout+xml"/>
  <Override PartName="/ppt/theme/theme31.xml" ContentType="application/vnd.openxmlformats-officedocument.theme+xml"/>
  <Override PartName="/ppt/slideLayouts/slideLayout48.xml" ContentType="application/vnd.openxmlformats-officedocument.presentationml.slideLayout+xml"/>
  <Override PartName="/ppt/theme/theme32.xml" ContentType="application/vnd.openxmlformats-officedocument.theme+xml"/>
  <Override PartName="/ppt/slideLayouts/slideLayout49.xml" ContentType="application/vnd.openxmlformats-officedocument.presentationml.slideLayout+xml"/>
  <Override PartName="/ppt/theme/theme33.xml" ContentType="application/vnd.openxmlformats-officedocument.theme+xml"/>
  <Override PartName="/ppt/slideLayouts/slideLayout50.xml" ContentType="application/vnd.openxmlformats-officedocument.presentationml.slideLayout+xml"/>
  <Override PartName="/ppt/theme/theme34.xml" ContentType="application/vnd.openxmlformats-officedocument.theme+xml"/>
  <Override PartName="/ppt/slideLayouts/slideLayout51.xml" ContentType="application/vnd.openxmlformats-officedocument.presentationml.slideLayout+xml"/>
  <Override PartName="/ppt/theme/theme35.xml" ContentType="application/vnd.openxmlformats-officedocument.theme+xml"/>
  <Override PartName="/ppt/slideLayouts/slideLayout52.xml" ContentType="application/vnd.openxmlformats-officedocument.presentationml.slideLayout+xml"/>
  <Override PartName="/ppt/theme/theme36.xml" ContentType="application/vnd.openxmlformats-officedocument.theme+xml"/>
  <Override PartName="/ppt/slideLayouts/slideLayout53.xml" ContentType="application/vnd.openxmlformats-officedocument.presentationml.slideLayout+xml"/>
  <Override PartName="/ppt/theme/theme37.xml" ContentType="application/vnd.openxmlformats-officedocument.theme+xml"/>
  <Override PartName="/ppt/slideLayouts/slideLayout54.xml" ContentType="application/vnd.openxmlformats-officedocument.presentationml.slideLayout+xml"/>
  <Override PartName="/ppt/theme/theme38.xml" ContentType="application/vnd.openxmlformats-officedocument.theme+xml"/>
  <Override PartName="/ppt/slideLayouts/slideLayout55.xml" ContentType="application/vnd.openxmlformats-officedocument.presentationml.slideLayout+xml"/>
  <Override PartName="/ppt/theme/theme39.xml" ContentType="application/vnd.openxmlformats-officedocument.theme+xml"/>
  <Override PartName="/ppt/slideLayouts/slideLayout56.xml" ContentType="application/vnd.openxmlformats-officedocument.presentationml.slideLayout+xml"/>
  <Override PartName="/ppt/theme/theme40.xml" ContentType="application/vnd.openxmlformats-officedocument.theme+xml"/>
  <Override PartName="/ppt/slideLayouts/slideLayout57.xml" ContentType="application/vnd.openxmlformats-officedocument.presentationml.slideLayout+xml"/>
  <Override PartName="/ppt/theme/theme41.xml" ContentType="application/vnd.openxmlformats-officedocument.theme+xml"/>
  <Override PartName="/ppt/slideLayouts/slideLayout58.xml" ContentType="application/vnd.openxmlformats-officedocument.presentationml.slideLayout+xml"/>
  <Override PartName="/ppt/theme/theme42.xml" ContentType="application/vnd.openxmlformats-officedocument.theme+xml"/>
  <Override PartName="/ppt/slideLayouts/slideLayout59.xml" ContentType="application/vnd.openxmlformats-officedocument.presentationml.slideLayout+xml"/>
  <Override PartName="/ppt/theme/theme43.xml" ContentType="application/vnd.openxmlformats-officedocument.theme+xml"/>
  <Override PartName="/ppt/slideLayouts/slideLayout60.xml" ContentType="application/vnd.openxmlformats-officedocument.presentationml.slideLayout+xml"/>
  <Override PartName="/ppt/theme/theme44.xml" ContentType="application/vnd.openxmlformats-officedocument.theme+xml"/>
  <Override PartName="/ppt/slideLayouts/slideLayout61.xml" ContentType="application/vnd.openxmlformats-officedocument.presentationml.slideLayout+xml"/>
  <Override PartName="/ppt/theme/theme45.xml" ContentType="application/vnd.openxmlformats-officedocument.theme+xml"/>
  <Override PartName="/ppt/slideLayouts/slideLayout62.xml" ContentType="application/vnd.openxmlformats-officedocument.presentationml.slideLayout+xml"/>
  <Override PartName="/ppt/theme/theme46.xml" ContentType="application/vnd.openxmlformats-officedocument.theme+xml"/>
  <Override PartName="/ppt/slideLayouts/slideLayout63.xml" ContentType="application/vnd.openxmlformats-officedocument.presentationml.slideLayout+xml"/>
  <Override PartName="/ppt/theme/theme47.xml" ContentType="application/vnd.openxmlformats-officedocument.theme+xml"/>
  <Override PartName="/ppt/slideLayouts/slideLayout64.xml" ContentType="application/vnd.openxmlformats-officedocument.presentationml.slideLayout+xml"/>
  <Override PartName="/ppt/theme/theme48.xml" ContentType="application/vnd.openxmlformats-officedocument.theme+xml"/>
  <Override PartName="/ppt/slideLayouts/slideLayout65.xml" ContentType="application/vnd.openxmlformats-officedocument.presentationml.slideLayout+xml"/>
  <Override PartName="/ppt/theme/theme49.xml" ContentType="application/vnd.openxmlformats-officedocument.theme+xml"/>
  <Override PartName="/ppt/slideLayouts/slideLayout66.xml" ContentType="application/vnd.openxmlformats-officedocument.presentationml.slideLayout+xml"/>
  <Override PartName="/ppt/theme/theme50.xml" ContentType="application/vnd.openxmlformats-officedocument.theme+xml"/>
  <Override PartName="/ppt/slideLayouts/slideLayout67.xml" ContentType="application/vnd.openxmlformats-officedocument.presentationml.slideLayout+xml"/>
  <Override PartName="/ppt/theme/theme51.xml" ContentType="application/vnd.openxmlformats-officedocument.theme+xml"/>
  <Override PartName="/ppt/slideLayouts/slideLayout68.xml" ContentType="application/vnd.openxmlformats-officedocument.presentationml.slideLayout+xml"/>
  <Override PartName="/ppt/theme/theme52.xml" ContentType="application/vnd.openxmlformats-officedocument.theme+xml"/>
  <Override PartName="/ppt/slideLayouts/slideLayout69.xml" ContentType="application/vnd.openxmlformats-officedocument.presentationml.slideLayout+xml"/>
  <Override PartName="/ppt/theme/theme53.xml" ContentType="application/vnd.openxmlformats-officedocument.theme+xml"/>
  <Override PartName="/ppt/slideLayouts/slideLayout70.xml" ContentType="application/vnd.openxmlformats-officedocument.presentationml.slideLayout+xml"/>
  <Override PartName="/ppt/theme/theme54.xml" ContentType="application/vnd.openxmlformats-officedocument.theme+xml"/>
  <Override PartName="/ppt/slideLayouts/slideLayout71.xml" ContentType="application/vnd.openxmlformats-officedocument.presentationml.slideLayout+xml"/>
  <Override PartName="/ppt/theme/theme55.xml" ContentType="application/vnd.openxmlformats-officedocument.theme+xml"/>
  <Override PartName="/ppt/slideLayouts/slideLayout72.xml" ContentType="application/vnd.openxmlformats-officedocument.presentationml.slideLayout+xml"/>
  <Override PartName="/ppt/theme/theme56.xml" ContentType="application/vnd.openxmlformats-officedocument.theme+xml"/>
  <Override PartName="/ppt/slideLayouts/slideLayout73.xml" ContentType="application/vnd.openxmlformats-officedocument.presentationml.slideLayout+xml"/>
  <Override PartName="/ppt/theme/theme57.xml" ContentType="application/vnd.openxmlformats-officedocument.theme+xml"/>
  <Override PartName="/ppt/slideLayouts/slideLayout74.xml" ContentType="application/vnd.openxmlformats-officedocument.presentationml.slideLayout+xml"/>
  <Override PartName="/ppt/theme/theme58.xml" ContentType="application/vnd.openxmlformats-officedocument.theme+xml"/>
  <Override PartName="/ppt/slideLayouts/slideLayout75.xml" ContentType="application/vnd.openxmlformats-officedocument.presentationml.slideLayout+xml"/>
  <Override PartName="/ppt/theme/theme59.xml" ContentType="application/vnd.openxmlformats-officedocument.theme+xml"/>
  <Override PartName="/ppt/slideLayouts/slideLayout76.xml" ContentType="application/vnd.openxmlformats-officedocument.presentationml.slideLayout+xml"/>
  <Override PartName="/ppt/theme/theme60.xml" ContentType="application/vnd.openxmlformats-officedocument.theme+xml"/>
  <Override PartName="/ppt/slideLayouts/slideLayout77.xml" ContentType="application/vnd.openxmlformats-officedocument.presentationml.slideLayout+xml"/>
  <Override PartName="/ppt/theme/theme61.xml" ContentType="application/vnd.openxmlformats-officedocument.theme+xml"/>
  <Override PartName="/ppt/slideLayouts/slideLayout78.xml" ContentType="application/vnd.openxmlformats-officedocument.presentationml.slideLayout+xml"/>
  <Override PartName="/ppt/theme/theme62.xml" ContentType="application/vnd.openxmlformats-officedocument.theme+xml"/>
  <Override PartName="/ppt/slideLayouts/slideLayout79.xml" ContentType="application/vnd.openxmlformats-officedocument.presentationml.slideLayout+xml"/>
  <Override PartName="/ppt/theme/theme63.xml" ContentType="application/vnd.openxmlformats-officedocument.theme+xml"/>
  <Override PartName="/ppt/slideLayouts/slideLayout80.xml" ContentType="application/vnd.openxmlformats-officedocument.presentationml.slideLayout+xml"/>
  <Override PartName="/ppt/theme/theme64.xml" ContentType="application/vnd.openxmlformats-officedocument.theme+xml"/>
  <Override PartName="/ppt/slideLayouts/slideLayout81.xml" ContentType="application/vnd.openxmlformats-officedocument.presentationml.slideLayout+xml"/>
  <Override PartName="/ppt/theme/theme65.xml" ContentType="application/vnd.openxmlformats-officedocument.theme+xml"/>
  <Override PartName="/ppt/slideLayouts/slideLayout82.xml" ContentType="application/vnd.openxmlformats-officedocument.presentationml.slideLayout+xml"/>
  <Override PartName="/ppt/theme/theme66.xml" ContentType="application/vnd.openxmlformats-officedocument.theme+xml"/>
  <Override PartName="/ppt/slideLayouts/slideLayout83.xml" ContentType="application/vnd.openxmlformats-officedocument.presentationml.slideLayout+xml"/>
  <Override PartName="/ppt/theme/theme67.xml" ContentType="application/vnd.openxmlformats-officedocument.theme+xml"/>
  <Override PartName="/ppt/slideLayouts/slideLayout84.xml" ContentType="application/vnd.openxmlformats-officedocument.presentationml.slideLayout+xml"/>
  <Override PartName="/ppt/theme/theme68.xml" ContentType="application/vnd.openxmlformats-officedocument.theme+xml"/>
  <Override PartName="/ppt/slideLayouts/slideLayout85.xml" ContentType="application/vnd.openxmlformats-officedocument.presentationml.slideLayout+xml"/>
  <Override PartName="/ppt/theme/theme69.xml" ContentType="application/vnd.openxmlformats-officedocument.theme+xml"/>
  <Override PartName="/ppt/slideLayouts/slideLayout86.xml" ContentType="application/vnd.openxmlformats-officedocument.presentationml.slideLayout+xml"/>
  <Override PartName="/ppt/theme/theme70.xml" ContentType="application/vnd.openxmlformats-officedocument.theme+xml"/>
  <Override PartName="/ppt/slideLayouts/slideLayout87.xml" ContentType="application/vnd.openxmlformats-officedocument.presentationml.slideLayout+xml"/>
  <Override PartName="/ppt/theme/theme71.xml" ContentType="application/vnd.openxmlformats-officedocument.theme+xml"/>
  <Override PartName="/ppt/slideLayouts/slideLayout88.xml" ContentType="application/vnd.openxmlformats-officedocument.presentationml.slideLayout+xml"/>
  <Override PartName="/ppt/theme/theme72.xml" ContentType="application/vnd.openxmlformats-officedocument.theme+xml"/>
  <Override PartName="/ppt/slideLayouts/slideLayout89.xml" ContentType="application/vnd.openxmlformats-officedocument.presentationml.slideLayout+xml"/>
  <Override PartName="/ppt/theme/theme73.xml" ContentType="application/vnd.openxmlformats-officedocument.theme+xml"/>
  <Override PartName="/ppt/slideLayouts/slideLayout90.xml" ContentType="application/vnd.openxmlformats-officedocument.presentationml.slideLayout+xml"/>
  <Override PartName="/ppt/theme/theme74.xml" ContentType="application/vnd.openxmlformats-officedocument.theme+xml"/>
  <Override PartName="/ppt/slideLayouts/slideLayout91.xml" ContentType="application/vnd.openxmlformats-officedocument.presentationml.slideLayout+xml"/>
  <Override PartName="/ppt/theme/theme75.xml" ContentType="application/vnd.openxmlformats-officedocument.theme+xml"/>
  <Override PartName="/ppt/slideLayouts/slideLayout92.xml" ContentType="application/vnd.openxmlformats-officedocument.presentationml.slideLayout+xml"/>
  <Override PartName="/ppt/theme/theme76.xml" ContentType="application/vnd.openxmlformats-officedocument.theme+xml"/>
  <Override PartName="/ppt/slideLayouts/slideLayout93.xml" ContentType="application/vnd.openxmlformats-officedocument.presentationml.slideLayout+xml"/>
  <Override PartName="/ppt/theme/theme77.xml" ContentType="application/vnd.openxmlformats-officedocument.theme+xml"/>
  <Override PartName="/ppt/slideLayouts/slideLayout94.xml" ContentType="application/vnd.openxmlformats-officedocument.presentationml.slideLayout+xml"/>
  <Override PartName="/ppt/theme/theme78.xml" ContentType="application/vnd.openxmlformats-officedocument.theme+xml"/>
  <Override PartName="/ppt/slideLayouts/slideLayout95.xml" ContentType="application/vnd.openxmlformats-officedocument.presentationml.slideLayout+xml"/>
  <Override PartName="/ppt/theme/theme79.xml" ContentType="application/vnd.openxmlformats-officedocument.theme+xml"/>
  <Override PartName="/ppt/slideLayouts/slideLayout96.xml" ContentType="application/vnd.openxmlformats-officedocument.presentationml.slideLayout+xml"/>
  <Override PartName="/ppt/theme/theme80.xml" ContentType="application/vnd.openxmlformats-officedocument.theme+xml"/>
  <Override PartName="/ppt/slideLayouts/slideLayout97.xml" ContentType="application/vnd.openxmlformats-officedocument.presentationml.slideLayout+xml"/>
  <Override PartName="/ppt/theme/theme81.xml" ContentType="application/vnd.openxmlformats-officedocument.theme+xml"/>
  <Override PartName="/ppt/slideLayouts/slideLayout98.xml" ContentType="application/vnd.openxmlformats-officedocument.presentationml.slideLayout+xml"/>
  <Override PartName="/ppt/theme/theme82.xml" ContentType="application/vnd.openxmlformats-officedocument.theme+xml"/>
  <Override PartName="/ppt/slideLayouts/slideLayout99.xml" ContentType="application/vnd.openxmlformats-officedocument.presentationml.slideLayout+xml"/>
  <Override PartName="/ppt/theme/theme83.xml" ContentType="application/vnd.openxmlformats-officedocument.theme+xml"/>
  <Override PartName="/ppt/slideLayouts/slideLayout100.xml" ContentType="application/vnd.openxmlformats-officedocument.presentationml.slideLayout+xml"/>
  <Override PartName="/ppt/theme/theme84.xml" ContentType="application/vnd.openxmlformats-officedocument.theme+xml"/>
  <Override PartName="/ppt/slideLayouts/slideLayout101.xml" ContentType="application/vnd.openxmlformats-officedocument.presentationml.slideLayout+xml"/>
  <Override PartName="/ppt/theme/theme85.xml" ContentType="application/vnd.openxmlformats-officedocument.theme+xml"/>
  <Override PartName="/ppt/slideLayouts/slideLayout102.xml" ContentType="application/vnd.openxmlformats-officedocument.presentationml.slideLayout+xml"/>
  <Override PartName="/ppt/theme/theme86.xml" ContentType="application/vnd.openxmlformats-officedocument.theme+xml"/>
  <Override PartName="/ppt/slideLayouts/slideLayout103.xml" ContentType="application/vnd.openxmlformats-officedocument.presentationml.slideLayout+xml"/>
  <Override PartName="/ppt/theme/theme87.xml" ContentType="application/vnd.openxmlformats-officedocument.theme+xml"/>
  <Override PartName="/ppt/slideLayouts/slideLayout104.xml" ContentType="application/vnd.openxmlformats-officedocument.presentationml.slideLayout+xml"/>
  <Override PartName="/ppt/theme/theme88.xml" ContentType="application/vnd.openxmlformats-officedocument.theme+xml"/>
  <Override PartName="/ppt/slideLayouts/slideLayout105.xml" ContentType="application/vnd.openxmlformats-officedocument.presentationml.slideLayout+xml"/>
  <Override PartName="/ppt/theme/theme89.xml" ContentType="application/vnd.openxmlformats-officedocument.theme+xml"/>
  <Override PartName="/ppt/slideLayouts/slideLayout106.xml" ContentType="application/vnd.openxmlformats-officedocument.presentationml.slideLayout+xml"/>
  <Override PartName="/ppt/theme/theme90.xml" ContentType="application/vnd.openxmlformats-officedocument.theme+xml"/>
  <Override PartName="/ppt/slideLayouts/slideLayout107.xml" ContentType="application/vnd.openxmlformats-officedocument.presentationml.slideLayout+xml"/>
  <Override PartName="/ppt/theme/theme91.xml" ContentType="application/vnd.openxmlformats-officedocument.theme+xml"/>
  <Override PartName="/ppt/slideLayouts/slideLayout108.xml" ContentType="application/vnd.openxmlformats-officedocument.presentationml.slideLayout+xml"/>
  <Override PartName="/ppt/theme/theme92.xml" ContentType="application/vnd.openxmlformats-officedocument.theme+xml"/>
  <Override PartName="/ppt/slideLayouts/slideLayout109.xml" ContentType="application/vnd.openxmlformats-officedocument.presentationml.slideLayout+xml"/>
  <Override PartName="/ppt/theme/theme93.xml" ContentType="application/vnd.openxmlformats-officedocument.theme+xml"/>
  <Override PartName="/ppt/slideLayouts/slideLayout110.xml" ContentType="application/vnd.openxmlformats-officedocument.presentationml.slideLayout+xml"/>
  <Override PartName="/ppt/theme/theme94.xml" ContentType="application/vnd.openxmlformats-officedocument.theme+xml"/>
  <Override PartName="/ppt/slideLayouts/slideLayout111.xml" ContentType="application/vnd.openxmlformats-officedocument.presentationml.slideLayout+xml"/>
  <Override PartName="/ppt/theme/theme95.xml" ContentType="application/vnd.openxmlformats-officedocument.theme+xml"/>
  <Override PartName="/ppt/slideLayouts/slideLayout112.xml" ContentType="application/vnd.openxmlformats-officedocument.presentationml.slideLayout+xml"/>
  <Override PartName="/ppt/theme/theme96.xml" ContentType="application/vnd.openxmlformats-officedocument.theme+xml"/>
  <Override PartName="/ppt/slideLayouts/slideLayout113.xml" ContentType="application/vnd.openxmlformats-officedocument.presentationml.slideLayout+xml"/>
  <Override PartName="/ppt/theme/theme97.xml" ContentType="application/vnd.openxmlformats-officedocument.theme+xml"/>
  <Override PartName="/ppt/slideLayouts/slideLayout114.xml" ContentType="application/vnd.openxmlformats-officedocument.presentationml.slideLayout+xml"/>
  <Override PartName="/ppt/theme/theme98.xml" ContentType="application/vnd.openxmlformats-officedocument.theme+xml"/>
  <Override PartName="/ppt/slideLayouts/slideLayout115.xml" ContentType="application/vnd.openxmlformats-officedocument.presentationml.slideLayout+xml"/>
  <Override PartName="/ppt/theme/theme99.xml" ContentType="application/vnd.openxmlformats-officedocument.theme+xml"/>
  <Override PartName="/ppt/slideLayouts/slideLayout116.xml" ContentType="application/vnd.openxmlformats-officedocument.presentationml.slideLayout+xml"/>
  <Override PartName="/ppt/theme/theme100.xml" ContentType="application/vnd.openxmlformats-officedocument.theme+xml"/>
  <Override PartName="/ppt/slideLayouts/slideLayout117.xml" ContentType="application/vnd.openxmlformats-officedocument.presentationml.slideLayout+xml"/>
  <Override PartName="/ppt/theme/theme101.xml" ContentType="application/vnd.openxmlformats-officedocument.theme+xml"/>
  <Override PartName="/ppt/slideLayouts/slideLayout118.xml" ContentType="application/vnd.openxmlformats-officedocument.presentationml.slideLayout+xml"/>
  <Override PartName="/ppt/theme/theme102.xml" ContentType="application/vnd.openxmlformats-officedocument.theme+xml"/>
  <Override PartName="/ppt/slideLayouts/slideLayout119.xml" ContentType="application/vnd.openxmlformats-officedocument.presentationml.slideLayout+xml"/>
  <Override PartName="/ppt/theme/theme103.xml" ContentType="application/vnd.openxmlformats-officedocument.theme+xml"/>
  <Override PartName="/ppt/slideLayouts/slideLayout120.xml" ContentType="application/vnd.openxmlformats-officedocument.presentationml.slideLayout+xml"/>
  <Override PartName="/ppt/theme/theme104.xml" ContentType="application/vnd.openxmlformats-officedocument.theme+xml"/>
  <Override PartName="/ppt/slideLayouts/slideLayout121.xml" ContentType="application/vnd.openxmlformats-officedocument.presentationml.slideLayout+xml"/>
  <Override PartName="/ppt/theme/theme105.xml" ContentType="application/vnd.openxmlformats-officedocument.theme+xml"/>
  <Override PartName="/ppt/slideLayouts/slideLayout122.xml" ContentType="application/vnd.openxmlformats-officedocument.presentationml.slideLayout+xml"/>
  <Override PartName="/ppt/theme/theme106.xml" ContentType="application/vnd.openxmlformats-officedocument.theme+xml"/>
  <Override PartName="/ppt/slideLayouts/slideLayout123.xml" ContentType="application/vnd.openxmlformats-officedocument.presentationml.slideLayout+xml"/>
  <Override PartName="/ppt/theme/theme107.xml" ContentType="application/vnd.openxmlformats-officedocument.theme+xml"/>
  <Override PartName="/ppt/slideLayouts/slideLayout124.xml" ContentType="application/vnd.openxmlformats-officedocument.presentationml.slideLayout+xml"/>
  <Override PartName="/ppt/theme/theme108.xml" ContentType="application/vnd.openxmlformats-officedocument.theme+xml"/>
  <Override PartName="/ppt/slideLayouts/slideLayout125.xml" ContentType="application/vnd.openxmlformats-officedocument.presentationml.slideLayout+xml"/>
  <Override PartName="/ppt/theme/theme109.xml" ContentType="application/vnd.openxmlformats-officedocument.theme+xml"/>
  <Override PartName="/ppt/slideLayouts/slideLayout126.xml" ContentType="application/vnd.openxmlformats-officedocument.presentationml.slideLayout+xml"/>
  <Override PartName="/ppt/theme/theme110.xml" ContentType="application/vnd.openxmlformats-officedocument.theme+xml"/>
  <Override PartName="/ppt/slideLayouts/slideLayout127.xml" ContentType="application/vnd.openxmlformats-officedocument.presentationml.slideLayout+xml"/>
  <Override PartName="/ppt/theme/theme111.xml" ContentType="application/vnd.openxmlformats-officedocument.theme+xml"/>
  <Override PartName="/ppt/slideLayouts/slideLayout128.xml" ContentType="application/vnd.openxmlformats-officedocument.presentationml.slideLayout+xml"/>
  <Override PartName="/ppt/theme/theme112.xml" ContentType="application/vnd.openxmlformats-officedocument.theme+xml"/>
  <Override PartName="/ppt/slideLayouts/slideLayout129.xml" ContentType="application/vnd.openxmlformats-officedocument.presentationml.slideLayout+xml"/>
  <Override PartName="/ppt/theme/theme113.xml" ContentType="application/vnd.openxmlformats-officedocument.theme+xml"/>
  <Override PartName="/ppt/slideLayouts/slideLayout130.xml" ContentType="application/vnd.openxmlformats-officedocument.presentationml.slideLayout+xml"/>
  <Override PartName="/ppt/theme/theme114.xml" ContentType="application/vnd.openxmlformats-officedocument.theme+xml"/>
  <Override PartName="/ppt/slideLayouts/slideLayout131.xml" ContentType="application/vnd.openxmlformats-officedocument.presentationml.slideLayout+xml"/>
  <Override PartName="/ppt/theme/theme115.xml" ContentType="application/vnd.openxmlformats-officedocument.theme+xml"/>
  <Override PartName="/ppt/slideLayouts/slideLayout132.xml" ContentType="application/vnd.openxmlformats-officedocument.presentationml.slideLayout+xml"/>
  <Override PartName="/ppt/theme/theme116.xml" ContentType="application/vnd.openxmlformats-officedocument.theme+xml"/>
  <Override PartName="/ppt/slideLayouts/slideLayout133.xml" ContentType="application/vnd.openxmlformats-officedocument.presentationml.slideLayout+xml"/>
  <Override PartName="/ppt/theme/theme117.xml" ContentType="application/vnd.openxmlformats-officedocument.theme+xml"/>
  <Override PartName="/ppt/slideLayouts/slideLayout134.xml" ContentType="application/vnd.openxmlformats-officedocument.presentationml.slideLayout+xml"/>
  <Override PartName="/ppt/theme/theme118.xml" ContentType="application/vnd.openxmlformats-officedocument.theme+xml"/>
  <Override PartName="/ppt/slideLayouts/slideLayout135.xml" ContentType="application/vnd.openxmlformats-officedocument.presentationml.slideLayout+xml"/>
  <Override PartName="/ppt/theme/theme119.xml" ContentType="application/vnd.openxmlformats-officedocument.theme+xml"/>
  <Override PartName="/ppt/slideLayouts/slideLayout136.xml" ContentType="application/vnd.openxmlformats-officedocument.presentationml.slideLayout+xml"/>
  <Override PartName="/ppt/theme/theme120.xml" ContentType="application/vnd.openxmlformats-officedocument.theme+xml"/>
  <Override PartName="/ppt/slideLayouts/slideLayout137.xml" ContentType="application/vnd.openxmlformats-officedocument.presentationml.slideLayout+xml"/>
  <Override PartName="/ppt/theme/theme121.xml" ContentType="application/vnd.openxmlformats-officedocument.theme+xml"/>
  <Override PartName="/ppt/slideLayouts/slideLayout138.xml" ContentType="application/vnd.openxmlformats-officedocument.presentationml.slideLayout+xml"/>
  <Override PartName="/ppt/theme/theme122.xml" ContentType="application/vnd.openxmlformats-officedocument.theme+xml"/>
  <Override PartName="/ppt/slideLayouts/slideLayout139.xml" ContentType="application/vnd.openxmlformats-officedocument.presentationml.slideLayout+xml"/>
  <Override PartName="/ppt/theme/theme123.xml" ContentType="application/vnd.openxmlformats-officedocument.theme+xml"/>
  <Override PartName="/ppt/slideLayouts/slideLayout140.xml" ContentType="application/vnd.openxmlformats-officedocument.presentationml.slideLayout+xml"/>
  <Override PartName="/ppt/theme/theme124.xml" ContentType="application/vnd.openxmlformats-officedocument.theme+xml"/>
  <Override PartName="/ppt/slideLayouts/slideLayout141.xml" ContentType="application/vnd.openxmlformats-officedocument.presentationml.slideLayout+xml"/>
  <Override PartName="/ppt/theme/theme125.xml" ContentType="application/vnd.openxmlformats-officedocument.theme+xml"/>
  <Override PartName="/ppt/slideLayouts/slideLayout142.xml" ContentType="application/vnd.openxmlformats-officedocument.presentationml.slideLayout+xml"/>
  <Override PartName="/ppt/theme/theme126.xml" ContentType="application/vnd.openxmlformats-officedocument.theme+xml"/>
  <Override PartName="/ppt/slideLayouts/slideLayout143.xml" ContentType="application/vnd.openxmlformats-officedocument.presentationml.slideLayout+xml"/>
  <Override PartName="/ppt/theme/theme127.xml" ContentType="application/vnd.openxmlformats-officedocument.theme+xml"/>
  <Override PartName="/ppt/slideLayouts/slideLayout144.xml" ContentType="application/vnd.openxmlformats-officedocument.presentationml.slideLayout+xml"/>
  <Override PartName="/ppt/theme/theme128.xml" ContentType="application/vnd.openxmlformats-officedocument.theme+xml"/>
  <Override PartName="/ppt/slideLayouts/slideLayout145.xml" ContentType="application/vnd.openxmlformats-officedocument.presentationml.slideLayout+xml"/>
  <Override PartName="/ppt/theme/theme129.xml" ContentType="application/vnd.openxmlformats-officedocument.theme+xml"/>
  <Override PartName="/ppt/slideLayouts/slideLayout146.xml" ContentType="application/vnd.openxmlformats-officedocument.presentationml.slideLayout+xml"/>
  <Override PartName="/ppt/theme/theme130.xml" ContentType="application/vnd.openxmlformats-officedocument.theme+xml"/>
  <Override PartName="/ppt/slideLayouts/slideLayout147.xml" ContentType="application/vnd.openxmlformats-officedocument.presentationml.slideLayout+xml"/>
  <Override PartName="/ppt/theme/theme131.xml" ContentType="application/vnd.openxmlformats-officedocument.theme+xml"/>
  <Override PartName="/ppt/slideLayouts/slideLayout148.xml" ContentType="application/vnd.openxmlformats-officedocument.presentationml.slideLayout+xml"/>
  <Override PartName="/ppt/theme/theme132.xml" ContentType="application/vnd.openxmlformats-officedocument.theme+xml"/>
  <Override PartName="/ppt/slideLayouts/slideLayout149.xml" ContentType="application/vnd.openxmlformats-officedocument.presentationml.slideLayout+xml"/>
  <Override PartName="/ppt/theme/theme133.xml" ContentType="application/vnd.openxmlformats-officedocument.theme+xml"/>
  <Override PartName="/ppt/slideLayouts/slideLayout150.xml" ContentType="application/vnd.openxmlformats-officedocument.presentationml.slideLayout+xml"/>
  <Override PartName="/ppt/theme/theme134.xml" ContentType="application/vnd.openxmlformats-officedocument.theme+xml"/>
  <Override PartName="/ppt/slideLayouts/slideLayout151.xml" ContentType="application/vnd.openxmlformats-officedocument.presentationml.slideLayout+xml"/>
  <Override PartName="/ppt/theme/theme135.xml" ContentType="application/vnd.openxmlformats-officedocument.theme+xml"/>
  <Override PartName="/ppt/slideLayouts/slideLayout152.xml" ContentType="application/vnd.openxmlformats-officedocument.presentationml.slideLayout+xml"/>
  <Override PartName="/ppt/theme/theme136.xml" ContentType="application/vnd.openxmlformats-officedocument.theme+xml"/>
  <Override PartName="/ppt/slideLayouts/slideLayout153.xml" ContentType="application/vnd.openxmlformats-officedocument.presentationml.slideLayout+xml"/>
  <Override PartName="/ppt/theme/theme137.xml" ContentType="application/vnd.openxmlformats-officedocument.theme+xml"/>
  <Override PartName="/ppt/slideLayouts/slideLayout154.xml" ContentType="application/vnd.openxmlformats-officedocument.presentationml.slideLayout+xml"/>
  <Override PartName="/ppt/theme/theme138.xml" ContentType="application/vnd.openxmlformats-officedocument.theme+xml"/>
  <Override PartName="/ppt/slideLayouts/slideLayout155.xml" ContentType="application/vnd.openxmlformats-officedocument.presentationml.slideLayout+xml"/>
  <Override PartName="/ppt/theme/theme139.xml" ContentType="application/vnd.openxmlformats-officedocument.theme+xml"/>
  <Override PartName="/ppt/slideLayouts/slideLayout156.xml" ContentType="application/vnd.openxmlformats-officedocument.presentationml.slideLayout+xml"/>
  <Override PartName="/ppt/theme/theme140.xml" ContentType="application/vnd.openxmlformats-officedocument.theme+xml"/>
  <Override PartName="/ppt/slideLayouts/slideLayout157.xml" ContentType="application/vnd.openxmlformats-officedocument.presentationml.slideLayout+xml"/>
  <Override PartName="/ppt/theme/theme141.xml" ContentType="application/vnd.openxmlformats-officedocument.theme+xml"/>
  <Override PartName="/ppt/slideLayouts/slideLayout158.xml" ContentType="application/vnd.openxmlformats-officedocument.presentationml.slideLayout+xml"/>
  <Override PartName="/ppt/theme/theme142.xml" ContentType="application/vnd.openxmlformats-officedocument.theme+xml"/>
  <Override PartName="/ppt/slideLayouts/slideLayout159.xml" ContentType="application/vnd.openxmlformats-officedocument.presentationml.slideLayout+xml"/>
  <Override PartName="/ppt/theme/theme143.xml" ContentType="application/vnd.openxmlformats-officedocument.theme+xml"/>
  <Override PartName="/ppt/slideLayouts/slideLayout160.xml" ContentType="application/vnd.openxmlformats-officedocument.presentationml.slideLayout+xml"/>
  <Override PartName="/ppt/theme/theme144.xml" ContentType="application/vnd.openxmlformats-officedocument.theme+xml"/>
  <Override PartName="/ppt/slideLayouts/slideLayout161.xml" ContentType="application/vnd.openxmlformats-officedocument.presentationml.slideLayout+xml"/>
  <Override PartName="/ppt/theme/theme145.xml" ContentType="application/vnd.openxmlformats-officedocument.theme+xml"/>
  <Override PartName="/ppt/slideLayouts/slideLayout162.xml" ContentType="application/vnd.openxmlformats-officedocument.presentationml.slideLayout+xml"/>
  <Override PartName="/ppt/theme/theme146.xml" ContentType="application/vnd.openxmlformats-officedocument.theme+xml"/>
  <Override PartName="/ppt/slideLayouts/slideLayout163.xml" ContentType="application/vnd.openxmlformats-officedocument.presentationml.slideLayout+xml"/>
  <Override PartName="/ppt/theme/theme147.xml" ContentType="application/vnd.openxmlformats-officedocument.theme+xml"/>
  <Override PartName="/ppt/slideLayouts/slideLayout164.xml" ContentType="application/vnd.openxmlformats-officedocument.presentationml.slideLayout+xml"/>
  <Override PartName="/ppt/theme/theme148.xml" ContentType="application/vnd.openxmlformats-officedocument.theme+xml"/>
  <Override PartName="/ppt/slideLayouts/slideLayout165.xml" ContentType="application/vnd.openxmlformats-officedocument.presentationml.slideLayout+xml"/>
  <Override PartName="/ppt/theme/theme149.xml" ContentType="application/vnd.openxmlformats-officedocument.theme+xml"/>
  <Override PartName="/ppt/slideLayouts/slideLayout166.xml" ContentType="application/vnd.openxmlformats-officedocument.presentationml.slideLayout+xml"/>
  <Override PartName="/ppt/theme/theme150.xml" ContentType="application/vnd.openxmlformats-officedocument.theme+xml"/>
  <Override PartName="/ppt/slideLayouts/slideLayout167.xml" ContentType="application/vnd.openxmlformats-officedocument.presentationml.slideLayout+xml"/>
  <Override PartName="/ppt/theme/theme151.xml" ContentType="application/vnd.openxmlformats-officedocument.theme+xml"/>
  <Override PartName="/ppt/slideLayouts/slideLayout168.xml" ContentType="application/vnd.openxmlformats-officedocument.presentationml.slideLayout+xml"/>
  <Override PartName="/ppt/theme/theme152.xml" ContentType="application/vnd.openxmlformats-officedocument.theme+xml"/>
  <Override PartName="/ppt/slideLayouts/slideLayout169.xml" ContentType="application/vnd.openxmlformats-officedocument.presentationml.slideLayout+xml"/>
  <Override PartName="/ppt/theme/theme153.xml" ContentType="application/vnd.openxmlformats-officedocument.theme+xml"/>
  <Override PartName="/ppt/slideLayouts/slideLayout170.xml" ContentType="application/vnd.openxmlformats-officedocument.presentationml.slideLayout+xml"/>
  <Override PartName="/ppt/theme/theme15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72" r:id="rId3"/>
    <p:sldMasterId id="2147483674" r:id="rId4"/>
    <p:sldMasterId id="2147483682" r:id="rId5"/>
    <p:sldMasterId id="2147483690" r:id="rId6"/>
    <p:sldMasterId id="2147483692" r:id="rId7"/>
    <p:sldMasterId id="2147483696" r:id="rId8"/>
    <p:sldMasterId id="2147483698" r:id="rId9"/>
    <p:sldMasterId id="2147483700" r:id="rId10"/>
    <p:sldMasterId id="2147483702" r:id="rId11"/>
    <p:sldMasterId id="2147483708" r:id="rId12"/>
    <p:sldMasterId id="2147483710" r:id="rId13"/>
    <p:sldMasterId id="2147483716" r:id="rId14"/>
    <p:sldMasterId id="2147483718" r:id="rId15"/>
    <p:sldMasterId id="2147483720" r:id="rId16"/>
    <p:sldMasterId id="2147483730" r:id="rId17"/>
    <p:sldMasterId id="2147483732" r:id="rId18"/>
    <p:sldMasterId id="2147483734" r:id="rId19"/>
    <p:sldMasterId id="2147483738" r:id="rId20"/>
    <p:sldMasterId id="2147483740" r:id="rId21"/>
    <p:sldMasterId id="2147483742" r:id="rId22"/>
    <p:sldMasterId id="2147483746" r:id="rId23"/>
    <p:sldMasterId id="2147483754" r:id="rId24"/>
    <p:sldMasterId id="2147483756" r:id="rId25"/>
    <p:sldMasterId id="2147483760" r:id="rId26"/>
    <p:sldMasterId id="2147483762" r:id="rId27"/>
    <p:sldMasterId id="2147483764" r:id="rId28"/>
    <p:sldMasterId id="2147483766" r:id="rId29"/>
    <p:sldMasterId id="2147483768" r:id="rId30"/>
    <p:sldMasterId id="2147483774" r:id="rId31"/>
    <p:sldMasterId id="2147483780" r:id="rId32"/>
    <p:sldMasterId id="2147483782" r:id="rId33"/>
    <p:sldMasterId id="2147483784" r:id="rId34"/>
    <p:sldMasterId id="2147483788" r:id="rId35"/>
    <p:sldMasterId id="2147483790" r:id="rId36"/>
    <p:sldMasterId id="2147483796" r:id="rId37"/>
    <p:sldMasterId id="2147483808" r:id="rId38"/>
    <p:sldMasterId id="2147483812" r:id="rId39"/>
    <p:sldMasterId id="2147483822" r:id="rId40"/>
    <p:sldMasterId id="2147483826" r:id="rId41"/>
    <p:sldMasterId id="2147483830" r:id="rId42"/>
    <p:sldMasterId id="2147483848" r:id="rId43"/>
    <p:sldMasterId id="2147483850" r:id="rId44"/>
    <p:sldMasterId id="2147483854" r:id="rId45"/>
    <p:sldMasterId id="2147483858" r:id="rId46"/>
    <p:sldMasterId id="2147483860" r:id="rId47"/>
    <p:sldMasterId id="2147483862" r:id="rId48"/>
    <p:sldMasterId id="2147483864" r:id="rId49"/>
    <p:sldMasterId id="2147483866" r:id="rId50"/>
    <p:sldMasterId id="2147483868" r:id="rId51"/>
    <p:sldMasterId id="2147483870" r:id="rId52"/>
    <p:sldMasterId id="2147483872" r:id="rId53"/>
    <p:sldMasterId id="2147483880" r:id="rId54"/>
    <p:sldMasterId id="2147483882" r:id="rId55"/>
    <p:sldMasterId id="2147483884" r:id="rId56"/>
    <p:sldMasterId id="2147483888" r:id="rId57"/>
    <p:sldMasterId id="2147483890" r:id="rId58"/>
    <p:sldMasterId id="2147483892" r:id="rId59"/>
    <p:sldMasterId id="2147483894" r:id="rId60"/>
    <p:sldMasterId id="2147483898" r:id="rId61"/>
    <p:sldMasterId id="2147483906" r:id="rId62"/>
    <p:sldMasterId id="2147483908" r:id="rId63"/>
    <p:sldMasterId id="2147483910" r:id="rId64"/>
    <p:sldMasterId id="2147483912" r:id="rId65"/>
    <p:sldMasterId id="2147483914" r:id="rId66"/>
    <p:sldMasterId id="2147483916" r:id="rId67"/>
    <p:sldMasterId id="2147483918" r:id="rId68"/>
    <p:sldMasterId id="2147483920" r:id="rId69"/>
    <p:sldMasterId id="2147483922" r:id="rId70"/>
    <p:sldMasterId id="2147483924" r:id="rId71"/>
    <p:sldMasterId id="2147483926" r:id="rId72"/>
    <p:sldMasterId id="2147483934" r:id="rId73"/>
    <p:sldMasterId id="2147483938" r:id="rId74"/>
    <p:sldMasterId id="2147483942" r:id="rId75"/>
    <p:sldMasterId id="2147483944" r:id="rId76"/>
    <p:sldMasterId id="2147483946" r:id="rId77"/>
    <p:sldMasterId id="2147483948" r:id="rId78"/>
    <p:sldMasterId id="2147483950" r:id="rId79"/>
    <p:sldMasterId id="2147483952" r:id="rId80"/>
    <p:sldMasterId id="2147483954" r:id="rId81"/>
    <p:sldMasterId id="2147483956" r:id="rId82"/>
    <p:sldMasterId id="2147483958" r:id="rId83"/>
    <p:sldMasterId id="2147483960" r:id="rId84"/>
    <p:sldMasterId id="2147483966" r:id="rId85"/>
    <p:sldMasterId id="2147483968" r:id="rId86"/>
    <p:sldMasterId id="2147483972" r:id="rId87"/>
    <p:sldMasterId id="2147483976" r:id="rId88"/>
    <p:sldMasterId id="2147483982" r:id="rId89"/>
    <p:sldMasterId id="2147483984" r:id="rId90"/>
    <p:sldMasterId id="2147483986" r:id="rId91"/>
    <p:sldMasterId id="2147483988" r:id="rId92"/>
    <p:sldMasterId id="2147483990" r:id="rId93"/>
    <p:sldMasterId id="2147483992" r:id="rId94"/>
    <p:sldMasterId id="2147483996" r:id="rId95"/>
    <p:sldMasterId id="2147484004" r:id="rId96"/>
    <p:sldMasterId id="2147484006" r:id="rId97"/>
    <p:sldMasterId id="2147484008" r:id="rId98"/>
    <p:sldMasterId id="2147484010" r:id="rId99"/>
    <p:sldMasterId id="2147484012" r:id="rId100"/>
    <p:sldMasterId id="2147484014" r:id="rId101"/>
    <p:sldMasterId id="2147484020" r:id="rId102"/>
    <p:sldMasterId id="2147484022" r:id="rId103"/>
    <p:sldMasterId id="2147484040" r:id="rId104"/>
    <p:sldMasterId id="2147484042" r:id="rId105"/>
    <p:sldMasterId id="2147484044" r:id="rId106"/>
    <p:sldMasterId id="2147484046" r:id="rId107"/>
    <p:sldMasterId id="2147484058" r:id="rId108"/>
    <p:sldMasterId id="2147484062" r:id="rId109"/>
    <p:sldMasterId id="2147484064" r:id="rId110"/>
    <p:sldMasterId id="2147484066" r:id="rId111"/>
    <p:sldMasterId id="2147484068" r:id="rId112"/>
    <p:sldMasterId id="2147484070" r:id="rId113"/>
    <p:sldMasterId id="2147484104" r:id="rId114"/>
    <p:sldMasterId id="2147484106" r:id="rId115"/>
    <p:sldMasterId id="2147484108" r:id="rId116"/>
    <p:sldMasterId id="2147484112" r:id="rId117"/>
    <p:sldMasterId id="2147484114" r:id="rId118"/>
    <p:sldMasterId id="2147484116" r:id="rId119"/>
    <p:sldMasterId id="2147484118" r:id="rId120"/>
    <p:sldMasterId id="2147484152" r:id="rId121"/>
    <p:sldMasterId id="2147484154" r:id="rId122"/>
    <p:sldMasterId id="2147484156" r:id="rId123"/>
    <p:sldMasterId id="2147484158" r:id="rId124"/>
    <p:sldMasterId id="2147484160" r:id="rId125"/>
    <p:sldMasterId id="2147484162" r:id="rId126"/>
    <p:sldMasterId id="2147484164" r:id="rId127"/>
    <p:sldMasterId id="2147484166" r:id="rId128"/>
    <p:sldMasterId id="2147484168" r:id="rId129"/>
    <p:sldMasterId id="2147484172" r:id="rId130"/>
    <p:sldMasterId id="2147484178" r:id="rId131"/>
    <p:sldMasterId id="2147484180" r:id="rId132"/>
    <p:sldMasterId id="2147484182" r:id="rId133"/>
    <p:sldMasterId id="2147484186" r:id="rId134"/>
    <p:sldMasterId id="2147484188" r:id="rId135"/>
    <p:sldMasterId id="2147484190" r:id="rId136"/>
    <p:sldMasterId id="2147484192" r:id="rId137"/>
    <p:sldMasterId id="2147484194" r:id="rId138"/>
    <p:sldMasterId id="2147484196" r:id="rId139"/>
    <p:sldMasterId id="2147484202" r:id="rId140"/>
    <p:sldMasterId id="2147484206" r:id="rId141"/>
    <p:sldMasterId id="2147484208" r:id="rId142"/>
    <p:sldMasterId id="2147484210" r:id="rId143"/>
    <p:sldMasterId id="2147484212" r:id="rId144"/>
    <p:sldMasterId id="2147484214" r:id="rId145"/>
    <p:sldMasterId id="2147484216" r:id="rId146"/>
    <p:sldMasterId id="2147484218" r:id="rId147"/>
    <p:sldMasterId id="2147484224" r:id="rId148"/>
    <p:sldMasterId id="2147484226" r:id="rId149"/>
    <p:sldMasterId id="2147484228" r:id="rId150"/>
    <p:sldMasterId id="2147484230" r:id="rId151"/>
    <p:sldMasterId id="2147484234" r:id="rId152"/>
    <p:sldMasterId id="2147484238" r:id="rId153"/>
    <p:sldMasterId id="2147484254" r:id="rId154"/>
  </p:sldMasterIdLst>
  <p:sldIdLst>
    <p:sldId id="256" r:id="rId155"/>
    <p:sldId id="257" r:id="rId156"/>
    <p:sldId id="259" r:id="rId157"/>
    <p:sldId id="260" r:id="rId158"/>
    <p:sldId id="264" r:id="rId159"/>
    <p:sldId id="268" r:id="rId160"/>
    <p:sldId id="269" r:id="rId161"/>
    <p:sldId id="271" r:id="rId162"/>
    <p:sldId id="272" r:id="rId163"/>
    <p:sldId id="273" r:id="rId164"/>
    <p:sldId id="274" r:id="rId165"/>
    <p:sldId id="277" r:id="rId166"/>
    <p:sldId id="278" r:id="rId167"/>
    <p:sldId id="281" r:id="rId168"/>
    <p:sldId id="282" r:id="rId169"/>
    <p:sldId id="283" r:id="rId170"/>
    <p:sldId id="289" r:id="rId171"/>
    <p:sldId id="290" r:id="rId172"/>
    <p:sldId id="291" r:id="rId173"/>
    <p:sldId id="293" r:id="rId174"/>
    <p:sldId id="294" r:id="rId175"/>
    <p:sldId id="295" r:id="rId176"/>
    <p:sldId id="297" r:id="rId177"/>
    <p:sldId id="301" r:id="rId178"/>
    <p:sldId id="302" r:id="rId179"/>
    <p:sldId id="304" r:id="rId180"/>
    <p:sldId id="305" r:id="rId181"/>
    <p:sldId id="306" r:id="rId182"/>
    <p:sldId id="307" r:id="rId183"/>
    <p:sldId id="308" r:id="rId184"/>
    <p:sldId id="311" r:id="rId185"/>
    <p:sldId id="314" r:id="rId186"/>
    <p:sldId id="315" r:id="rId187"/>
    <p:sldId id="316" r:id="rId188"/>
    <p:sldId id="318" r:id="rId189"/>
    <p:sldId id="319" r:id="rId190"/>
    <p:sldId id="322" r:id="rId191"/>
    <p:sldId id="328" r:id="rId192"/>
    <p:sldId id="330" r:id="rId193"/>
    <p:sldId id="337" r:id="rId194"/>
    <p:sldId id="339" r:id="rId195"/>
    <p:sldId id="341" r:id="rId196"/>
    <p:sldId id="350" r:id="rId197"/>
    <p:sldId id="351" r:id="rId198"/>
    <p:sldId id="353" r:id="rId199"/>
    <p:sldId id="355" r:id="rId200"/>
    <p:sldId id="356" r:id="rId201"/>
    <p:sldId id="357" r:id="rId202"/>
    <p:sldId id="358" r:id="rId203"/>
    <p:sldId id="359" r:id="rId204"/>
    <p:sldId id="360" r:id="rId205"/>
    <p:sldId id="361" r:id="rId206"/>
    <p:sldId id="362" r:id="rId207"/>
    <p:sldId id="367" r:id="rId208"/>
    <p:sldId id="368" r:id="rId209"/>
    <p:sldId id="369" r:id="rId210"/>
    <p:sldId id="371" r:id="rId211"/>
    <p:sldId id="372" r:id="rId212"/>
    <p:sldId id="373" r:id="rId213"/>
    <p:sldId id="374" r:id="rId214"/>
    <p:sldId id="376" r:id="rId215"/>
    <p:sldId id="380" r:id="rId216"/>
    <p:sldId id="381" r:id="rId217"/>
    <p:sldId id="382" r:id="rId218"/>
    <p:sldId id="383" r:id="rId219"/>
    <p:sldId id="384" r:id="rId220"/>
    <p:sldId id="385" r:id="rId221"/>
    <p:sldId id="386" r:id="rId222"/>
    <p:sldId id="387" r:id="rId223"/>
    <p:sldId id="388" r:id="rId224"/>
    <p:sldId id="389" r:id="rId225"/>
    <p:sldId id="390" r:id="rId226"/>
    <p:sldId id="391" r:id="rId227"/>
    <p:sldId id="392" r:id="rId228"/>
    <p:sldId id="393" r:id="rId229"/>
    <p:sldId id="395" r:id="rId230"/>
    <p:sldId id="396" r:id="rId231"/>
    <p:sldId id="400" r:id="rId232"/>
    <p:sldId id="402" r:id="rId233"/>
    <p:sldId id="410" r:id="rId234"/>
    <p:sldId id="411" r:id="rId235"/>
    <p:sldId id="413" r:id="rId236"/>
    <p:sldId id="414" r:id="rId237"/>
    <p:sldId id="415" r:id="rId238"/>
    <p:sldId id="416" r:id="rId239"/>
    <p:sldId id="417" r:id="rId240"/>
    <p:sldId id="418" r:id="rId241"/>
    <p:sldId id="419" r:id="rId242"/>
    <p:sldId id="420" r:id="rId243"/>
    <p:sldId id="421" r:id="rId244"/>
    <p:sldId id="422" r:id="rId245"/>
    <p:sldId id="425" r:id="rId246"/>
    <p:sldId id="426" r:id="rId247"/>
    <p:sldId id="428" r:id="rId248"/>
    <p:sldId id="430" r:id="rId249"/>
    <p:sldId id="433" r:id="rId250"/>
    <p:sldId id="434" r:id="rId251"/>
    <p:sldId id="435" r:id="rId252"/>
    <p:sldId id="436" r:id="rId253"/>
    <p:sldId id="437" r:id="rId254"/>
    <p:sldId id="438" r:id="rId255"/>
    <p:sldId id="440" r:id="rId256"/>
    <p:sldId id="444" r:id="rId257"/>
    <p:sldId id="445" r:id="rId258"/>
    <p:sldId id="446" r:id="rId259"/>
    <p:sldId id="447" r:id="rId260"/>
    <p:sldId id="448" r:id="rId261"/>
    <p:sldId id="449" r:id="rId262"/>
    <p:sldId id="452" r:id="rId263"/>
    <p:sldId id="453" r:id="rId264"/>
    <p:sldId id="462" r:id="rId265"/>
    <p:sldId id="463" r:id="rId266"/>
    <p:sldId id="464" r:id="rId267"/>
    <p:sldId id="465" r:id="rId268"/>
    <p:sldId id="471" r:id="rId269"/>
    <p:sldId id="473" r:id="rId270"/>
    <p:sldId id="474" r:id="rId271"/>
    <p:sldId id="475" r:id="rId272"/>
    <p:sldId id="476" r:id="rId273"/>
    <p:sldId id="477" r:id="rId274"/>
    <p:sldId id="498" r:id="rId275"/>
    <p:sldId id="499" r:id="rId276"/>
    <p:sldId id="500" r:id="rId277"/>
    <p:sldId id="502" r:id="rId278"/>
    <p:sldId id="503" r:id="rId279"/>
    <p:sldId id="504" r:id="rId280"/>
    <p:sldId id="505" r:id="rId281"/>
    <p:sldId id="522" r:id="rId282"/>
    <p:sldId id="523" r:id="rId283"/>
    <p:sldId id="524" r:id="rId284"/>
    <p:sldId id="525" r:id="rId285"/>
    <p:sldId id="526" r:id="rId286"/>
    <p:sldId id="527" r:id="rId287"/>
    <p:sldId id="528" r:id="rId288"/>
    <p:sldId id="529" r:id="rId289"/>
    <p:sldId id="530" r:id="rId290"/>
    <p:sldId id="532" r:id="rId291"/>
    <p:sldId id="535" r:id="rId292"/>
    <p:sldId id="536" r:id="rId293"/>
    <p:sldId id="537" r:id="rId294"/>
    <p:sldId id="540" r:id="rId295"/>
    <p:sldId id="541" r:id="rId296"/>
    <p:sldId id="542" r:id="rId297"/>
    <p:sldId id="543" r:id="rId298"/>
    <p:sldId id="544" r:id="rId299"/>
    <p:sldId id="545" r:id="rId300"/>
    <p:sldId id="548" r:id="rId301"/>
    <p:sldId id="550" r:id="rId302"/>
    <p:sldId id="551" r:id="rId303"/>
    <p:sldId id="552" r:id="rId304"/>
    <p:sldId id="553" r:id="rId305"/>
    <p:sldId id="554" r:id="rId306"/>
    <p:sldId id="555" r:id="rId307"/>
    <p:sldId id="556" r:id="rId308"/>
    <p:sldId id="559" r:id="rId309"/>
    <p:sldId id="560" r:id="rId310"/>
    <p:sldId id="561" r:id="rId311"/>
    <p:sldId id="562" r:id="rId312"/>
    <p:sldId id="564" r:id="rId313"/>
    <p:sldId id="566" r:id="rId314"/>
    <p:sldId id="574" r:id="rId3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99" Type="http://schemas.openxmlformats.org/officeDocument/2006/relationships/slide" Target="slides/slide145.xml"/><Relationship Id="rId303" Type="http://schemas.openxmlformats.org/officeDocument/2006/relationships/slide" Target="slides/slide14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5.xml"/><Relationship Id="rId170" Type="http://schemas.openxmlformats.org/officeDocument/2006/relationships/slide" Target="slides/slide16.xml"/><Relationship Id="rId191" Type="http://schemas.openxmlformats.org/officeDocument/2006/relationships/slide" Target="slides/slide37.xml"/><Relationship Id="rId205" Type="http://schemas.openxmlformats.org/officeDocument/2006/relationships/slide" Target="slides/slide51.xml"/><Relationship Id="rId226" Type="http://schemas.openxmlformats.org/officeDocument/2006/relationships/slide" Target="slides/slide72.xml"/><Relationship Id="rId247" Type="http://schemas.openxmlformats.org/officeDocument/2006/relationships/slide" Target="slides/slide93.xml"/><Relationship Id="rId107" Type="http://schemas.openxmlformats.org/officeDocument/2006/relationships/slideMaster" Target="slideMasters/slideMaster107.xml"/><Relationship Id="rId268" Type="http://schemas.openxmlformats.org/officeDocument/2006/relationships/slide" Target="slides/slide114.xml"/><Relationship Id="rId289" Type="http://schemas.openxmlformats.org/officeDocument/2006/relationships/slide" Target="slides/slide13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314" Type="http://schemas.openxmlformats.org/officeDocument/2006/relationships/slide" Target="slides/slide160.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6.xml"/><Relationship Id="rId181" Type="http://schemas.openxmlformats.org/officeDocument/2006/relationships/slide" Target="slides/slide27.xml"/><Relationship Id="rId216" Type="http://schemas.openxmlformats.org/officeDocument/2006/relationships/slide" Target="slides/slide62.xml"/><Relationship Id="rId237" Type="http://schemas.openxmlformats.org/officeDocument/2006/relationships/slide" Target="slides/slide83.xml"/><Relationship Id="rId258" Type="http://schemas.openxmlformats.org/officeDocument/2006/relationships/slide" Target="slides/slide104.xml"/><Relationship Id="rId279" Type="http://schemas.openxmlformats.org/officeDocument/2006/relationships/slide" Target="slides/slide125.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290" Type="http://schemas.openxmlformats.org/officeDocument/2006/relationships/slide" Target="slides/slide136.xml"/><Relationship Id="rId304" Type="http://schemas.openxmlformats.org/officeDocument/2006/relationships/slide" Target="slides/slide150.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 Target="slides/slide17.xml"/><Relationship Id="rId192" Type="http://schemas.openxmlformats.org/officeDocument/2006/relationships/slide" Target="slides/slide38.xml"/><Relationship Id="rId206" Type="http://schemas.openxmlformats.org/officeDocument/2006/relationships/slide" Target="slides/slide52.xml"/><Relationship Id="rId227" Type="http://schemas.openxmlformats.org/officeDocument/2006/relationships/slide" Target="slides/slide73.xml"/><Relationship Id="rId248" Type="http://schemas.openxmlformats.org/officeDocument/2006/relationships/slide" Target="slides/slide94.xml"/><Relationship Id="rId269" Type="http://schemas.openxmlformats.org/officeDocument/2006/relationships/slide" Target="slides/slide11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280" Type="http://schemas.openxmlformats.org/officeDocument/2006/relationships/slide" Target="slides/slide126.xml"/><Relationship Id="rId315" Type="http://schemas.openxmlformats.org/officeDocument/2006/relationships/slide" Target="slides/slide16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61" Type="http://schemas.openxmlformats.org/officeDocument/2006/relationships/slide" Target="slides/slide7.xml"/><Relationship Id="rId182" Type="http://schemas.openxmlformats.org/officeDocument/2006/relationships/slide" Target="slides/slide28.xml"/><Relationship Id="rId217" Type="http://schemas.openxmlformats.org/officeDocument/2006/relationships/slide" Target="slides/slide63.xml"/><Relationship Id="rId6" Type="http://schemas.openxmlformats.org/officeDocument/2006/relationships/slideMaster" Target="slideMasters/slideMaster6.xml"/><Relationship Id="rId238" Type="http://schemas.openxmlformats.org/officeDocument/2006/relationships/slide" Target="slides/slide84.xml"/><Relationship Id="rId259" Type="http://schemas.openxmlformats.org/officeDocument/2006/relationships/slide" Target="slides/slide105.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16.xml"/><Relationship Id="rId291" Type="http://schemas.openxmlformats.org/officeDocument/2006/relationships/slide" Target="slides/slide137.xml"/><Relationship Id="rId305" Type="http://schemas.openxmlformats.org/officeDocument/2006/relationships/slide" Target="slides/slide151.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51" Type="http://schemas.openxmlformats.org/officeDocument/2006/relationships/slideMaster" Target="slideMasters/slideMaster151.xml"/><Relationship Id="rId172" Type="http://schemas.openxmlformats.org/officeDocument/2006/relationships/slide" Target="slides/slide18.xml"/><Relationship Id="rId193" Type="http://schemas.openxmlformats.org/officeDocument/2006/relationships/slide" Target="slides/slide39.xml"/><Relationship Id="rId207" Type="http://schemas.openxmlformats.org/officeDocument/2006/relationships/slide" Target="slides/slide53.xml"/><Relationship Id="rId228" Type="http://schemas.openxmlformats.org/officeDocument/2006/relationships/slide" Target="slides/slide74.xml"/><Relationship Id="rId249" Type="http://schemas.openxmlformats.org/officeDocument/2006/relationships/slide" Target="slides/slide95.xml"/><Relationship Id="rId13" Type="http://schemas.openxmlformats.org/officeDocument/2006/relationships/slideMaster" Target="slideMasters/slideMaster13.xml"/><Relationship Id="rId109" Type="http://schemas.openxmlformats.org/officeDocument/2006/relationships/slideMaster" Target="slideMasters/slideMaster109.xml"/><Relationship Id="rId260" Type="http://schemas.openxmlformats.org/officeDocument/2006/relationships/slide" Target="slides/slide106.xml"/><Relationship Id="rId281" Type="http://schemas.openxmlformats.org/officeDocument/2006/relationships/slide" Target="slides/slide127.xml"/><Relationship Id="rId316" Type="http://schemas.openxmlformats.org/officeDocument/2006/relationships/presProps" Target="presProps.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20" Type="http://schemas.openxmlformats.org/officeDocument/2006/relationships/slideMaster" Target="slideMasters/slideMaster120.xml"/><Relationship Id="rId141" Type="http://schemas.openxmlformats.org/officeDocument/2006/relationships/slideMaster" Target="slideMasters/slideMaster141.xml"/><Relationship Id="rId7" Type="http://schemas.openxmlformats.org/officeDocument/2006/relationships/slideMaster" Target="slideMasters/slideMaster7.xml"/><Relationship Id="rId162" Type="http://schemas.openxmlformats.org/officeDocument/2006/relationships/slide" Target="slides/slide8.xml"/><Relationship Id="rId183" Type="http://schemas.openxmlformats.org/officeDocument/2006/relationships/slide" Target="slides/slide29.xml"/><Relationship Id="rId218" Type="http://schemas.openxmlformats.org/officeDocument/2006/relationships/slide" Target="slides/slide64.xml"/><Relationship Id="rId239" Type="http://schemas.openxmlformats.org/officeDocument/2006/relationships/slide" Target="slides/slide85.xml"/><Relationship Id="rId250" Type="http://schemas.openxmlformats.org/officeDocument/2006/relationships/slide" Target="slides/slide96.xml"/><Relationship Id="rId271" Type="http://schemas.openxmlformats.org/officeDocument/2006/relationships/slide" Target="slides/slide117.xml"/><Relationship Id="rId292" Type="http://schemas.openxmlformats.org/officeDocument/2006/relationships/slide" Target="slides/slide138.xml"/><Relationship Id="rId306" Type="http://schemas.openxmlformats.org/officeDocument/2006/relationships/slide" Target="slides/slide152.xml"/><Relationship Id="rId24" Type="http://schemas.openxmlformats.org/officeDocument/2006/relationships/slideMaster" Target="slideMasters/slideMaster24.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31" Type="http://schemas.openxmlformats.org/officeDocument/2006/relationships/slideMaster" Target="slideMasters/slideMaster131.xml"/><Relationship Id="rId152" Type="http://schemas.openxmlformats.org/officeDocument/2006/relationships/slideMaster" Target="slideMasters/slideMaster152.xml"/><Relationship Id="rId173" Type="http://schemas.openxmlformats.org/officeDocument/2006/relationships/slide" Target="slides/slide19.xml"/><Relationship Id="rId194" Type="http://schemas.openxmlformats.org/officeDocument/2006/relationships/slide" Target="slides/slide40.xml"/><Relationship Id="rId208" Type="http://schemas.openxmlformats.org/officeDocument/2006/relationships/slide" Target="slides/slide54.xml"/><Relationship Id="rId229" Type="http://schemas.openxmlformats.org/officeDocument/2006/relationships/slide" Target="slides/slide75.xml"/><Relationship Id="rId19" Type="http://schemas.openxmlformats.org/officeDocument/2006/relationships/slideMaster" Target="slideMasters/slideMaster19.xml"/><Relationship Id="rId224" Type="http://schemas.openxmlformats.org/officeDocument/2006/relationships/slide" Target="slides/slide70.xml"/><Relationship Id="rId240" Type="http://schemas.openxmlformats.org/officeDocument/2006/relationships/slide" Target="slides/slide86.xml"/><Relationship Id="rId245" Type="http://schemas.openxmlformats.org/officeDocument/2006/relationships/slide" Target="slides/slide91.xml"/><Relationship Id="rId261" Type="http://schemas.openxmlformats.org/officeDocument/2006/relationships/slide" Target="slides/slide107.xml"/><Relationship Id="rId266" Type="http://schemas.openxmlformats.org/officeDocument/2006/relationships/slide" Target="slides/slide112.xml"/><Relationship Id="rId287" Type="http://schemas.openxmlformats.org/officeDocument/2006/relationships/slide" Target="slides/slide133.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4.xml"/><Relationship Id="rId282" Type="http://schemas.openxmlformats.org/officeDocument/2006/relationships/slide" Target="slides/slide128.xml"/><Relationship Id="rId312" Type="http://schemas.openxmlformats.org/officeDocument/2006/relationships/slide" Target="slides/slide158.xml"/><Relationship Id="rId31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9.xml"/><Relationship Id="rId184" Type="http://schemas.openxmlformats.org/officeDocument/2006/relationships/slide" Target="slides/slide30.xml"/><Relationship Id="rId189" Type="http://schemas.openxmlformats.org/officeDocument/2006/relationships/slide" Target="slides/slide35.xml"/><Relationship Id="rId219" Type="http://schemas.openxmlformats.org/officeDocument/2006/relationships/slide" Target="slides/slide65.xml"/><Relationship Id="rId3" Type="http://schemas.openxmlformats.org/officeDocument/2006/relationships/slideMaster" Target="slideMasters/slideMaster3.xml"/><Relationship Id="rId214" Type="http://schemas.openxmlformats.org/officeDocument/2006/relationships/slide" Target="slides/slide60.xml"/><Relationship Id="rId230" Type="http://schemas.openxmlformats.org/officeDocument/2006/relationships/slide" Target="slides/slide76.xml"/><Relationship Id="rId235" Type="http://schemas.openxmlformats.org/officeDocument/2006/relationships/slide" Target="slides/slide81.xml"/><Relationship Id="rId251" Type="http://schemas.openxmlformats.org/officeDocument/2006/relationships/slide" Target="slides/slide97.xml"/><Relationship Id="rId256" Type="http://schemas.openxmlformats.org/officeDocument/2006/relationships/slide" Target="slides/slide102.xml"/><Relationship Id="rId277" Type="http://schemas.openxmlformats.org/officeDocument/2006/relationships/slide" Target="slides/slide123.xml"/><Relationship Id="rId298" Type="http://schemas.openxmlformats.org/officeDocument/2006/relationships/slide" Target="slides/slide144.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4.xml"/><Relationship Id="rId272" Type="http://schemas.openxmlformats.org/officeDocument/2006/relationships/slide" Target="slides/slide118.xml"/><Relationship Id="rId293" Type="http://schemas.openxmlformats.org/officeDocument/2006/relationships/slide" Target="slides/slide139.xml"/><Relationship Id="rId302" Type="http://schemas.openxmlformats.org/officeDocument/2006/relationships/slide" Target="slides/slide148.xml"/><Relationship Id="rId307" Type="http://schemas.openxmlformats.org/officeDocument/2006/relationships/slide" Target="slides/slide15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 Target="slides/slide20.xml"/><Relationship Id="rId179" Type="http://schemas.openxmlformats.org/officeDocument/2006/relationships/slide" Target="slides/slide25.xml"/><Relationship Id="rId195" Type="http://schemas.openxmlformats.org/officeDocument/2006/relationships/slide" Target="slides/slide41.xml"/><Relationship Id="rId209" Type="http://schemas.openxmlformats.org/officeDocument/2006/relationships/slide" Target="slides/slide55.xml"/><Relationship Id="rId190" Type="http://schemas.openxmlformats.org/officeDocument/2006/relationships/slide" Target="slides/slide36.xml"/><Relationship Id="rId204" Type="http://schemas.openxmlformats.org/officeDocument/2006/relationships/slide" Target="slides/slide50.xml"/><Relationship Id="rId220" Type="http://schemas.openxmlformats.org/officeDocument/2006/relationships/slide" Target="slides/slide66.xml"/><Relationship Id="rId225" Type="http://schemas.openxmlformats.org/officeDocument/2006/relationships/slide" Target="slides/slide71.xml"/><Relationship Id="rId241" Type="http://schemas.openxmlformats.org/officeDocument/2006/relationships/slide" Target="slides/slide87.xml"/><Relationship Id="rId246" Type="http://schemas.openxmlformats.org/officeDocument/2006/relationships/slide" Target="slides/slide92.xml"/><Relationship Id="rId267" Type="http://schemas.openxmlformats.org/officeDocument/2006/relationships/slide" Target="slides/slide113.xml"/><Relationship Id="rId288" Type="http://schemas.openxmlformats.org/officeDocument/2006/relationships/slide" Target="slides/slide13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08.xml"/><Relationship Id="rId283" Type="http://schemas.openxmlformats.org/officeDocument/2006/relationships/slide" Target="slides/slide129.xml"/><Relationship Id="rId313" Type="http://schemas.openxmlformats.org/officeDocument/2006/relationships/slide" Target="slides/slide159.xml"/><Relationship Id="rId318"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10.xml"/><Relationship Id="rId169" Type="http://schemas.openxmlformats.org/officeDocument/2006/relationships/slide" Target="slides/slide15.xml"/><Relationship Id="rId185"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26.xml"/><Relationship Id="rId210" Type="http://schemas.openxmlformats.org/officeDocument/2006/relationships/slide" Target="slides/slide56.xml"/><Relationship Id="rId215" Type="http://schemas.openxmlformats.org/officeDocument/2006/relationships/slide" Target="slides/slide61.xml"/><Relationship Id="rId236" Type="http://schemas.openxmlformats.org/officeDocument/2006/relationships/slide" Target="slides/slide82.xml"/><Relationship Id="rId257" Type="http://schemas.openxmlformats.org/officeDocument/2006/relationships/slide" Target="slides/slide103.xml"/><Relationship Id="rId278" Type="http://schemas.openxmlformats.org/officeDocument/2006/relationships/slide" Target="slides/slide124.xml"/><Relationship Id="rId26" Type="http://schemas.openxmlformats.org/officeDocument/2006/relationships/slideMaster" Target="slideMasters/slideMaster26.xml"/><Relationship Id="rId231" Type="http://schemas.openxmlformats.org/officeDocument/2006/relationships/slide" Target="slides/slide77.xml"/><Relationship Id="rId252" Type="http://schemas.openxmlformats.org/officeDocument/2006/relationships/slide" Target="slides/slide98.xml"/><Relationship Id="rId273" Type="http://schemas.openxmlformats.org/officeDocument/2006/relationships/slide" Target="slides/slide119.xml"/><Relationship Id="rId294" Type="http://schemas.openxmlformats.org/officeDocument/2006/relationships/slide" Target="slides/slide140.xml"/><Relationship Id="rId308" Type="http://schemas.openxmlformats.org/officeDocument/2006/relationships/slide" Target="slides/slide154.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 Target="slides/slide21.xml"/><Relationship Id="rId196" Type="http://schemas.openxmlformats.org/officeDocument/2006/relationships/slide" Target="slides/slide42.xml"/><Relationship Id="rId200" Type="http://schemas.openxmlformats.org/officeDocument/2006/relationships/slide" Target="slides/slide46.xml"/><Relationship Id="rId16" Type="http://schemas.openxmlformats.org/officeDocument/2006/relationships/slideMaster" Target="slideMasters/slideMaster16.xml"/><Relationship Id="rId221" Type="http://schemas.openxmlformats.org/officeDocument/2006/relationships/slide" Target="slides/slide67.xml"/><Relationship Id="rId242" Type="http://schemas.openxmlformats.org/officeDocument/2006/relationships/slide" Target="slides/slide88.xml"/><Relationship Id="rId263" Type="http://schemas.openxmlformats.org/officeDocument/2006/relationships/slide" Target="slides/slide109.xml"/><Relationship Id="rId284" Type="http://schemas.openxmlformats.org/officeDocument/2006/relationships/slide" Target="slides/slide130.xml"/><Relationship Id="rId319"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 Target="slides/slide11.xml"/><Relationship Id="rId186" Type="http://schemas.openxmlformats.org/officeDocument/2006/relationships/slide" Target="slides/slide32.xml"/><Relationship Id="rId211" Type="http://schemas.openxmlformats.org/officeDocument/2006/relationships/slide" Target="slides/slide57.xml"/><Relationship Id="rId232" Type="http://schemas.openxmlformats.org/officeDocument/2006/relationships/slide" Target="slides/slide78.xml"/><Relationship Id="rId253" Type="http://schemas.openxmlformats.org/officeDocument/2006/relationships/slide" Target="slides/slide99.xml"/><Relationship Id="rId274" Type="http://schemas.openxmlformats.org/officeDocument/2006/relationships/slide" Target="slides/slide120.xml"/><Relationship Id="rId295" Type="http://schemas.openxmlformats.org/officeDocument/2006/relationships/slide" Target="slides/slide141.xml"/><Relationship Id="rId309" Type="http://schemas.openxmlformats.org/officeDocument/2006/relationships/slide" Target="slides/slide155.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 Target="slides/slide1.xml"/><Relationship Id="rId176" Type="http://schemas.openxmlformats.org/officeDocument/2006/relationships/slide" Target="slides/slide22.xml"/><Relationship Id="rId197" Type="http://schemas.openxmlformats.org/officeDocument/2006/relationships/slide" Target="slides/slide43.xml"/><Relationship Id="rId201" Type="http://schemas.openxmlformats.org/officeDocument/2006/relationships/slide" Target="slides/slide47.xml"/><Relationship Id="rId222" Type="http://schemas.openxmlformats.org/officeDocument/2006/relationships/slide" Target="slides/slide68.xml"/><Relationship Id="rId243" Type="http://schemas.openxmlformats.org/officeDocument/2006/relationships/slide" Target="slides/slide89.xml"/><Relationship Id="rId264" Type="http://schemas.openxmlformats.org/officeDocument/2006/relationships/slide" Target="slides/slide110.xml"/><Relationship Id="rId285" Type="http://schemas.openxmlformats.org/officeDocument/2006/relationships/slide" Target="slides/slide131.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310" Type="http://schemas.openxmlformats.org/officeDocument/2006/relationships/slide" Target="slides/slide156.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Master" Target="slideMasters/slideMaster145.xml"/><Relationship Id="rId166" Type="http://schemas.openxmlformats.org/officeDocument/2006/relationships/slide" Target="slides/slide12.xml"/><Relationship Id="rId187" Type="http://schemas.openxmlformats.org/officeDocument/2006/relationships/slide" Target="slides/slide33.xml"/><Relationship Id="rId1" Type="http://schemas.openxmlformats.org/officeDocument/2006/relationships/slideMaster" Target="slideMasters/slideMaster1.xml"/><Relationship Id="rId212" Type="http://schemas.openxmlformats.org/officeDocument/2006/relationships/slide" Target="slides/slide58.xml"/><Relationship Id="rId233" Type="http://schemas.openxmlformats.org/officeDocument/2006/relationships/slide" Target="slides/slide79.xml"/><Relationship Id="rId254" Type="http://schemas.openxmlformats.org/officeDocument/2006/relationships/slide" Target="slides/slide100.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21.xml"/><Relationship Id="rId296" Type="http://schemas.openxmlformats.org/officeDocument/2006/relationships/slide" Target="slides/slide142.xml"/><Relationship Id="rId300" Type="http://schemas.openxmlformats.org/officeDocument/2006/relationships/slide" Target="slides/slide146.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Master" Target="slideMasters/slideMaster135.xml"/><Relationship Id="rId156" Type="http://schemas.openxmlformats.org/officeDocument/2006/relationships/slide" Target="slides/slide2.xml"/><Relationship Id="rId177" Type="http://schemas.openxmlformats.org/officeDocument/2006/relationships/slide" Target="slides/slide23.xml"/><Relationship Id="rId198" Type="http://schemas.openxmlformats.org/officeDocument/2006/relationships/slide" Target="slides/slide44.xml"/><Relationship Id="rId202" Type="http://schemas.openxmlformats.org/officeDocument/2006/relationships/slide" Target="slides/slide48.xml"/><Relationship Id="rId223" Type="http://schemas.openxmlformats.org/officeDocument/2006/relationships/slide" Target="slides/slide69.xml"/><Relationship Id="rId244" Type="http://schemas.openxmlformats.org/officeDocument/2006/relationships/slide" Target="slides/slide90.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11.xml"/><Relationship Id="rId286" Type="http://schemas.openxmlformats.org/officeDocument/2006/relationships/slide" Target="slides/slide132.xml"/><Relationship Id="rId50" Type="http://schemas.openxmlformats.org/officeDocument/2006/relationships/slideMaster" Target="slideMasters/slideMaster50.xml"/><Relationship Id="rId104" Type="http://schemas.openxmlformats.org/officeDocument/2006/relationships/slideMaster" Target="slideMasters/slideMaster104.xml"/><Relationship Id="rId125" Type="http://schemas.openxmlformats.org/officeDocument/2006/relationships/slideMaster" Target="slideMasters/slideMaster125.xml"/><Relationship Id="rId146" Type="http://schemas.openxmlformats.org/officeDocument/2006/relationships/slideMaster" Target="slideMasters/slideMaster146.xml"/><Relationship Id="rId167" Type="http://schemas.openxmlformats.org/officeDocument/2006/relationships/slide" Target="slides/slide13.xml"/><Relationship Id="rId188" Type="http://schemas.openxmlformats.org/officeDocument/2006/relationships/slide" Target="slides/slide34.xml"/><Relationship Id="rId311" Type="http://schemas.openxmlformats.org/officeDocument/2006/relationships/slide" Target="slides/slide15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13" Type="http://schemas.openxmlformats.org/officeDocument/2006/relationships/slide" Target="slides/slide59.xml"/><Relationship Id="rId234"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101.xml"/><Relationship Id="rId276" Type="http://schemas.openxmlformats.org/officeDocument/2006/relationships/slide" Target="slides/slide122.xml"/><Relationship Id="rId297" Type="http://schemas.openxmlformats.org/officeDocument/2006/relationships/slide" Target="slides/slide143.xml"/><Relationship Id="rId40" Type="http://schemas.openxmlformats.org/officeDocument/2006/relationships/slideMaster" Target="slideMasters/slideMaster40.xml"/><Relationship Id="rId115" Type="http://schemas.openxmlformats.org/officeDocument/2006/relationships/slideMaster" Target="slideMasters/slideMaster115.xml"/><Relationship Id="rId136" Type="http://schemas.openxmlformats.org/officeDocument/2006/relationships/slideMaster" Target="slideMasters/slideMaster136.xml"/><Relationship Id="rId157" Type="http://schemas.openxmlformats.org/officeDocument/2006/relationships/slide" Target="slides/slide3.xml"/><Relationship Id="rId178" Type="http://schemas.openxmlformats.org/officeDocument/2006/relationships/slide" Target="slides/slide24.xml"/><Relationship Id="rId301" Type="http://schemas.openxmlformats.org/officeDocument/2006/relationships/slide" Target="slides/slide14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9" Type="http://schemas.openxmlformats.org/officeDocument/2006/relationships/slide" Target="slides/slide45.xml"/><Relationship Id="rId203"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129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173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0684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56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145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14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3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30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31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2372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168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39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02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5473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42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4759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56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386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24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76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25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45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1114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803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98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724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26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500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060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67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3509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570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198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72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05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51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17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20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86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49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925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629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090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4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59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360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66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86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44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224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918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786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2439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314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05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05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34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06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673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14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26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965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13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6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903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16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69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19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511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155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77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150672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312718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266392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376814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205473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1477497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3854104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622308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167250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260517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2093879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353915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1150187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4114158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lumMod val="95000"/>
                    <a:lumOff val="5000"/>
                  </a:prstClr>
                </a:solidFill>
              </a:rPr>
              <a:pPr/>
              <a:t>5/25/2022</a:t>
            </a:fld>
            <a:endParaRPr lang="en-US">
              <a:solidFill>
                <a:prstClr val="white">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white">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lumMod val="95000"/>
                    <a:lumOff val="5000"/>
                  </a:prstClr>
                </a:solidFill>
              </a:rPr>
              <a:pPr/>
              <a:t>‹#›</a:t>
            </a:fld>
            <a:endParaRPr lang="en-US">
              <a:solidFill>
                <a:prstClr val="white">
                  <a:lumMod val="95000"/>
                  <a:lumOff val="5000"/>
                </a:prstClr>
              </a:solidFill>
            </a:endParaRPr>
          </a:p>
        </p:txBody>
      </p:sp>
    </p:spTree>
    <p:extLst>
      <p:ext uri="{BB962C8B-B14F-4D97-AF65-F5344CB8AC3E}">
        <p14:creationId xmlns:p14="http://schemas.microsoft.com/office/powerpoint/2010/main" val="1005776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53734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369781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166781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18013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546638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223365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99904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646739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734870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616224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625143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13537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4030972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73221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748002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394378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11959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38579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365660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828794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9977806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3757811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lumMod val="95000"/>
                    <a:lumOff val="5000"/>
                  </a:prstClr>
                </a:solidFill>
              </a:rPr>
              <a:pPr/>
              <a:t>5/25/2022</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311390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9541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30541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54052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11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1464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84189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6905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73569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026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526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65579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5712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884198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srgbClr val="B31166"/>
                </a:solidFill>
              </a:rPr>
              <a:pPr/>
              <a:t>5/25/2022</a:t>
            </a:fld>
            <a:endParaRPr lang="en-US">
              <a:solidFill>
                <a:srgbClr val="B31166"/>
              </a:solidFill>
            </a:endParaRPr>
          </a:p>
        </p:txBody>
      </p:sp>
      <p:sp>
        <p:nvSpPr>
          <p:cNvPr id="5" name="Footer Placeholder 4"/>
          <p:cNvSpPr>
            <a:spLocks noGrp="1"/>
          </p:cNvSpPr>
          <p:nvPr>
            <p:ph type="ftr" sz="quarter" idx="11"/>
          </p:nvPr>
        </p:nvSpPr>
        <p:spPr/>
        <p:txBody>
          <a:bodyPr/>
          <a:lstStyle/>
          <a:p>
            <a:endParaRPr lang="en-US">
              <a:solidFill>
                <a:srgbClr val="B31166"/>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8458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1376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85225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03240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32281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194228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3458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223360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6967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811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6310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39131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49638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29414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32392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8723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5989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8980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62274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3289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5168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38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936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9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30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09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65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69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6813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5/25/2022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10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6.xml"/></Relationships>
</file>

<file path=ppt/slideMasters/_rels/slideMaster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0.xml"/><Relationship Id="rId1" Type="http://schemas.openxmlformats.org/officeDocument/2006/relationships/slideLayout" Target="../slideLayouts/slideLayout1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1.xml"/><Relationship Id="rId1" Type="http://schemas.openxmlformats.org/officeDocument/2006/relationships/slideLayout" Target="../slideLayouts/slideLayout1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2.xml"/><Relationship Id="rId1" Type="http://schemas.openxmlformats.org/officeDocument/2006/relationships/slideLayout" Target="../slideLayouts/slideLayout1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3.xml"/><Relationship Id="rId1" Type="http://schemas.openxmlformats.org/officeDocument/2006/relationships/slideLayout" Target="../slideLayouts/slideLayout1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4.xml"/><Relationship Id="rId1" Type="http://schemas.openxmlformats.org/officeDocument/2006/relationships/slideLayout" Target="../slideLayouts/slideLayout1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5.xml"/><Relationship Id="rId1" Type="http://schemas.openxmlformats.org/officeDocument/2006/relationships/slideLayout" Target="../slideLayouts/slideLayout1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6.xml"/><Relationship Id="rId1" Type="http://schemas.openxmlformats.org/officeDocument/2006/relationships/slideLayout" Target="../slideLayouts/slideLayout1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7.xml"/><Relationship Id="rId1" Type="http://schemas.openxmlformats.org/officeDocument/2006/relationships/slideLayout" Target="../slideLayouts/slideLayout1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8.xml"/><Relationship Id="rId1" Type="http://schemas.openxmlformats.org/officeDocument/2006/relationships/slideLayout" Target="../slideLayouts/slideLayout1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09.xml"/><Relationship Id="rId1" Type="http://schemas.openxmlformats.org/officeDocument/2006/relationships/slideLayout" Target="../slideLayouts/slideLayout1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0.xml"/><Relationship Id="rId1" Type="http://schemas.openxmlformats.org/officeDocument/2006/relationships/slideLayout" Target="../slideLayouts/slideLayout1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1.xml"/><Relationship Id="rId1" Type="http://schemas.openxmlformats.org/officeDocument/2006/relationships/slideLayout" Target="../slideLayouts/slideLayout12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2.xml"/><Relationship Id="rId1" Type="http://schemas.openxmlformats.org/officeDocument/2006/relationships/slideLayout" Target="../slideLayouts/slideLayout1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13.xml"/><Relationship Id="rId1" Type="http://schemas.openxmlformats.org/officeDocument/2006/relationships/slideLayout" Target="../slideLayouts/slideLayout1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4.xml"/><Relationship Id="rId1" Type="http://schemas.openxmlformats.org/officeDocument/2006/relationships/slideLayout" Target="../slideLayouts/slideLayout130.xml"/><Relationship Id="rId4" Type="http://schemas.openxmlformats.org/officeDocument/2006/relationships/image" Target="../media/image23.png"/></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5.xml"/><Relationship Id="rId1" Type="http://schemas.openxmlformats.org/officeDocument/2006/relationships/slideLayout" Target="../slideLayouts/slideLayout131.xml"/><Relationship Id="rId4" Type="http://schemas.openxmlformats.org/officeDocument/2006/relationships/image" Target="../media/image23.png"/></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6.xml"/><Relationship Id="rId1" Type="http://schemas.openxmlformats.org/officeDocument/2006/relationships/slideLayout" Target="../slideLayouts/slideLayout132.xml"/><Relationship Id="rId4" Type="http://schemas.openxmlformats.org/officeDocument/2006/relationships/image" Target="../media/image23.png"/></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7.xml"/><Relationship Id="rId1" Type="http://schemas.openxmlformats.org/officeDocument/2006/relationships/slideLayout" Target="../slideLayouts/slideLayout133.xml"/><Relationship Id="rId4" Type="http://schemas.openxmlformats.org/officeDocument/2006/relationships/image" Target="../media/image23.png"/></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8.xml"/><Relationship Id="rId1" Type="http://schemas.openxmlformats.org/officeDocument/2006/relationships/slideLayout" Target="../slideLayouts/slideLayout134.xml"/><Relationship Id="rId4" Type="http://schemas.openxmlformats.org/officeDocument/2006/relationships/image" Target="../media/image23.png"/></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19.xml"/><Relationship Id="rId1" Type="http://schemas.openxmlformats.org/officeDocument/2006/relationships/slideLayout" Target="../slideLayouts/slideLayout135.xml"/><Relationship Id="rId4" Type="http://schemas.openxmlformats.org/officeDocument/2006/relationships/image" Target="../media/image23.pn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0.xml"/><Relationship Id="rId1" Type="http://schemas.openxmlformats.org/officeDocument/2006/relationships/slideLayout" Target="../slideLayouts/slideLayout136.xml"/><Relationship Id="rId4" Type="http://schemas.openxmlformats.org/officeDocument/2006/relationships/image" Target="../media/image23.png"/></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1.xml"/><Relationship Id="rId1" Type="http://schemas.openxmlformats.org/officeDocument/2006/relationships/slideLayout" Target="../slideLayouts/slideLayout137.xml"/><Relationship Id="rId4" Type="http://schemas.openxmlformats.org/officeDocument/2006/relationships/image" Target="../media/image23.png"/></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2.xml"/><Relationship Id="rId1" Type="http://schemas.openxmlformats.org/officeDocument/2006/relationships/slideLayout" Target="../slideLayouts/slideLayout138.xml"/><Relationship Id="rId4" Type="http://schemas.openxmlformats.org/officeDocument/2006/relationships/image" Target="../media/image23.png"/></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3.xml"/><Relationship Id="rId1" Type="http://schemas.openxmlformats.org/officeDocument/2006/relationships/slideLayout" Target="../slideLayouts/slideLayout139.xml"/><Relationship Id="rId4" Type="http://schemas.openxmlformats.org/officeDocument/2006/relationships/image" Target="../media/image23.png"/></Relationships>
</file>

<file path=ppt/slideMasters/_rels/slideMaster1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4.xml"/><Relationship Id="rId1" Type="http://schemas.openxmlformats.org/officeDocument/2006/relationships/slideLayout" Target="../slideLayouts/slideLayout140.xml"/><Relationship Id="rId4" Type="http://schemas.openxmlformats.org/officeDocument/2006/relationships/image" Target="../media/image23.png"/></Relationships>
</file>

<file path=ppt/slideMasters/_rels/slideMaster1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5.xml"/><Relationship Id="rId1" Type="http://schemas.openxmlformats.org/officeDocument/2006/relationships/slideLayout" Target="../slideLayouts/slideLayout141.xml"/><Relationship Id="rId4" Type="http://schemas.openxmlformats.org/officeDocument/2006/relationships/image" Target="../media/image23.png"/></Relationships>
</file>

<file path=ppt/slideMasters/_rels/slideMaster1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6.xml"/><Relationship Id="rId1" Type="http://schemas.openxmlformats.org/officeDocument/2006/relationships/slideLayout" Target="../slideLayouts/slideLayout142.xml"/><Relationship Id="rId4" Type="http://schemas.openxmlformats.org/officeDocument/2006/relationships/image" Target="../media/image23.png"/></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7.xml"/><Relationship Id="rId1" Type="http://schemas.openxmlformats.org/officeDocument/2006/relationships/slideLayout" Target="../slideLayouts/slideLayout143.xml"/><Relationship Id="rId4" Type="http://schemas.openxmlformats.org/officeDocument/2006/relationships/image" Target="../media/image23.png"/></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8.xml"/><Relationship Id="rId1" Type="http://schemas.openxmlformats.org/officeDocument/2006/relationships/slideLayout" Target="../slideLayouts/slideLayout144.xml"/><Relationship Id="rId4" Type="http://schemas.openxmlformats.org/officeDocument/2006/relationships/image" Target="../media/image23.png"/></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29.xml"/><Relationship Id="rId1" Type="http://schemas.openxmlformats.org/officeDocument/2006/relationships/slideLayout" Target="../slideLayouts/slideLayout145.xml"/><Relationship Id="rId4" Type="http://schemas.openxmlformats.org/officeDocument/2006/relationships/image" Target="../media/image23.pn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9.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30.xml"/><Relationship Id="rId1" Type="http://schemas.openxmlformats.org/officeDocument/2006/relationships/slideLayout" Target="../slideLayouts/slideLayout146.xml"/><Relationship Id="rId4" Type="http://schemas.openxmlformats.org/officeDocument/2006/relationships/image" Target="../media/image23.png"/></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31.xml"/><Relationship Id="rId1" Type="http://schemas.openxmlformats.org/officeDocument/2006/relationships/slideLayout" Target="../slideLayouts/slideLayout147.xml"/><Relationship Id="rId4" Type="http://schemas.openxmlformats.org/officeDocument/2006/relationships/image" Target="../media/image23.png"/></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32.xml"/><Relationship Id="rId1" Type="http://schemas.openxmlformats.org/officeDocument/2006/relationships/slideLayout" Target="../slideLayouts/slideLayout148.xml"/><Relationship Id="rId4" Type="http://schemas.openxmlformats.org/officeDocument/2006/relationships/image" Target="../media/image23.png"/></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133.xml"/><Relationship Id="rId1" Type="http://schemas.openxmlformats.org/officeDocument/2006/relationships/slideLayout" Target="../slideLayouts/slideLayout149.xml"/><Relationship Id="rId4" Type="http://schemas.openxmlformats.org/officeDocument/2006/relationships/image" Target="../media/image23.png"/></Relationships>
</file>

<file path=ppt/slideMasters/_rels/slideMaster1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4.xml"/><Relationship Id="rId1" Type="http://schemas.openxmlformats.org/officeDocument/2006/relationships/slideLayout" Target="../slideLayouts/slideLayout150.xml"/><Relationship Id="rId4" Type="http://schemas.openxmlformats.org/officeDocument/2006/relationships/image" Target="../media/image26.png"/></Relationships>
</file>

<file path=ppt/slideMasters/_rels/slideMaster1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5.xml"/><Relationship Id="rId1" Type="http://schemas.openxmlformats.org/officeDocument/2006/relationships/slideLayout" Target="../slideLayouts/slideLayout151.xml"/><Relationship Id="rId4" Type="http://schemas.openxmlformats.org/officeDocument/2006/relationships/image" Target="../media/image26.png"/></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6.xml"/><Relationship Id="rId1" Type="http://schemas.openxmlformats.org/officeDocument/2006/relationships/slideLayout" Target="../slideLayouts/slideLayout152.xml"/><Relationship Id="rId4" Type="http://schemas.openxmlformats.org/officeDocument/2006/relationships/image" Target="../media/image26.png"/></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7.xml"/><Relationship Id="rId1" Type="http://schemas.openxmlformats.org/officeDocument/2006/relationships/slideLayout" Target="../slideLayouts/slideLayout153.xml"/><Relationship Id="rId4" Type="http://schemas.openxmlformats.org/officeDocument/2006/relationships/image" Target="../media/image26.png"/></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8.xml"/><Relationship Id="rId1" Type="http://schemas.openxmlformats.org/officeDocument/2006/relationships/slideLayout" Target="../slideLayouts/slideLayout154.xml"/><Relationship Id="rId4" Type="http://schemas.openxmlformats.org/officeDocument/2006/relationships/image" Target="../media/image26.png"/></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39.xml"/><Relationship Id="rId1" Type="http://schemas.openxmlformats.org/officeDocument/2006/relationships/slideLayout" Target="../slideLayouts/slideLayout155.xml"/><Relationship Id="rId4" Type="http://schemas.openxmlformats.org/officeDocument/2006/relationships/image" Target="../media/image26.png"/></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0.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0.xml"/><Relationship Id="rId1" Type="http://schemas.openxmlformats.org/officeDocument/2006/relationships/slideLayout" Target="../slideLayouts/slideLayout156.xml"/><Relationship Id="rId4" Type="http://schemas.openxmlformats.org/officeDocument/2006/relationships/image" Target="../media/image26.png"/></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1.xml"/><Relationship Id="rId1" Type="http://schemas.openxmlformats.org/officeDocument/2006/relationships/slideLayout" Target="../slideLayouts/slideLayout157.xml"/><Relationship Id="rId4" Type="http://schemas.openxmlformats.org/officeDocument/2006/relationships/image" Target="../media/image26.png"/></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2.xml"/><Relationship Id="rId1" Type="http://schemas.openxmlformats.org/officeDocument/2006/relationships/slideLayout" Target="../slideLayouts/slideLayout158.xml"/><Relationship Id="rId4" Type="http://schemas.openxmlformats.org/officeDocument/2006/relationships/image" Target="../media/image26.png"/></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3.xml"/><Relationship Id="rId1" Type="http://schemas.openxmlformats.org/officeDocument/2006/relationships/slideLayout" Target="../slideLayouts/slideLayout159.xml"/><Relationship Id="rId4" Type="http://schemas.openxmlformats.org/officeDocument/2006/relationships/image" Target="../media/image26.png"/></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4.xml"/><Relationship Id="rId1" Type="http://schemas.openxmlformats.org/officeDocument/2006/relationships/slideLayout" Target="../slideLayouts/slideLayout160.xml"/><Relationship Id="rId4" Type="http://schemas.openxmlformats.org/officeDocument/2006/relationships/image" Target="../media/image26.png"/></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5.xml"/><Relationship Id="rId1" Type="http://schemas.openxmlformats.org/officeDocument/2006/relationships/slideLayout" Target="../slideLayouts/slideLayout161.xml"/><Relationship Id="rId4" Type="http://schemas.openxmlformats.org/officeDocument/2006/relationships/image" Target="../media/image26.png"/></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6.xml"/><Relationship Id="rId1" Type="http://schemas.openxmlformats.org/officeDocument/2006/relationships/slideLayout" Target="../slideLayouts/slideLayout162.xml"/><Relationship Id="rId4" Type="http://schemas.openxmlformats.org/officeDocument/2006/relationships/image" Target="../media/image26.png"/></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7.xml"/><Relationship Id="rId1" Type="http://schemas.openxmlformats.org/officeDocument/2006/relationships/slideLayout" Target="../slideLayouts/slideLayout163.xml"/><Relationship Id="rId4" Type="http://schemas.openxmlformats.org/officeDocument/2006/relationships/image" Target="../media/image26.png"/></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8.xml"/><Relationship Id="rId1" Type="http://schemas.openxmlformats.org/officeDocument/2006/relationships/slideLayout" Target="../slideLayouts/slideLayout164.xml"/><Relationship Id="rId4" Type="http://schemas.openxmlformats.org/officeDocument/2006/relationships/image" Target="../media/image26.png"/></Relationships>
</file>

<file path=ppt/slideMasters/_rels/slideMaster1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49.xml"/><Relationship Id="rId1" Type="http://schemas.openxmlformats.org/officeDocument/2006/relationships/slideLayout" Target="../slideLayouts/slideLayout165.xml"/><Relationship Id="rId4" Type="http://schemas.openxmlformats.org/officeDocument/2006/relationships/image" Target="../media/image26.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1.xml"/></Relationships>
</file>

<file path=ppt/slideMasters/_rels/slideMaster1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50.xml"/><Relationship Id="rId1" Type="http://schemas.openxmlformats.org/officeDocument/2006/relationships/slideLayout" Target="../slideLayouts/slideLayout166.xml"/><Relationship Id="rId4" Type="http://schemas.openxmlformats.org/officeDocument/2006/relationships/image" Target="../media/image26.png"/></Relationships>
</file>

<file path=ppt/slideMasters/_rels/slideMaster1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51.xml"/><Relationship Id="rId1" Type="http://schemas.openxmlformats.org/officeDocument/2006/relationships/slideLayout" Target="../slideLayouts/slideLayout167.xml"/><Relationship Id="rId4" Type="http://schemas.openxmlformats.org/officeDocument/2006/relationships/image" Target="../media/image26.png"/></Relationships>
</file>

<file path=ppt/slideMasters/_rels/slideMaster1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52.xml"/><Relationship Id="rId1" Type="http://schemas.openxmlformats.org/officeDocument/2006/relationships/slideLayout" Target="../slideLayouts/slideLayout168.xml"/><Relationship Id="rId4" Type="http://schemas.openxmlformats.org/officeDocument/2006/relationships/image" Target="../media/image26.png"/></Relationships>
</file>

<file path=ppt/slideMasters/_rels/slideMaster1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53.xml"/><Relationship Id="rId1" Type="http://schemas.openxmlformats.org/officeDocument/2006/relationships/slideLayout" Target="../slideLayouts/slideLayout169.xml"/><Relationship Id="rId4" Type="http://schemas.openxmlformats.org/officeDocument/2006/relationships/image" Target="../media/image26.png"/></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54.xml"/><Relationship Id="rId1" Type="http://schemas.openxmlformats.org/officeDocument/2006/relationships/slideLayout" Target="../slideLayouts/slideLayout170.xml"/><Relationship Id="rId4" Type="http://schemas.openxmlformats.org/officeDocument/2006/relationships/image" Target="../media/image26.pn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43.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4.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6.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7.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48.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4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0.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1.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2.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3.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4.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0.xml"/><Relationship Id="rId1" Type="http://schemas.openxmlformats.org/officeDocument/2006/relationships/slideLayout" Target="../slideLayouts/slideLayout56.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1.xml"/><Relationship Id="rId1" Type="http://schemas.openxmlformats.org/officeDocument/2006/relationships/slideLayout" Target="../slideLayouts/slideLayout57.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2.xml"/><Relationship Id="rId1" Type="http://schemas.openxmlformats.org/officeDocument/2006/relationships/slideLayout" Target="../slideLayouts/slideLayout58.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3.xml"/><Relationship Id="rId1" Type="http://schemas.openxmlformats.org/officeDocument/2006/relationships/slideLayout" Target="../slideLayouts/slideLayout59.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4.xml"/><Relationship Id="rId1" Type="http://schemas.openxmlformats.org/officeDocument/2006/relationships/slideLayout" Target="../slideLayouts/slideLayout60.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5.xml"/><Relationship Id="rId1" Type="http://schemas.openxmlformats.org/officeDocument/2006/relationships/slideLayout" Target="../slideLayouts/slideLayout61.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6.xml"/><Relationship Id="rId1" Type="http://schemas.openxmlformats.org/officeDocument/2006/relationships/slideLayout" Target="../slideLayouts/slideLayout62.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7.xml"/><Relationship Id="rId1" Type="http://schemas.openxmlformats.org/officeDocument/2006/relationships/slideLayout" Target="../slideLayouts/slideLayout63.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8.xml"/><Relationship Id="rId1" Type="http://schemas.openxmlformats.org/officeDocument/2006/relationships/slideLayout" Target="../slideLayouts/slideLayout64.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9.xml"/><Relationship Id="rId1"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0.xml"/><Relationship Id="rId1" Type="http://schemas.openxmlformats.org/officeDocument/2006/relationships/slideLayout" Target="../slideLayouts/slideLayout66.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1.xml"/><Relationship Id="rId1" Type="http://schemas.openxmlformats.org/officeDocument/2006/relationships/slideLayout" Target="../slideLayouts/slideLayout67.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2.xml"/><Relationship Id="rId1" Type="http://schemas.openxmlformats.org/officeDocument/2006/relationships/slideLayout" Target="../slideLayouts/slideLayout68.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3.xml"/><Relationship Id="rId1" Type="http://schemas.openxmlformats.org/officeDocument/2006/relationships/slideLayout" Target="../slideLayouts/slideLayout69.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4.xml"/><Relationship Id="rId1" Type="http://schemas.openxmlformats.org/officeDocument/2006/relationships/slideLayout" Target="../slideLayouts/slideLayout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5.xml"/><Relationship Id="rId1" Type="http://schemas.openxmlformats.org/officeDocument/2006/relationships/slideLayout" Target="../slideLayouts/slideLayout7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6.xml"/><Relationship Id="rId1" Type="http://schemas.openxmlformats.org/officeDocument/2006/relationships/slideLayout" Target="../slideLayouts/slideLayout7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7.xml"/><Relationship Id="rId1" Type="http://schemas.openxmlformats.org/officeDocument/2006/relationships/slideLayout" Target="../slideLayouts/slideLayout7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8.xml"/><Relationship Id="rId1" Type="http://schemas.openxmlformats.org/officeDocument/2006/relationships/slideLayout" Target="../slideLayouts/slideLayout7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9.xml"/><Relationship Id="rId1" Type="http://schemas.openxmlformats.org/officeDocument/2006/relationships/slideLayout" Target="../slideLayouts/slideLayout7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0.xml"/><Relationship Id="rId1" Type="http://schemas.openxmlformats.org/officeDocument/2006/relationships/slideLayout" Target="../slideLayouts/slideLayout7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1.xml"/><Relationship Id="rId1" Type="http://schemas.openxmlformats.org/officeDocument/2006/relationships/slideLayout" Target="../slideLayouts/slideLayout7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2.xml"/><Relationship Id="rId1" Type="http://schemas.openxmlformats.org/officeDocument/2006/relationships/slideLayout" Target="../slideLayouts/slideLayout7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3.xml"/><Relationship Id="rId1" Type="http://schemas.openxmlformats.org/officeDocument/2006/relationships/slideLayout" Target="../slideLayouts/slideLayout7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4.xml"/><Relationship Id="rId1" Type="http://schemas.openxmlformats.org/officeDocument/2006/relationships/slideLayout" Target="../slideLayouts/slideLayout8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5.xml"/><Relationship Id="rId1" Type="http://schemas.openxmlformats.org/officeDocument/2006/relationships/slideLayout" Target="../slideLayouts/slideLayout8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6.xml"/><Relationship Id="rId1" Type="http://schemas.openxmlformats.org/officeDocument/2006/relationships/slideLayout" Target="../slideLayouts/slideLayout8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7.xml"/><Relationship Id="rId1" Type="http://schemas.openxmlformats.org/officeDocument/2006/relationships/slideLayout" Target="../slideLayouts/slideLayout8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8.xml"/><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9.xml"/><Relationship Id="rId1" Type="http://schemas.openxmlformats.org/officeDocument/2006/relationships/slideLayout" Target="../slideLayouts/slideLayout8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0.xml"/><Relationship Id="rId1" Type="http://schemas.openxmlformats.org/officeDocument/2006/relationships/slideLayout" Target="../slideLayouts/slideLayout8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1.xml"/><Relationship Id="rId1" Type="http://schemas.openxmlformats.org/officeDocument/2006/relationships/slideLayout" Target="../slideLayouts/slideLayout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2.xml"/><Relationship Id="rId1" Type="http://schemas.openxmlformats.org/officeDocument/2006/relationships/slideLayout" Target="../slideLayouts/slideLayout8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3.xml"/><Relationship Id="rId1" Type="http://schemas.openxmlformats.org/officeDocument/2006/relationships/slideLayout" Target="../slideLayouts/slideLayout8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4.xml"/><Relationship Id="rId1" Type="http://schemas.openxmlformats.org/officeDocument/2006/relationships/slideLayout" Target="../slideLayouts/slideLayout9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5.xml"/><Relationship Id="rId1" Type="http://schemas.openxmlformats.org/officeDocument/2006/relationships/slideLayout" Target="../slideLayouts/slideLayout9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6.xml"/><Relationship Id="rId1" Type="http://schemas.openxmlformats.org/officeDocument/2006/relationships/slideLayout" Target="../slideLayouts/slideLayout9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7.xml"/><Relationship Id="rId1" Type="http://schemas.openxmlformats.org/officeDocument/2006/relationships/slideLayout" Target="../slideLayouts/slideLayout9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8.xml"/><Relationship Id="rId1" Type="http://schemas.openxmlformats.org/officeDocument/2006/relationships/slideLayout" Target="../slideLayouts/slideLayout9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79.xml"/><Relationship Id="rId1" Type="http://schemas.openxmlformats.org/officeDocument/2006/relationships/slideLayout" Target="../slideLayouts/slideLayout9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0.xml"/><Relationship Id="rId1" Type="http://schemas.openxmlformats.org/officeDocument/2006/relationships/slideLayout" Target="../slideLayouts/slideLayout9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1.xml"/><Relationship Id="rId1" Type="http://schemas.openxmlformats.org/officeDocument/2006/relationships/slideLayout" Target="../slideLayouts/slideLayout9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2.xml"/><Relationship Id="rId1" Type="http://schemas.openxmlformats.org/officeDocument/2006/relationships/slideLayout" Target="../slideLayouts/slideLayout9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3.xml"/><Relationship Id="rId1" Type="http://schemas.openxmlformats.org/officeDocument/2006/relationships/slideLayout" Target="../slideLayouts/slideLayout9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4.xml"/><Relationship Id="rId1" Type="http://schemas.openxmlformats.org/officeDocument/2006/relationships/slideLayout" Target="../slideLayouts/slideLayout10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5.xml"/><Relationship Id="rId1" Type="http://schemas.openxmlformats.org/officeDocument/2006/relationships/slideLayout" Target="../slideLayouts/slideLayout10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6.xml"/><Relationship Id="rId1" Type="http://schemas.openxmlformats.org/officeDocument/2006/relationships/slideLayout" Target="../slideLayouts/slideLayout10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7.xml"/><Relationship Id="rId1" Type="http://schemas.openxmlformats.org/officeDocument/2006/relationships/slideLayout" Target="../slideLayouts/slideLayout10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8.xml"/><Relationship Id="rId1" Type="http://schemas.openxmlformats.org/officeDocument/2006/relationships/slideLayout" Target="../slideLayouts/slideLayout10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89.xml"/><Relationship Id="rId1" Type="http://schemas.openxmlformats.org/officeDocument/2006/relationships/slideLayout" Target="../slideLayouts/slideLayout10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0.xml"/><Relationship Id="rId1" Type="http://schemas.openxmlformats.org/officeDocument/2006/relationships/slideLayout" Target="../slideLayouts/slideLayout10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1.xml"/><Relationship Id="rId1" Type="http://schemas.openxmlformats.org/officeDocument/2006/relationships/slideLayout" Target="../slideLayouts/slideLayout10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2.xml"/><Relationship Id="rId1" Type="http://schemas.openxmlformats.org/officeDocument/2006/relationships/slideLayout" Target="../slideLayouts/slideLayout10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3.xml"/><Relationship Id="rId1" Type="http://schemas.openxmlformats.org/officeDocument/2006/relationships/slideLayout" Target="../slideLayouts/slideLayout10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4.xml"/><Relationship Id="rId1" Type="http://schemas.openxmlformats.org/officeDocument/2006/relationships/slideLayout" Target="../slideLayouts/slideLayout1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5.xml"/><Relationship Id="rId1" Type="http://schemas.openxmlformats.org/officeDocument/2006/relationships/slideLayout" Target="../slideLayouts/slideLayout1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6.xml"/><Relationship Id="rId1" Type="http://schemas.openxmlformats.org/officeDocument/2006/relationships/slideLayout" Target="../slideLayouts/slideLayout1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7.xml"/><Relationship Id="rId1" Type="http://schemas.openxmlformats.org/officeDocument/2006/relationships/slideLayout" Target="../slideLayouts/slideLayout1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8.xml"/><Relationship Id="rId1" Type="http://schemas.openxmlformats.org/officeDocument/2006/relationships/slideLayout" Target="../slideLayouts/slideLayout1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99.xml"/><Relationship Id="rId1" Type="http://schemas.openxmlformats.org/officeDocument/2006/relationships/slideLayout" Target="../slideLayouts/slideLayout1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90636"/>
      </p:ext>
    </p:extLst>
  </p:cSld>
  <p:clrMap bg1="dk1" tx1="lt1" bg2="dk2" tx2="lt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188048992"/>
      </p:ext>
    </p:extLst>
  </p:cSld>
  <p:clrMap bg1="dk1" tx1="lt1" bg2="dk2" tx2="lt2" accent1="accent1" accent2="accent2" accent3="accent3" accent4="accent4" accent5="accent5" accent6="accent6" hlink="hlink" folHlink="folHlink"/>
  <p:sldLayoutIdLst>
    <p:sldLayoutId id="214748401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543321444"/>
      </p:ext>
    </p:extLst>
  </p:cSld>
  <p:clrMap bg1="dk1" tx1="lt1" bg2="dk2" tx2="lt2" accent1="accent1" accent2="accent2" accent3="accent3" accent4="accent4" accent5="accent5" accent6="accent6" hlink="hlink" folHlink="folHlink"/>
  <p:sldLayoutIdLst>
    <p:sldLayoutId id="214748401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69187121"/>
      </p:ext>
    </p:extLst>
  </p:cSld>
  <p:clrMap bg1="dk1" tx1="lt1" bg2="dk2" tx2="lt2" accent1="accent1" accent2="accent2" accent3="accent3" accent4="accent4" accent5="accent5" accent6="accent6" hlink="hlink" folHlink="folHlink"/>
  <p:sldLayoutIdLst>
    <p:sldLayoutId id="214748402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944236158"/>
      </p:ext>
    </p:extLst>
  </p:cSld>
  <p:clrMap bg1="dk1" tx1="lt1" bg2="dk2" tx2="lt2" accent1="accent1" accent2="accent2" accent3="accent3" accent4="accent4" accent5="accent5" accent6="accent6" hlink="hlink" folHlink="folHlink"/>
  <p:sldLayoutIdLst>
    <p:sldLayoutId id="214748402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43817602"/>
      </p:ext>
    </p:extLst>
  </p:cSld>
  <p:clrMap bg1="dk1" tx1="lt1" bg2="dk2" tx2="lt2" accent1="accent1" accent2="accent2" accent3="accent3" accent4="accent4" accent5="accent5" accent6="accent6" hlink="hlink" folHlink="folHlink"/>
  <p:sldLayoutIdLst>
    <p:sldLayoutId id="2147484041"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4700123"/>
      </p:ext>
    </p:extLst>
  </p:cSld>
  <p:clrMap bg1="dk1" tx1="lt1" bg2="dk2" tx2="lt2" accent1="accent1" accent2="accent2" accent3="accent3" accent4="accent4" accent5="accent5" accent6="accent6" hlink="hlink" folHlink="folHlink"/>
  <p:sldLayoutIdLst>
    <p:sldLayoutId id="2147484043"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64593961"/>
      </p:ext>
    </p:extLst>
  </p:cSld>
  <p:clrMap bg1="dk1" tx1="lt1" bg2="dk2" tx2="lt2" accent1="accent1" accent2="accent2" accent3="accent3" accent4="accent4" accent5="accent5" accent6="accent6" hlink="hlink" folHlink="folHlink"/>
  <p:sldLayoutIdLst>
    <p:sldLayoutId id="2147484045"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029723608"/>
      </p:ext>
    </p:extLst>
  </p:cSld>
  <p:clrMap bg1="dk1" tx1="lt1" bg2="dk2" tx2="lt2" accent1="accent1" accent2="accent2" accent3="accent3" accent4="accent4" accent5="accent5" accent6="accent6" hlink="hlink" folHlink="folHlink"/>
  <p:sldLayoutIdLst>
    <p:sldLayoutId id="2147484047"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91954715"/>
      </p:ext>
    </p:extLst>
  </p:cSld>
  <p:clrMap bg1="dk1" tx1="lt1" bg2="dk2" tx2="lt2" accent1="accent1" accent2="accent2" accent3="accent3" accent4="accent4" accent5="accent5" accent6="accent6" hlink="hlink" folHlink="folHlink"/>
  <p:sldLayoutIdLst>
    <p:sldLayoutId id="2147484059"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38984756"/>
      </p:ext>
    </p:extLst>
  </p:cSld>
  <p:clrMap bg1="dk1" tx1="lt1" bg2="dk2" tx2="lt2" accent1="accent1" accent2="accent2" accent3="accent3" accent4="accent4" accent5="accent5" accent6="accent6" hlink="hlink" folHlink="folHlink"/>
  <p:sldLayoutIdLst>
    <p:sldLayoutId id="2147484063"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873663"/>
      </p:ext>
    </p:extLst>
  </p:cSld>
  <p:clrMap bg1="dk1" tx1="lt1" bg2="dk2" tx2="lt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589849284"/>
      </p:ext>
    </p:extLst>
  </p:cSld>
  <p:clrMap bg1="dk1" tx1="lt1" bg2="dk2" tx2="lt2" accent1="accent1" accent2="accent2" accent3="accent3" accent4="accent4" accent5="accent5" accent6="accent6" hlink="hlink" folHlink="folHlink"/>
  <p:sldLayoutIdLst>
    <p:sldLayoutId id="2147484065"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579746068"/>
      </p:ext>
    </p:extLst>
  </p:cSld>
  <p:clrMap bg1="dk1" tx1="lt1" bg2="dk2" tx2="lt2" accent1="accent1" accent2="accent2" accent3="accent3" accent4="accent4" accent5="accent5" accent6="accent6" hlink="hlink" folHlink="folHlink"/>
  <p:sldLayoutIdLst>
    <p:sldLayoutId id="2147484067"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873404264"/>
      </p:ext>
    </p:extLst>
  </p:cSld>
  <p:clrMap bg1="dk1" tx1="lt1" bg2="dk2" tx2="lt2" accent1="accent1" accent2="accent2" accent3="accent3" accent4="accent4" accent5="accent5" accent6="accent6" hlink="hlink" folHlink="folHlink"/>
  <p:sldLayoutIdLst>
    <p:sldLayoutId id="2147484069"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74956536"/>
      </p:ext>
    </p:extLst>
  </p:cSld>
  <p:clrMap bg1="dk1" tx1="lt1" bg2="dk2" tx2="lt2" accent1="accent1" accent2="accent2" accent3="accent3" accent4="accent4" accent5="accent5" accent6="accent6" hlink="hlink" folHlink="folHlink"/>
  <p:sldLayoutIdLst>
    <p:sldLayoutId id="2147484071" r:id="rId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511509054"/>
      </p:ext>
    </p:extLst>
  </p:cSld>
  <p:clrMap bg1="lt1" tx1="dk1" bg2="lt2" tx2="dk2" accent1="accent1" accent2="accent2" accent3="accent3" accent4="accent4" accent5="accent5" accent6="accent6" hlink="hlink" folHlink="folHlink"/>
  <p:sldLayoutIdLst>
    <p:sldLayoutId id="214748410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064047560"/>
      </p:ext>
    </p:extLst>
  </p:cSld>
  <p:clrMap bg1="lt1" tx1="dk1" bg2="lt2" tx2="dk2" accent1="accent1" accent2="accent2" accent3="accent3" accent4="accent4" accent5="accent5" accent6="accent6" hlink="hlink" folHlink="folHlink"/>
  <p:sldLayoutIdLst>
    <p:sldLayoutId id="214748410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485630429"/>
      </p:ext>
    </p:extLst>
  </p:cSld>
  <p:clrMap bg1="lt1" tx1="dk1" bg2="lt2" tx2="dk2" accent1="accent1" accent2="accent2" accent3="accent3" accent4="accent4" accent5="accent5" accent6="accent6" hlink="hlink" folHlink="folHlink"/>
  <p:sldLayoutIdLst>
    <p:sldLayoutId id="214748410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92693477"/>
      </p:ext>
    </p:extLst>
  </p:cSld>
  <p:clrMap bg1="lt1" tx1="dk1" bg2="lt2" tx2="dk2" accent1="accent1" accent2="accent2" accent3="accent3" accent4="accent4" accent5="accent5" accent6="accent6" hlink="hlink" folHlink="folHlink"/>
  <p:sldLayoutIdLst>
    <p:sldLayoutId id="214748411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006115296"/>
      </p:ext>
    </p:extLst>
  </p:cSld>
  <p:clrMap bg1="lt1" tx1="dk1" bg2="lt2" tx2="dk2" accent1="accent1" accent2="accent2" accent3="accent3" accent4="accent4" accent5="accent5" accent6="accent6" hlink="hlink" folHlink="folHlink"/>
  <p:sldLayoutIdLst>
    <p:sldLayoutId id="214748411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279869662"/>
      </p:ext>
    </p:extLst>
  </p:cSld>
  <p:clrMap bg1="lt1" tx1="dk1" bg2="lt2" tx2="dk2" accent1="accent1" accent2="accent2" accent3="accent3" accent4="accent4" accent5="accent5" accent6="accent6" hlink="hlink" folHlink="folHlink"/>
  <p:sldLayoutIdLst>
    <p:sldLayoutId id="214748411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70552"/>
      </p:ext>
    </p:extLst>
  </p:cSld>
  <p:clrMap bg1="dk1" tx1="lt1" bg2="dk2" tx2="lt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312653110"/>
      </p:ext>
    </p:extLst>
  </p:cSld>
  <p:clrMap bg1="lt1" tx1="dk1" bg2="lt2" tx2="dk2" accent1="accent1" accent2="accent2" accent3="accent3" accent4="accent4" accent5="accent5" accent6="accent6" hlink="hlink" folHlink="folHlink"/>
  <p:sldLayoutIdLst>
    <p:sldLayoutId id="214748411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308969832"/>
      </p:ext>
    </p:extLst>
  </p:cSld>
  <p:clrMap bg1="lt1" tx1="dk1" bg2="lt2" tx2="dk2" accent1="accent1" accent2="accent2" accent3="accent3" accent4="accent4" accent5="accent5" accent6="accent6" hlink="hlink" folHlink="folHlink"/>
  <p:sldLayoutIdLst>
    <p:sldLayoutId id="214748415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74814186"/>
      </p:ext>
    </p:extLst>
  </p:cSld>
  <p:clrMap bg1="lt1" tx1="dk1" bg2="lt2" tx2="dk2" accent1="accent1" accent2="accent2" accent3="accent3" accent4="accent4" accent5="accent5" accent6="accent6" hlink="hlink" folHlink="folHlink"/>
  <p:sldLayoutIdLst>
    <p:sldLayoutId id="214748415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981443917"/>
      </p:ext>
    </p:extLst>
  </p:cSld>
  <p:clrMap bg1="lt1" tx1="dk1" bg2="lt2" tx2="dk2" accent1="accent1" accent2="accent2" accent3="accent3" accent4="accent4" accent5="accent5" accent6="accent6" hlink="hlink" folHlink="folHlink"/>
  <p:sldLayoutIdLst>
    <p:sldLayoutId id="214748415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783749503"/>
      </p:ext>
    </p:extLst>
  </p:cSld>
  <p:clrMap bg1="lt1" tx1="dk1" bg2="lt2" tx2="dk2" accent1="accent1" accent2="accent2" accent3="accent3" accent4="accent4" accent5="accent5" accent6="accent6" hlink="hlink" folHlink="folHlink"/>
  <p:sldLayoutIdLst>
    <p:sldLayoutId id="214748415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577842108"/>
      </p:ext>
    </p:extLst>
  </p:cSld>
  <p:clrMap bg1="lt1" tx1="dk1" bg2="lt2" tx2="dk2" accent1="accent1" accent2="accent2" accent3="accent3" accent4="accent4" accent5="accent5" accent6="accent6" hlink="hlink" folHlink="folHlink"/>
  <p:sldLayoutIdLst>
    <p:sldLayoutId id="214748416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607937980"/>
      </p:ext>
    </p:extLst>
  </p:cSld>
  <p:clrMap bg1="lt1" tx1="dk1" bg2="lt2" tx2="dk2" accent1="accent1" accent2="accent2" accent3="accent3" accent4="accent4" accent5="accent5" accent6="accent6" hlink="hlink" folHlink="folHlink"/>
  <p:sldLayoutIdLst>
    <p:sldLayoutId id="214748416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14961915"/>
      </p:ext>
    </p:extLst>
  </p:cSld>
  <p:clrMap bg1="lt1" tx1="dk1" bg2="lt2" tx2="dk2" accent1="accent1" accent2="accent2" accent3="accent3" accent4="accent4" accent5="accent5" accent6="accent6" hlink="hlink" folHlink="folHlink"/>
  <p:sldLayoutIdLst>
    <p:sldLayoutId id="214748416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769068463"/>
      </p:ext>
    </p:extLst>
  </p:cSld>
  <p:clrMap bg1="lt1" tx1="dk1" bg2="lt2" tx2="dk2" accent1="accent1" accent2="accent2" accent3="accent3" accent4="accent4" accent5="accent5" accent6="accent6" hlink="hlink" folHlink="folHlink"/>
  <p:sldLayoutIdLst>
    <p:sldLayoutId id="214748416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23584425"/>
      </p:ext>
    </p:extLst>
  </p:cSld>
  <p:clrMap bg1="lt1" tx1="dk1" bg2="lt2" tx2="dk2" accent1="accent1" accent2="accent2" accent3="accent3" accent4="accent4" accent5="accent5" accent6="accent6" hlink="hlink" folHlink="folHlink"/>
  <p:sldLayoutIdLst>
    <p:sldLayoutId id="214748416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69219"/>
      </p:ext>
    </p:extLst>
  </p:cSld>
  <p:clrMap bg1="dk1" tx1="lt1" bg2="dk2" tx2="lt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0581373"/>
      </p:ext>
    </p:extLst>
  </p:cSld>
  <p:clrMap bg1="lt1" tx1="dk1" bg2="lt2" tx2="dk2" accent1="accent1" accent2="accent2" accent3="accent3" accent4="accent4" accent5="accent5" accent6="accent6" hlink="hlink" folHlink="folHlink"/>
  <p:sldLayoutIdLst>
    <p:sldLayoutId id="214748417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272355818"/>
      </p:ext>
    </p:extLst>
  </p:cSld>
  <p:clrMap bg1="lt1" tx1="dk1" bg2="lt2" tx2="dk2" accent1="accent1" accent2="accent2" accent3="accent3" accent4="accent4" accent5="accent5" accent6="accent6" hlink="hlink" folHlink="folHlink"/>
  <p:sldLayoutIdLst>
    <p:sldLayoutId id="214748417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478180425"/>
      </p:ext>
    </p:extLst>
  </p:cSld>
  <p:clrMap bg1="lt1" tx1="dk1" bg2="lt2" tx2="dk2" accent1="accent1" accent2="accent2" accent3="accent3" accent4="accent4" accent5="accent5" accent6="accent6" hlink="hlink" folHlink="folHlink"/>
  <p:sldLayoutIdLst>
    <p:sldLayoutId id="214748418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412211"/>
      </p:ext>
    </p:extLst>
  </p:cSld>
  <p:clrMap bg1="lt1" tx1="dk1" bg2="lt2" tx2="dk2" accent1="accent1" accent2="accent2" accent3="accent3" accent4="accent4" accent5="accent5" accent6="accent6" hlink="hlink" folHlink="folHlink"/>
  <p:sldLayoutIdLst>
    <p:sldLayoutId id="214748418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214867297"/>
      </p:ext>
    </p:extLst>
  </p:cSld>
  <p:clrMap bg1="lt1" tx1="dk1" bg2="lt2" tx2="dk2" accent1="accent1" accent2="accent2" accent3="accent3" accent4="accent4" accent5="accent5" accent6="accent6" hlink="hlink" folHlink="folHlink"/>
  <p:sldLayoutIdLst>
    <p:sldLayoutId id="214748418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26756620"/>
      </p:ext>
    </p:extLst>
  </p:cSld>
  <p:clrMap bg1="lt1" tx1="dk1" bg2="lt2" tx2="dk2" accent1="accent1" accent2="accent2" accent3="accent3" accent4="accent4" accent5="accent5" accent6="accent6" hlink="hlink" folHlink="folHlink"/>
  <p:sldLayoutIdLst>
    <p:sldLayoutId id="214748418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45720871"/>
      </p:ext>
    </p:extLst>
  </p:cSld>
  <p:clrMap bg1="lt1" tx1="dk1" bg2="lt2" tx2="dk2" accent1="accent1" accent2="accent2" accent3="accent3" accent4="accent4" accent5="accent5" accent6="accent6" hlink="hlink" folHlink="folHlink"/>
  <p:sldLayoutIdLst>
    <p:sldLayoutId id="214748419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207622541"/>
      </p:ext>
    </p:extLst>
  </p:cSld>
  <p:clrMap bg1="lt1" tx1="dk1" bg2="lt2" tx2="dk2" accent1="accent1" accent2="accent2" accent3="accent3" accent4="accent4" accent5="accent5" accent6="accent6" hlink="hlink" folHlink="folHlink"/>
  <p:sldLayoutIdLst>
    <p:sldLayoutId id="214748419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289338089"/>
      </p:ext>
    </p:extLst>
  </p:cSld>
  <p:clrMap bg1="lt1" tx1="dk1" bg2="lt2" tx2="dk2" accent1="accent1" accent2="accent2" accent3="accent3" accent4="accent4" accent5="accent5" accent6="accent6" hlink="hlink" folHlink="folHlink"/>
  <p:sldLayoutIdLst>
    <p:sldLayoutId id="214748419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13006345"/>
      </p:ext>
    </p:extLst>
  </p:cSld>
  <p:clrMap bg1="lt1" tx1="dk1" bg2="lt2" tx2="dk2" accent1="accent1" accent2="accent2" accent3="accent3" accent4="accent4" accent5="accent5" accent6="accent6" hlink="hlink" folHlink="folHlink"/>
  <p:sldLayoutIdLst>
    <p:sldLayoutId id="214748419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503812"/>
      </p:ext>
    </p:extLst>
  </p:cSld>
  <p:clrMap bg1="dk1" tx1="lt1" bg2="dk2" tx2="lt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277087205"/>
      </p:ext>
    </p:extLst>
  </p:cSld>
  <p:clrMap bg1="lt1" tx1="dk1" bg2="lt2" tx2="dk2" accent1="accent1" accent2="accent2" accent3="accent3" accent4="accent4" accent5="accent5" accent6="accent6" hlink="hlink" folHlink="folHlink"/>
  <p:sldLayoutIdLst>
    <p:sldLayoutId id="214748420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688214283"/>
      </p:ext>
    </p:extLst>
  </p:cSld>
  <p:clrMap bg1="lt1" tx1="dk1" bg2="lt2" tx2="dk2" accent1="accent1" accent2="accent2" accent3="accent3" accent4="accent4" accent5="accent5" accent6="accent6" hlink="hlink" folHlink="folHlink"/>
  <p:sldLayoutIdLst>
    <p:sldLayoutId id="214748420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004639468"/>
      </p:ext>
    </p:extLst>
  </p:cSld>
  <p:clrMap bg1="lt1" tx1="dk1" bg2="lt2" tx2="dk2" accent1="accent1" accent2="accent2" accent3="accent3" accent4="accent4" accent5="accent5" accent6="accent6" hlink="hlink" folHlink="folHlink"/>
  <p:sldLayoutIdLst>
    <p:sldLayoutId id="214748420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896761756"/>
      </p:ext>
    </p:extLst>
  </p:cSld>
  <p:clrMap bg1="lt1" tx1="dk1" bg2="lt2" tx2="dk2" accent1="accent1" accent2="accent2" accent3="accent3" accent4="accent4" accent5="accent5" accent6="accent6" hlink="hlink" folHlink="folHlink"/>
  <p:sldLayoutIdLst>
    <p:sldLayoutId id="214748421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403374302"/>
      </p:ext>
    </p:extLst>
  </p:cSld>
  <p:clrMap bg1="lt1" tx1="dk1" bg2="lt2" tx2="dk2" accent1="accent1" accent2="accent2" accent3="accent3" accent4="accent4" accent5="accent5" accent6="accent6" hlink="hlink" folHlink="folHlink"/>
  <p:sldLayoutIdLst>
    <p:sldLayoutId id="214748421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72254184"/>
      </p:ext>
    </p:extLst>
  </p:cSld>
  <p:clrMap bg1="lt1" tx1="dk1" bg2="lt2" tx2="dk2" accent1="accent1" accent2="accent2" accent3="accent3" accent4="accent4" accent5="accent5" accent6="accent6" hlink="hlink" folHlink="folHlink"/>
  <p:sldLayoutIdLst>
    <p:sldLayoutId id="214748421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567922638"/>
      </p:ext>
    </p:extLst>
  </p:cSld>
  <p:clrMap bg1="lt1" tx1="dk1" bg2="lt2" tx2="dk2" accent1="accent1" accent2="accent2" accent3="accent3" accent4="accent4" accent5="accent5" accent6="accent6" hlink="hlink" folHlink="folHlink"/>
  <p:sldLayoutIdLst>
    <p:sldLayoutId id="214748421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760908179"/>
      </p:ext>
    </p:extLst>
  </p:cSld>
  <p:clrMap bg1="lt1" tx1="dk1" bg2="lt2" tx2="dk2" accent1="accent1" accent2="accent2" accent3="accent3" accent4="accent4" accent5="accent5" accent6="accent6" hlink="hlink" folHlink="folHlink"/>
  <p:sldLayoutIdLst>
    <p:sldLayoutId id="214748421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857142841"/>
      </p:ext>
    </p:extLst>
  </p:cSld>
  <p:clrMap bg1="lt1" tx1="dk1" bg2="lt2" tx2="dk2" accent1="accent1" accent2="accent2" accent3="accent3" accent4="accent4" accent5="accent5" accent6="accent6" hlink="hlink" folHlink="folHlink"/>
  <p:sldLayoutIdLst>
    <p:sldLayoutId id="214748422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755877924"/>
      </p:ext>
    </p:extLst>
  </p:cSld>
  <p:clrMap bg1="lt1" tx1="dk1" bg2="lt2" tx2="dk2" accent1="accent1" accent2="accent2" accent3="accent3" accent4="accent4" accent5="accent5" accent6="accent6" hlink="hlink" folHlink="folHlink"/>
  <p:sldLayoutIdLst>
    <p:sldLayoutId id="214748422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455539"/>
      </p:ext>
    </p:extLst>
  </p:cSld>
  <p:clrMap bg1="dk1" tx1="lt1" bg2="dk2" tx2="lt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270584355"/>
      </p:ext>
    </p:extLst>
  </p:cSld>
  <p:clrMap bg1="lt1" tx1="dk1" bg2="lt2" tx2="dk2" accent1="accent1" accent2="accent2" accent3="accent3" accent4="accent4" accent5="accent5" accent6="accent6" hlink="hlink" folHlink="folHlink"/>
  <p:sldLayoutIdLst>
    <p:sldLayoutId id="214748422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304699831"/>
      </p:ext>
    </p:extLst>
  </p:cSld>
  <p:clrMap bg1="lt1" tx1="dk1" bg2="lt2" tx2="dk2" accent1="accent1" accent2="accent2" accent3="accent3" accent4="accent4" accent5="accent5" accent6="accent6" hlink="hlink" folHlink="folHlink"/>
  <p:sldLayoutIdLst>
    <p:sldLayoutId id="214748423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19208670"/>
      </p:ext>
    </p:extLst>
  </p:cSld>
  <p:clrMap bg1="lt1" tx1="dk1" bg2="lt2" tx2="dk2" accent1="accent1" accent2="accent2" accent3="accent3" accent4="accent4" accent5="accent5" accent6="accent6" hlink="hlink" folHlink="folHlink"/>
  <p:sldLayoutIdLst>
    <p:sldLayoutId id="214748423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778159035"/>
      </p:ext>
    </p:extLst>
  </p:cSld>
  <p:clrMap bg1="lt1" tx1="dk1" bg2="lt2" tx2="dk2" accent1="accent1" accent2="accent2" accent3="accent3" accent4="accent4" accent5="accent5" accent6="accent6" hlink="hlink" folHlink="folHlink"/>
  <p:sldLayoutIdLst>
    <p:sldLayoutId id="214748423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2D25391A-489F-49CC-84D8-D620DECB781A}" type="datetimeFigureOut">
              <a:rPr lang="en-US" smtClean="0">
                <a:solidFill>
                  <a:prstClr val="black"/>
                </a:solidFill>
              </a:rPr>
              <a:pPr defTabSz="914400"/>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a:fld id="{B087EE0E-FAB7-45CB-904A-BB68EDBC9685}"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610256068"/>
      </p:ext>
    </p:extLst>
  </p:cSld>
  <p:clrMap bg1="lt1" tx1="dk1" bg2="lt2" tx2="dk2" accent1="accent1" accent2="accent2" accent3="accent3" accent4="accent4" accent5="accent5" accent6="accent6" hlink="hlink" folHlink="folHlink"/>
  <p:sldLayoutIdLst>
    <p:sldLayoutId id="214748425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74199"/>
      </p:ext>
    </p:extLst>
  </p:cSld>
  <p:clrMap bg1="dk1" tx1="lt1" bg2="dk2" tx2="lt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263685"/>
      </p:ext>
    </p:extLst>
  </p:cSld>
  <p:clrMap bg1="lt1" tx1="dk1" bg2="lt2" tx2="dk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1903"/>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924356"/>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86266"/>
      </p:ext>
    </p:extLst>
  </p:cSld>
  <p:clrMap bg1="dk1" tx1="lt1" bg2="dk2" tx2="lt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78911"/>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463997"/>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054991"/>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912763"/>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424449"/>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81958"/>
      </p:ext>
    </p:extLst>
  </p:cSld>
  <p:clrMap bg1="lt1" tx1="dk1" bg2="lt2" tx2="dk2" accent1="accent1" accent2="accent2" accent3="accent3" accent4="accent4" accent5="accent5" accent6="accent6" hlink="hlink" folHlink="folHlink"/>
  <p:sldLayoutIdLst>
    <p:sldLayoutId id="214748375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40053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28856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854689"/>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610775"/>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95233"/>
      </p:ext>
    </p:extLst>
  </p:cSld>
  <p:clrMap bg1="dk1" tx1="lt1" bg2="dk2" tx2="lt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134415"/>
      </p:ext>
    </p:extLst>
  </p:cSld>
  <p:clrMap bg1="lt1" tx1="dk1" bg2="lt2" tx2="dk2" accent1="accent1" accent2="accent2" accent3="accent3" accent4="accent4" accent5="accent5" accent6="accent6" hlink="hlink" folHlink="folHlink"/>
  <p:sldLayoutIdLst>
    <p:sldLayoutId id="214748376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926984"/>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225422"/>
      </p:ext>
    </p:extLst>
  </p:cSld>
  <p:clrMap bg1="lt1" tx1="dk1" bg2="lt2" tx2="dk2" accent1="accent1" accent2="accent2" accent3="accent3" accent4="accent4" accent5="accent5" accent6="accent6" hlink="hlink" folHlink="folHlink"/>
  <p:sldLayoutIdLst>
    <p:sldLayoutId id="214748378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084313"/>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565726"/>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512635"/>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13397"/>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435180"/>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8009"/>
      </p:ext>
    </p:extLst>
  </p:cSld>
  <p:clrMap bg1="lt1" tx1="dk1" bg2="lt2" tx2="dk2" accent1="accent1" accent2="accent2" accent3="accent3" accent4="accent4" accent5="accent5" accent6="accent6" hlink="hlink" folHlink="folHlink"/>
  <p:sldLayoutIdLst>
    <p:sldLayoutId id="214748380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black">
                    <a:lumMod val="95000"/>
                    <a:lumOff val="5000"/>
                  </a:prstClr>
                </a:solidFill>
              </a:rPr>
              <a:pPr defTabSz="914400"/>
              <a:t>5/25/2022</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black">
                    <a:lumMod val="95000"/>
                    <a:lumOff val="5000"/>
                  </a:prstClr>
                </a:solidFill>
              </a:rPr>
              <a:pPr defTabSz="914400"/>
              <a:t>‹#›</a:t>
            </a:fld>
            <a:endParaRPr lang="en-US">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22663"/>
      </p:ext>
    </p:extLst>
  </p:cSld>
  <p:clrMap bg1="lt1" tx1="dk1" bg2="lt2" tx2="dk2" accent1="accent1" accent2="accent2" accent3="accent3" accent4="accent4" accent5="accent5" accent6="accent6" hlink="hlink" folHlink="folHlink"/>
  <p:sldLayoutIdLst>
    <p:sldLayoutId id="214748381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1896"/>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738738506"/>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2556866512"/>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447744156"/>
      </p:ext>
    </p:extLst>
  </p:cSld>
  <p:clrMap bg1="lt1" tx1="dk1" bg2="lt2" tx2="dk2" accent1="accent1" accent2="accent2" accent3="accent3" accent4="accent4" accent5="accent5" accent6="accent6" hlink="hlink" folHlink="folHlink"/>
  <p:sldLayoutIdLst>
    <p:sldLayoutId id="2147483831"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1896059597"/>
      </p:ext>
    </p:extLst>
  </p:cSld>
  <p:clrMap bg1="lt1" tx1="dk1" bg2="lt2" tx2="dk2" accent1="accent1" accent2="accent2" accent3="accent3" accent4="accent4" accent5="accent5" accent6="accent6" hlink="hlink" folHlink="folHlink"/>
  <p:sldLayoutIdLst>
    <p:sldLayoutId id="2147483849"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2670013407"/>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999067080"/>
      </p:ext>
    </p:extLst>
  </p:cSld>
  <p:clrMap bg1="lt1" tx1="dk1" bg2="lt2" tx2="dk2" accent1="accent1" accent2="accent2" accent3="accent3" accent4="accent4" accent5="accent5" accent6="accent6" hlink="hlink" folHlink="folHlink"/>
  <p:sldLayoutIdLst>
    <p:sldLayoutId id="2147483855"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118091198"/>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1578584266"/>
      </p:ext>
    </p:extLst>
  </p:cSld>
  <p:clrMap bg1="lt1" tx1="dk1" bg2="lt2" tx2="dk2" accent1="accent1" accent2="accent2" accent3="accent3" accent4="accent4" accent5="accent5" accent6="accent6" hlink="hlink" folHlink="folHlink"/>
  <p:sldLayoutIdLst>
    <p:sldLayoutId id="2147483861"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564324567"/>
      </p:ext>
    </p:extLst>
  </p:cSld>
  <p:clrMap bg1="lt1" tx1="dk1" bg2="lt2" tx2="dk2" accent1="accent1" accent2="accent2" accent3="accent3" accent4="accent4" accent5="accent5" accent6="accent6" hlink="hlink" folHlink="folHlink"/>
  <p:sldLayoutIdLst>
    <p:sldLayoutId id="2147483863"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1867447367"/>
      </p:ext>
    </p:extLst>
  </p:cSld>
  <p:clrMap bg1="lt1" tx1="dk1" bg2="lt2" tx2="dk2" accent1="accent1" accent2="accent2" accent3="accent3" accent4="accent4" accent5="accent5" accent6="accent6" hlink="hlink" folHlink="folHlink"/>
  <p:sldLayoutIdLst>
    <p:sldLayoutId id="2147483865"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950714"/>
      </p:ext>
    </p:extLst>
  </p:cSld>
  <p:clrMap bg1="dk1" tx1="lt1" bg2="dk2" tx2="lt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1486805585"/>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616015333"/>
      </p:ext>
    </p:extLst>
  </p:cSld>
  <p:clrMap bg1="lt1" tx1="dk1" bg2="lt2" tx2="dk2" accent1="accent1" accent2="accent2" accent3="accent3" accent4="accent4" accent5="accent5" accent6="accent6" hlink="hlink" folHlink="folHlink"/>
  <p:sldLayoutIdLst>
    <p:sldLayoutId id="2147483869"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287622549"/>
      </p:ext>
    </p:extLst>
  </p:cSld>
  <p:clrMap bg1="lt1" tx1="dk1" bg2="lt2" tx2="dk2" accent1="accent1" accent2="accent2" accent3="accent3" accent4="accent4" accent5="accent5" accent6="accent6" hlink="hlink" folHlink="folHlink"/>
  <p:sldLayoutIdLst>
    <p:sldLayoutId id="2147483871"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914400"/>
            <a:fld id="{2D25391A-489F-49CC-84D8-D620DECB781A}" type="datetimeFigureOut">
              <a:rPr lang="en-US" smtClean="0">
                <a:solidFill>
                  <a:srgbClr val="B31166"/>
                </a:solidFill>
              </a:rPr>
              <a:pPr defTabSz="914400"/>
              <a:t>5/25/2022</a:t>
            </a:fld>
            <a:endParaRPr lang="en-US">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914400"/>
            <a:endParaRPr lang="en-US">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914400"/>
            <a:fld id="{B087EE0E-FAB7-45CB-904A-BB68EDBC9685}" type="slidenum">
              <a:rPr lang="en-US" smtClean="0">
                <a:solidFill>
                  <a:prstClr val="white"/>
                </a:solidFill>
              </a:rPr>
              <a:pPr defTabSz="914400"/>
              <a:t>‹#›</a:t>
            </a:fld>
            <a:endParaRPr lang="en-US">
              <a:solidFill>
                <a:prstClr val="white"/>
              </a:solidFill>
            </a:endParaRPr>
          </a:p>
        </p:txBody>
      </p:sp>
    </p:spTree>
    <p:extLst>
      <p:ext uri="{BB962C8B-B14F-4D97-AF65-F5344CB8AC3E}">
        <p14:creationId xmlns:p14="http://schemas.microsoft.com/office/powerpoint/2010/main" val="3678028447"/>
      </p:ext>
    </p:extLst>
  </p:cSld>
  <p:clrMap bg1="lt1" tx1="dk1" bg2="lt2" tx2="dk2" accent1="accent1" accent2="accent2" accent3="accent3" accent4="accent4" accent5="accent5" accent6="accent6" hlink="hlink" folHlink="folHlink"/>
  <p:sldLayoutIdLst>
    <p:sldLayoutId id="2147483873"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91006213"/>
      </p:ext>
    </p:extLst>
  </p:cSld>
  <p:clrMap bg1="dk1" tx1="lt1" bg2="dk2" tx2="lt2" accent1="accent1" accent2="accent2" accent3="accent3" accent4="accent4" accent5="accent5" accent6="accent6" hlink="hlink" folHlink="folHlink"/>
  <p:sldLayoutIdLst>
    <p:sldLayoutId id="214748388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225233822"/>
      </p:ext>
    </p:extLst>
  </p:cSld>
  <p:clrMap bg1="dk1" tx1="lt1" bg2="dk2" tx2="lt2" accent1="accent1" accent2="accent2" accent3="accent3" accent4="accent4" accent5="accent5" accent6="accent6" hlink="hlink" folHlink="folHlink"/>
  <p:sldLayoutIdLst>
    <p:sldLayoutId id="214748388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60033245"/>
      </p:ext>
    </p:extLst>
  </p:cSld>
  <p:clrMap bg1="dk1" tx1="lt1" bg2="dk2" tx2="lt2" accent1="accent1" accent2="accent2" accent3="accent3" accent4="accent4" accent5="accent5" accent6="accent6" hlink="hlink" folHlink="folHlink"/>
  <p:sldLayoutIdLst>
    <p:sldLayoutId id="214748388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7479949"/>
      </p:ext>
    </p:extLst>
  </p:cSld>
  <p:clrMap bg1="dk1" tx1="lt1" bg2="dk2" tx2="lt2" accent1="accent1" accent2="accent2" accent3="accent3" accent4="accent4" accent5="accent5" accent6="accent6" hlink="hlink" folHlink="folHlink"/>
  <p:sldLayoutIdLst>
    <p:sldLayoutId id="214748388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532732180"/>
      </p:ext>
    </p:extLst>
  </p:cSld>
  <p:clrMap bg1="dk1" tx1="lt1" bg2="dk2" tx2="lt2" accent1="accent1" accent2="accent2" accent3="accent3" accent4="accent4" accent5="accent5" accent6="accent6" hlink="hlink" folHlink="folHlink"/>
  <p:sldLayoutIdLst>
    <p:sldLayoutId id="214748389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95789130"/>
      </p:ext>
    </p:extLst>
  </p:cSld>
  <p:clrMap bg1="dk1" tx1="lt1" bg2="dk2" tx2="lt2" accent1="accent1" accent2="accent2" accent3="accent3" accent4="accent4" accent5="accent5" accent6="accent6" hlink="hlink" folHlink="folHlink"/>
  <p:sldLayoutIdLst>
    <p:sldLayoutId id="214748389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347187"/>
      </p:ext>
    </p:extLst>
  </p:cSld>
  <p:clrMap bg1="dk1" tx1="lt1" bg2="dk2" tx2="lt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590571296"/>
      </p:ext>
    </p:extLst>
  </p:cSld>
  <p:clrMap bg1="dk1" tx1="lt1" bg2="dk2" tx2="lt2" accent1="accent1" accent2="accent2" accent3="accent3" accent4="accent4" accent5="accent5" accent6="accent6" hlink="hlink" folHlink="folHlink"/>
  <p:sldLayoutIdLst>
    <p:sldLayoutId id="214748389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964014995"/>
      </p:ext>
    </p:extLst>
  </p:cSld>
  <p:clrMap bg1="dk1" tx1="lt1" bg2="dk2" tx2="lt2" accent1="accent1" accent2="accent2" accent3="accent3" accent4="accent4" accent5="accent5" accent6="accent6" hlink="hlink" folHlink="folHlink"/>
  <p:sldLayoutIdLst>
    <p:sldLayoutId id="214748389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268049099"/>
      </p:ext>
    </p:extLst>
  </p:cSld>
  <p:clrMap bg1="dk1" tx1="lt1" bg2="dk2" tx2="lt2" accent1="accent1" accent2="accent2" accent3="accent3" accent4="accent4" accent5="accent5" accent6="accent6" hlink="hlink" folHlink="folHlink"/>
  <p:sldLayoutIdLst>
    <p:sldLayoutId id="214748390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572667785"/>
      </p:ext>
    </p:extLst>
  </p:cSld>
  <p:clrMap bg1="dk1" tx1="lt1" bg2="dk2" tx2="lt2" accent1="accent1" accent2="accent2" accent3="accent3" accent4="accent4" accent5="accent5" accent6="accent6" hlink="hlink" folHlink="folHlink"/>
  <p:sldLayoutIdLst>
    <p:sldLayoutId id="214748390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037342220"/>
      </p:ext>
    </p:extLst>
  </p:cSld>
  <p:clrMap bg1="dk1" tx1="lt1" bg2="dk2" tx2="lt2" accent1="accent1" accent2="accent2" accent3="accent3" accent4="accent4" accent5="accent5" accent6="accent6" hlink="hlink" folHlink="folHlink"/>
  <p:sldLayoutIdLst>
    <p:sldLayoutId id="214748391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48633381"/>
      </p:ext>
    </p:extLst>
  </p:cSld>
  <p:clrMap bg1="dk1" tx1="lt1" bg2="dk2" tx2="lt2" accent1="accent1" accent2="accent2" accent3="accent3" accent4="accent4" accent5="accent5" accent6="accent6" hlink="hlink" folHlink="folHlink"/>
  <p:sldLayoutIdLst>
    <p:sldLayoutId id="214748391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37129320"/>
      </p:ext>
    </p:extLst>
  </p:cSld>
  <p:clrMap bg1="dk1" tx1="lt1" bg2="dk2" tx2="lt2" accent1="accent1" accent2="accent2" accent3="accent3" accent4="accent4" accent5="accent5" accent6="accent6" hlink="hlink" folHlink="folHlink"/>
  <p:sldLayoutIdLst>
    <p:sldLayoutId id="214748391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491613117"/>
      </p:ext>
    </p:extLst>
  </p:cSld>
  <p:clrMap bg1="dk1" tx1="lt1" bg2="dk2" tx2="lt2" accent1="accent1" accent2="accent2" accent3="accent3" accent4="accent4" accent5="accent5" accent6="accent6" hlink="hlink" folHlink="folHlink"/>
  <p:sldLayoutIdLst>
    <p:sldLayoutId id="214748391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953339828"/>
      </p:ext>
    </p:extLst>
  </p:cSld>
  <p:clrMap bg1="dk1" tx1="lt1" bg2="dk2" tx2="lt2" accent1="accent1" accent2="accent2" accent3="accent3" accent4="accent4" accent5="accent5" accent6="accent6" hlink="hlink" folHlink="folHlink"/>
  <p:sldLayoutIdLst>
    <p:sldLayoutId id="214748391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64717292"/>
      </p:ext>
    </p:extLst>
  </p:cSld>
  <p:clrMap bg1="dk1" tx1="lt1" bg2="dk2" tx2="lt2" accent1="accent1" accent2="accent2" accent3="accent3" accent4="accent4" accent5="accent5" accent6="accent6" hlink="hlink" folHlink="folHlink"/>
  <p:sldLayoutIdLst>
    <p:sldLayoutId id="214748392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780869"/>
      </p:ext>
    </p:extLst>
  </p:cSld>
  <p:clrMap bg1="dk1" tx1="lt1" bg2="dk2" tx2="lt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733112353"/>
      </p:ext>
    </p:extLst>
  </p:cSld>
  <p:clrMap bg1="dk1" tx1="lt1" bg2="dk2" tx2="lt2" accent1="accent1" accent2="accent2" accent3="accent3" accent4="accent4" accent5="accent5" accent6="accent6" hlink="hlink" folHlink="folHlink"/>
  <p:sldLayoutIdLst>
    <p:sldLayoutId id="214748392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529387600"/>
      </p:ext>
    </p:extLst>
  </p:cSld>
  <p:clrMap bg1="dk1" tx1="lt1" bg2="dk2" tx2="lt2" accent1="accent1" accent2="accent2" accent3="accent3" accent4="accent4" accent5="accent5" accent6="accent6" hlink="hlink" folHlink="folHlink"/>
  <p:sldLayoutIdLst>
    <p:sldLayoutId id="214748392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90401608"/>
      </p:ext>
    </p:extLst>
  </p:cSld>
  <p:clrMap bg1="dk1" tx1="lt1" bg2="dk2" tx2="lt2" accent1="accent1" accent2="accent2" accent3="accent3" accent4="accent4" accent5="accent5" accent6="accent6" hlink="hlink" folHlink="folHlink"/>
  <p:sldLayoutIdLst>
    <p:sldLayoutId id="214748392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76609384"/>
      </p:ext>
    </p:extLst>
  </p:cSld>
  <p:clrMap bg1="dk1" tx1="lt1" bg2="dk2" tx2="lt2" accent1="accent1" accent2="accent2" accent3="accent3" accent4="accent4" accent5="accent5" accent6="accent6" hlink="hlink" folHlink="folHlink"/>
  <p:sldLayoutIdLst>
    <p:sldLayoutId id="214748393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050728564"/>
      </p:ext>
    </p:extLst>
  </p:cSld>
  <p:clrMap bg1="dk1" tx1="lt1" bg2="dk2" tx2="lt2" accent1="accent1" accent2="accent2" accent3="accent3" accent4="accent4" accent5="accent5" accent6="accent6" hlink="hlink" folHlink="folHlink"/>
  <p:sldLayoutIdLst>
    <p:sldLayoutId id="214748393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471735895"/>
      </p:ext>
    </p:extLst>
  </p:cSld>
  <p:clrMap bg1="dk1" tx1="lt1" bg2="dk2" tx2="lt2" accent1="accent1" accent2="accent2" accent3="accent3" accent4="accent4" accent5="accent5" accent6="accent6" hlink="hlink" folHlink="folHlink"/>
  <p:sldLayoutIdLst>
    <p:sldLayoutId id="214748394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844166719"/>
      </p:ext>
    </p:extLst>
  </p:cSld>
  <p:clrMap bg1="dk1" tx1="lt1" bg2="dk2" tx2="lt2" accent1="accent1" accent2="accent2" accent3="accent3" accent4="accent4" accent5="accent5" accent6="accent6" hlink="hlink" folHlink="folHlink"/>
  <p:sldLayoutIdLst>
    <p:sldLayoutId id="214748394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289176775"/>
      </p:ext>
    </p:extLst>
  </p:cSld>
  <p:clrMap bg1="dk1" tx1="lt1" bg2="dk2" tx2="lt2" accent1="accent1" accent2="accent2" accent3="accent3" accent4="accent4" accent5="accent5" accent6="accent6" hlink="hlink" folHlink="folHlink"/>
  <p:sldLayoutIdLst>
    <p:sldLayoutId id="214748394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96159025"/>
      </p:ext>
    </p:extLst>
  </p:cSld>
  <p:clrMap bg1="dk1" tx1="lt1" bg2="dk2" tx2="lt2" accent1="accent1" accent2="accent2" accent3="accent3" accent4="accent4" accent5="accent5" accent6="accent6" hlink="hlink" folHlink="folHlink"/>
  <p:sldLayoutIdLst>
    <p:sldLayoutId id="214748394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81007421"/>
      </p:ext>
    </p:extLst>
  </p:cSld>
  <p:clrMap bg1="dk1" tx1="lt1" bg2="dk2" tx2="lt2" accent1="accent1" accent2="accent2" accent3="accent3" accent4="accent4" accent5="accent5" accent6="accent6" hlink="hlink" folHlink="folHlink"/>
  <p:sldLayoutIdLst>
    <p:sldLayoutId id="214748395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252908"/>
      </p:ext>
    </p:extLst>
  </p:cSld>
  <p:clrMap bg1="dk1" tx1="lt1" bg2="dk2" tx2="lt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890829068"/>
      </p:ext>
    </p:extLst>
  </p:cSld>
  <p:clrMap bg1="dk1" tx1="lt1" bg2="dk2" tx2="lt2" accent1="accent1" accent2="accent2" accent3="accent3" accent4="accent4" accent5="accent5" accent6="accent6" hlink="hlink" folHlink="folHlink"/>
  <p:sldLayoutIdLst>
    <p:sldLayoutId id="214748395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884051417"/>
      </p:ext>
    </p:extLst>
  </p:cSld>
  <p:clrMap bg1="dk1" tx1="lt1" bg2="dk2" tx2="lt2" accent1="accent1" accent2="accent2" accent3="accent3" accent4="accent4" accent5="accent5" accent6="accent6" hlink="hlink" folHlink="folHlink"/>
  <p:sldLayoutIdLst>
    <p:sldLayoutId id="214748395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015578249"/>
      </p:ext>
    </p:extLst>
  </p:cSld>
  <p:clrMap bg1="dk1" tx1="lt1" bg2="dk2" tx2="lt2" accent1="accent1" accent2="accent2" accent3="accent3" accent4="accent4" accent5="accent5" accent6="accent6" hlink="hlink" folHlink="folHlink"/>
  <p:sldLayoutIdLst>
    <p:sldLayoutId id="214748395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221138858"/>
      </p:ext>
    </p:extLst>
  </p:cSld>
  <p:clrMap bg1="dk1" tx1="lt1" bg2="dk2" tx2="lt2" accent1="accent1" accent2="accent2" accent3="accent3" accent4="accent4" accent5="accent5" accent6="accent6" hlink="hlink" folHlink="folHlink"/>
  <p:sldLayoutIdLst>
    <p:sldLayoutId id="214748395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81753573"/>
      </p:ext>
    </p:extLst>
  </p:cSld>
  <p:clrMap bg1="dk1" tx1="lt1" bg2="dk2" tx2="lt2" accent1="accent1" accent2="accent2" accent3="accent3" accent4="accent4" accent5="accent5" accent6="accent6" hlink="hlink" folHlink="folHlink"/>
  <p:sldLayoutIdLst>
    <p:sldLayoutId id="214748396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400502450"/>
      </p:ext>
    </p:extLst>
  </p:cSld>
  <p:clrMap bg1="dk1" tx1="lt1" bg2="dk2" tx2="lt2" accent1="accent1" accent2="accent2" accent3="accent3" accent4="accent4" accent5="accent5" accent6="accent6" hlink="hlink" folHlink="folHlink"/>
  <p:sldLayoutIdLst>
    <p:sldLayoutId id="214748396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810498517"/>
      </p:ext>
    </p:extLst>
  </p:cSld>
  <p:clrMap bg1="dk1" tx1="lt1" bg2="dk2" tx2="lt2" accent1="accent1" accent2="accent2" accent3="accent3" accent4="accent4" accent5="accent5" accent6="accent6" hlink="hlink" folHlink="folHlink"/>
  <p:sldLayoutIdLst>
    <p:sldLayoutId id="214748396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107916345"/>
      </p:ext>
    </p:extLst>
  </p:cSld>
  <p:clrMap bg1="dk1" tx1="lt1" bg2="dk2" tx2="lt2" accent1="accent1" accent2="accent2" accent3="accent3" accent4="accent4" accent5="accent5" accent6="accent6" hlink="hlink" folHlink="folHlink"/>
  <p:sldLayoutIdLst>
    <p:sldLayoutId id="214748397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4235840194"/>
      </p:ext>
    </p:extLst>
  </p:cSld>
  <p:clrMap bg1="dk1" tx1="lt1" bg2="dk2" tx2="lt2" accent1="accent1" accent2="accent2" accent3="accent3" accent4="accent4" accent5="accent5" accent6="accent6" hlink="hlink" folHlink="folHlink"/>
  <p:sldLayoutIdLst>
    <p:sldLayoutId id="214748397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059701274"/>
      </p:ext>
    </p:extLst>
  </p:cSld>
  <p:clrMap bg1="dk1" tx1="lt1" bg2="dk2" tx2="lt2" accent1="accent1" accent2="accent2" accent3="accent3" accent4="accent4" accent5="accent5" accent6="accent6" hlink="hlink" folHlink="folHlink"/>
  <p:sldLayoutIdLst>
    <p:sldLayoutId id="214748398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2D25391A-489F-49CC-84D8-D620DECB781A}" type="datetimeFigureOut">
              <a:rPr lang="en-US" smtClean="0">
                <a:solidFill>
                  <a:prstClr val="white">
                    <a:lumMod val="95000"/>
                    <a:lumOff val="5000"/>
                  </a:prstClr>
                </a:solidFill>
              </a:rPr>
              <a:pPr defTabSz="914400"/>
              <a:t>5/25/2022</a:t>
            </a:fld>
            <a:endParaRPr lang="en-US">
              <a:solidFill>
                <a:prstClr val="white">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914400"/>
            <a:endParaRPr lang="en-US">
              <a:solidFill>
                <a:prstClr val="white">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914400"/>
            <a:fld id="{B087EE0E-FAB7-45CB-904A-BB68EDBC9685}" type="slidenum">
              <a:rPr lang="en-US" smtClean="0">
                <a:solidFill>
                  <a:prstClr val="white">
                    <a:lumMod val="95000"/>
                    <a:lumOff val="5000"/>
                  </a:prstClr>
                </a:solidFill>
              </a:rPr>
              <a:pPr defTabSz="914400"/>
              <a:t>‹#›</a:t>
            </a:fld>
            <a:endParaRPr lang="en-US">
              <a:solidFill>
                <a:prstClr val="white">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209213"/>
      </p:ext>
    </p:extLst>
  </p:cSld>
  <p:clrMap bg1="dk1" tx1="lt1" bg2="dk2" tx2="lt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983115872"/>
      </p:ext>
    </p:extLst>
  </p:cSld>
  <p:clrMap bg1="dk1" tx1="lt1" bg2="dk2" tx2="lt2" accent1="accent1" accent2="accent2" accent3="accent3" accent4="accent4" accent5="accent5" accent6="accent6" hlink="hlink" folHlink="folHlink"/>
  <p:sldLayoutIdLst>
    <p:sldLayoutId id="214748398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3942050650"/>
      </p:ext>
    </p:extLst>
  </p:cSld>
  <p:clrMap bg1="dk1" tx1="lt1" bg2="dk2" tx2="lt2" accent1="accent1" accent2="accent2" accent3="accent3" accent4="accent4" accent5="accent5" accent6="accent6" hlink="hlink" folHlink="folHlink"/>
  <p:sldLayoutIdLst>
    <p:sldLayoutId id="214748398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063685760"/>
      </p:ext>
    </p:extLst>
  </p:cSld>
  <p:clrMap bg1="dk1" tx1="lt1" bg2="dk2" tx2="lt2" accent1="accent1" accent2="accent2" accent3="accent3" accent4="accent4" accent5="accent5" accent6="accent6" hlink="hlink" folHlink="folHlink"/>
  <p:sldLayoutIdLst>
    <p:sldLayoutId id="214748398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644721358"/>
      </p:ext>
    </p:extLst>
  </p:cSld>
  <p:clrMap bg1="dk1" tx1="lt1" bg2="dk2" tx2="lt2" accent1="accent1" accent2="accent2" accent3="accent3" accent4="accent4" accent5="accent5" accent6="accent6" hlink="hlink" folHlink="folHlink"/>
  <p:sldLayoutIdLst>
    <p:sldLayoutId id="214748399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344198622"/>
      </p:ext>
    </p:extLst>
  </p:cSld>
  <p:clrMap bg1="dk1" tx1="lt1" bg2="dk2" tx2="lt2" accent1="accent1" accent2="accent2" accent3="accent3" accent4="accent4" accent5="accent5" accent6="accent6" hlink="hlink" folHlink="folHlink"/>
  <p:sldLayoutIdLst>
    <p:sldLayoutId id="2147483993"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937167970"/>
      </p:ext>
    </p:extLst>
  </p:cSld>
  <p:clrMap bg1="dk1" tx1="lt1" bg2="dk2" tx2="lt2" accent1="accent1" accent2="accent2" accent3="accent3" accent4="accent4" accent5="accent5" accent6="accent6" hlink="hlink" folHlink="folHlink"/>
  <p:sldLayoutIdLst>
    <p:sldLayoutId id="214748399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362490689"/>
      </p:ext>
    </p:extLst>
  </p:cSld>
  <p:clrMap bg1="dk1" tx1="lt1" bg2="dk2" tx2="lt2" accent1="accent1" accent2="accent2" accent3="accent3" accent4="accent4" accent5="accent5" accent6="accent6" hlink="hlink" folHlink="folHlink"/>
  <p:sldLayoutIdLst>
    <p:sldLayoutId id="2147484005"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992271118"/>
      </p:ext>
    </p:extLst>
  </p:cSld>
  <p:clrMap bg1="dk1" tx1="lt1" bg2="dk2" tx2="lt2" accent1="accent1" accent2="accent2" accent3="accent3" accent4="accent4" accent5="accent5" accent6="accent6" hlink="hlink" folHlink="folHlink"/>
  <p:sldLayoutIdLst>
    <p:sldLayoutId id="2147484007"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445174910"/>
      </p:ext>
    </p:extLst>
  </p:cSld>
  <p:clrMap bg1="dk1" tx1="lt1" bg2="dk2" tx2="lt2" accent1="accent1" accent2="accent2" accent3="accent3" accent4="accent4" accent5="accent5" accent6="accent6" hlink="hlink" folHlink="folHlink"/>
  <p:sldLayoutIdLst>
    <p:sldLayoutId id="2147484009"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2D25391A-489F-49CC-84D8-D620DECB781A}" type="datetimeFigureOut">
              <a:rPr lang="en-US" smtClean="0">
                <a:solidFill>
                  <a:prstClr val="white">
                    <a:tint val="75000"/>
                    <a:alpha val="60000"/>
                  </a:prstClr>
                </a:solidFill>
              </a:rPr>
              <a:pPr defTabSz="914400"/>
              <a:t>5/25/2022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914400"/>
            <a:fld id="{B087EE0E-FAB7-45CB-904A-BB68EDBC9685}"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1400193917"/>
      </p:ext>
    </p:extLst>
  </p:cSld>
  <p:clrMap bg1="dk1" tx1="lt1" bg2="dk2" tx2="lt2" accent1="accent1" accent2="accent2" accent3="accent3" accent4="accent4" accent5="accent5" accent6="accent6" hlink="hlink" folHlink="folHlink"/>
  <p:sldLayoutIdLst>
    <p:sldLayoutId id="2147484011"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51.xml"/></Relationships>
</file>

<file path=ppt/slides/_rels/slide1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6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g"/><Relationship Id="rId2" Type="http://schemas.openxmlformats.org/officeDocument/2006/relationships/image" Target="../media/image29.jpeg"/><Relationship Id="rId1" Type="http://schemas.openxmlformats.org/officeDocument/2006/relationships/slideLayout" Target="../slideLayouts/slideLayout47.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13 Study week</a:t>
            </a:r>
            <a:endParaRPr lang="en-US" dirty="0"/>
          </a:p>
        </p:txBody>
      </p:sp>
      <p:sp>
        <p:nvSpPr>
          <p:cNvPr id="3" name="Subtitle 2"/>
          <p:cNvSpPr>
            <a:spLocks noGrp="1"/>
          </p:cNvSpPr>
          <p:nvPr>
            <p:ph type="subTitle" idx="1"/>
          </p:nvPr>
        </p:nvSpPr>
        <p:spPr/>
        <p:txBody>
          <a:bodyPr/>
          <a:lstStyle/>
          <a:p>
            <a:r>
              <a:rPr lang="en-US" dirty="0" smtClean="0"/>
              <a:t>Review, review, review.</a:t>
            </a:r>
            <a:endParaRPr lang="en-US" dirty="0"/>
          </a:p>
        </p:txBody>
      </p:sp>
    </p:spTree>
    <p:extLst>
      <p:ext uri="{BB962C8B-B14F-4D97-AF65-F5344CB8AC3E}">
        <p14:creationId xmlns:p14="http://schemas.microsoft.com/office/powerpoint/2010/main" val="125632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3 (with definitions theory)</a:t>
            </a:r>
            <a:endParaRPr lang="en-US" dirty="0"/>
          </a:p>
        </p:txBody>
      </p:sp>
      <p:sp>
        <p:nvSpPr>
          <p:cNvPr id="3" name="Content Placeholder 2"/>
          <p:cNvSpPr>
            <a:spLocks noGrp="1"/>
          </p:cNvSpPr>
          <p:nvPr>
            <p:ph idx="1"/>
          </p:nvPr>
        </p:nvSpPr>
        <p:spPr>
          <a:xfrm>
            <a:off x="1024128" y="1879600"/>
            <a:ext cx="9720073" cy="4429760"/>
          </a:xfrm>
        </p:spPr>
        <p:txBody>
          <a:bodyPr>
            <a:normAutofit/>
          </a:bodyPr>
          <a:lstStyle/>
          <a:p>
            <a:r>
              <a:rPr lang="en-US" sz="3600" dirty="0" smtClean="0"/>
              <a:t>Meaning in context</a:t>
            </a:r>
          </a:p>
          <a:p>
            <a:r>
              <a:rPr lang="en-US" sz="3600" dirty="0" smtClean="0"/>
              <a:t>Marvelous weather you have here in Ireland.</a:t>
            </a:r>
          </a:p>
          <a:p>
            <a:r>
              <a:rPr lang="en-US" sz="3600" dirty="0" smtClean="0"/>
              <a:t>He’s dying.</a:t>
            </a:r>
          </a:p>
          <a:p>
            <a:r>
              <a:rPr lang="en-US" sz="3600" dirty="0" smtClean="0"/>
              <a:t>It’s getting late</a:t>
            </a:r>
          </a:p>
          <a:p>
            <a:r>
              <a:rPr lang="en-US" sz="3600" dirty="0" smtClean="0"/>
              <a:t>Would you like another cup of coffee?</a:t>
            </a:r>
          </a:p>
          <a:p>
            <a:r>
              <a:rPr lang="en-US" sz="3600" dirty="0" smtClean="0"/>
              <a:t>MORE examples…</a:t>
            </a:r>
            <a:endParaRPr lang="en-US" sz="3600" dirty="0"/>
          </a:p>
        </p:txBody>
      </p:sp>
    </p:spTree>
    <p:extLst>
      <p:ext uri="{BB962C8B-B14F-4D97-AF65-F5344CB8AC3E}">
        <p14:creationId xmlns:p14="http://schemas.microsoft.com/office/powerpoint/2010/main" val="365101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312" y="1231900"/>
            <a:ext cx="8946541" cy="5245100"/>
          </a:xfrm>
        </p:spPr>
        <p:txBody>
          <a:bodyPr>
            <a:normAutofit/>
          </a:bodyPr>
          <a:lstStyle/>
          <a:p>
            <a:r>
              <a:rPr lang="en-US" sz="3600" dirty="0" smtClean="0"/>
              <a:t>Relative past to past event</a:t>
            </a:r>
          </a:p>
          <a:p>
            <a:r>
              <a:rPr lang="en-US" sz="3600" dirty="0" smtClean="0"/>
              <a:t>Relative past to future event</a:t>
            </a:r>
          </a:p>
          <a:p>
            <a:r>
              <a:rPr lang="en-US" sz="3600" dirty="0" smtClean="0"/>
              <a:t>Tense systems vary from language to language</a:t>
            </a:r>
          </a:p>
          <a:p>
            <a:r>
              <a:rPr lang="en-US" sz="3600" dirty="0" smtClean="0"/>
              <a:t>5.71 </a:t>
            </a:r>
            <a:r>
              <a:rPr lang="en-US" sz="3600" dirty="0" err="1" smtClean="0"/>
              <a:t>Chibemba</a:t>
            </a:r>
            <a:endParaRPr lang="en-US" sz="3600" dirty="0" smtClean="0"/>
          </a:p>
          <a:p>
            <a:r>
              <a:rPr lang="en-US" sz="3600" dirty="0" err="1" smtClean="0"/>
              <a:t>Reichenbach’s</a:t>
            </a:r>
            <a:r>
              <a:rPr lang="en-US" sz="3600" dirty="0" smtClean="0"/>
              <a:t> SRE system</a:t>
            </a:r>
            <a:endParaRPr lang="en-US" sz="3600" dirty="0"/>
          </a:p>
        </p:txBody>
      </p:sp>
    </p:spTree>
    <p:extLst>
      <p:ext uri="{BB962C8B-B14F-4D97-AF65-F5344CB8AC3E}">
        <p14:creationId xmlns:p14="http://schemas.microsoft.com/office/powerpoint/2010/main" val="3819786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a:t>
            </a:r>
            <a:endParaRPr lang="en-US" dirty="0"/>
          </a:p>
        </p:txBody>
      </p:sp>
      <p:sp>
        <p:nvSpPr>
          <p:cNvPr id="3" name="Content Placeholder 2"/>
          <p:cNvSpPr>
            <a:spLocks noGrp="1"/>
          </p:cNvSpPr>
          <p:nvPr>
            <p:ph idx="1"/>
          </p:nvPr>
        </p:nvSpPr>
        <p:spPr>
          <a:xfrm>
            <a:off x="646111" y="1371600"/>
            <a:ext cx="10034589" cy="5168900"/>
          </a:xfrm>
        </p:spPr>
        <p:txBody>
          <a:bodyPr>
            <a:noAutofit/>
          </a:bodyPr>
          <a:lstStyle/>
          <a:p>
            <a:r>
              <a:rPr lang="en-US" sz="2800" dirty="0" smtClean="0"/>
              <a:t>Tense and aspect are similar and interact in various ways but while tense shows when something happened, aspect shows various ways to view the event.</a:t>
            </a:r>
          </a:p>
          <a:p>
            <a:r>
              <a:rPr lang="en-US" sz="2800" dirty="0" smtClean="0"/>
              <a:t>“Aspects have to do, not with the location of an event in time, but with its temporal distribution or contour.” (</a:t>
            </a:r>
            <a:r>
              <a:rPr lang="en-US" sz="2800" dirty="0" err="1" smtClean="0"/>
              <a:t>Hockett</a:t>
            </a:r>
            <a:r>
              <a:rPr lang="en-US" sz="2800" dirty="0" smtClean="0"/>
              <a:t>)</a:t>
            </a:r>
          </a:p>
          <a:p>
            <a:pPr lvl="1"/>
            <a:r>
              <a:rPr lang="en-US" sz="2400" dirty="0" smtClean="0"/>
              <a:t>John was eating a donut last night.</a:t>
            </a:r>
          </a:p>
          <a:p>
            <a:pPr lvl="1"/>
            <a:r>
              <a:rPr lang="en-US" sz="2400" dirty="0" smtClean="0"/>
              <a:t>John ate a donut last night.</a:t>
            </a:r>
          </a:p>
          <a:p>
            <a:r>
              <a:rPr lang="en-US" sz="2800" dirty="0" smtClean="0"/>
              <a:t>Compare.</a:t>
            </a:r>
            <a:endParaRPr lang="en-US" sz="2800" dirty="0"/>
          </a:p>
        </p:txBody>
      </p:sp>
    </p:spTree>
    <p:extLst>
      <p:ext uri="{BB962C8B-B14F-4D97-AF65-F5344CB8AC3E}">
        <p14:creationId xmlns:p14="http://schemas.microsoft.com/office/powerpoint/2010/main" val="1352418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aspect across languages</a:t>
            </a:r>
            <a:endParaRPr lang="en-US" dirty="0"/>
          </a:p>
        </p:txBody>
      </p:sp>
      <p:sp>
        <p:nvSpPr>
          <p:cNvPr id="3" name="Content Placeholder 2"/>
          <p:cNvSpPr>
            <a:spLocks noGrp="1"/>
          </p:cNvSpPr>
          <p:nvPr>
            <p:ph idx="1"/>
          </p:nvPr>
        </p:nvSpPr>
        <p:spPr/>
        <p:txBody>
          <a:bodyPr/>
          <a:lstStyle/>
          <a:p>
            <a:r>
              <a:rPr lang="en-US" dirty="0" smtClean="0"/>
              <a:t>Aspect is a feature of sentences, BUT</a:t>
            </a:r>
          </a:p>
          <a:p>
            <a:r>
              <a:rPr lang="en-US" dirty="0" smtClean="0"/>
              <a:t>It’s usually marked on verbs</a:t>
            </a:r>
          </a:p>
          <a:p>
            <a:r>
              <a:rPr lang="en-US" dirty="0" smtClean="0"/>
              <a:t>Perfective/imperfective is very common.</a:t>
            </a:r>
          </a:p>
          <a:p>
            <a:r>
              <a:rPr lang="en-US" dirty="0" err="1" smtClean="0"/>
              <a:t>Comrie</a:t>
            </a:r>
            <a:endParaRPr lang="en-US" dirty="0" smtClean="0"/>
          </a:p>
          <a:p>
            <a:r>
              <a:rPr lang="en-US" dirty="0" smtClean="0"/>
              <a:t>C. S. Smith</a:t>
            </a:r>
          </a:p>
          <a:p>
            <a:r>
              <a:rPr lang="en-US" dirty="0" smtClean="0"/>
              <a:t>Perfective focuses on the completed action (beginning and end)</a:t>
            </a:r>
          </a:p>
          <a:p>
            <a:r>
              <a:rPr lang="en-US" dirty="0" smtClean="0"/>
              <a:t>Complete </a:t>
            </a:r>
          </a:p>
          <a:p>
            <a:r>
              <a:rPr lang="en-US" dirty="0" smtClean="0"/>
              <a:t>Imperfective focuses on the middle leaving the end unspecified</a:t>
            </a:r>
          </a:p>
          <a:p>
            <a:r>
              <a:rPr lang="en-US" dirty="0" smtClean="0"/>
              <a:t>Incomplete</a:t>
            </a:r>
            <a:endParaRPr lang="en-US" dirty="0"/>
          </a:p>
        </p:txBody>
      </p:sp>
    </p:spTree>
    <p:extLst>
      <p:ext uri="{BB962C8B-B14F-4D97-AF65-F5344CB8AC3E}">
        <p14:creationId xmlns:p14="http://schemas.microsoft.com/office/powerpoint/2010/main" val="1687002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Modality and </a:t>
            </a:r>
            <a:r>
              <a:rPr lang="en-US" dirty="0" err="1" smtClean="0"/>
              <a:t>Evidentiality</a:t>
            </a:r>
            <a:endParaRPr lang="en-US" dirty="0"/>
          </a:p>
        </p:txBody>
      </p:sp>
      <p:sp>
        <p:nvSpPr>
          <p:cNvPr id="3" name="Content Placeholder 2"/>
          <p:cNvSpPr>
            <a:spLocks noGrp="1"/>
          </p:cNvSpPr>
          <p:nvPr>
            <p:ph idx="1"/>
          </p:nvPr>
        </p:nvSpPr>
        <p:spPr>
          <a:xfrm>
            <a:off x="503584" y="1431235"/>
            <a:ext cx="10641494" cy="5062329"/>
          </a:xfrm>
        </p:spPr>
        <p:txBody>
          <a:bodyPr>
            <a:noAutofit/>
          </a:bodyPr>
          <a:lstStyle/>
          <a:p>
            <a:r>
              <a:rPr lang="en-US" sz="2400" dirty="0" smtClean="0"/>
              <a:t>Modality is also sentence level</a:t>
            </a:r>
          </a:p>
          <a:p>
            <a:r>
              <a:rPr lang="en-US" sz="2400" dirty="0" smtClean="0"/>
              <a:t>Lets a speaker express commitment to or belief in a proposition</a:t>
            </a:r>
          </a:p>
          <a:p>
            <a:r>
              <a:rPr lang="en-US" sz="2400" dirty="0" smtClean="0"/>
              <a:t>Shannon has eaten the cake</a:t>
            </a:r>
          </a:p>
          <a:p>
            <a:r>
              <a:rPr lang="en-US" sz="2400" dirty="0" smtClean="0"/>
              <a:t>“to the best of my knowledge” guarantee</a:t>
            </a:r>
          </a:p>
          <a:p>
            <a:r>
              <a:rPr lang="en-US" sz="2400" dirty="0" smtClean="0"/>
              <a:t>Modal systems allow speakers to modulate this guarantee.</a:t>
            </a:r>
          </a:p>
          <a:p>
            <a:pPr lvl="1"/>
            <a:r>
              <a:rPr lang="en-US" sz="2000" dirty="0" smtClean="0"/>
              <a:t>The sentence can be embedded under higher clause with </a:t>
            </a:r>
            <a:r>
              <a:rPr lang="en-US" sz="2000" dirty="0" err="1" smtClean="0"/>
              <a:t>adj</a:t>
            </a:r>
            <a:r>
              <a:rPr lang="en-US" sz="2000" dirty="0" smtClean="0"/>
              <a:t> or </a:t>
            </a:r>
            <a:r>
              <a:rPr lang="en-US" sz="2000" dirty="0" err="1" smtClean="0"/>
              <a:t>adv</a:t>
            </a:r>
            <a:r>
              <a:rPr lang="en-US" sz="2000" dirty="0" smtClean="0"/>
              <a:t> of modality</a:t>
            </a:r>
          </a:p>
          <a:p>
            <a:pPr lvl="1"/>
            <a:r>
              <a:rPr lang="en-US" sz="2000" dirty="0" smtClean="0"/>
              <a:t>The verb itself can be changed (propositional attitude)</a:t>
            </a:r>
          </a:p>
          <a:p>
            <a:pPr lvl="1"/>
            <a:r>
              <a:rPr lang="en-US" sz="2000" dirty="0" smtClean="0"/>
              <a:t>Employ and auxiliary verb (or two in some dialects of English!) Modal verbs.</a:t>
            </a:r>
            <a:endParaRPr lang="en-US" sz="2000" dirty="0"/>
          </a:p>
        </p:txBody>
      </p:sp>
    </p:spTree>
    <p:extLst>
      <p:ext uri="{BB962C8B-B14F-4D97-AF65-F5344CB8AC3E}">
        <p14:creationId xmlns:p14="http://schemas.microsoft.com/office/powerpoint/2010/main" val="41759272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2" y="1404730"/>
            <a:ext cx="10764010" cy="5141844"/>
          </a:xfrm>
        </p:spPr>
        <p:txBody>
          <a:bodyPr/>
          <a:lstStyle/>
          <a:p>
            <a:r>
              <a:rPr lang="en-US" sz="2800" dirty="0" smtClean="0"/>
              <a:t>The modal verbs can show:</a:t>
            </a:r>
          </a:p>
          <a:p>
            <a:r>
              <a:rPr lang="en-US" sz="2800" dirty="0" smtClean="0"/>
              <a:t>Epistemic modality (how certain you are about something)</a:t>
            </a:r>
          </a:p>
          <a:p>
            <a:pPr lvl="1"/>
            <a:r>
              <a:rPr lang="en-US" sz="2400" dirty="0" smtClean="0"/>
              <a:t>About the way the world is</a:t>
            </a:r>
          </a:p>
          <a:p>
            <a:r>
              <a:rPr lang="en-US" sz="2800" dirty="0" smtClean="0"/>
              <a:t>Deontic modality (speaker’s attitude regarding social factors, obligation, responsibility, permission </a:t>
            </a:r>
            <a:r>
              <a:rPr lang="en-US" sz="2800" dirty="0" err="1" smtClean="0"/>
              <a:t>etc</a:t>
            </a:r>
            <a:r>
              <a:rPr lang="en-US" sz="2800" dirty="0" smtClean="0"/>
              <a:t>)</a:t>
            </a:r>
          </a:p>
          <a:p>
            <a:pPr lvl="1"/>
            <a:r>
              <a:rPr lang="en-US" sz="2400" dirty="0" smtClean="0"/>
              <a:t>About the speakers judgment</a:t>
            </a:r>
          </a:p>
          <a:p>
            <a:r>
              <a:rPr lang="en-US" sz="2800" dirty="0"/>
              <a:t> </a:t>
            </a:r>
            <a:r>
              <a:rPr lang="en-US" sz="2800" dirty="0" err="1" smtClean="0"/>
              <a:t>Deontics</a:t>
            </a:r>
            <a:r>
              <a:rPr lang="en-US" sz="2800" dirty="0" smtClean="0"/>
              <a:t> are tied up with speaker’s belief system.</a:t>
            </a:r>
          </a:p>
          <a:p>
            <a:r>
              <a:rPr lang="en-US" sz="2800" dirty="0" smtClean="0"/>
              <a:t>Speakers can even use “epistemic modal to imply deontic” use</a:t>
            </a:r>
          </a:p>
          <a:p>
            <a:pPr lvl="1"/>
            <a:r>
              <a:rPr lang="en-US" sz="2400" dirty="0" smtClean="0"/>
              <a:t>You could have finished your homework on time.</a:t>
            </a:r>
          </a:p>
          <a:p>
            <a:endParaRPr lang="en-US" dirty="0"/>
          </a:p>
        </p:txBody>
      </p:sp>
    </p:spTree>
    <p:extLst>
      <p:ext uri="{BB962C8B-B14F-4D97-AF65-F5344CB8AC3E}">
        <p14:creationId xmlns:p14="http://schemas.microsoft.com/office/powerpoint/2010/main" val="3081147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3339" y="1853248"/>
            <a:ext cx="10880035" cy="4733082"/>
          </a:xfrm>
        </p:spPr>
        <p:txBody>
          <a:bodyPr>
            <a:normAutofit/>
          </a:bodyPr>
          <a:lstStyle/>
          <a:p>
            <a:r>
              <a:rPr lang="en-US" sz="2400" dirty="0" smtClean="0"/>
              <a:t>“modality in general allows us to compare the real world with hypothetical versions of it.”</a:t>
            </a:r>
          </a:p>
          <a:p>
            <a:r>
              <a:rPr lang="en-US" sz="2400" dirty="0" smtClean="0"/>
              <a:t>From possible world semantics (David Lewis)</a:t>
            </a:r>
          </a:p>
          <a:p>
            <a:r>
              <a:rPr lang="en-US" sz="2400" dirty="0" smtClean="0"/>
              <a:t>This shows both epistemic and deontic modalities setting up hypothetical situations to varying degrees of certainty.</a:t>
            </a:r>
          </a:p>
          <a:p>
            <a:r>
              <a:rPr lang="en-US" sz="2400" dirty="0" smtClean="0"/>
              <a:t>Relates to conditional sentences</a:t>
            </a:r>
          </a:p>
          <a:p>
            <a:r>
              <a:rPr lang="en-US" sz="2400" dirty="0" smtClean="0"/>
              <a:t>Hypothetical and real</a:t>
            </a:r>
          </a:p>
          <a:p>
            <a:r>
              <a:rPr lang="en-US" sz="2400" dirty="0" smtClean="0"/>
              <a:t>Many languages mark this grammatically: realis/</a:t>
            </a:r>
            <a:r>
              <a:rPr lang="en-US" sz="2400" dirty="0" err="1" smtClean="0"/>
              <a:t>irrealis</a:t>
            </a:r>
            <a:endParaRPr lang="en-US" sz="2400" dirty="0" smtClean="0"/>
          </a:p>
          <a:p>
            <a:r>
              <a:rPr lang="en-US" sz="2400" dirty="0" smtClean="0"/>
              <a:t>Which is called</a:t>
            </a:r>
            <a:r>
              <a:rPr lang="en-US" sz="2400" dirty="0" smtClean="0">
                <a:sym typeface="Wingdings" panose="05000000000000000000" pitchFamily="2" charset="2"/>
              </a:rPr>
              <a:t> Mood</a:t>
            </a:r>
            <a:endParaRPr lang="en-US" sz="2400" dirty="0"/>
          </a:p>
        </p:txBody>
      </p:sp>
    </p:spTree>
    <p:extLst>
      <p:ext uri="{BB962C8B-B14F-4D97-AF65-F5344CB8AC3E}">
        <p14:creationId xmlns:p14="http://schemas.microsoft.com/office/powerpoint/2010/main" val="35746264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a:t>
            </a:r>
            <a:endParaRPr lang="en-US" dirty="0"/>
          </a:p>
        </p:txBody>
      </p:sp>
      <p:sp>
        <p:nvSpPr>
          <p:cNvPr id="3" name="Content Placeholder 2"/>
          <p:cNvSpPr>
            <a:spLocks noGrp="1"/>
          </p:cNvSpPr>
          <p:nvPr>
            <p:ph idx="1"/>
          </p:nvPr>
        </p:nvSpPr>
        <p:spPr/>
        <p:txBody>
          <a:bodyPr>
            <a:normAutofit/>
          </a:bodyPr>
          <a:lstStyle/>
          <a:p>
            <a:r>
              <a:rPr lang="en-US" sz="3200" dirty="0" smtClean="0"/>
              <a:t>Indicative, conditional, potential, subjunctive, imperative, optative, jussive, concessive etc.</a:t>
            </a:r>
            <a:endParaRPr lang="en-US" sz="3200" dirty="0"/>
          </a:p>
        </p:txBody>
      </p:sp>
    </p:spTree>
    <p:extLst>
      <p:ext uri="{BB962C8B-B14F-4D97-AF65-F5344CB8AC3E}">
        <p14:creationId xmlns:p14="http://schemas.microsoft.com/office/powerpoint/2010/main" val="8964122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Kroeger</a:t>
            </a:r>
            <a:endParaRPr lang="en-US" dirty="0"/>
          </a:p>
        </p:txBody>
      </p:sp>
      <p:sp>
        <p:nvSpPr>
          <p:cNvPr id="3" name="Content Placeholder 2"/>
          <p:cNvSpPr>
            <a:spLocks noGrp="1"/>
          </p:cNvSpPr>
          <p:nvPr>
            <p:ph idx="1"/>
          </p:nvPr>
        </p:nvSpPr>
        <p:spPr/>
        <p:txBody>
          <a:bodyPr>
            <a:normAutofit/>
          </a:bodyPr>
          <a:lstStyle/>
          <a:p>
            <a:r>
              <a:rPr lang="en-US" sz="2800" dirty="0" smtClean="0"/>
              <a:t>Deontic vs. epistemic modality.  Identify the type of modality in the following statements:</a:t>
            </a:r>
          </a:p>
          <a:p>
            <a:r>
              <a:rPr lang="en-US" sz="2800" dirty="0" smtClean="0"/>
              <a:t>1. You must leave tomorrow.</a:t>
            </a:r>
          </a:p>
          <a:p>
            <a:r>
              <a:rPr lang="en-US" sz="2800" dirty="0" smtClean="0"/>
              <a:t>2. You must have offended the Prime Minister very seriously.</a:t>
            </a:r>
          </a:p>
          <a:p>
            <a:r>
              <a:rPr lang="en-US" sz="2800" dirty="0" smtClean="0"/>
              <a:t>3. You must be very patient.</a:t>
            </a:r>
          </a:p>
          <a:p>
            <a:r>
              <a:rPr lang="en-US" sz="2800" dirty="0" smtClean="0"/>
              <a:t>4. You must use a Mac.</a:t>
            </a:r>
          </a:p>
          <a:p>
            <a:r>
              <a:rPr lang="en-US" sz="2800" dirty="0" smtClean="0"/>
              <a:t>5. You must be using a Mac.</a:t>
            </a:r>
            <a:endParaRPr lang="en-US" sz="2800" dirty="0"/>
          </a:p>
        </p:txBody>
      </p:sp>
    </p:spTree>
    <p:extLst>
      <p:ext uri="{BB962C8B-B14F-4D97-AF65-F5344CB8AC3E}">
        <p14:creationId xmlns:p14="http://schemas.microsoft.com/office/powerpoint/2010/main" val="12151438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Evidentiality</a:t>
            </a:r>
            <a:r>
              <a:rPr lang="en-US" dirty="0" smtClean="0"/>
              <a:t> </a:t>
            </a:r>
            <a:endParaRPr lang="en-US" dirty="0"/>
          </a:p>
        </p:txBody>
      </p:sp>
      <p:sp>
        <p:nvSpPr>
          <p:cNvPr id="3" name="Content Placeholder 2"/>
          <p:cNvSpPr>
            <a:spLocks noGrp="1"/>
          </p:cNvSpPr>
          <p:nvPr>
            <p:ph idx="1"/>
          </p:nvPr>
        </p:nvSpPr>
        <p:spPr>
          <a:xfrm>
            <a:off x="874644" y="1537252"/>
            <a:ext cx="10111408" cy="5009322"/>
          </a:xfrm>
        </p:spPr>
        <p:txBody>
          <a:bodyPr>
            <a:normAutofit/>
          </a:bodyPr>
          <a:lstStyle/>
          <a:p>
            <a:r>
              <a:rPr lang="en-US" sz="2400" dirty="0" smtClean="0"/>
              <a:t>Allows the reader to communicate attitude toward source of information</a:t>
            </a:r>
          </a:p>
          <a:p>
            <a:r>
              <a:rPr lang="en-US" sz="2400" dirty="0" smtClean="0"/>
              <a:t>How certain they are about something they are saying.</a:t>
            </a:r>
          </a:p>
          <a:p>
            <a:r>
              <a:rPr lang="en-US" sz="2400" dirty="0" smtClean="0"/>
              <a:t>English doesn’t encode this grammatically</a:t>
            </a:r>
          </a:p>
          <a:p>
            <a:r>
              <a:rPr lang="en-US" sz="2400" dirty="0" smtClean="0"/>
              <a:t>Some languages do.</a:t>
            </a:r>
          </a:p>
          <a:p>
            <a:r>
              <a:rPr lang="en-US" sz="2400" dirty="0" smtClean="0"/>
              <a:t>Some are optional</a:t>
            </a:r>
          </a:p>
          <a:p>
            <a:r>
              <a:rPr lang="en-US" sz="2400" dirty="0" smtClean="0"/>
              <a:t>Some are obligatory</a:t>
            </a:r>
          </a:p>
          <a:p>
            <a:r>
              <a:rPr lang="en-US" sz="2400" dirty="0" smtClean="0"/>
              <a:t>“Accuracy on the part of the speaker is a crucial element in the public reputation of individuals; misuse of data-source is somehow somewhat less than human, or insulting to the listener.” Hardman</a:t>
            </a:r>
            <a:endParaRPr lang="en-US" sz="2400" dirty="0"/>
          </a:p>
        </p:txBody>
      </p:sp>
    </p:spTree>
    <p:extLst>
      <p:ext uri="{BB962C8B-B14F-4D97-AF65-F5344CB8AC3E}">
        <p14:creationId xmlns:p14="http://schemas.microsoft.com/office/powerpoint/2010/main" val="33552632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err="1" smtClean="0"/>
              <a:t>Riemer</a:t>
            </a:r>
            <a:endParaRPr lang="en-US" dirty="0"/>
          </a:p>
        </p:txBody>
      </p:sp>
      <p:sp>
        <p:nvSpPr>
          <p:cNvPr id="3" name="Content Placeholder 2"/>
          <p:cNvSpPr>
            <a:spLocks noGrp="1"/>
          </p:cNvSpPr>
          <p:nvPr>
            <p:ph idx="1"/>
          </p:nvPr>
        </p:nvSpPr>
        <p:spPr/>
        <p:txBody>
          <a:bodyPr/>
          <a:lstStyle/>
          <a:p>
            <a:r>
              <a:rPr lang="en-US" dirty="0" smtClean="0"/>
              <a:t>Suggest some criteria for determining parts of speech in English.</a:t>
            </a:r>
          </a:p>
          <a:p>
            <a:r>
              <a:rPr lang="en-US" dirty="0"/>
              <a:t> </a:t>
            </a:r>
            <a:endParaRPr lang="en-US" dirty="0" smtClean="0"/>
          </a:p>
          <a:p>
            <a:r>
              <a:rPr lang="en-US" dirty="0" smtClean="0"/>
              <a:t>Consider the following test-frame for adverbs (Radford, 2004)</a:t>
            </a:r>
          </a:p>
          <a:p>
            <a:r>
              <a:rPr lang="en-US" dirty="0" smtClean="0"/>
              <a:t>He treats her ______________</a:t>
            </a:r>
          </a:p>
          <a:p>
            <a:r>
              <a:rPr lang="en-US" dirty="0" smtClean="0"/>
              <a:t>She behaved ____________</a:t>
            </a:r>
          </a:p>
          <a:p>
            <a:r>
              <a:rPr lang="en-US" dirty="0" smtClean="0"/>
              <a:t>He worded the statement _____________</a:t>
            </a:r>
          </a:p>
          <a:p>
            <a:r>
              <a:rPr lang="en-US" dirty="0" smtClean="0"/>
              <a:t>Does this work for all and only those words which we traditionally classify adverbs?</a:t>
            </a:r>
            <a:endParaRPr lang="en-US" dirty="0"/>
          </a:p>
        </p:txBody>
      </p:sp>
    </p:spTree>
    <p:extLst>
      <p:ext uri="{BB962C8B-B14F-4D97-AF65-F5344CB8AC3E}">
        <p14:creationId xmlns:p14="http://schemas.microsoft.com/office/powerpoint/2010/main" val="429073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meeting the challenges</a:t>
            </a:r>
            <a:endParaRPr lang="en-US" dirty="0"/>
          </a:p>
        </p:txBody>
      </p:sp>
      <p:sp>
        <p:nvSpPr>
          <p:cNvPr id="3" name="Content Placeholder 2"/>
          <p:cNvSpPr>
            <a:spLocks noGrp="1"/>
          </p:cNvSpPr>
          <p:nvPr>
            <p:ph idx="1"/>
          </p:nvPr>
        </p:nvSpPr>
        <p:spPr/>
        <p:txBody>
          <a:bodyPr>
            <a:normAutofit/>
          </a:bodyPr>
          <a:lstStyle/>
          <a:p>
            <a:r>
              <a:rPr lang="en-US" sz="2800" dirty="0" smtClean="0"/>
              <a:t>1. Circularity– semantic metalanguage.  But is it possible?</a:t>
            </a:r>
          </a:p>
          <a:p>
            <a:r>
              <a:rPr lang="en-US" sz="2800" dirty="0" smtClean="0"/>
              <a:t>2. Encyclopedic knowledge—how much is needed in order to use a word?  Representation, concepts, categories…</a:t>
            </a:r>
          </a:p>
          <a:p>
            <a:r>
              <a:rPr lang="en-US" sz="2800" dirty="0" smtClean="0"/>
              <a:t>3. Context—conventional/literal meaning vs contextual meaning, figurative meaning etc.</a:t>
            </a:r>
          </a:p>
          <a:p>
            <a:r>
              <a:rPr lang="en-US" sz="2800" dirty="0" smtClean="0"/>
              <a:t>Is this even possible? </a:t>
            </a:r>
          </a:p>
          <a:p>
            <a:r>
              <a:rPr lang="en-US" sz="2800" dirty="0" smtClean="0"/>
              <a:t>Leads to pragmatics</a:t>
            </a:r>
            <a:endParaRPr lang="en-US" sz="2800" dirty="0"/>
          </a:p>
        </p:txBody>
      </p:sp>
    </p:spTree>
    <p:extLst>
      <p:ext uri="{BB962C8B-B14F-4D97-AF65-F5344CB8AC3E}">
        <p14:creationId xmlns:p14="http://schemas.microsoft.com/office/powerpoint/2010/main" val="12131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descriptions of future events:</a:t>
            </a:r>
            <a:endParaRPr lang="en-US" dirty="0"/>
          </a:p>
        </p:txBody>
      </p:sp>
      <p:sp>
        <p:nvSpPr>
          <p:cNvPr id="3" name="Content Placeholder 2"/>
          <p:cNvSpPr>
            <a:spLocks noGrp="1"/>
          </p:cNvSpPr>
          <p:nvPr>
            <p:ph idx="1"/>
          </p:nvPr>
        </p:nvSpPr>
        <p:spPr/>
        <p:txBody>
          <a:bodyPr>
            <a:normAutofit/>
          </a:bodyPr>
          <a:lstStyle/>
          <a:p>
            <a:r>
              <a:rPr lang="en-US" sz="2800" dirty="0" smtClean="0"/>
              <a:t>Q: When are you flying/do you fly out?</a:t>
            </a:r>
          </a:p>
          <a:p>
            <a:r>
              <a:rPr lang="en-US" sz="2800" dirty="0" smtClean="0"/>
              <a:t>A: I’m leaving/I leave next week.</a:t>
            </a:r>
          </a:p>
          <a:p>
            <a:endParaRPr lang="en-US" sz="2800" dirty="0"/>
          </a:p>
          <a:p>
            <a:r>
              <a:rPr lang="en-US" sz="2800" dirty="0" smtClean="0"/>
              <a:t>Can you discern any regular semantic difference between the simple present and the continuous on the basis of this reply?</a:t>
            </a:r>
            <a:endParaRPr lang="en-US" sz="2800" dirty="0"/>
          </a:p>
        </p:txBody>
      </p:sp>
    </p:spTree>
    <p:extLst>
      <p:ext uri="{BB962C8B-B14F-4D97-AF65-F5344CB8AC3E}">
        <p14:creationId xmlns:p14="http://schemas.microsoft.com/office/powerpoint/2010/main" val="204295149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Roles</a:t>
            </a:r>
            <a:endParaRPr lang="en-US" dirty="0"/>
          </a:p>
        </p:txBody>
      </p:sp>
      <p:sp>
        <p:nvSpPr>
          <p:cNvPr id="3" name="Content Placeholder 2"/>
          <p:cNvSpPr>
            <a:spLocks noGrp="1"/>
          </p:cNvSpPr>
          <p:nvPr>
            <p:ph idx="1"/>
          </p:nvPr>
        </p:nvSpPr>
        <p:spPr>
          <a:xfrm>
            <a:off x="1103312" y="1391478"/>
            <a:ext cx="10412827" cy="5181600"/>
          </a:xfrm>
        </p:spPr>
        <p:txBody>
          <a:bodyPr>
            <a:normAutofit/>
          </a:bodyPr>
          <a:lstStyle/>
          <a:p>
            <a:r>
              <a:rPr lang="en-US" sz="2400" dirty="0" smtClean="0"/>
              <a:t>AGENT (sometimes under ACTOR)</a:t>
            </a:r>
          </a:p>
          <a:p>
            <a:r>
              <a:rPr lang="en-US" sz="2400" dirty="0" smtClean="0"/>
              <a:t>PATIENT</a:t>
            </a:r>
          </a:p>
          <a:p>
            <a:r>
              <a:rPr lang="en-US" sz="2400" dirty="0" smtClean="0"/>
              <a:t>THEME (sometimes these two are argued to be the same)</a:t>
            </a:r>
          </a:p>
          <a:p>
            <a:r>
              <a:rPr lang="en-US" sz="2400" dirty="0"/>
              <a:t>EXPERIENCER</a:t>
            </a:r>
          </a:p>
          <a:p>
            <a:r>
              <a:rPr lang="en-US" sz="2400" dirty="0"/>
              <a:t>BENEFICIARY</a:t>
            </a:r>
          </a:p>
          <a:p>
            <a:r>
              <a:rPr lang="en-US" sz="2400" dirty="0"/>
              <a:t>INSTRUMENT</a:t>
            </a:r>
          </a:p>
          <a:p>
            <a:r>
              <a:rPr lang="en-US" sz="2400" dirty="0"/>
              <a:t>LOCATION</a:t>
            </a:r>
          </a:p>
          <a:p>
            <a:r>
              <a:rPr lang="en-US" sz="2400" dirty="0"/>
              <a:t>GOAL</a:t>
            </a:r>
          </a:p>
          <a:p>
            <a:r>
              <a:rPr lang="en-US" sz="2400" dirty="0"/>
              <a:t>SOURCE</a:t>
            </a:r>
          </a:p>
          <a:p>
            <a:r>
              <a:rPr lang="en-US" sz="2400" dirty="0"/>
              <a:t>STIMULUS (FORCE)</a:t>
            </a:r>
          </a:p>
          <a:p>
            <a:endParaRPr lang="en-US" dirty="0" smtClean="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thematic roles</a:t>
            </a:r>
            <a:endParaRPr lang="en-US" dirty="0"/>
          </a:p>
        </p:txBody>
      </p:sp>
      <p:sp>
        <p:nvSpPr>
          <p:cNvPr id="3" name="Content Placeholder 2"/>
          <p:cNvSpPr>
            <a:spLocks noGrp="1"/>
          </p:cNvSpPr>
          <p:nvPr>
            <p:ph idx="1"/>
          </p:nvPr>
        </p:nvSpPr>
        <p:spPr/>
        <p:txBody>
          <a:bodyPr/>
          <a:lstStyle/>
          <a:p>
            <a:r>
              <a:rPr lang="en-US" sz="3600" dirty="0"/>
              <a:t>AGENT (sometimes under ACTOR)</a:t>
            </a:r>
          </a:p>
          <a:p>
            <a:r>
              <a:rPr lang="en-US" sz="3600" dirty="0"/>
              <a:t>PATIENT</a:t>
            </a:r>
          </a:p>
          <a:p>
            <a:r>
              <a:rPr lang="en-US" sz="3600" dirty="0"/>
              <a:t>THEME (sometimes these two are argued to be the same)</a:t>
            </a:r>
          </a:p>
          <a:p>
            <a:r>
              <a:rPr lang="en-US" sz="3600" dirty="0"/>
              <a:t>EXPERIENCER</a:t>
            </a:r>
          </a:p>
          <a:p>
            <a:r>
              <a:rPr lang="en-US" sz="3600" dirty="0"/>
              <a:t>BENEFICIARY</a:t>
            </a:r>
          </a:p>
          <a:p>
            <a:endParaRPr lang="en-US" dirty="0"/>
          </a:p>
        </p:txBody>
      </p:sp>
    </p:spTree>
    <p:extLst>
      <p:ext uri="{BB962C8B-B14F-4D97-AF65-F5344CB8AC3E}">
        <p14:creationId xmlns:p14="http://schemas.microsoft.com/office/powerpoint/2010/main" val="22093017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sp>
        <p:nvSpPr>
          <p:cNvPr id="3" name="Content Placeholder 2"/>
          <p:cNvSpPr>
            <a:spLocks noGrp="1"/>
          </p:cNvSpPr>
          <p:nvPr>
            <p:ph idx="1"/>
          </p:nvPr>
        </p:nvSpPr>
        <p:spPr/>
        <p:txBody>
          <a:bodyPr/>
          <a:lstStyle/>
          <a:p>
            <a:r>
              <a:rPr lang="en-US" sz="4000" dirty="0"/>
              <a:t>INSTRUMENT</a:t>
            </a:r>
          </a:p>
          <a:p>
            <a:r>
              <a:rPr lang="en-US" sz="4000" dirty="0"/>
              <a:t>LOCATION</a:t>
            </a:r>
          </a:p>
          <a:p>
            <a:r>
              <a:rPr lang="en-US" sz="4000" dirty="0"/>
              <a:t>GOAL</a:t>
            </a:r>
          </a:p>
          <a:p>
            <a:r>
              <a:rPr lang="en-US" sz="4000" dirty="0"/>
              <a:t>SOURCE</a:t>
            </a:r>
          </a:p>
          <a:p>
            <a:r>
              <a:rPr lang="en-US" sz="4000" dirty="0"/>
              <a:t>STIMULUS (FORCE)</a:t>
            </a:r>
          </a:p>
          <a:p>
            <a:endParaRPr lang="en-US" dirty="0"/>
          </a:p>
        </p:txBody>
      </p:sp>
    </p:spTree>
    <p:extLst>
      <p:ext uri="{BB962C8B-B14F-4D97-AF65-F5344CB8AC3E}">
        <p14:creationId xmlns:p14="http://schemas.microsoft.com/office/powerpoint/2010/main" val="37699010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for identifying thematic roles</a:t>
            </a:r>
            <a:endParaRPr lang="en-US" dirty="0"/>
          </a:p>
        </p:txBody>
      </p:sp>
      <p:sp>
        <p:nvSpPr>
          <p:cNvPr id="3" name="Content Placeholder 2"/>
          <p:cNvSpPr>
            <a:spLocks noGrp="1"/>
          </p:cNvSpPr>
          <p:nvPr>
            <p:ph idx="1"/>
          </p:nvPr>
        </p:nvSpPr>
        <p:spPr/>
        <p:txBody>
          <a:bodyPr/>
          <a:lstStyle/>
          <a:p>
            <a:r>
              <a:rPr lang="en-US" sz="4000" dirty="0" smtClean="0"/>
              <a:t>AG: “deliberately, on purpose”</a:t>
            </a:r>
          </a:p>
          <a:p>
            <a:r>
              <a:rPr lang="en-US" sz="4000" dirty="0" smtClean="0"/>
              <a:t>Frame for AC and PA</a:t>
            </a:r>
          </a:p>
          <a:p>
            <a:endParaRPr lang="en-US" dirty="0"/>
          </a:p>
        </p:txBody>
      </p:sp>
    </p:spTree>
    <p:extLst>
      <p:ext uri="{BB962C8B-B14F-4D97-AF65-F5344CB8AC3E}">
        <p14:creationId xmlns:p14="http://schemas.microsoft.com/office/powerpoint/2010/main" val="348089038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6" y="304800"/>
            <a:ext cx="10601738" cy="6255026"/>
          </a:xfrm>
        </p:spPr>
        <p:txBody>
          <a:bodyPr>
            <a:normAutofit/>
          </a:bodyPr>
          <a:lstStyle/>
          <a:p>
            <a:r>
              <a:rPr lang="en-US" sz="2800" dirty="0" smtClean="0"/>
              <a:t>Verb “break”, (unlike “raise”) allows all three thematic roles</a:t>
            </a:r>
          </a:p>
          <a:p>
            <a:r>
              <a:rPr lang="en-US" sz="2800" dirty="0" smtClean="0"/>
              <a:t>“This process of different roles occupying the subject position is a hierarchical process” (in many, if not all languages).</a:t>
            </a:r>
          </a:p>
          <a:p>
            <a:r>
              <a:rPr lang="en-US" sz="2800" dirty="0" smtClean="0"/>
              <a:t>6.5</a:t>
            </a:r>
          </a:p>
          <a:p>
            <a:r>
              <a:rPr lang="en-US" sz="2800" dirty="0" smtClean="0"/>
              <a:t>AGENT</a:t>
            </a:r>
            <a:r>
              <a:rPr lang="en-US" sz="2800" dirty="0" smtClean="0">
                <a:sym typeface="Wingdings" panose="05000000000000000000" pitchFamily="2" charset="2"/>
              </a:rPr>
              <a:t> RECIP/BEN THEME/PAT  INSTR LOCATION</a:t>
            </a:r>
          </a:p>
          <a:p>
            <a:r>
              <a:rPr lang="en-US" sz="2800" dirty="0" smtClean="0">
                <a:sym typeface="Wingdings" panose="05000000000000000000" pitchFamily="2" charset="2"/>
              </a:rPr>
              <a:t>Leftmost elements are preferred/basic/expected</a:t>
            </a:r>
          </a:p>
          <a:p>
            <a:r>
              <a:rPr lang="en-US" sz="2800" dirty="0" smtClean="0">
                <a:sym typeface="Wingdings" panose="05000000000000000000" pitchFamily="2" charset="2"/>
              </a:rPr>
              <a:t>And</a:t>
            </a:r>
          </a:p>
          <a:p>
            <a:r>
              <a:rPr lang="en-US" sz="2800" dirty="0" smtClean="0">
                <a:sym typeface="Wingdings" panose="05000000000000000000" pitchFamily="2" charset="2"/>
              </a:rPr>
              <a:t>Rule of expectation, “if a language allows the LOC role to be subject, we expect it will allow all the rest.”</a:t>
            </a:r>
          </a:p>
          <a:p>
            <a:r>
              <a:rPr lang="en-US" sz="2800" dirty="0" smtClean="0">
                <a:sym typeface="Wingdings" panose="05000000000000000000" pitchFamily="2" charset="2"/>
              </a:rPr>
              <a:t>6.51 </a:t>
            </a:r>
            <a:r>
              <a:rPr lang="en-US" sz="2800" dirty="0" err="1" smtClean="0">
                <a:sym typeface="Wingdings" panose="05000000000000000000" pitchFamily="2" charset="2"/>
              </a:rPr>
              <a:t>ff</a:t>
            </a:r>
            <a:endParaRPr lang="en-US" sz="2800" dirty="0"/>
          </a:p>
        </p:txBody>
      </p:sp>
    </p:spTree>
    <p:extLst>
      <p:ext uri="{BB962C8B-B14F-4D97-AF65-F5344CB8AC3E}">
        <p14:creationId xmlns:p14="http://schemas.microsoft.com/office/powerpoint/2010/main" val="100764537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and Thematic Role Grids</a:t>
            </a:r>
            <a:endParaRPr lang="en-US" dirty="0"/>
          </a:p>
        </p:txBody>
      </p:sp>
      <p:sp>
        <p:nvSpPr>
          <p:cNvPr id="3" name="Content Placeholder 2"/>
          <p:cNvSpPr>
            <a:spLocks noGrp="1"/>
          </p:cNvSpPr>
          <p:nvPr>
            <p:ph idx="1"/>
          </p:nvPr>
        </p:nvSpPr>
        <p:spPr>
          <a:xfrm>
            <a:off x="424070" y="1298714"/>
            <a:ext cx="10893287" cy="5274364"/>
          </a:xfrm>
        </p:spPr>
        <p:txBody>
          <a:bodyPr/>
          <a:lstStyle/>
          <a:p>
            <a:r>
              <a:rPr lang="en-US" sz="2400" dirty="0" smtClean="0"/>
              <a:t>Verbs (like raise, rise, drive, put) have particular requirements for their thematic roles.</a:t>
            </a:r>
          </a:p>
          <a:p>
            <a:r>
              <a:rPr lang="en-US" sz="2400" dirty="0" smtClean="0"/>
              <a:t>This is part of a speaker’s knowledge of the language and is expected to be a part of lexical information stored for verbs.</a:t>
            </a:r>
          </a:p>
          <a:p>
            <a:r>
              <a:rPr lang="en-US" sz="2400" dirty="0" smtClean="0"/>
              <a:t>6.58  put V: &lt;</a:t>
            </a:r>
            <a:r>
              <a:rPr lang="en-US" sz="2400" u="sng" dirty="0" smtClean="0"/>
              <a:t>AGENT</a:t>
            </a:r>
            <a:r>
              <a:rPr lang="en-US" sz="2400" dirty="0" smtClean="0"/>
              <a:t>, THEME, LOCATION&gt;</a:t>
            </a:r>
          </a:p>
          <a:p>
            <a:r>
              <a:rPr lang="en-US" sz="2400" dirty="0" smtClean="0"/>
              <a:t>Underlined means typically subject of the verb</a:t>
            </a:r>
          </a:p>
          <a:p>
            <a:r>
              <a:rPr lang="en-US" sz="2400" dirty="0" smtClean="0"/>
              <a:t>6.59 </a:t>
            </a:r>
            <a:r>
              <a:rPr lang="en-US" sz="2400" dirty="0" err="1" smtClean="0"/>
              <a:t>John</a:t>
            </a:r>
            <a:r>
              <a:rPr lang="en-US" sz="2400" baseline="-25000" dirty="0" err="1" smtClean="0"/>
              <a:t>AG</a:t>
            </a:r>
            <a:r>
              <a:rPr lang="en-US" sz="2400" dirty="0" smtClean="0"/>
              <a:t> put the </a:t>
            </a:r>
            <a:r>
              <a:rPr lang="en-US" sz="2400" dirty="0" err="1" smtClean="0"/>
              <a:t>book</a:t>
            </a:r>
            <a:r>
              <a:rPr lang="en-US" sz="2400" baseline="-25000" dirty="0" err="1" smtClean="0"/>
              <a:t>TH</a:t>
            </a:r>
            <a:r>
              <a:rPr lang="en-US" sz="2400" dirty="0" smtClean="0"/>
              <a:t> on the </a:t>
            </a:r>
            <a:r>
              <a:rPr lang="en-US" sz="2400" dirty="0" err="1" smtClean="0"/>
              <a:t>shelf</a:t>
            </a:r>
            <a:r>
              <a:rPr lang="en-US" sz="2400" baseline="-25000" dirty="0" err="1" smtClean="0"/>
              <a:t>LOC</a:t>
            </a:r>
            <a:endParaRPr lang="en-US" sz="2400" baseline="-25000" dirty="0" smtClean="0"/>
          </a:p>
          <a:p>
            <a:r>
              <a:rPr lang="en-US" sz="2400" dirty="0"/>
              <a:t>Not all nominals are </a:t>
            </a:r>
            <a:r>
              <a:rPr lang="en-US" sz="2400" dirty="0" smtClean="0"/>
              <a:t>arguments. We can use tests to identify them.</a:t>
            </a:r>
          </a:p>
          <a:p>
            <a:r>
              <a:rPr lang="en-US" sz="2400" dirty="0" smtClean="0"/>
              <a:t>See 6.6 and 6.61</a:t>
            </a:r>
            <a:endParaRPr lang="en-US" sz="2400" dirty="0"/>
          </a:p>
          <a:p>
            <a:endParaRPr lang="en-US" baseline="-25000" dirty="0" smtClean="0"/>
          </a:p>
        </p:txBody>
      </p:sp>
    </p:spTree>
    <p:extLst>
      <p:ext uri="{BB962C8B-B14F-4D97-AF65-F5344CB8AC3E}">
        <p14:creationId xmlns:p14="http://schemas.microsoft.com/office/powerpoint/2010/main" val="23495979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Make theta grids for:</a:t>
            </a:r>
          </a:p>
          <a:p>
            <a:r>
              <a:rPr lang="en-US" sz="2800" dirty="0" smtClean="0"/>
              <a:t>1. receive</a:t>
            </a:r>
          </a:p>
          <a:p>
            <a:r>
              <a:rPr lang="en-US" sz="2800" dirty="0" smtClean="0"/>
              <a:t>2. repair</a:t>
            </a:r>
          </a:p>
          <a:p>
            <a:r>
              <a:rPr lang="en-US" sz="2800" dirty="0" smtClean="0"/>
              <a:t>3. snore</a:t>
            </a:r>
            <a:endParaRPr lang="en-US" sz="2800" dirty="0"/>
          </a:p>
        </p:txBody>
      </p:sp>
    </p:spTree>
    <p:extLst>
      <p:ext uri="{BB962C8B-B14F-4D97-AF65-F5344CB8AC3E}">
        <p14:creationId xmlns:p14="http://schemas.microsoft.com/office/powerpoint/2010/main" val="428089427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1103312" y="2052918"/>
            <a:ext cx="10359818" cy="4195481"/>
          </a:xfrm>
        </p:spPr>
        <p:txBody>
          <a:bodyPr/>
          <a:lstStyle/>
          <a:p>
            <a:r>
              <a:rPr lang="en-US" sz="3200" dirty="0" smtClean="0"/>
              <a:t>John received </a:t>
            </a:r>
            <a:r>
              <a:rPr lang="en-US" sz="3200" smtClean="0"/>
              <a:t>a message on his phone.</a:t>
            </a:r>
            <a:endParaRPr lang="en-US" sz="3200" dirty="0" smtClean="0"/>
          </a:p>
          <a:p>
            <a:r>
              <a:rPr lang="en-US" sz="3200" dirty="0" smtClean="0"/>
              <a:t>1</a:t>
            </a:r>
            <a:r>
              <a:rPr lang="en-US" sz="3200" dirty="0"/>
              <a:t>. </a:t>
            </a:r>
            <a:r>
              <a:rPr lang="en-US" sz="3200" dirty="0" smtClean="0"/>
              <a:t>receive V: &lt;</a:t>
            </a:r>
            <a:r>
              <a:rPr lang="en-US" sz="3200" u="sng" dirty="0" smtClean="0"/>
              <a:t>RECIPIENT</a:t>
            </a:r>
            <a:r>
              <a:rPr lang="en-US" sz="3200" dirty="0" smtClean="0"/>
              <a:t>, THEME, LOCATION&gt;</a:t>
            </a:r>
          </a:p>
          <a:p>
            <a:r>
              <a:rPr lang="en-US" sz="3200" dirty="0" smtClean="0"/>
              <a:t>Sue repaired the truck.</a:t>
            </a:r>
            <a:endParaRPr lang="en-US" sz="3200" dirty="0"/>
          </a:p>
          <a:p>
            <a:r>
              <a:rPr lang="en-US" sz="3200" dirty="0"/>
              <a:t>2. </a:t>
            </a:r>
            <a:r>
              <a:rPr lang="en-US" sz="3200" dirty="0" smtClean="0"/>
              <a:t>repair V: &lt;</a:t>
            </a:r>
            <a:r>
              <a:rPr lang="en-US" sz="3200" u="sng" dirty="0" smtClean="0"/>
              <a:t>AGENT</a:t>
            </a:r>
            <a:r>
              <a:rPr lang="en-US" sz="3200" dirty="0" smtClean="0"/>
              <a:t>, PATIENT&gt;</a:t>
            </a:r>
          </a:p>
          <a:p>
            <a:r>
              <a:rPr lang="en-US" sz="3200" dirty="0" smtClean="0"/>
              <a:t>Evelyn snored.</a:t>
            </a:r>
            <a:endParaRPr lang="en-US" sz="3200" dirty="0"/>
          </a:p>
          <a:p>
            <a:r>
              <a:rPr lang="en-US" sz="3200" dirty="0"/>
              <a:t>3. </a:t>
            </a:r>
            <a:r>
              <a:rPr lang="en-US" sz="3200" dirty="0" smtClean="0"/>
              <a:t>snore V: &lt;</a:t>
            </a:r>
            <a:r>
              <a:rPr lang="en-US" sz="3200" u="sng" dirty="0" smtClean="0"/>
              <a:t>EXPERIENCER</a:t>
            </a:r>
            <a:r>
              <a:rPr lang="en-US" sz="3200" dirty="0" smtClean="0"/>
              <a:t>&gt;</a:t>
            </a:r>
            <a:endParaRPr lang="en-US" sz="3200" dirty="0"/>
          </a:p>
          <a:p>
            <a:endParaRPr lang="en-US" dirty="0"/>
          </a:p>
        </p:txBody>
      </p:sp>
    </p:spTree>
    <p:extLst>
      <p:ext uri="{BB962C8B-B14F-4D97-AF65-F5344CB8AC3E}">
        <p14:creationId xmlns:p14="http://schemas.microsoft.com/office/powerpoint/2010/main" val="10155778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584200"/>
            <a:ext cx="9779000" cy="5956300"/>
          </a:xfrm>
        </p:spPr>
        <p:txBody>
          <a:bodyPr/>
          <a:lstStyle/>
          <a:p>
            <a:r>
              <a:rPr lang="en-US" sz="3200" dirty="0" smtClean="0"/>
              <a:t>Verbs form classes, which share the same role grids (theta grid, thematic role grid)</a:t>
            </a:r>
          </a:p>
          <a:p>
            <a:r>
              <a:rPr lang="en-US" sz="3200" dirty="0" smtClean="0"/>
              <a:t>Give, lend, supply, pay, donate, contribute, are in a class of TRANSFER, or GIVING verbs and all follow:</a:t>
            </a:r>
          </a:p>
          <a:p>
            <a:r>
              <a:rPr lang="en-US" sz="3200" dirty="0" smtClean="0"/>
              <a:t>V: &lt;</a:t>
            </a:r>
            <a:r>
              <a:rPr lang="en-US" sz="3200" u="sng" dirty="0" smtClean="0"/>
              <a:t>AGENT</a:t>
            </a:r>
            <a:r>
              <a:rPr lang="en-US" sz="3200" dirty="0" smtClean="0"/>
              <a:t>, THEME, RECIPIENT&gt;</a:t>
            </a:r>
          </a:p>
          <a:p>
            <a:r>
              <a:rPr lang="en-US" sz="3200" dirty="0" smtClean="0"/>
              <a:t>Or verbs like receive, accept, borrow, buy, purchase, rent, hire:</a:t>
            </a:r>
          </a:p>
          <a:p>
            <a:r>
              <a:rPr lang="en-US" sz="3200" dirty="0" smtClean="0"/>
              <a:t>V: &lt;</a:t>
            </a:r>
            <a:r>
              <a:rPr lang="en-US" sz="3200" u="sng" dirty="0" smtClean="0"/>
              <a:t>AGENT</a:t>
            </a:r>
            <a:r>
              <a:rPr lang="en-US" sz="3200" dirty="0" smtClean="0"/>
              <a:t>, THEME, SOURCE&gt;</a:t>
            </a:r>
          </a:p>
          <a:p>
            <a:endParaRPr lang="en-US" dirty="0" smtClean="0"/>
          </a:p>
          <a:p>
            <a:endParaRPr lang="en-US" dirty="0"/>
          </a:p>
        </p:txBody>
      </p:sp>
    </p:spTree>
    <p:extLst>
      <p:ext uri="{BB962C8B-B14F-4D97-AF65-F5344CB8AC3E}">
        <p14:creationId xmlns:p14="http://schemas.microsoft.com/office/powerpoint/2010/main" val="367455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central issue</a:t>
            </a:r>
            <a:endParaRPr lang="en-US" dirty="0"/>
          </a:p>
        </p:txBody>
      </p:sp>
      <p:sp>
        <p:nvSpPr>
          <p:cNvPr id="3" name="Content Placeholder 2"/>
          <p:cNvSpPr>
            <a:spLocks noGrp="1"/>
          </p:cNvSpPr>
          <p:nvPr>
            <p:ph idx="1"/>
          </p:nvPr>
        </p:nvSpPr>
        <p:spPr>
          <a:xfrm>
            <a:off x="1024128" y="1881809"/>
            <a:ext cx="10081194" cy="4427551"/>
          </a:xfrm>
        </p:spPr>
        <p:txBody>
          <a:bodyPr>
            <a:normAutofit/>
          </a:bodyPr>
          <a:lstStyle/>
          <a:p>
            <a:r>
              <a:rPr lang="en-US" sz="2800" dirty="0" smtClean="0"/>
              <a:t>The relationship between word meaning and sentence meaning</a:t>
            </a:r>
          </a:p>
          <a:p>
            <a:r>
              <a:rPr lang="en-US" sz="2800" dirty="0" smtClean="0"/>
              <a:t>What is productivity?</a:t>
            </a:r>
          </a:p>
          <a:p>
            <a:r>
              <a:rPr lang="en-US" sz="2800" dirty="0" smtClean="0"/>
              <a:t>“speakers regularly create sentences that they have never used or heard before” p9</a:t>
            </a:r>
          </a:p>
          <a:p>
            <a:r>
              <a:rPr lang="en-US" sz="2800" dirty="0" smtClean="0"/>
              <a:t>Make one right now:</a:t>
            </a:r>
          </a:p>
          <a:p>
            <a:r>
              <a:rPr lang="en-US" sz="2800" dirty="0" smtClean="0"/>
              <a:t>According to Generative Grammar, with “a relatively small number of combinatory rules… speakers use a finite set of words to create a very large, perhaps infinite number of sentences”</a:t>
            </a:r>
          </a:p>
        </p:txBody>
      </p:sp>
    </p:spTree>
    <p:extLst>
      <p:ext uri="{BB962C8B-B14F-4D97-AF65-F5344CB8AC3E}">
        <p14:creationId xmlns:p14="http://schemas.microsoft.com/office/powerpoint/2010/main" val="25185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Thematic Roles</a:t>
            </a:r>
            <a:endParaRPr lang="en-US" dirty="0"/>
          </a:p>
        </p:txBody>
      </p:sp>
      <p:sp>
        <p:nvSpPr>
          <p:cNvPr id="3" name="Content Placeholder 2"/>
          <p:cNvSpPr>
            <a:spLocks noGrp="1"/>
          </p:cNvSpPr>
          <p:nvPr>
            <p:ph idx="1"/>
          </p:nvPr>
        </p:nvSpPr>
        <p:spPr>
          <a:xfrm>
            <a:off x="317500" y="1473200"/>
            <a:ext cx="11633200" cy="5054600"/>
          </a:xfrm>
        </p:spPr>
        <p:txBody>
          <a:bodyPr>
            <a:normAutofit/>
          </a:bodyPr>
          <a:lstStyle/>
          <a:p>
            <a:r>
              <a:rPr lang="en-US" sz="2400" dirty="0" smtClean="0"/>
              <a:t>Disagreement over terminology </a:t>
            </a:r>
          </a:p>
          <a:p>
            <a:r>
              <a:rPr lang="en-US" sz="2400" dirty="0" smtClean="0"/>
              <a:t>Where to delimit theta roles?</a:t>
            </a:r>
          </a:p>
          <a:p>
            <a:r>
              <a:rPr lang="en-US" sz="2400" dirty="0" smtClean="0"/>
              <a:t>Too specific and they lose utility</a:t>
            </a:r>
          </a:p>
          <a:p>
            <a:r>
              <a:rPr lang="en-US" sz="2400" dirty="0" smtClean="0"/>
              <a:t>But if they are too general then how do we describe variations?</a:t>
            </a:r>
          </a:p>
          <a:p>
            <a:r>
              <a:rPr lang="en-US" sz="2400" dirty="0" smtClean="0"/>
              <a:t>Also, what basis do we have for these theta roles?  How do we define them?</a:t>
            </a:r>
          </a:p>
          <a:p>
            <a:r>
              <a:rPr lang="en-US" sz="2400" dirty="0" err="1" smtClean="0"/>
              <a:t>Dowty</a:t>
            </a:r>
            <a:r>
              <a:rPr lang="en-US" sz="2400" dirty="0" smtClean="0"/>
              <a:t> defines them as entailments of the predicate</a:t>
            </a:r>
          </a:p>
          <a:p>
            <a:r>
              <a:rPr lang="en-US" sz="2400" dirty="0" smtClean="0"/>
              <a:t>This gives us clusters of similar verbs, which </a:t>
            </a:r>
            <a:r>
              <a:rPr lang="en-US" sz="2400" dirty="0" err="1" smtClean="0"/>
              <a:t>Dowty</a:t>
            </a:r>
            <a:r>
              <a:rPr lang="en-US" sz="2400" dirty="0" smtClean="0"/>
              <a:t> says are not discrete or bounded but are prototypes with varying degrees of membership.</a:t>
            </a:r>
          </a:p>
          <a:p>
            <a:r>
              <a:rPr lang="en-US" sz="2400" dirty="0" smtClean="0"/>
              <a:t>Proto-Agent and Proto-Patient</a:t>
            </a:r>
            <a:endParaRPr lang="en-US" sz="2400" dirty="0"/>
          </a:p>
        </p:txBody>
      </p:sp>
    </p:spTree>
    <p:extLst>
      <p:ext uri="{BB962C8B-B14F-4D97-AF65-F5344CB8AC3E}">
        <p14:creationId xmlns:p14="http://schemas.microsoft.com/office/powerpoint/2010/main" val="11325262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7: Context and Inference</a:t>
            </a:r>
            <a:endParaRPr lang="en-US" dirty="0"/>
          </a:p>
        </p:txBody>
      </p:sp>
      <p:sp>
        <p:nvSpPr>
          <p:cNvPr id="3" name="Content Placeholder 2"/>
          <p:cNvSpPr>
            <a:spLocks noGrp="1"/>
          </p:cNvSpPr>
          <p:nvPr>
            <p:ph idx="1"/>
          </p:nvPr>
        </p:nvSpPr>
        <p:spPr/>
        <p:txBody>
          <a:bodyPr>
            <a:normAutofit lnSpcReduction="10000"/>
          </a:bodyPr>
          <a:lstStyle/>
          <a:p>
            <a:r>
              <a:rPr lang="en-US" dirty="0" smtClean="0"/>
              <a:t>Speakers and hearers rely on context in constructing and interpreting the meaning of utterances.</a:t>
            </a:r>
          </a:p>
          <a:p>
            <a:r>
              <a:rPr lang="en-US" dirty="0" smtClean="0"/>
              <a:t>Non-linguistic knowledge</a:t>
            </a:r>
          </a:p>
          <a:p>
            <a:r>
              <a:rPr lang="en-US" dirty="0" smtClean="0"/>
              <a:t>Famous people, referent of pronouns (note on a scrap) (who is “her”?)</a:t>
            </a:r>
          </a:p>
          <a:p>
            <a:r>
              <a:rPr lang="en-US" dirty="0" smtClean="0"/>
              <a:t>Pronouns are shorthand devices– point to something– contextually bound</a:t>
            </a:r>
          </a:p>
          <a:p>
            <a:r>
              <a:rPr lang="en-US" dirty="0" smtClean="0"/>
              <a:t>Deictic, (to show or point out)</a:t>
            </a:r>
          </a:p>
          <a:p>
            <a:r>
              <a:rPr lang="en-US" dirty="0" smtClean="0"/>
              <a:t>Moving into pragmatic aspects of meaning</a:t>
            </a:r>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Deixis</a:t>
            </a:r>
            <a:r>
              <a:rPr lang="en-US" dirty="0" smtClean="0"/>
              <a:t>—spatial </a:t>
            </a:r>
            <a:r>
              <a:rPr lang="en-US" dirty="0" err="1" smtClean="0"/>
              <a:t>deixis</a:t>
            </a:r>
            <a:endParaRPr lang="en-US" dirty="0"/>
          </a:p>
        </p:txBody>
      </p:sp>
      <p:sp>
        <p:nvSpPr>
          <p:cNvPr id="3" name="Content Placeholder 2"/>
          <p:cNvSpPr>
            <a:spLocks noGrp="1"/>
          </p:cNvSpPr>
          <p:nvPr>
            <p:ph idx="1"/>
          </p:nvPr>
        </p:nvSpPr>
        <p:spPr>
          <a:xfrm>
            <a:off x="1295401" y="2285999"/>
            <a:ext cx="9601196" cy="3810001"/>
          </a:xfrm>
        </p:spPr>
        <p:txBody>
          <a:bodyPr>
            <a:normAutofit/>
          </a:bodyPr>
          <a:lstStyle/>
          <a:p>
            <a:r>
              <a:rPr lang="en-US" sz="2800" dirty="0" smtClean="0"/>
              <a:t>Deictic devices “commit a speaker to set up a frame of reference.”</a:t>
            </a:r>
          </a:p>
          <a:p>
            <a:r>
              <a:rPr lang="en-US" sz="2800" dirty="0" smtClean="0"/>
              <a:t>Every language carries an implicit division of</a:t>
            </a:r>
          </a:p>
          <a:p>
            <a:r>
              <a:rPr lang="en-US" sz="2800" dirty="0" smtClean="0"/>
              <a:t>Space around speaker (adverbs of location)</a:t>
            </a:r>
          </a:p>
          <a:p>
            <a:r>
              <a:rPr lang="en-US" sz="2800" dirty="0" smtClean="0"/>
              <a:t>Time relative to act of utterance (tense)</a:t>
            </a:r>
          </a:p>
          <a:p>
            <a:r>
              <a:rPr lang="en-US" sz="2800" dirty="0" smtClean="0"/>
              <a:t>pronouns</a:t>
            </a:r>
            <a:endParaRPr lang="en-US" sz="2800" dirty="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t>
            </a:r>
            <a:r>
              <a:rPr lang="en-US" dirty="0" err="1" smtClean="0"/>
              <a:t>deixis</a:t>
            </a:r>
            <a:endParaRPr lang="en-US" dirty="0"/>
          </a:p>
        </p:txBody>
      </p:sp>
      <p:sp>
        <p:nvSpPr>
          <p:cNvPr id="3" name="Content Placeholder 2"/>
          <p:cNvSpPr>
            <a:spLocks noGrp="1"/>
          </p:cNvSpPr>
          <p:nvPr>
            <p:ph idx="1"/>
          </p:nvPr>
        </p:nvSpPr>
        <p:spPr>
          <a:xfrm>
            <a:off x="927652" y="1974573"/>
            <a:ext cx="10508974" cy="4161183"/>
          </a:xfrm>
        </p:spPr>
        <p:txBody>
          <a:bodyPr>
            <a:normAutofit/>
          </a:bodyPr>
          <a:lstStyle/>
          <a:p>
            <a:r>
              <a:rPr lang="en-US" sz="2800" dirty="0" smtClean="0"/>
              <a:t>English has binary opposition </a:t>
            </a:r>
          </a:p>
          <a:p>
            <a:r>
              <a:rPr lang="en-US" sz="2800" dirty="0" smtClean="0"/>
              <a:t>Still relative to context (actual size of the area) (speaker doesn’t have to be there—maps)</a:t>
            </a:r>
          </a:p>
          <a:p>
            <a:r>
              <a:rPr lang="en-US" sz="2800" dirty="0" smtClean="0"/>
              <a:t>Spanish has 3 terms, Tibetan, etc.</a:t>
            </a:r>
          </a:p>
          <a:p>
            <a:r>
              <a:rPr lang="en-US" sz="2800" dirty="0" smtClean="0"/>
              <a:t>Hausa has 4 (also location of addressee) How would you translate that into English?  Japanese also has reference to addressee.</a:t>
            </a:r>
          </a:p>
          <a:p>
            <a:r>
              <a:rPr lang="en-US" sz="2800" dirty="0" smtClean="0"/>
              <a:t>Malagasy (6), </a:t>
            </a:r>
            <a:r>
              <a:rPr lang="en-US" sz="2800" dirty="0" err="1" smtClean="0"/>
              <a:t>Daga</a:t>
            </a:r>
            <a:r>
              <a:rPr lang="en-US" sz="2800" dirty="0" smtClean="0"/>
              <a:t> (vertical dimension, above, below, and same level)</a:t>
            </a:r>
          </a:p>
          <a:p>
            <a:endParaRPr lang="en-US" dirty="0" smtClean="0"/>
          </a:p>
          <a:p>
            <a:endParaRPr lang="en-US" dirty="0" smtClean="0"/>
          </a:p>
          <a:p>
            <a:endParaRPr lang="en-US" dirty="0"/>
          </a:p>
        </p:txBody>
      </p:sp>
    </p:spTree>
    <p:extLst>
      <p:ext uri="{BB962C8B-B14F-4D97-AF65-F5344CB8AC3E}">
        <p14:creationId xmlns:p14="http://schemas.microsoft.com/office/powerpoint/2010/main" val="297774456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62" y="622852"/>
            <a:ext cx="9601196" cy="947529"/>
          </a:xfrm>
        </p:spPr>
        <p:txBody>
          <a:bodyPr/>
          <a:lstStyle/>
          <a:p>
            <a:r>
              <a:rPr lang="en-US" dirty="0" err="1" smtClean="0"/>
              <a:t>Grammaticalization</a:t>
            </a:r>
            <a:r>
              <a:rPr lang="en-US" dirty="0" smtClean="0"/>
              <a:t> of context</a:t>
            </a:r>
            <a:endParaRPr lang="en-US" dirty="0"/>
          </a:p>
        </p:txBody>
      </p:sp>
      <p:sp>
        <p:nvSpPr>
          <p:cNvPr id="3" name="Content Placeholder 2"/>
          <p:cNvSpPr>
            <a:spLocks noGrp="1"/>
          </p:cNvSpPr>
          <p:nvPr>
            <p:ph idx="1"/>
          </p:nvPr>
        </p:nvSpPr>
        <p:spPr>
          <a:xfrm>
            <a:off x="967409" y="1364974"/>
            <a:ext cx="10429460" cy="4810539"/>
          </a:xfrm>
        </p:spPr>
        <p:txBody>
          <a:bodyPr>
            <a:noAutofit/>
          </a:bodyPr>
          <a:lstStyle/>
          <a:p>
            <a:r>
              <a:rPr lang="en-US" sz="2800" dirty="0" smtClean="0"/>
              <a:t>If semantic distinctions are obligatory they are said to be </a:t>
            </a:r>
            <a:r>
              <a:rPr lang="en-US" sz="2800" dirty="0" err="1" smtClean="0"/>
              <a:t>grammaticalized</a:t>
            </a:r>
            <a:r>
              <a:rPr lang="en-US" sz="2800" dirty="0" smtClean="0"/>
              <a:t>.</a:t>
            </a:r>
          </a:p>
          <a:p>
            <a:r>
              <a:rPr lang="en-US" sz="2800" dirty="0" smtClean="0"/>
              <a:t>Difference between ability to communicate these things (all languages) and it being obligatory (some languages)</a:t>
            </a:r>
          </a:p>
          <a:p>
            <a:r>
              <a:rPr lang="en-US" sz="2800" dirty="0" smtClean="0"/>
              <a:t>Arabic—gender of addressee in first person pronouns</a:t>
            </a:r>
          </a:p>
          <a:p>
            <a:r>
              <a:rPr lang="en-US" sz="2800" dirty="0" smtClean="0"/>
              <a:t>Japanese–-pronouns </a:t>
            </a:r>
          </a:p>
          <a:p>
            <a:r>
              <a:rPr lang="en-US" sz="2800" dirty="0" smtClean="0"/>
              <a:t>Tibetan—honorifics (is this </a:t>
            </a:r>
            <a:r>
              <a:rPr lang="en-US" sz="2800" dirty="0" err="1" smtClean="0"/>
              <a:t>deixis</a:t>
            </a:r>
            <a:r>
              <a:rPr lang="en-US" sz="2800" dirty="0" smtClean="0"/>
              <a:t>? Why?)</a:t>
            </a:r>
          </a:p>
          <a:p>
            <a:r>
              <a:rPr lang="en-US" sz="2800" dirty="0" smtClean="0"/>
              <a:t>We are more interested with “contextualized features </a:t>
            </a:r>
            <a:r>
              <a:rPr lang="en-US" sz="2800" dirty="0" err="1" smtClean="0"/>
              <a:t>grammaticalized</a:t>
            </a:r>
            <a:r>
              <a:rPr lang="en-US" sz="2800" dirty="0" smtClean="0"/>
              <a:t> in language</a:t>
            </a:r>
            <a:endParaRPr lang="en-US" sz="2800" dirty="0"/>
          </a:p>
        </p:txBody>
      </p:sp>
    </p:spTree>
    <p:extLst>
      <p:ext uri="{BB962C8B-B14F-4D97-AF65-F5344CB8AC3E}">
        <p14:creationId xmlns:p14="http://schemas.microsoft.com/office/powerpoint/2010/main" val="291387753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of spatial </a:t>
            </a:r>
            <a:r>
              <a:rPr lang="en-US" dirty="0" err="1" smtClean="0"/>
              <a:t>deixis</a:t>
            </a:r>
            <a:endParaRPr lang="en-US" dirty="0"/>
          </a:p>
        </p:txBody>
      </p:sp>
      <p:sp>
        <p:nvSpPr>
          <p:cNvPr id="3" name="Content Placeholder 2"/>
          <p:cNvSpPr>
            <a:spLocks noGrp="1"/>
          </p:cNvSpPr>
          <p:nvPr>
            <p:ph idx="1"/>
          </p:nvPr>
        </p:nvSpPr>
        <p:spPr>
          <a:xfrm>
            <a:off x="901148" y="1974573"/>
            <a:ext cx="10482469" cy="4161183"/>
          </a:xfrm>
        </p:spPr>
        <p:txBody>
          <a:bodyPr>
            <a:normAutofit/>
          </a:bodyPr>
          <a:lstStyle/>
          <a:p>
            <a:r>
              <a:rPr lang="en-US" sz="2800" dirty="0" smtClean="0"/>
              <a:t>Other domains—discourse/textual </a:t>
            </a:r>
            <a:r>
              <a:rPr lang="en-US" sz="2800" dirty="0" err="1" smtClean="0"/>
              <a:t>deixis</a:t>
            </a:r>
            <a:r>
              <a:rPr lang="en-US" sz="2800" dirty="0" smtClean="0"/>
              <a:t>, time,</a:t>
            </a:r>
          </a:p>
          <a:p>
            <a:r>
              <a:rPr lang="en-US" sz="2800" dirty="0" smtClean="0"/>
              <a:t>Sometimes called localism—general tendency to extend spatial terms to a range of other linguistic domains</a:t>
            </a:r>
          </a:p>
          <a:p>
            <a:r>
              <a:rPr lang="en-US" sz="2800" dirty="0" smtClean="0"/>
              <a:t>Examples </a:t>
            </a:r>
          </a:p>
          <a:p>
            <a:r>
              <a:rPr lang="en-US" sz="2800" dirty="0" smtClean="0"/>
              <a:t>Person </a:t>
            </a:r>
            <a:r>
              <a:rPr lang="en-US" sz="2800" dirty="0" err="1" smtClean="0"/>
              <a:t>deixis</a:t>
            </a:r>
            <a:r>
              <a:rPr lang="en-US" sz="2800" dirty="0" smtClean="0"/>
              <a:t>—</a:t>
            </a:r>
            <a:r>
              <a:rPr lang="en-US" sz="2800" dirty="0" err="1" smtClean="0"/>
              <a:t>grammaticalizes</a:t>
            </a:r>
            <a:r>
              <a:rPr lang="en-US" sz="2800" dirty="0" smtClean="0"/>
              <a:t> the roles of participants (speaker and addressee, and 3</a:t>
            </a:r>
            <a:r>
              <a:rPr lang="en-US" sz="2800" baseline="30000" dirty="0" smtClean="0"/>
              <a:t>rd</a:t>
            </a:r>
            <a:r>
              <a:rPr lang="en-US" sz="2800" dirty="0" smtClean="0"/>
              <a:t> category for neither)</a:t>
            </a:r>
          </a:p>
          <a:p>
            <a:r>
              <a:rPr lang="en-US" sz="2800" dirty="0" smtClean="0"/>
              <a:t>Examples </a:t>
            </a:r>
            <a:endParaRPr lang="en-US" sz="2800" dirty="0"/>
          </a:p>
        </p:txBody>
      </p:sp>
    </p:spTree>
    <p:extLst>
      <p:ext uri="{BB962C8B-B14F-4D97-AF65-F5344CB8AC3E}">
        <p14:creationId xmlns:p14="http://schemas.microsoft.com/office/powerpoint/2010/main" val="79458379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4887"/>
            <a:ext cx="10495722" cy="5314122"/>
          </a:xfrm>
        </p:spPr>
        <p:txBody>
          <a:bodyPr>
            <a:normAutofit/>
          </a:bodyPr>
          <a:lstStyle/>
          <a:p>
            <a:r>
              <a:rPr lang="en-US" sz="3200" dirty="0" smtClean="0"/>
              <a:t>Social </a:t>
            </a:r>
            <a:r>
              <a:rPr lang="en-US" sz="3200" dirty="0" err="1" smtClean="0"/>
              <a:t>deixis</a:t>
            </a:r>
            <a:r>
              <a:rPr lang="en-US" sz="3200" dirty="0" smtClean="0"/>
              <a:t>—is when the pronominal system gives information about social identities or relationships.</a:t>
            </a:r>
          </a:p>
          <a:p>
            <a:r>
              <a:rPr lang="en-US" sz="3200" dirty="0" smtClean="0"/>
              <a:t>Polite pronouns, different registers</a:t>
            </a:r>
          </a:p>
          <a:p>
            <a:r>
              <a:rPr lang="en-US" sz="3200" dirty="0" smtClean="0"/>
              <a:t>Honorifics, </a:t>
            </a:r>
            <a:r>
              <a:rPr lang="en-US" sz="3200" dirty="0" err="1" smtClean="0"/>
              <a:t>humilifics</a:t>
            </a:r>
            <a:r>
              <a:rPr lang="en-US" sz="3200" dirty="0" smtClean="0"/>
              <a:t> etc. (not just pronouns in some languages! Even nouns and verbs can have multiple registers denoting social levels)</a:t>
            </a:r>
            <a:endParaRPr lang="en-US" sz="3200" dirty="0"/>
          </a:p>
        </p:txBody>
      </p:sp>
    </p:spTree>
    <p:extLst>
      <p:ext uri="{BB962C8B-B14F-4D97-AF65-F5344CB8AC3E}">
        <p14:creationId xmlns:p14="http://schemas.microsoft.com/office/powerpoint/2010/main" val="24511112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37321"/>
            <a:ext cx="9601196" cy="695738"/>
          </a:xfrm>
        </p:spPr>
        <p:txBody>
          <a:bodyPr>
            <a:normAutofit fontScale="90000"/>
          </a:bodyPr>
          <a:lstStyle/>
          <a:p>
            <a:r>
              <a:rPr lang="en-US" dirty="0" smtClean="0"/>
              <a:t>Reference and Context</a:t>
            </a:r>
            <a:endParaRPr lang="en-US" dirty="0"/>
          </a:p>
        </p:txBody>
      </p:sp>
      <p:sp>
        <p:nvSpPr>
          <p:cNvPr id="3" name="Content Placeholder 2"/>
          <p:cNvSpPr>
            <a:spLocks noGrp="1"/>
          </p:cNvSpPr>
          <p:nvPr>
            <p:ph idx="1"/>
          </p:nvPr>
        </p:nvSpPr>
        <p:spPr>
          <a:xfrm>
            <a:off x="516835" y="1020417"/>
            <a:ext cx="11476381" cy="5274365"/>
          </a:xfrm>
        </p:spPr>
        <p:txBody>
          <a:bodyPr>
            <a:noAutofit/>
          </a:bodyPr>
          <a:lstStyle/>
          <a:p>
            <a:r>
              <a:rPr lang="en-US" dirty="0"/>
              <a:t>D</a:t>
            </a:r>
            <a:r>
              <a:rPr lang="en-US" dirty="0" smtClean="0"/>
              <a:t>eictic expressions are dependent on context—but this is nothing special</a:t>
            </a:r>
          </a:p>
          <a:p>
            <a:r>
              <a:rPr lang="en-US" dirty="0" smtClean="0"/>
              <a:t>Much of reference in language is the same</a:t>
            </a:r>
          </a:p>
          <a:p>
            <a:r>
              <a:rPr lang="en-US" dirty="0" err="1" smtClean="0"/>
              <a:t>Shorthands</a:t>
            </a:r>
            <a:endParaRPr lang="en-US" dirty="0" smtClean="0"/>
          </a:p>
          <a:p>
            <a:r>
              <a:rPr lang="en-US" dirty="0" smtClean="0"/>
              <a:t>“a characteristic of normal language use: speakers calculate how much information their hearers need to make successful references, and where they can economize.” p196</a:t>
            </a:r>
          </a:p>
          <a:p>
            <a:r>
              <a:rPr lang="en-US" dirty="0" smtClean="0"/>
              <a:t>Metonymy: referent identified by something associated with it.</a:t>
            </a:r>
          </a:p>
          <a:p>
            <a:r>
              <a:rPr lang="en-US" dirty="0" smtClean="0"/>
              <a:t>Have you read Tolkien?  Do you like </a:t>
            </a:r>
            <a:r>
              <a:rPr lang="en-US" dirty="0" err="1" smtClean="0"/>
              <a:t>Hayao</a:t>
            </a:r>
            <a:r>
              <a:rPr lang="en-US" dirty="0" smtClean="0"/>
              <a:t> Miyazaki?</a:t>
            </a:r>
          </a:p>
          <a:p>
            <a:r>
              <a:rPr lang="en-US" dirty="0" smtClean="0"/>
              <a:t>Synecdoche:  where the part stands for the whole.</a:t>
            </a:r>
          </a:p>
          <a:p>
            <a:r>
              <a:rPr lang="en-US" dirty="0" smtClean="0"/>
              <a:t>My wheels. All hands on deck!</a:t>
            </a:r>
          </a:p>
          <a:p>
            <a:r>
              <a:rPr lang="en-US" dirty="0" smtClean="0"/>
              <a:t>I want all eyes on me!   </a:t>
            </a:r>
            <a:endParaRPr lang="en-US" dirty="0"/>
          </a:p>
        </p:txBody>
      </p:sp>
    </p:spTree>
    <p:extLst>
      <p:ext uri="{BB962C8B-B14F-4D97-AF65-F5344CB8AC3E}">
        <p14:creationId xmlns:p14="http://schemas.microsoft.com/office/powerpoint/2010/main" val="42203620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9233"/>
            <a:ext cx="9601196" cy="821268"/>
          </a:xfrm>
        </p:spPr>
        <p:txBody>
          <a:bodyPr>
            <a:normAutofit/>
          </a:bodyPr>
          <a:lstStyle/>
          <a:p>
            <a:r>
              <a:rPr lang="en-US" dirty="0" smtClean="0"/>
              <a:t>Conversational </a:t>
            </a:r>
            <a:r>
              <a:rPr lang="en-US" dirty="0" err="1" smtClean="0"/>
              <a:t>Implicature</a:t>
            </a:r>
            <a:endParaRPr lang="en-US" dirty="0"/>
          </a:p>
        </p:txBody>
      </p:sp>
      <p:sp>
        <p:nvSpPr>
          <p:cNvPr id="3" name="Content Placeholder 2"/>
          <p:cNvSpPr>
            <a:spLocks noGrp="1"/>
          </p:cNvSpPr>
          <p:nvPr>
            <p:ph idx="1"/>
          </p:nvPr>
        </p:nvSpPr>
        <p:spPr>
          <a:xfrm>
            <a:off x="1092200" y="1460501"/>
            <a:ext cx="10172699" cy="4698999"/>
          </a:xfrm>
        </p:spPr>
        <p:txBody>
          <a:bodyPr>
            <a:normAutofit/>
          </a:bodyPr>
          <a:lstStyle/>
          <a:p>
            <a:r>
              <a:rPr lang="en-US" sz="2800" dirty="0" smtClean="0"/>
              <a:t>H. Paul Grice</a:t>
            </a:r>
          </a:p>
          <a:p>
            <a:r>
              <a:rPr lang="en-US" sz="2800" dirty="0" smtClean="0"/>
              <a:t>Grice’s Co-operative Principle</a:t>
            </a:r>
          </a:p>
          <a:p>
            <a:r>
              <a:rPr lang="en-US" sz="2800" dirty="0" smtClean="0"/>
              <a:t>Make your contribution such as is required, at the stage at which is occurs, by the accepted purpose or direction of the talk exchange in which you are engaged. </a:t>
            </a:r>
          </a:p>
          <a:p>
            <a:r>
              <a:rPr lang="en-US" sz="2800" dirty="0" smtClean="0"/>
              <a:t>A tacit agreement, allows for assumptions about each other’s goals and strategies. </a:t>
            </a:r>
          </a:p>
          <a:p>
            <a:r>
              <a:rPr lang="en-US" sz="2800" dirty="0"/>
              <a:t>Even when speaker and listener are at odds they usually co-operate on a communicative level</a:t>
            </a:r>
            <a:r>
              <a:rPr lang="en-US" sz="2800" dirty="0" smtClean="0"/>
              <a:t>.</a:t>
            </a:r>
            <a:endParaRPr lang="en-US" sz="2800" dirty="0"/>
          </a:p>
        </p:txBody>
      </p:sp>
    </p:spTree>
    <p:extLst>
      <p:ext uri="{BB962C8B-B14F-4D97-AF65-F5344CB8AC3E}">
        <p14:creationId xmlns:p14="http://schemas.microsoft.com/office/powerpoint/2010/main" val="9017448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Yesterday, at my house…</a:t>
            </a:r>
            <a:endParaRPr lang="en-US" dirty="0"/>
          </a:p>
        </p:txBody>
      </p:sp>
      <p:sp>
        <p:nvSpPr>
          <p:cNvPr id="3" name="Content Placeholder 2"/>
          <p:cNvSpPr>
            <a:spLocks noGrp="1"/>
          </p:cNvSpPr>
          <p:nvPr>
            <p:ph idx="1"/>
          </p:nvPr>
        </p:nvSpPr>
        <p:spPr/>
        <p:txBody>
          <a:bodyPr/>
          <a:lstStyle/>
          <a:p>
            <a:r>
              <a:rPr lang="en-US" dirty="0" smtClean="0"/>
              <a:t>While Gabrielle was in my office playing a game on my phone…</a:t>
            </a:r>
          </a:p>
          <a:p>
            <a:r>
              <a:rPr lang="en-US" dirty="0" smtClean="0"/>
              <a:t>Kelly:  “Gabrielle, what are you doing?”</a:t>
            </a:r>
          </a:p>
          <a:p>
            <a:r>
              <a:rPr lang="en-US" dirty="0" smtClean="0"/>
              <a:t>Gabrielle: “I’m in dad’s office.”</a:t>
            </a:r>
          </a:p>
          <a:p>
            <a:endParaRPr lang="en-US" dirty="0"/>
          </a:p>
          <a:p>
            <a:r>
              <a:rPr lang="en-US" dirty="0" smtClean="0"/>
              <a:t>Discuss</a:t>
            </a:r>
            <a:endParaRPr lang="en-US" dirty="0"/>
          </a:p>
        </p:txBody>
      </p:sp>
    </p:spTree>
    <p:extLst>
      <p:ext uri="{BB962C8B-B14F-4D97-AF65-F5344CB8AC3E}">
        <p14:creationId xmlns:p14="http://schemas.microsoft.com/office/powerpoint/2010/main" val="323715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495300"/>
            <a:ext cx="9720073" cy="5814060"/>
          </a:xfrm>
        </p:spPr>
        <p:txBody>
          <a:bodyPr>
            <a:normAutofit lnSpcReduction="10000"/>
          </a:bodyPr>
          <a:lstStyle/>
          <a:p>
            <a:r>
              <a:rPr lang="en-US" sz="4000" dirty="0"/>
              <a:t>Sentence formation is recursive</a:t>
            </a:r>
          </a:p>
          <a:p>
            <a:r>
              <a:rPr lang="en-US" sz="4000" dirty="0"/>
              <a:t>So we cannot list the meanings of sentences like we list meaning of words in a lexicon or dictionary</a:t>
            </a:r>
          </a:p>
          <a:p>
            <a:r>
              <a:rPr lang="en-US" sz="4000" dirty="0" smtClean="0"/>
              <a:t>Sentence meaning is compositional</a:t>
            </a:r>
          </a:p>
          <a:p>
            <a:r>
              <a:rPr lang="en-US" sz="4000" dirty="0" smtClean="0"/>
              <a:t>So in a  Model of Grammar, meaning is in two places:</a:t>
            </a:r>
          </a:p>
          <a:p>
            <a:pPr lvl="1"/>
            <a:r>
              <a:rPr lang="en-US" sz="3600" dirty="0" smtClean="0"/>
              <a:t>1. a more stable body of word meanings (in the lexicon)</a:t>
            </a:r>
          </a:p>
          <a:p>
            <a:pPr lvl="1"/>
            <a:r>
              <a:rPr lang="en-US" sz="3600" dirty="0" smtClean="0"/>
              <a:t>2. the limitless composed meanings of sentences</a:t>
            </a:r>
          </a:p>
          <a:p>
            <a:pPr marL="128016" lvl="1" indent="0">
              <a:buNone/>
            </a:pPr>
            <a:endParaRPr lang="en-US" dirty="0"/>
          </a:p>
        </p:txBody>
      </p:sp>
    </p:spTree>
    <p:extLst>
      <p:ext uri="{BB962C8B-B14F-4D97-AF65-F5344CB8AC3E}">
        <p14:creationId xmlns:p14="http://schemas.microsoft.com/office/powerpoint/2010/main" val="21661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Kroeger, 155</a:t>
            </a:r>
            <a:endParaRPr lang="en-US" dirty="0"/>
          </a:p>
        </p:txBody>
      </p:sp>
      <p:sp>
        <p:nvSpPr>
          <p:cNvPr id="3" name="Content Placeholder 2"/>
          <p:cNvSpPr>
            <a:spLocks noGrp="1"/>
          </p:cNvSpPr>
          <p:nvPr>
            <p:ph idx="1"/>
          </p:nvPr>
        </p:nvSpPr>
        <p:spPr>
          <a:xfrm>
            <a:off x="800100" y="2285999"/>
            <a:ext cx="10744200" cy="3835401"/>
          </a:xfrm>
        </p:spPr>
        <p:txBody>
          <a:bodyPr>
            <a:noAutofit/>
          </a:bodyPr>
          <a:lstStyle/>
          <a:p>
            <a:r>
              <a:rPr lang="en-US" sz="3200" dirty="0" smtClean="0"/>
              <a:t>A captain and his mate have a long-term quarrel. The mate drinks more rum than is good for him, and the captain is determined not to tolerate this behavior any longer. When the mate is drunk again, the captain writes in his logbook “Today, 11</a:t>
            </a:r>
            <a:r>
              <a:rPr lang="en-US" sz="3200" baseline="30000" dirty="0" smtClean="0"/>
              <a:t>th</a:t>
            </a:r>
            <a:r>
              <a:rPr lang="en-US" sz="3200" dirty="0" smtClean="0"/>
              <a:t> October, the mate is drunk.” When the mate reads this entry during his next watch, he gets angry. Then, after a short moment of reflection, he writes in the logbook: “Today, 14</a:t>
            </a:r>
            <a:r>
              <a:rPr lang="en-US" sz="3200" baseline="30000" dirty="0" smtClean="0"/>
              <a:t>th</a:t>
            </a:r>
            <a:r>
              <a:rPr lang="en-US" sz="3200" dirty="0" smtClean="0"/>
              <a:t> October, the captain is not drunk.”</a:t>
            </a:r>
            <a:endParaRPr lang="en-US" sz="3200" dirty="0"/>
          </a:p>
        </p:txBody>
      </p:sp>
    </p:spTree>
    <p:extLst>
      <p:ext uri="{BB962C8B-B14F-4D97-AF65-F5344CB8AC3E}">
        <p14:creationId xmlns:p14="http://schemas.microsoft.com/office/powerpoint/2010/main" val="2292613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11214100" cy="1244601"/>
          </a:xfrm>
        </p:spPr>
        <p:txBody>
          <a:bodyPr>
            <a:normAutofit/>
          </a:bodyPr>
          <a:lstStyle/>
          <a:p>
            <a:r>
              <a:rPr lang="en-US" dirty="0" smtClean="0"/>
              <a:t>Grice’s maxims of conversational cooperation</a:t>
            </a:r>
            <a:endParaRPr lang="en-US" dirty="0"/>
          </a:p>
        </p:txBody>
      </p:sp>
      <p:sp>
        <p:nvSpPr>
          <p:cNvPr id="3" name="Content Placeholder 2"/>
          <p:cNvSpPr>
            <a:spLocks noGrp="1"/>
          </p:cNvSpPr>
          <p:nvPr>
            <p:ph idx="1"/>
          </p:nvPr>
        </p:nvSpPr>
        <p:spPr>
          <a:xfrm>
            <a:off x="838200" y="1358900"/>
            <a:ext cx="10591800" cy="4902200"/>
          </a:xfrm>
        </p:spPr>
        <p:txBody>
          <a:bodyPr>
            <a:normAutofit/>
          </a:bodyPr>
          <a:lstStyle/>
          <a:p>
            <a:r>
              <a:rPr lang="en-US" sz="3200" dirty="0" smtClean="0"/>
              <a:t>They are not rules like ones we see in phonology or syntax, but descriptive statements, phrased as injunctions.</a:t>
            </a:r>
          </a:p>
          <a:p>
            <a:r>
              <a:rPr lang="en-US" sz="3200" dirty="0" smtClean="0"/>
              <a:t>THE MAXIM of QUALITY</a:t>
            </a:r>
          </a:p>
          <a:p>
            <a:r>
              <a:rPr lang="en-US" sz="3200" dirty="0" smtClean="0"/>
              <a:t>Try to make your contribution on that is true, i.e.</a:t>
            </a:r>
          </a:p>
          <a:p>
            <a:pPr marL="0" indent="0">
              <a:buNone/>
            </a:pPr>
            <a:r>
              <a:rPr lang="en-US" sz="3200" dirty="0"/>
              <a:t>	</a:t>
            </a:r>
            <a:r>
              <a:rPr lang="en-US" sz="3200" dirty="0" smtClean="0"/>
              <a:t>	1. Do not say what you believe is false</a:t>
            </a:r>
          </a:p>
          <a:p>
            <a:pPr marL="0" indent="0">
              <a:buNone/>
            </a:pPr>
            <a:r>
              <a:rPr lang="en-US" sz="3200" dirty="0"/>
              <a:t>	</a:t>
            </a:r>
            <a:r>
              <a:rPr lang="en-US" sz="3200" dirty="0" smtClean="0"/>
              <a:t>	2. Do not say that for which you lack adequate evidence</a:t>
            </a:r>
          </a:p>
        </p:txBody>
      </p:sp>
    </p:spTree>
    <p:extLst>
      <p:ext uri="{BB962C8B-B14F-4D97-AF65-F5344CB8AC3E}">
        <p14:creationId xmlns:p14="http://schemas.microsoft.com/office/powerpoint/2010/main" val="28753267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66701"/>
            <a:ext cx="9601196" cy="927100"/>
          </a:xfrm>
        </p:spPr>
        <p:txBody>
          <a:bodyPr/>
          <a:lstStyle/>
          <a:p>
            <a:r>
              <a:rPr lang="en-US" dirty="0" smtClean="0"/>
              <a:t>More maxims…</a:t>
            </a:r>
            <a:endParaRPr lang="en-US" dirty="0"/>
          </a:p>
        </p:txBody>
      </p:sp>
      <p:sp>
        <p:nvSpPr>
          <p:cNvPr id="3" name="Content Placeholder 2"/>
          <p:cNvSpPr>
            <a:spLocks noGrp="1"/>
          </p:cNvSpPr>
          <p:nvPr>
            <p:ph idx="1"/>
          </p:nvPr>
        </p:nvSpPr>
        <p:spPr>
          <a:xfrm>
            <a:off x="825500" y="1054100"/>
            <a:ext cx="10490200" cy="5207000"/>
          </a:xfrm>
        </p:spPr>
        <p:txBody>
          <a:bodyPr>
            <a:normAutofit/>
          </a:bodyPr>
          <a:lstStyle/>
          <a:p>
            <a:r>
              <a:rPr lang="en-US" sz="3600" dirty="0" smtClean="0"/>
              <a:t>MAXIM of QUANTITY</a:t>
            </a:r>
          </a:p>
          <a:p>
            <a:pPr lvl="2"/>
            <a:r>
              <a:rPr lang="en-US" sz="2800" dirty="0" smtClean="0"/>
              <a:t>1. Make your contribution as informative as is required (for the current purposes of the exchange)</a:t>
            </a:r>
          </a:p>
          <a:p>
            <a:pPr lvl="2"/>
            <a:r>
              <a:rPr lang="en-US" sz="2800" dirty="0" smtClean="0"/>
              <a:t>2. Do not make your contribution more informative than is required.</a:t>
            </a:r>
          </a:p>
          <a:p>
            <a:r>
              <a:rPr lang="en-US" sz="3600" dirty="0" smtClean="0"/>
              <a:t>MAXIM of RELEVANCE (RELATION)</a:t>
            </a:r>
          </a:p>
          <a:p>
            <a:pPr lvl="2"/>
            <a:r>
              <a:rPr lang="en-US" sz="2800" dirty="0" smtClean="0"/>
              <a:t>Make your contributions relevant.</a:t>
            </a:r>
          </a:p>
        </p:txBody>
      </p:sp>
    </p:spTree>
    <p:extLst>
      <p:ext uri="{BB962C8B-B14F-4D97-AF65-F5344CB8AC3E}">
        <p14:creationId xmlns:p14="http://schemas.microsoft.com/office/powerpoint/2010/main" val="190355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952500"/>
            <a:ext cx="9791697" cy="4923368"/>
          </a:xfrm>
        </p:spPr>
        <p:txBody>
          <a:bodyPr>
            <a:normAutofit/>
          </a:bodyPr>
          <a:lstStyle/>
          <a:p>
            <a:r>
              <a:rPr lang="en-US" sz="4000" dirty="0" smtClean="0"/>
              <a:t>MAXIM of MANNER</a:t>
            </a:r>
          </a:p>
          <a:p>
            <a:r>
              <a:rPr lang="en-US" sz="4000" dirty="0" smtClean="0"/>
              <a:t>Be perspicuous, and specifically:</a:t>
            </a:r>
          </a:p>
          <a:p>
            <a:pPr lvl="2"/>
            <a:r>
              <a:rPr lang="en-US" sz="3200" dirty="0" smtClean="0"/>
              <a:t>1. Avoid ambiguity</a:t>
            </a:r>
          </a:p>
          <a:p>
            <a:pPr lvl="2"/>
            <a:r>
              <a:rPr lang="en-US" sz="3200" dirty="0" smtClean="0"/>
              <a:t>2. Avoid obscurity</a:t>
            </a:r>
          </a:p>
          <a:p>
            <a:pPr lvl="2"/>
            <a:r>
              <a:rPr lang="en-US" sz="3200" dirty="0" smtClean="0"/>
              <a:t>3. Be brief</a:t>
            </a:r>
          </a:p>
          <a:p>
            <a:pPr lvl="2"/>
            <a:r>
              <a:rPr lang="en-US" sz="3200" dirty="0" smtClean="0"/>
              <a:t>4. Be orderly</a:t>
            </a:r>
            <a:endParaRPr lang="en-US" sz="3200" dirty="0"/>
          </a:p>
        </p:txBody>
      </p:sp>
    </p:spTree>
    <p:extLst>
      <p:ext uri="{BB962C8B-B14F-4D97-AF65-F5344CB8AC3E}">
        <p14:creationId xmlns:p14="http://schemas.microsoft.com/office/powerpoint/2010/main" val="2065694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787400"/>
            <a:ext cx="9804397" cy="5088468"/>
          </a:xfrm>
        </p:spPr>
        <p:txBody>
          <a:bodyPr>
            <a:normAutofit/>
          </a:bodyPr>
          <a:lstStyle/>
          <a:p>
            <a:r>
              <a:rPr lang="en-US" sz="3200" dirty="0" smtClean="0"/>
              <a:t>These are all just assumptions that the listener has about the speaker, and may be wrong, but they are a baseline.</a:t>
            </a:r>
          </a:p>
          <a:p>
            <a:r>
              <a:rPr lang="en-US" sz="3200" dirty="0" smtClean="0"/>
              <a:t>7.83</a:t>
            </a:r>
          </a:p>
          <a:p>
            <a:r>
              <a:rPr lang="en-US" sz="3200" dirty="0" smtClean="0"/>
              <a:t>These </a:t>
            </a:r>
            <a:r>
              <a:rPr lang="en-US" sz="3200" dirty="0" err="1" smtClean="0"/>
              <a:t>implicatures</a:t>
            </a:r>
            <a:r>
              <a:rPr lang="en-US" sz="3200" dirty="0" smtClean="0"/>
              <a:t> are cancellable, or defeasible. More information may change their meaning.  </a:t>
            </a:r>
          </a:p>
          <a:p>
            <a:r>
              <a:rPr lang="en-US" sz="3200" dirty="0" smtClean="0"/>
              <a:t>This is quite different from entailments!</a:t>
            </a:r>
          </a:p>
          <a:p>
            <a:r>
              <a:rPr lang="en-US" sz="3200" dirty="0" smtClean="0"/>
              <a:t>Who ate all the pizza?  I ate one piece. </a:t>
            </a:r>
            <a:endParaRPr lang="en-US" sz="3200" dirty="0"/>
          </a:p>
        </p:txBody>
      </p:sp>
    </p:spTree>
    <p:extLst>
      <p:ext uri="{BB962C8B-B14F-4D97-AF65-F5344CB8AC3E}">
        <p14:creationId xmlns:p14="http://schemas.microsoft.com/office/powerpoint/2010/main" val="19854725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20700"/>
            <a:ext cx="9829797" cy="5355168"/>
          </a:xfrm>
        </p:spPr>
        <p:txBody>
          <a:bodyPr>
            <a:noAutofit/>
          </a:bodyPr>
          <a:lstStyle/>
          <a:p>
            <a:r>
              <a:rPr lang="en-US" sz="3200" dirty="0" smtClean="0"/>
              <a:t>These </a:t>
            </a:r>
            <a:r>
              <a:rPr lang="en-US" sz="3200" dirty="0" err="1" smtClean="0"/>
              <a:t>implicatures</a:t>
            </a:r>
            <a:r>
              <a:rPr lang="en-US" sz="3200" dirty="0" smtClean="0"/>
              <a:t> are </a:t>
            </a:r>
            <a:r>
              <a:rPr lang="en-US" sz="3200" dirty="0" err="1" smtClean="0"/>
              <a:t>reinforcible</a:t>
            </a:r>
            <a:r>
              <a:rPr lang="en-US" sz="3200" dirty="0" smtClean="0"/>
              <a:t> without causing redundancy.</a:t>
            </a:r>
          </a:p>
          <a:p>
            <a:r>
              <a:rPr lang="en-US" sz="3200" dirty="0" smtClean="0"/>
              <a:t>But entailments can seem redundant if reinforced.  </a:t>
            </a:r>
          </a:p>
          <a:p>
            <a:r>
              <a:rPr lang="en-US" sz="3200" dirty="0" smtClean="0"/>
              <a:t>I came first in the race and I won!</a:t>
            </a:r>
          </a:p>
          <a:p>
            <a:r>
              <a:rPr lang="en-US" sz="3200" dirty="0" smtClean="0"/>
              <a:t>Particularized Conversational </a:t>
            </a:r>
            <a:r>
              <a:rPr lang="en-US" sz="3200" dirty="0" err="1" smtClean="0"/>
              <a:t>Implicatures</a:t>
            </a:r>
            <a:r>
              <a:rPr lang="en-US" sz="3200" dirty="0" smtClean="0"/>
              <a:t> (PCIs)</a:t>
            </a:r>
          </a:p>
          <a:p>
            <a:r>
              <a:rPr lang="en-US" sz="3200" dirty="0" smtClean="0"/>
              <a:t>Where </a:t>
            </a:r>
            <a:r>
              <a:rPr lang="en-US" sz="3200" dirty="0" err="1" smtClean="0"/>
              <a:t>implicature</a:t>
            </a:r>
            <a:r>
              <a:rPr lang="en-US" sz="3200" dirty="0" smtClean="0"/>
              <a:t> is entirely context dependent</a:t>
            </a:r>
          </a:p>
          <a:p>
            <a:r>
              <a:rPr lang="en-US" sz="3200" dirty="0" smtClean="0"/>
              <a:t>Generalized Conversational </a:t>
            </a:r>
            <a:r>
              <a:rPr lang="en-US" sz="3200" dirty="0" err="1" smtClean="0"/>
              <a:t>Implicatures</a:t>
            </a:r>
            <a:r>
              <a:rPr lang="en-US" sz="3200" dirty="0" smtClean="0"/>
              <a:t> (GCIs)</a:t>
            </a:r>
          </a:p>
          <a:p>
            <a:r>
              <a:rPr lang="en-US" sz="3200" dirty="0" err="1" smtClean="0"/>
              <a:t>Implicature</a:t>
            </a:r>
            <a:r>
              <a:rPr lang="en-US" sz="3200" dirty="0" smtClean="0"/>
              <a:t> is more predictable and less context dependent. Can be overridden in context.</a:t>
            </a:r>
            <a:endParaRPr lang="en-US" sz="3200" dirty="0"/>
          </a:p>
        </p:txBody>
      </p:sp>
    </p:spTree>
    <p:extLst>
      <p:ext uri="{BB962C8B-B14F-4D97-AF65-F5344CB8AC3E}">
        <p14:creationId xmlns:p14="http://schemas.microsoft.com/office/powerpoint/2010/main" val="23078397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900" y="774700"/>
            <a:ext cx="10007600" cy="5397500"/>
          </a:xfrm>
        </p:spPr>
        <p:txBody>
          <a:bodyPr/>
          <a:lstStyle/>
          <a:p>
            <a:r>
              <a:rPr lang="en-US" sz="3600" dirty="0" smtClean="0"/>
              <a:t>These maxims are basic assumptions, not rules, and can be broken.</a:t>
            </a:r>
          </a:p>
          <a:p>
            <a:r>
              <a:rPr lang="en-US" sz="3600" dirty="0" smtClean="0"/>
              <a:t>If done so secretly, this is violating.</a:t>
            </a:r>
          </a:p>
          <a:p>
            <a:r>
              <a:rPr lang="en-US" sz="3600" dirty="0" smtClean="0"/>
              <a:t>If done so overtly, for linguistic effect, this is flouting.</a:t>
            </a:r>
          </a:p>
          <a:p>
            <a:r>
              <a:rPr lang="en-US" sz="3600" dirty="0" smtClean="0"/>
              <a:t>Irony can be seen as a flouting of the maxim of quality.</a:t>
            </a:r>
          </a:p>
          <a:p>
            <a:r>
              <a:rPr lang="en-US" sz="3600" dirty="0" smtClean="0"/>
              <a:t>7.90, 7.91</a:t>
            </a:r>
          </a:p>
          <a:p>
            <a:endParaRPr lang="en-US" dirty="0"/>
          </a:p>
        </p:txBody>
      </p:sp>
    </p:spTree>
    <p:extLst>
      <p:ext uri="{BB962C8B-B14F-4D97-AF65-F5344CB8AC3E}">
        <p14:creationId xmlns:p14="http://schemas.microsoft.com/office/powerpoint/2010/main" val="5032860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Is a unification of Grice’s maxims into a single principle of relevance that motivates hearer’s inferential strategy</a:t>
            </a:r>
          </a:p>
          <a:p>
            <a:r>
              <a:rPr lang="en-US" dirty="0" smtClean="0"/>
              <a:t>PRINCIPLE of RELEVANCE </a:t>
            </a:r>
          </a:p>
          <a:p>
            <a:r>
              <a:rPr lang="en-US" dirty="0" smtClean="0"/>
              <a:t>Every act of ostensive communication communicates the presumption of its own optimal relevance. (</a:t>
            </a:r>
            <a:r>
              <a:rPr lang="en-US" dirty="0" err="1" smtClean="0"/>
              <a:t>Sperber</a:t>
            </a:r>
            <a:r>
              <a:rPr lang="en-US" dirty="0" smtClean="0"/>
              <a:t> and Wilson)</a:t>
            </a:r>
          </a:p>
          <a:p>
            <a:r>
              <a:rPr lang="en-US" dirty="0" smtClean="0"/>
              <a:t>Ostensive communication is an interaction where the communicator wants to create a mutual environment of communication and this is understood by the hearer.</a:t>
            </a:r>
            <a:endParaRPr lang="en-US" dirty="0"/>
          </a:p>
        </p:txBody>
      </p:sp>
    </p:spTree>
    <p:extLst>
      <p:ext uri="{BB962C8B-B14F-4D97-AF65-F5344CB8AC3E}">
        <p14:creationId xmlns:p14="http://schemas.microsoft.com/office/powerpoint/2010/main" val="25587825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9700"/>
            <a:ext cx="9601196" cy="762001"/>
          </a:xfrm>
        </p:spPr>
        <p:txBody>
          <a:bodyPr>
            <a:normAutofit/>
          </a:bodyPr>
          <a:lstStyle/>
          <a:p>
            <a:r>
              <a:rPr lang="en-US" dirty="0" smtClean="0"/>
              <a:t>Lexical Pragmatics</a:t>
            </a:r>
            <a:endParaRPr lang="en-US" dirty="0"/>
          </a:p>
        </p:txBody>
      </p:sp>
      <p:sp>
        <p:nvSpPr>
          <p:cNvPr id="3" name="Content Placeholder 2"/>
          <p:cNvSpPr>
            <a:spLocks noGrp="1"/>
          </p:cNvSpPr>
          <p:nvPr>
            <p:ph idx="1"/>
          </p:nvPr>
        </p:nvSpPr>
        <p:spPr>
          <a:xfrm>
            <a:off x="1066800" y="1041400"/>
            <a:ext cx="10172700" cy="5067300"/>
          </a:xfrm>
        </p:spPr>
        <p:txBody>
          <a:bodyPr>
            <a:normAutofit/>
          </a:bodyPr>
          <a:lstStyle/>
          <a:p>
            <a:r>
              <a:rPr lang="en-US" sz="2800" dirty="0" smtClean="0"/>
              <a:t>“The linguistic form UNDERDETERMINES meaning</a:t>
            </a:r>
          </a:p>
          <a:p>
            <a:r>
              <a:rPr lang="en-US" sz="2800" dirty="0" smtClean="0"/>
              <a:t>Contextual processes are REQUIRED to derive explicit content” p217</a:t>
            </a:r>
          </a:p>
          <a:p>
            <a:r>
              <a:rPr lang="en-US" sz="2800" dirty="0" smtClean="0"/>
              <a:t>LP investigates how the meanings of words reflect or are adjusted to specific contexts.</a:t>
            </a:r>
          </a:p>
          <a:p>
            <a:r>
              <a:rPr lang="en-US" sz="2800" dirty="0" smtClean="0"/>
              <a:t>Words have a basic semantic specification which is clarified by the context</a:t>
            </a:r>
          </a:p>
          <a:p>
            <a:r>
              <a:rPr lang="en-US" sz="2800" dirty="0" smtClean="0"/>
              <a:t>Broadening examples</a:t>
            </a:r>
          </a:p>
          <a:p>
            <a:r>
              <a:rPr lang="en-US" sz="2800" dirty="0" smtClean="0"/>
              <a:t>Narrowing examples</a:t>
            </a:r>
            <a:endParaRPr lang="en-US" sz="2800" dirty="0"/>
          </a:p>
        </p:txBody>
      </p:sp>
    </p:spTree>
    <p:extLst>
      <p:ext uri="{BB962C8B-B14F-4D97-AF65-F5344CB8AC3E}">
        <p14:creationId xmlns:p14="http://schemas.microsoft.com/office/powerpoint/2010/main" val="15074271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Riemer</a:t>
            </a:r>
            <a:endParaRPr lang="en-US" dirty="0"/>
          </a:p>
        </p:txBody>
      </p:sp>
      <p:sp>
        <p:nvSpPr>
          <p:cNvPr id="3" name="Content Placeholder 2"/>
          <p:cNvSpPr>
            <a:spLocks noGrp="1"/>
          </p:cNvSpPr>
          <p:nvPr>
            <p:ph idx="1"/>
          </p:nvPr>
        </p:nvSpPr>
        <p:spPr>
          <a:xfrm>
            <a:off x="1168400" y="1879600"/>
            <a:ext cx="9880600" cy="4318000"/>
          </a:xfrm>
        </p:spPr>
        <p:txBody>
          <a:bodyPr>
            <a:normAutofit lnSpcReduction="10000"/>
          </a:bodyPr>
          <a:lstStyle/>
          <a:p>
            <a:r>
              <a:rPr lang="en-US" dirty="0" smtClean="0"/>
              <a:t>P118</a:t>
            </a:r>
          </a:p>
          <a:p>
            <a:r>
              <a:rPr lang="en-US" dirty="0" smtClean="0"/>
              <a:t>A: Have you read </a:t>
            </a:r>
            <a:r>
              <a:rPr lang="en-US" dirty="0" err="1" smtClean="0"/>
              <a:t>Sebald</a:t>
            </a:r>
            <a:r>
              <a:rPr lang="en-US" dirty="0" smtClean="0"/>
              <a:t>?</a:t>
            </a:r>
          </a:p>
          <a:p>
            <a:r>
              <a:rPr lang="en-US" dirty="0" smtClean="0"/>
              <a:t>B: I haven’t read the back of the cereal packet.</a:t>
            </a:r>
          </a:p>
          <a:p>
            <a:endParaRPr lang="en-US" dirty="0"/>
          </a:p>
          <a:p>
            <a:r>
              <a:rPr lang="en-US" dirty="0" smtClean="0"/>
              <a:t>A: Do you know how to get to rue du Pasteur Wagner?</a:t>
            </a:r>
          </a:p>
          <a:p>
            <a:r>
              <a:rPr lang="en-US" dirty="0" smtClean="0"/>
              <a:t>B: I’ve got a map in my bag.</a:t>
            </a:r>
          </a:p>
          <a:p>
            <a:endParaRPr lang="en-US" dirty="0"/>
          </a:p>
          <a:p>
            <a:r>
              <a:rPr lang="en-US" dirty="0" smtClean="0"/>
              <a:t>A: Do you like anchovies?</a:t>
            </a:r>
          </a:p>
          <a:p>
            <a:r>
              <a:rPr lang="en-US" dirty="0" smtClean="0"/>
              <a:t>B: Does a hippo like mud?</a:t>
            </a:r>
            <a:endParaRPr lang="en-US" dirty="0"/>
          </a:p>
        </p:txBody>
      </p:sp>
    </p:spTree>
    <p:extLst>
      <p:ext uri="{BB962C8B-B14F-4D97-AF65-F5344CB8AC3E}">
        <p14:creationId xmlns:p14="http://schemas.microsoft.com/office/powerpoint/2010/main" val="4290735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well known example</a:t>
            </a:r>
            <a:endParaRPr lang="en-US" dirty="0"/>
          </a:p>
        </p:txBody>
      </p:sp>
      <p:sp>
        <p:nvSpPr>
          <p:cNvPr id="3" name="Content Placeholder 2"/>
          <p:cNvSpPr>
            <a:spLocks noGrp="1"/>
          </p:cNvSpPr>
          <p:nvPr>
            <p:ph idx="1"/>
          </p:nvPr>
        </p:nvSpPr>
        <p:spPr>
          <a:xfrm>
            <a:off x="1024128" y="2084832"/>
            <a:ext cx="9720073" cy="4224528"/>
          </a:xfrm>
        </p:spPr>
        <p:txBody>
          <a:bodyPr>
            <a:normAutofit fontScale="92500" lnSpcReduction="10000"/>
          </a:bodyPr>
          <a:lstStyle/>
          <a:p>
            <a:r>
              <a:rPr lang="en-US" sz="3000" dirty="0" smtClean="0"/>
              <a:t>English					French</a:t>
            </a:r>
          </a:p>
          <a:p>
            <a:endParaRPr lang="en-US" sz="3000" dirty="0"/>
          </a:p>
          <a:p>
            <a:r>
              <a:rPr lang="en-US" sz="3000" dirty="0" smtClean="0"/>
              <a:t>Sheep					mouton</a:t>
            </a:r>
          </a:p>
          <a:p>
            <a:r>
              <a:rPr lang="en-US" sz="3000" dirty="0" smtClean="0"/>
              <a:t>Animal					animal</a:t>
            </a:r>
          </a:p>
          <a:p>
            <a:r>
              <a:rPr lang="en-US" sz="3000" dirty="0" smtClean="0"/>
              <a:t>*meat					meat</a:t>
            </a:r>
            <a:endParaRPr lang="en-US" sz="3000" dirty="0"/>
          </a:p>
          <a:p>
            <a:endParaRPr lang="en-US" dirty="0" smtClean="0"/>
          </a:p>
          <a:p>
            <a:endParaRPr lang="en-US" dirty="0"/>
          </a:p>
          <a:p>
            <a:r>
              <a:rPr lang="en-US" sz="3000" dirty="0" smtClean="0"/>
              <a:t>From different systems so they have different ranges (semantic range or semantic domain)</a:t>
            </a:r>
            <a:endParaRPr lang="en-US" sz="3000" dirty="0"/>
          </a:p>
        </p:txBody>
      </p:sp>
    </p:spTree>
    <p:extLst>
      <p:ext uri="{BB962C8B-B14F-4D97-AF65-F5344CB8AC3E}">
        <p14:creationId xmlns:p14="http://schemas.microsoft.com/office/powerpoint/2010/main" val="386403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Kroeger</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implicature</a:t>
            </a:r>
            <a:r>
              <a:rPr lang="en-US" dirty="0" smtClean="0"/>
              <a:t>?</a:t>
            </a:r>
          </a:p>
          <a:p>
            <a:r>
              <a:rPr lang="en-US" dirty="0" smtClean="0"/>
              <a:t>I walked into a house.</a:t>
            </a:r>
          </a:p>
          <a:p>
            <a:r>
              <a:rPr lang="en-US" dirty="0" smtClean="0"/>
              <a:t>Arthur is meeting a woman tonight.</a:t>
            </a:r>
          </a:p>
          <a:p>
            <a:r>
              <a:rPr lang="en-US" dirty="0" smtClean="0"/>
              <a:t>I broke a finger yesterday.</a:t>
            </a:r>
          </a:p>
          <a:p>
            <a:endParaRPr lang="en-US" dirty="0"/>
          </a:p>
        </p:txBody>
      </p:sp>
    </p:spTree>
    <p:extLst>
      <p:ext uri="{BB962C8B-B14F-4D97-AF65-F5344CB8AC3E}">
        <p14:creationId xmlns:p14="http://schemas.microsoft.com/office/powerpoint/2010/main" val="1215143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9" y="588432"/>
            <a:ext cx="10782300" cy="1303867"/>
          </a:xfrm>
        </p:spPr>
        <p:txBody>
          <a:bodyPr>
            <a:normAutofit fontScale="90000"/>
          </a:bodyPr>
          <a:lstStyle/>
          <a:p>
            <a:r>
              <a:rPr lang="en-US" dirty="0" smtClean="0"/>
              <a:t>Chapter </a:t>
            </a:r>
            <a:r>
              <a:rPr lang="en-US" dirty="0"/>
              <a:t>8</a:t>
            </a:r>
            <a:r>
              <a:rPr lang="en-US" dirty="0" smtClean="0"/>
              <a:t>: Functions of Language: Speech as Action</a:t>
            </a:r>
            <a:endParaRPr lang="en-US" dirty="0"/>
          </a:p>
        </p:txBody>
      </p:sp>
      <p:sp>
        <p:nvSpPr>
          <p:cNvPr id="3" name="Content Placeholder 2"/>
          <p:cNvSpPr>
            <a:spLocks noGrp="1"/>
          </p:cNvSpPr>
          <p:nvPr>
            <p:ph idx="1"/>
          </p:nvPr>
        </p:nvSpPr>
        <p:spPr>
          <a:xfrm>
            <a:off x="876300" y="1625600"/>
            <a:ext cx="10502900" cy="4597400"/>
          </a:xfrm>
        </p:spPr>
        <p:txBody>
          <a:bodyPr>
            <a:normAutofit/>
          </a:bodyPr>
          <a:lstStyle/>
          <a:p>
            <a:r>
              <a:rPr lang="en-US" sz="2800" dirty="0" smtClean="0"/>
              <a:t>“Part of the meaning of an utterance is its intended social function.” p229</a:t>
            </a:r>
          </a:p>
          <a:p>
            <a:r>
              <a:rPr lang="en-US" sz="2800" dirty="0" smtClean="0"/>
              <a:t>What do we use language for?</a:t>
            </a:r>
          </a:p>
          <a:p>
            <a:r>
              <a:rPr lang="en-US" sz="2800" dirty="0" smtClean="0"/>
              <a:t>Ask questions</a:t>
            </a:r>
          </a:p>
          <a:p>
            <a:r>
              <a:rPr lang="en-US" sz="2800" dirty="0" smtClean="0"/>
              <a:t>Give information</a:t>
            </a:r>
          </a:p>
          <a:p>
            <a:r>
              <a:rPr lang="en-US" sz="2800" dirty="0" smtClean="0"/>
              <a:t>Make suggestions. Greet</a:t>
            </a:r>
          </a:p>
          <a:p>
            <a:r>
              <a:rPr lang="en-US" sz="2800" dirty="0" smtClean="0"/>
              <a:t>Show social identity or register</a:t>
            </a:r>
          </a:p>
          <a:p>
            <a:r>
              <a:rPr lang="en-US" sz="2800" dirty="0" smtClean="0"/>
              <a:t>Even enter binding agreements!  Etc.</a:t>
            </a:r>
          </a:p>
          <a:p>
            <a:pPr marL="0" indent="0">
              <a:buNone/>
            </a:pPr>
            <a:endParaRPr lang="en-US" dirty="0" smtClean="0"/>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8296" y="155908"/>
            <a:ext cx="4015407" cy="6554359"/>
          </a:xfrm>
        </p:spPr>
      </p:pic>
    </p:spTree>
    <p:extLst>
      <p:ext uri="{BB962C8B-B14F-4D97-AF65-F5344CB8AC3E}">
        <p14:creationId xmlns:p14="http://schemas.microsoft.com/office/powerpoint/2010/main" val="12884858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9670" y="142514"/>
            <a:ext cx="4786067" cy="650145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41" y="982132"/>
            <a:ext cx="6858000" cy="4572000"/>
          </a:xfrm>
          <a:prstGeom prst="rect">
            <a:avLst/>
          </a:prstGeom>
        </p:spPr>
      </p:pic>
    </p:spTree>
    <p:extLst>
      <p:ext uri="{BB962C8B-B14F-4D97-AF65-F5344CB8AC3E}">
        <p14:creationId xmlns:p14="http://schemas.microsoft.com/office/powerpoint/2010/main" val="82665462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72532"/>
            <a:ext cx="9601196" cy="1303867"/>
          </a:xfrm>
        </p:spPr>
        <p:txBody>
          <a:bodyPr/>
          <a:lstStyle/>
          <a:p>
            <a:r>
              <a:rPr lang="en-US" dirty="0" smtClean="0"/>
              <a:t>Speech acts</a:t>
            </a:r>
            <a:endParaRPr lang="en-US" dirty="0"/>
          </a:p>
        </p:txBody>
      </p:sp>
      <p:sp>
        <p:nvSpPr>
          <p:cNvPr id="3" name="Content Placeholder 2"/>
          <p:cNvSpPr>
            <a:spLocks noGrp="1"/>
          </p:cNvSpPr>
          <p:nvPr>
            <p:ph idx="1"/>
          </p:nvPr>
        </p:nvSpPr>
        <p:spPr>
          <a:xfrm>
            <a:off x="516834" y="1484243"/>
            <a:ext cx="11251095" cy="4704521"/>
          </a:xfrm>
        </p:spPr>
        <p:txBody>
          <a:bodyPr>
            <a:normAutofit/>
          </a:bodyPr>
          <a:lstStyle/>
          <a:p>
            <a:r>
              <a:rPr lang="en-US" sz="2800" dirty="0" smtClean="0"/>
              <a:t>Those (and other) functions of language are called “speech acts”</a:t>
            </a:r>
          </a:p>
          <a:p>
            <a:r>
              <a:rPr lang="en-US" sz="2800" dirty="0" smtClean="0"/>
              <a:t>From J. L. Austin’s famous lectures and text “How to do things with words.”</a:t>
            </a:r>
          </a:p>
          <a:p>
            <a:r>
              <a:rPr lang="en-US" sz="2800" dirty="0" smtClean="0"/>
              <a:t>Study of speech acts is borderline (semantics/pragmatics) because:</a:t>
            </a:r>
          </a:p>
          <a:p>
            <a:r>
              <a:rPr lang="en-US" sz="2800" dirty="0" smtClean="0"/>
              <a:t>Sometimes the function is linguistically encoded</a:t>
            </a:r>
          </a:p>
          <a:p>
            <a:r>
              <a:rPr lang="en-US" sz="2800" dirty="0" smtClean="0"/>
              <a:t>And sometimes the function relies on other kinds of knowledge (social, general, etc.).  So:</a:t>
            </a:r>
          </a:p>
          <a:p>
            <a:r>
              <a:rPr lang="en-US" sz="2800" dirty="0" smtClean="0"/>
              <a:t>“hearer’s have to coordinate linguistic AND non-linguistic knowledge to interpret a speaker’s intended meaning.” p230</a:t>
            </a:r>
          </a:p>
          <a:p>
            <a:endParaRPr lang="en-US" dirty="0" smtClean="0"/>
          </a:p>
          <a:p>
            <a:endParaRPr lang="en-US" dirty="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Important Characteristics (of SAs)</a:t>
            </a:r>
            <a:endParaRPr lang="en-US" dirty="0"/>
          </a:p>
        </p:txBody>
      </p:sp>
      <p:sp>
        <p:nvSpPr>
          <p:cNvPr id="3" name="Content Placeholder 2"/>
          <p:cNvSpPr>
            <a:spLocks noGrp="1"/>
          </p:cNvSpPr>
          <p:nvPr>
            <p:ph idx="1"/>
          </p:nvPr>
        </p:nvSpPr>
        <p:spPr>
          <a:xfrm>
            <a:off x="1295401" y="2556932"/>
            <a:ext cx="9601196" cy="3565572"/>
          </a:xfrm>
        </p:spPr>
        <p:txBody>
          <a:bodyPr>
            <a:normAutofit fontScale="92500" lnSpcReduction="10000"/>
          </a:bodyPr>
          <a:lstStyle/>
          <a:p>
            <a:r>
              <a:rPr lang="en-US" sz="2600" dirty="0" smtClean="0"/>
              <a:t>1. Interactivity</a:t>
            </a:r>
          </a:p>
          <a:p>
            <a:r>
              <a:rPr lang="en-US" sz="2600" dirty="0" smtClean="0"/>
              <a:t>“communicating functions involves the speaker in a coordinated activity with other language users.”</a:t>
            </a:r>
          </a:p>
          <a:p>
            <a:r>
              <a:rPr lang="en-US" sz="2600" dirty="0" smtClean="0"/>
              <a:t>Even in English many phrases have a conventional part A and a part B.  In some languages it is more rigid.</a:t>
            </a:r>
          </a:p>
          <a:p>
            <a:r>
              <a:rPr lang="en-US" sz="2600" dirty="0" smtClean="0"/>
              <a:t>What are some examples you can think of?</a:t>
            </a:r>
          </a:p>
          <a:p>
            <a:r>
              <a:rPr lang="en-US" sz="2600" dirty="0" smtClean="0"/>
              <a:t>Betting, etc.  Conversation Analysis (in discourse analysis)</a:t>
            </a:r>
            <a:endParaRPr lang="en-US" sz="2600" dirty="0"/>
          </a:p>
          <a:p>
            <a:r>
              <a:rPr lang="en-US" sz="2600" dirty="0" smtClean="0"/>
              <a:t>2. Context dependence</a:t>
            </a:r>
          </a:p>
          <a:p>
            <a:endParaRPr lang="en-US" dirty="0"/>
          </a:p>
          <a:p>
            <a:endParaRPr lang="en-US" dirty="0"/>
          </a:p>
        </p:txBody>
      </p:sp>
    </p:spTree>
    <p:extLst>
      <p:ext uri="{BB962C8B-B14F-4D97-AF65-F5344CB8AC3E}">
        <p14:creationId xmlns:p14="http://schemas.microsoft.com/office/powerpoint/2010/main" val="32929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9027"/>
            <a:ext cx="9601196" cy="1510748"/>
          </a:xfrm>
        </p:spPr>
        <p:txBody>
          <a:bodyPr/>
          <a:lstStyle/>
          <a:p>
            <a:r>
              <a:rPr lang="en-US" dirty="0" smtClean="0"/>
              <a:t>Two Important Characteristics (of SAs)</a:t>
            </a:r>
            <a:endParaRPr lang="en-US" dirty="0"/>
          </a:p>
        </p:txBody>
      </p:sp>
      <p:sp>
        <p:nvSpPr>
          <p:cNvPr id="3" name="Content Placeholder 2"/>
          <p:cNvSpPr>
            <a:spLocks noGrp="1"/>
          </p:cNvSpPr>
          <p:nvPr>
            <p:ph idx="1"/>
          </p:nvPr>
        </p:nvSpPr>
        <p:spPr>
          <a:xfrm>
            <a:off x="834887" y="1245703"/>
            <a:ext cx="10694504" cy="5088835"/>
          </a:xfrm>
        </p:spPr>
        <p:txBody>
          <a:bodyPr>
            <a:normAutofit lnSpcReduction="10000"/>
          </a:bodyPr>
          <a:lstStyle/>
          <a:p>
            <a:r>
              <a:rPr lang="en-US" sz="2800" dirty="0" smtClean="0"/>
              <a:t>1. Interactivity, failure results in a response (compensatory behavior).</a:t>
            </a:r>
          </a:p>
          <a:p>
            <a:r>
              <a:rPr lang="en-US" sz="2800" dirty="0" smtClean="0"/>
              <a:t>2. Context dependence (also two parts)</a:t>
            </a:r>
          </a:p>
          <a:p>
            <a:pPr lvl="1"/>
            <a:r>
              <a:rPr lang="en-US" sz="2400" dirty="0" smtClean="0"/>
              <a:t>1. many SAs rely on social conventions (institutional facts)</a:t>
            </a:r>
          </a:p>
          <a:p>
            <a:pPr lvl="1"/>
            <a:r>
              <a:rPr lang="en-US" sz="2400" dirty="0" smtClean="0"/>
              <a:t>Can you think of any examples?</a:t>
            </a:r>
          </a:p>
          <a:p>
            <a:pPr lvl="1"/>
            <a:r>
              <a:rPr lang="en-US" sz="2400" dirty="0" smtClean="0"/>
              <a:t>I sentence you to…</a:t>
            </a:r>
          </a:p>
          <a:p>
            <a:pPr lvl="1"/>
            <a:r>
              <a:rPr lang="en-US" sz="2400" dirty="0" smtClean="0"/>
              <a:t>I now pronounce you…</a:t>
            </a:r>
          </a:p>
          <a:p>
            <a:pPr lvl="1"/>
            <a:r>
              <a:rPr lang="en-US" sz="2400" dirty="0" smtClean="0"/>
              <a:t>Only done by right people in correct situation</a:t>
            </a:r>
          </a:p>
          <a:p>
            <a:pPr lvl="1"/>
            <a:r>
              <a:rPr lang="en-US" sz="2400" dirty="0" smtClean="0"/>
              <a:t>2. context dependence depends on local context.  Meaning may change from situation to situation. 8.3</a:t>
            </a:r>
          </a:p>
          <a:p>
            <a:pPr lvl="1"/>
            <a:r>
              <a:rPr lang="en-US" sz="2400" dirty="0" smtClean="0"/>
              <a:t>Video of Ron Swanson only answering your questions with questions…</a:t>
            </a:r>
            <a:endParaRPr lang="en-US" sz="2400"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63609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Austin’s Speech Act Theory</a:t>
            </a:r>
            <a:endParaRPr lang="en-US" dirty="0"/>
          </a:p>
        </p:txBody>
      </p:sp>
      <p:sp>
        <p:nvSpPr>
          <p:cNvPr id="3" name="Content Placeholder 2"/>
          <p:cNvSpPr>
            <a:spLocks noGrp="1"/>
          </p:cNvSpPr>
          <p:nvPr>
            <p:ph idx="1"/>
          </p:nvPr>
        </p:nvSpPr>
        <p:spPr>
          <a:xfrm>
            <a:off x="1295401" y="2285999"/>
            <a:ext cx="9601196" cy="4088297"/>
          </a:xfrm>
        </p:spPr>
        <p:txBody>
          <a:bodyPr>
            <a:normAutofit/>
          </a:bodyPr>
          <a:lstStyle/>
          <a:p>
            <a:r>
              <a:rPr lang="en-US" sz="2800" dirty="0" smtClean="0"/>
              <a:t>J.L. Austin’s lectures made into “How to Do Things with Words” (1975).</a:t>
            </a:r>
          </a:p>
          <a:p>
            <a:r>
              <a:rPr lang="en-US" sz="2800" dirty="0" smtClean="0"/>
              <a:t>Other important names: John R. Searle, Zwicky, </a:t>
            </a:r>
            <a:r>
              <a:rPr lang="en-US" sz="2800" dirty="0" err="1" smtClean="0"/>
              <a:t>Wierzbicka</a:t>
            </a:r>
            <a:endParaRPr lang="en-US" sz="2800" dirty="0" smtClean="0"/>
          </a:p>
          <a:p>
            <a:r>
              <a:rPr lang="en-US" sz="2800" dirty="0" smtClean="0"/>
              <a:t>Austin reacted to commonly held traditional ideas about language:</a:t>
            </a:r>
          </a:p>
          <a:p>
            <a:pPr lvl="1"/>
            <a:r>
              <a:rPr lang="en-US" sz="2400" dirty="0" smtClean="0"/>
              <a:t>A. Basic sentence type in language is declarative</a:t>
            </a:r>
          </a:p>
          <a:p>
            <a:pPr lvl="1"/>
            <a:r>
              <a:rPr lang="en-US" sz="2400" dirty="0" smtClean="0"/>
              <a:t>B. principle use of language is to describe how things are</a:t>
            </a:r>
          </a:p>
          <a:p>
            <a:pPr lvl="1"/>
            <a:r>
              <a:rPr lang="en-US" sz="2400" dirty="0" smtClean="0"/>
              <a:t>C. meaning of utterances is found in their truth or falsity.</a:t>
            </a:r>
            <a:endParaRPr lang="en-US" sz="2400" dirty="0"/>
          </a:p>
        </p:txBody>
      </p:sp>
    </p:spTree>
    <p:extLst>
      <p:ext uri="{BB962C8B-B14F-4D97-AF65-F5344CB8AC3E}">
        <p14:creationId xmlns:p14="http://schemas.microsoft.com/office/powerpoint/2010/main" val="277343744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Austin makes two observations</a:t>
            </a:r>
            <a:endParaRPr lang="en-US" dirty="0"/>
          </a:p>
        </p:txBody>
      </p:sp>
      <p:sp>
        <p:nvSpPr>
          <p:cNvPr id="3" name="Content Placeholder 2"/>
          <p:cNvSpPr>
            <a:spLocks noGrp="1"/>
          </p:cNvSpPr>
          <p:nvPr>
            <p:ph idx="1"/>
          </p:nvPr>
        </p:nvSpPr>
        <p:spPr/>
        <p:txBody>
          <a:bodyPr/>
          <a:lstStyle/>
          <a:p>
            <a:r>
              <a:rPr lang="en-US" sz="2800" dirty="0" smtClean="0"/>
              <a:t>1. (Obviously) not all sentences are statements.  Many are questions, exclamations, commands, expressions of wishes etc.</a:t>
            </a:r>
          </a:p>
          <a:p>
            <a:r>
              <a:rPr lang="en-US" sz="2800" dirty="0" smtClean="0"/>
              <a:t>8.8</a:t>
            </a:r>
          </a:p>
          <a:p>
            <a:r>
              <a:rPr lang="en-US" sz="2800" dirty="0" smtClean="0"/>
              <a:t>2. Even in sentences using the declarative form, they aren’t always just making statements.  </a:t>
            </a:r>
          </a:p>
          <a:p>
            <a:r>
              <a:rPr lang="en-US" sz="2800" dirty="0" smtClean="0"/>
              <a:t>8.9</a:t>
            </a:r>
          </a:p>
          <a:p>
            <a:endParaRPr lang="en-US"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8" y="795130"/>
            <a:ext cx="10575235" cy="5327374"/>
          </a:xfrm>
        </p:spPr>
        <p:txBody>
          <a:bodyPr>
            <a:normAutofit/>
          </a:bodyPr>
          <a:lstStyle/>
          <a:p>
            <a:r>
              <a:rPr lang="en-US" sz="3200" dirty="0" smtClean="0"/>
              <a:t>Saying these kinds of sentences is arguably doing something!  It is a kind of action.</a:t>
            </a:r>
          </a:p>
          <a:p>
            <a:r>
              <a:rPr lang="en-US" sz="3200" dirty="0" smtClean="0"/>
              <a:t>Think about promises.  You don’t just describe one.  You do it.  You make a promise.</a:t>
            </a:r>
          </a:p>
          <a:p>
            <a:r>
              <a:rPr lang="en-US" sz="3200" dirty="0" smtClean="0"/>
              <a:t>Austin called these performatives.</a:t>
            </a:r>
          </a:p>
          <a:p>
            <a:r>
              <a:rPr lang="en-US" sz="3200" dirty="0" smtClean="0"/>
              <a:t>We can insert the adverb “hereby” to make them even more explicit.</a:t>
            </a:r>
          </a:p>
          <a:p>
            <a:r>
              <a:rPr lang="en-US" sz="3200" dirty="0" smtClean="0"/>
              <a:t>8.10, 8.11</a:t>
            </a:r>
            <a:endParaRPr lang="en-US" sz="3200" dirty="0"/>
          </a:p>
        </p:txBody>
      </p:sp>
    </p:spTree>
    <p:extLst>
      <p:ext uri="{BB962C8B-B14F-4D97-AF65-F5344CB8AC3E}">
        <p14:creationId xmlns:p14="http://schemas.microsoft.com/office/powerpoint/2010/main" val="2470206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Words defined by differences and similarities between other words within the language system</a:t>
            </a:r>
            <a:endParaRPr lang="en-US" dirty="0"/>
          </a:p>
        </p:txBody>
      </p:sp>
      <p:sp>
        <p:nvSpPr>
          <p:cNvPr id="3" name="Content Placeholder 2"/>
          <p:cNvSpPr>
            <a:spLocks noGrp="1"/>
          </p:cNvSpPr>
          <p:nvPr>
            <p:ph idx="1"/>
          </p:nvPr>
        </p:nvSpPr>
        <p:spPr/>
        <p:txBody>
          <a:bodyPr/>
          <a:lstStyle/>
          <a:p>
            <a:r>
              <a:rPr lang="en-US" dirty="0" smtClean="0"/>
              <a:t>Chair</a:t>
            </a:r>
          </a:p>
          <a:p>
            <a:r>
              <a:rPr lang="en-US" dirty="0" smtClean="0"/>
              <a:t>Stool</a:t>
            </a:r>
          </a:p>
          <a:p>
            <a:endParaRPr lang="en-US" dirty="0"/>
          </a:p>
          <a:p>
            <a:r>
              <a:rPr lang="en-US" dirty="0" smtClean="0"/>
              <a:t>Red</a:t>
            </a:r>
          </a:p>
          <a:p>
            <a:r>
              <a:rPr lang="en-US" dirty="0" smtClean="0"/>
              <a:t>Brown, Orange, Yellow etc.  </a:t>
            </a:r>
          </a:p>
          <a:p>
            <a:endParaRPr lang="en-US" dirty="0"/>
          </a:p>
          <a:p>
            <a:r>
              <a:rPr lang="en-US" dirty="0" smtClean="0"/>
              <a:t>Also grammatical terms like plural don’t always “mean” the same thing in other languages.  (dual, honorific pronouns etc.)</a:t>
            </a:r>
            <a:endParaRPr lang="en-US" dirty="0"/>
          </a:p>
        </p:txBody>
      </p:sp>
    </p:spTree>
    <p:extLst>
      <p:ext uri="{BB962C8B-B14F-4D97-AF65-F5344CB8AC3E}">
        <p14:creationId xmlns:p14="http://schemas.microsoft.com/office/powerpoint/2010/main" val="3519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performative utterances</a:t>
            </a:r>
            <a:endParaRPr lang="en-US" dirty="0"/>
          </a:p>
        </p:txBody>
      </p:sp>
      <p:sp>
        <p:nvSpPr>
          <p:cNvPr id="3" name="Content Placeholder 2"/>
          <p:cNvSpPr>
            <a:spLocks noGrp="1"/>
          </p:cNvSpPr>
          <p:nvPr>
            <p:ph idx="1"/>
          </p:nvPr>
        </p:nvSpPr>
        <p:spPr>
          <a:xfrm>
            <a:off x="1295401" y="2556931"/>
            <a:ext cx="9601196" cy="3764355"/>
          </a:xfrm>
        </p:spPr>
        <p:txBody>
          <a:bodyPr>
            <a:noAutofit/>
          </a:bodyPr>
          <a:lstStyle/>
          <a:p>
            <a:r>
              <a:rPr lang="en-US" sz="2800" dirty="0" smtClean="0"/>
              <a:t>It isn’t useful to talk about whether these kinds of statements are true or false.</a:t>
            </a:r>
          </a:p>
          <a:p>
            <a:r>
              <a:rPr lang="en-US" sz="2800" dirty="0" smtClean="0"/>
              <a:t>Austin used the terms felicitous or infelicitous to describe if they work.</a:t>
            </a:r>
          </a:p>
          <a:p>
            <a:r>
              <a:rPr lang="en-US" sz="2800" dirty="0" smtClean="0"/>
              <a:t>So naming a ship that I don’t own that has already been named would be infelicitous.</a:t>
            </a:r>
          </a:p>
          <a:p>
            <a:r>
              <a:rPr lang="en-US" sz="2800" dirty="0" smtClean="0"/>
              <a:t>Austin’s felicity conditions: 8.12</a:t>
            </a:r>
            <a:endParaRPr lang="en-US" sz="2800" dirty="0"/>
          </a:p>
        </p:txBody>
      </p:sp>
    </p:spTree>
    <p:extLst>
      <p:ext uri="{BB962C8B-B14F-4D97-AF65-F5344CB8AC3E}">
        <p14:creationId xmlns:p14="http://schemas.microsoft.com/office/powerpoint/2010/main" val="7992340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930" y="901148"/>
            <a:ext cx="9992140" cy="5194852"/>
          </a:xfrm>
        </p:spPr>
        <p:txBody>
          <a:bodyPr>
            <a:normAutofit/>
          </a:bodyPr>
          <a:lstStyle/>
          <a:p>
            <a:r>
              <a:rPr lang="en-US" sz="3200" dirty="0" smtClean="0"/>
              <a:t>Explicit vs implicit performatives</a:t>
            </a:r>
          </a:p>
          <a:p>
            <a:r>
              <a:rPr lang="en-US" sz="3200" dirty="0" smtClean="0"/>
              <a:t>Regular descriptions he called “constatives” but later said these are also a speech act, “stating”</a:t>
            </a:r>
          </a:p>
          <a:p>
            <a:r>
              <a:rPr lang="en-US" sz="3200" dirty="0" smtClean="0"/>
              <a:t>No theoretical way to distinguish them,</a:t>
            </a:r>
          </a:p>
          <a:p>
            <a:r>
              <a:rPr lang="en-US" sz="3200" dirty="0" smtClean="0"/>
              <a:t>So ALL utterances constitute speech acts (p 236)</a:t>
            </a:r>
          </a:p>
          <a:p>
            <a:r>
              <a:rPr lang="en-US" sz="3200" dirty="0" smtClean="0"/>
              <a:t>This leads to 2 basic parts of meaning:</a:t>
            </a:r>
          </a:p>
          <a:p>
            <a:pPr lvl="1"/>
            <a:r>
              <a:rPr lang="en-US" sz="2800" dirty="0" smtClean="0"/>
              <a:t>1. conventional meaning of the sentence (proposition)</a:t>
            </a:r>
          </a:p>
          <a:p>
            <a:pPr lvl="1"/>
            <a:r>
              <a:rPr lang="en-US" sz="2800" dirty="0" smtClean="0"/>
              <a:t>2. speaker’s intended speech act</a:t>
            </a:r>
            <a:endParaRPr lang="en-US" sz="2800" dirty="0"/>
          </a:p>
        </p:txBody>
      </p:sp>
    </p:spTree>
    <p:extLst>
      <p:ext uri="{BB962C8B-B14F-4D97-AF65-F5344CB8AC3E}">
        <p14:creationId xmlns:p14="http://schemas.microsoft.com/office/powerpoint/2010/main" val="273156501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45774"/>
            <a:ext cx="9601196" cy="2140225"/>
          </a:xfrm>
        </p:spPr>
        <p:txBody>
          <a:bodyPr/>
          <a:lstStyle/>
          <a:p>
            <a:r>
              <a:rPr lang="en-US" dirty="0" smtClean="0"/>
              <a:t>Three elements of speech acts</a:t>
            </a:r>
            <a:endParaRPr lang="en-US" dirty="0"/>
          </a:p>
        </p:txBody>
      </p:sp>
      <p:sp>
        <p:nvSpPr>
          <p:cNvPr id="3" name="Content Placeholder 2"/>
          <p:cNvSpPr>
            <a:spLocks noGrp="1"/>
          </p:cNvSpPr>
          <p:nvPr>
            <p:ph idx="1"/>
          </p:nvPr>
        </p:nvSpPr>
        <p:spPr>
          <a:xfrm>
            <a:off x="569843" y="1497496"/>
            <a:ext cx="11065566" cy="4837043"/>
          </a:xfrm>
        </p:spPr>
        <p:txBody>
          <a:bodyPr>
            <a:noAutofit/>
          </a:bodyPr>
          <a:lstStyle/>
          <a:p>
            <a:r>
              <a:rPr lang="en-US" sz="3200" dirty="0" smtClean="0"/>
              <a:t>1. Speaker says something</a:t>
            </a:r>
          </a:p>
          <a:p>
            <a:pPr lvl="1"/>
            <a:r>
              <a:rPr lang="en-US" sz="2800" dirty="0" err="1" smtClean="0"/>
              <a:t>Locutionary</a:t>
            </a:r>
            <a:r>
              <a:rPr lang="en-US" sz="2800" dirty="0" smtClean="0"/>
              <a:t> act. The act of saying something which makes sense in a language</a:t>
            </a:r>
          </a:p>
          <a:p>
            <a:r>
              <a:rPr lang="en-US" sz="3200" dirty="0" smtClean="0"/>
              <a:t>2. speaker signals an associated speech act</a:t>
            </a:r>
          </a:p>
          <a:p>
            <a:pPr lvl="1"/>
            <a:r>
              <a:rPr lang="en-US" sz="2800" dirty="0" smtClean="0"/>
              <a:t>Illocutionary act. This is what Austin and others mostly concerned with. The uses of language. The actual speech act.</a:t>
            </a:r>
          </a:p>
          <a:p>
            <a:r>
              <a:rPr lang="en-US" sz="3200" dirty="0" smtClean="0"/>
              <a:t>3. speech act causes an effect on her listeners or the participants</a:t>
            </a:r>
          </a:p>
          <a:p>
            <a:pPr lvl="1"/>
            <a:r>
              <a:rPr lang="en-US" sz="2800" dirty="0" err="1" smtClean="0"/>
              <a:t>Perlocutionary</a:t>
            </a:r>
            <a:r>
              <a:rPr lang="en-US" sz="2800" dirty="0" smtClean="0"/>
              <a:t> act. Concerned with what follows the speech act.  The effect.</a:t>
            </a:r>
            <a:endParaRPr lang="en-US" sz="2800"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speech acts</a:t>
            </a:r>
            <a:endParaRPr lang="en-US" dirty="0"/>
          </a:p>
        </p:txBody>
      </p:sp>
      <p:sp>
        <p:nvSpPr>
          <p:cNvPr id="3" name="Content Placeholder 2"/>
          <p:cNvSpPr>
            <a:spLocks noGrp="1"/>
          </p:cNvSpPr>
          <p:nvPr>
            <p:ph idx="1"/>
          </p:nvPr>
        </p:nvSpPr>
        <p:spPr/>
        <p:txBody>
          <a:bodyPr/>
          <a:lstStyle/>
          <a:p>
            <a:r>
              <a:rPr lang="en-US" dirty="0" smtClean="0"/>
              <a:t>Representatives</a:t>
            </a:r>
          </a:p>
          <a:p>
            <a:r>
              <a:rPr lang="en-US" dirty="0" smtClean="0"/>
              <a:t>Directives</a:t>
            </a:r>
          </a:p>
          <a:p>
            <a:r>
              <a:rPr lang="en-US" dirty="0" err="1" smtClean="0"/>
              <a:t>Commissives</a:t>
            </a:r>
            <a:r>
              <a:rPr lang="en-US" dirty="0" smtClean="0"/>
              <a:t> </a:t>
            </a:r>
          </a:p>
          <a:p>
            <a:r>
              <a:rPr lang="en-US" dirty="0" err="1" smtClean="0"/>
              <a:t>Expressives</a:t>
            </a:r>
            <a:endParaRPr lang="en-US" dirty="0" smtClean="0"/>
          </a:p>
          <a:p>
            <a:r>
              <a:rPr lang="en-US" dirty="0" smtClean="0"/>
              <a:t>Declarations</a:t>
            </a:r>
          </a:p>
          <a:p>
            <a:r>
              <a:rPr lang="en-US" dirty="0" smtClean="0"/>
              <a:t>8.19 (Searle, 1976)</a:t>
            </a:r>
            <a:endParaRPr lang="en-US" dirty="0"/>
          </a:p>
        </p:txBody>
      </p:sp>
    </p:spTree>
    <p:extLst>
      <p:ext uri="{BB962C8B-B14F-4D97-AF65-F5344CB8AC3E}">
        <p14:creationId xmlns:p14="http://schemas.microsoft.com/office/powerpoint/2010/main" val="149064743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Riemer</a:t>
            </a:r>
            <a:r>
              <a:rPr lang="en-US" dirty="0" smtClean="0"/>
              <a:t> p 109</a:t>
            </a:r>
            <a:endParaRPr lang="en-US" dirty="0"/>
          </a:p>
        </p:txBody>
      </p:sp>
      <p:sp>
        <p:nvSpPr>
          <p:cNvPr id="3" name="Content Placeholder 2"/>
          <p:cNvSpPr>
            <a:spLocks noGrp="1"/>
          </p:cNvSpPr>
          <p:nvPr>
            <p:ph idx="1"/>
          </p:nvPr>
        </p:nvSpPr>
        <p:spPr/>
        <p:txBody>
          <a:bodyPr>
            <a:normAutofit/>
          </a:bodyPr>
          <a:lstStyle/>
          <a:p>
            <a:r>
              <a:rPr lang="en-US" sz="3200" dirty="0" err="1" smtClean="0"/>
              <a:t>Locutionary</a:t>
            </a:r>
            <a:r>
              <a:rPr lang="en-US" sz="3200" dirty="0" smtClean="0"/>
              <a:t> act: the act OF saying something;</a:t>
            </a:r>
          </a:p>
          <a:p>
            <a:r>
              <a:rPr lang="en-US" sz="3200" dirty="0" smtClean="0"/>
              <a:t>Illocutionary act: the act performed IN saying something;</a:t>
            </a:r>
          </a:p>
          <a:p>
            <a:r>
              <a:rPr lang="en-US" sz="3200" dirty="0" err="1" smtClean="0"/>
              <a:t>Perlocutionary</a:t>
            </a:r>
            <a:r>
              <a:rPr lang="en-US" sz="3200" dirty="0" smtClean="0"/>
              <a:t> act: the act performed BY saying something.</a:t>
            </a:r>
            <a:endParaRPr lang="en-US" sz="3200" dirty="0"/>
          </a:p>
        </p:txBody>
      </p:sp>
    </p:spTree>
    <p:extLst>
      <p:ext uri="{BB962C8B-B14F-4D97-AF65-F5344CB8AC3E}">
        <p14:creationId xmlns:p14="http://schemas.microsoft.com/office/powerpoint/2010/main" val="315806908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463207" cy="1303867"/>
          </a:xfrm>
        </p:spPr>
        <p:txBody>
          <a:bodyPr>
            <a:normAutofit fontScale="90000"/>
          </a:bodyPr>
          <a:lstStyle/>
          <a:p>
            <a:r>
              <a:rPr lang="en-US" dirty="0" smtClean="0"/>
              <a:t>Direct and indirect speech acts</a:t>
            </a:r>
            <a:endParaRPr lang="en-US" dirty="0"/>
          </a:p>
        </p:txBody>
      </p:sp>
      <p:sp>
        <p:nvSpPr>
          <p:cNvPr id="3" name="Content Placeholder 2"/>
          <p:cNvSpPr>
            <a:spLocks noGrp="1"/>
          </p:cNvSpPr>
          <p:nvPr>
            <p:ph idx="1"/>
          </p:nvPr>
        </p:nvSpPr>
        <p:spPr/>
        <p:txBody>
          <a:bodyPr/>
          <a:lstStyle/>
          <a:p>
            <a:r>
              <a:rPr lang="en-US" sz="3600" dirty="0" smtClean="0"/>
              <a:t>8.22</a:t>
            </a:r>
          </a:p>
          <a:p>
            <a:r>
              <a:rPr lang="en-US" sz="3600" dirty="0" smtClean="0"/>
              <a:t>“good morning”</a:t>
            </a:r>
          </a:p>
          <a:p>
            <a:r>
              <a:rPr lang="en-US" sz="3600" dirty="0" smtClean="0"/>
              <a:t>The Hobbit</a:t>
            </a:r>
          </a:p>
          <a:p>
            <a:pPr marL="0" indent="0">
              <a:buNone/>
            </a:pPr>
            <a:endParaRPr lang="en-US" sz="3600"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011" y="742121"/>
            <a:ext cx="4525920" cy="5572539"/>
          </a:xfrm>
          <a:prstGeom prst="rect">
            <a:avLst/>
          </a:prstGeom>
        </p:spPr>
      </p:pic>
    </p:spTree>
    <p:extLst>
      <p:ext uri="{BB962C8B-B14F-4D97-AF65-F5344CB8AC3E}">
        <p14:creationId xmlns:p14="http://schemas.microsoft.com/office/powerpoint/2010/main" val="305600385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8626"/>
            <a:ext cx="9677397" cy="5107242"/>
          </a:xfrm>
        </p:spPr>
        <p:txBody>
          <a:bodyPr>
            <a:normAutofit/>
          </a:bodyPr>
          <a:lstStyle/>
          <a:p>
            <a:r>
              <a:rPr lang="en-US" sz="3600" dirty="0" smtClean="0"/>
              <a:t>Your blue pen is on the table.  </a:t>
            </a:r>
          </a:p>
          <a:p>
            <a:r>
              <a:rPr lang="en-US" sz="3600" dirty="0" smtClean="0"/>
              <a:t>You have many phone numbers on your cell phone.  </a:t>
            </a:r>
          </a:p>
          <a:p>
            <a:r>
              <a:rPr lang="en-US" sz="3600" dirty="0" smtClean="0"/>
              <a:t>Look at 8.23 ff.</a:t>
            </a:r>
          </a:p>
          <a:p>
            <a:r>
              <a:rPr lang="en-US" sz="3600" dirty="0" smtClean="0"/>
              <a:t>How is it that these but not all nonliteral acts will work, that is, why is it that stating “Salt is made of sodium chloride” will not work as a request like “Can you pass the salt?”</a:t>
            </a:r>
            <a:endParaRPr lang="en-US" sz="3600"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Searle argues that other sentence types can only work as indirect requests when they address one of the conditions for requests.</a:t>
            </a:r>
            <a:endParaRPr lang="en-US" sz="3600" dirty="0"/>
          </a:p>
        </p:txBody>
      </p:sp>
    </p:spTree>
    <p:extLst>
      <p:ext uri="{BB962C8B-B14F-4D97-AF65-F5344CB8AC3E}">
        <p14:creationId xmlns:p14="http://schemas.microsoft.com/office/powerpoint/2010/main" val="93690186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Searle says we combine</a:t>
            </a:r>
            <a:endParaRPr lang="en-US" dirty="0"/>
          </a:p>
        </p:txBody>
      </p:sp>
      <p:sp>
        <p:nvSpPr>
          <p:cNvPr id="3" name="Content Placeholder 2"/>
          <p:cNvSpPr>
            <a:spLocks noGrp="1"/>
          </p:cNvSpPr>
          <p:nvPr>
            <p:ph idx="1"/>
          </p:nvPr>
        </p:nvSpPr>
        <p:spPr/>
        <p:txBody>
          <a:bodyPr/>
          <a:lstStyle/>
          <a:p>
            <a:r>
              <a:rPr lang="en-US" dirty="0" smtClean="0"/>
              <a:t>1. the felicity conditions of direct speech acts</a:t>
            </a:r>
          </a:p>
          <a:p>
            <a:r>
              <a:rPr lang="en-US" dirty="0" smtClean="0"/>
              <a:t>2. the context of the utterance</a:t>
            </a:r>
          </a:p>
          <a:p>
            <a:r>
              <a:rPr lang="en-US" dirty="0" smtClean="0"/>
              <a:t>3. principles of conversational cooperation (such as </a:t>
            </a:r>
            <a:r>
              <a:rPr lang="en-US" dirty="0" err="1" smtClean="0"/>
              <a:t>Gricean</a:t>
            </a:r>
            <a:r>
              <a:rPr lang="en-US" dirty="0" smtClean="0"/>
              <a:t> maxims of relevance, quality etc.).</a:t>
            </a:r>
            <a:endParaRPr lang="en-US" dirty="0"/>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a:t>
            </a:r>
            <a:endParaRPr lang="en-US" dirty="0"/>
          </a:p>
        </p:txBody>
      </p:sp>
      <p:sp>
        <p:nvSpPr>
          <p:cNvPr id="3" name="Content Placeholder 2"/>
          <p:cNvSpPr>
            <a:spLocks noGrp="1"/>
          </p:cNvSpPr>
          <p:nvPr>
            <p:ph idx="1"/>
          </p:nvPr>
        </p:nvSpPr>
        <p:spPr/>
        <p:txBody>
          <a:bodyPr/>
          <a:lstStyle/>
          <a:p>
            <a:r>
              <a:rPr lang="en-US" dirty="0" smtClean="0"/>
              <a:t>“The public self image that every member of society wants to claim for himself.” (Brown and Levinson)</a:t>
            </a:r>
          </a:p>
          <a:p>
            <a:r>
              <a:rPr lang="en-US" dirty="0" smtClean="0"/>
              <a:t>Two components:</a:t>
            </a:r>
          </a:p>
          <a:p>
            <a:r>
              <a:rPr lang="en-US" dirty="0" smtClean="0"/>
              <a:t>Positive face (individual’s desire to seem worthy and deserving of approval)</a:t>
            </a:r>
          </a:p>
          <a:p>
            <a:r>
              <a:rPr lang="en-US" dirty="0" smtClean="0"/>
              <a:t>Negative face (desire to be autonomous and unimpeded by others)</a:t>
            </a:r>
          </a:p>
          <a:p>
            <a:r>
              <a:rPr lang="en-US" dirty="0" smtClean="0"/>
              <a:t>Threats to positive and negative face.</a:t>
            </a:r>
            <a:endParaRPr lang="en-US" dirty="0"/>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terms for levels of language</a:t>
            </a:r>
            <a:endParaRPr lang="en-US" dirty="0"/>
          </a:p>
        </p:txBody>
      </p:sp>
      <p:sp>
        <p:nvSpPr>
          <p:cNvPr id="3" name="Content Placeholder 2"/>
          <p:cNvSpPr>
            <a:spLocks noGrp="1"/>
          </p:cNvSpPr>
          <p:nvPr>
            <p:ph idx="1"/>
          </p:nvPr>
        </p:nvSpPr>
        <p:spPr>
          <a:xfrm>
            <a:off x="1024128" y="1904999"/>
            <a:ext cx="10545020" cy="4694583"/>
          </a:xfrm>
        </p:spPr>
        <p:txBody>
          <a:bodyPr>
            <a:normAutofit/>
          </a:bodyPr>
          <a:lstStyle/>
          <a:p>
            <a:r>
              <a:rPr lang="en-US" sz="3200" dirty="0" smtClean="0"/>
              <a:t>Utterance, sentence, proposition</a:t>
            </a:r>
          </a:p>
          <a:p>
            <a:r>
              <a:rPr lang="en-US" sz="3200" dirty="0" smtClean="0"/>
              <a:t>Utterance: an instance created by speaking (or writing).  “My name is Mike.”  “My name is Mike.”</a:t>
            </a:r>
          </a:p>
          <a:p>
            <a:r>
              <a:rPr lang="en-US" sz="3200" dirty="0" smtClean="0"/>
              <a:t>Sentence: abstract grammatical elements obtained from utterances. Above is two utterances of the same sentence.</a:t>
            </a:r>
          </a:p>
          <a:p>
            <a:r>
              <a:rPr lang="en-US" sz="3200" dirty="0" smtClean="0"/>
              <a:t>Proposition: the truth value of “My name is Mike”.  Some grammatical or sentence level differences may be irrelevant.</a:t>
            </a:r>
          </a:p>
          <a:p>
            <a:r>
              <a:rPr lang="en-US" sz="3200" dirty="0" smtClean="0"/>
              <a:t>If one is true, all are true, if one is false, all are false.</a:t>
            </a:r>
          </a:p>
          <a:p>
            <a:endParaRPr lang="en-US" dirty="0" smtClean="0"/>
          </a:p>
        </p:txBody>
      </p:sp>
    </p:spTree>
    <p:extLst>
      <p:ext uri="{BB962C8B-B14F-4D97-AF65-F5344CB8AC3E}">
        <p14:creationId xmlns:p14="http://schemas.microsoft.com/office/powerpoint/2010/main" val="14868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types</a:t>
            </a:r>
            <a:endParaRPr lang="en-US" dirty="0"/>
          </a:p>
        </p:txBody>
      </p:sp>
      <p:sp>
        <p:nvSpPr>
          <p:cNvPr id="3" name="Content Placeholder 2"/>
          <p:cNvSpPr>
            <a:spLocks noGrp="1"/>
          </p:cNvSpPr>
          <p:nvPr>
            <p:ph idx="1"/>
          </p:nvPr>
        </p:nvSpPr>
        <p:spPr/>
        <p:txBody>
          <a:bodyPr/>
          <a:lstStyle/>
          <a:p>
            <a:r>
              <a:rPr lang="en-US" dirty="0" smtClean="0"/>
              <a:t>So how to we decide whether markers mark sentence type or some semantic category like mood?</a:t>
            </a:r>
          </a:p>
          <a:p>
            <a:r>
              <a:rPr lang="en-US" dirty="0" smtClean="0"/>
              <a:t>8.5</a:t>
            </a:r>
          </a:p>
          <a:p>
            <a:r>
              <a:rPr lang="en-US" dirty="0" smtClean="0"/>
              <a:t>OR, Does every classifier and negative morpheme in table 8.1 mark a distinct sentence type?</a:t>
            </a:r>
          </a:p>
          <a:p>
            <a:r>
              <a:rPr lang="en-US" dirty="0" smtClean="0"/>
              <a:t>Only when it is regularly and conventionally matches a corresponding speech act.</a:t>
            </a:r>
            <a:endParaRPr lang="en-US" dirty="0"/>
          </a:p>
        </p:txBody>
      </p:sp>
    </p:spTree>
    <p:extLst>
      <p:ext uri="{BB962C8B-B14F-4D97-AF65-F5344CB8AC3E}">
        <p14:creationId xmlns:p14="http://schemas.microsoft.com/office/powerpoint/2010/main" val="1493608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Consider the following sentences. What illocutionary acts could they realize?</a:t>
            </a:r>
          </a:p>
          <a:p>
            <a:r>
              <a:rPr lang="en-US" dirty="0" smtClean="0"/>
              <a:t>I’m glad you’re here.</a:t>
            </a:r>
          </a:p>
          <a:p>
            <a:r>
              <a:rPr lang="en-US" dirty="0" smtClean="0"/>
              <a:t>Take your time.</a:t>
            </a:r>
          </a:p>
          <a:p>
            <a:r>
              <a:rPr lang="en-US" dirty="0" smtClean="0"/>
              <a:t>I’m allergic to milk.</a:t>
            </a:r>
          </a:p>
          <a:p>
            <a:r>
              <a:rPr lang="en-US" dirty="0" smtClean="0"/>
              <a:t>Was that the doorbell?</a:t>
            </a:r>
          </a:p>
          <a:p>
            <a:r>
              <a:rPr lang="en-US" dirty="0" smtClean="0"/>
              <a:t>Don’t worry about putting away the rubbish.</a:t>
            </a:r>
            <a:endParaRPr lang="en-US" dirty="0"/>
          </a:p>
        </p:txBody>
      </p:sp>
    </p:spTree>
    <p:extLst>
      <p:ext uri="{BB962C8B-B14F-4D97-AF65-F5344CB8AC3E}">
        <p14:creationId xmlns:p14="http://schemas.microsoft.com/office/powerpoint/2010/main" val="2764075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3" y="498763"/>
            <a:ext cx="10758053" cy="5921433"/>
          </a:xfrm>
        </p:spPr>
        <p:txBody>
          <a:bodyPr>
            <a:normAutofit/>
          </a:bodyPr>
          <a:lstStyle/>
          <a:p>
            <a:r>
              <a:rPr lang="en-US" sz="3200" dirty="0" smtClean="0"/>
              <a:t>That hat is ridiculous!</a:t>
            </a:r>
          </a:p>
          <a:p>
            <a:r>
              <a:rPr lang="en-US" sz="3200" dirty="0" smtClean="0"/>
              <a:t>I had a holiday in Albany</a:t>
            </a:r>
          </a:p>
          <a:p>
            <a:endParaRPr lang="en-US" sz="3200" dirty="0"/>
          </a:p>
          <a:p>
            <a:r>
              <a:rPr lang="en-US" sz="3200" dirty="0" smtClean="0"/>
              <a:t>Picking out or identifying words is called referring/denoting</a:t>
            </a:r>
          </a:p>
          <a:p>
            <a:r>
              <a:rPr lang="en-US" sz="3200" dirty="0" smtClean="0"/>
              <a:t>Referent/</a:t>
            </a:r>
            <a:r>
              <a:rPr lang="en-US" sz="3200" dirty="0" err="1" smtClean="0"/>
              <a:t>denotum</a:t>
            </a:r>
            <a:endParaRPr lang="en-US" sz="3200" dirty="0" smtClean="0"/>
          </a:p>
          <a:p>
            <a:r>
              <a:rPr lang="en-US" sz="3200" dirty="0" smtClean="0"/>
              <a:t>Sometimes denote is between linguistic expression and the world</a:t>
            </a:r>
          </a:p>
          <a:p>
            <a:r>
              <a:rPr lang="en-US" sz="3200" dirty="0" smtClean="0"/>
              <a:t>And refer is the action of the speaker in picking out entities</a:t>
            </a:r>
          </a:p>
          <a:p>
            <a:r>
              <a:rPr lang="en-US" sz="3200" dirty="0" smtClean="0"/>
              <a:t>Referring is what speakers do</a:t>
            </a:r>
          </a:p>
          <a:p>
            <a:r>
              <a:rPr lang="en-US" sz="3200" dirty="0" smtClean="0"/>
              <a:t>Denoting is the property of words.</a:t>
            </a:r>
          </a:p>
          <a:p>
            <a:endParaRPr lang="en-US" dirty="0"/>
          </a:p>
        </p:txBody>
      </p:sp>
    </p:spTree>
    <p:extLst>
      <p:ext uri="{BB962C8B-B14F-4D97-AF65-F5344CB8AC3E}">
        <p14:creationId xmlns:p14="http://schemas.microsoft.com/office/powerpoint/2010/main" val="16610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b="1" dirty="0" smtClean="0"/>
              <a:t>“Book” denotes things in the world with pages and writing etc.</a:t>
            </a:r>
          </a:p>
          <a:p>
            <a:r>
              <a:rPr lang="en-US" sz="3600" b="1" dirty="0" smtClean="0"/>
              <a:t>“This book” refers to my Semantics book right here… </a:t>
            </a:r>
            <a:endParaRPr lang="en-US" sz="3600" b="1" dirty="0"/>
          </a:p>
        </p:txBody>
      </p:sp>
    </p:spTree>
    <p:extLst>
      <p:ext uri="{BB962C8B-B14F-4D97-AF65-F5344CB8AC3E}">
        <p14:creationId xmlns:p14="http://schemas.microsoft.com/office/powerpoint/2010/main" val="409629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26473"/>
            <a:ext cx="9720071" cy="5782887"/>
          </a:xfrm>
        </p:spPr>
        <p:txBody>
          <a:bodyPr>
            <a:normAutofit/>
          </a:bodyPr>
          <a:lstStyle/>
          <a:p>
            <a:r>
              <a:rPr lang="en-US" sz="3200" dirty="0" smtClean="0"/>
              <a:t>Referential (or denotational) approach</a:t>
            </a:r>
          </a:p>
          <a:p>
            <a:r>
              <a:rPr lang="en-US" sz="3200" dirty="0" smtClean="0"/>
              <a:t>Vs</a:t>
            </a:r>
          </a:p>
          <a:p>
            <a:r>
              <a:rPr lang="en-US" sz="3200" dirty="0" smtClean="0"/>
              <a:t>Representational approach</a:t>
            </a:r>
          </a:p>
          <a:p>
            <a:endParaRPr lang="en-US" sz="3200" dirty="0"/>
          </a:p>
          <a:p>
            <a:r>
              <a:rPr lang="en-US" sz="3200" dirty="0" smtClean="0"/>
              <a:t>REFERENTIAL: Words are meaningful because they denote entities in the world, and sentences denote situations and events.</a:t>
            </a:r>
          </a:p>
          <a:p>
            <a:endParaRPr lang="en-US" sz="3200" dirty="0"/>
          </a:p>
          <a:p>
            <a:r>
              <a:rPr lang="en-US" sz="3200" dirty="0" smtClean="0"/>
              <a:t>REPRESENTATIONAL “our ability to talk about the world depends on our mental models of it.”</a:t>
            </a:r>
          </a:p>
          <a:p>
            <a:endParaRPr lang="en-US" dirty="0"/>
          </a:p>
        </p:txBody>
      </p:sp>
    </p:spTree>
    <p:extLst>
      <p:ext uri="{BB962C8B-B14F-4D97-AF65-F5344CB8AC3E}">
        <p14:creationId xmlns:p14="http://schemas.microsoft.com/office/powerpoint/2010/main" val="98223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one</a:t>
            </a:r>
            <a:endParaRPr lang="en-US" dirty="0"/>
          </a:p>
        </p:txBody>
      </p:sp>
      <p:sp>
        <p:nvSpPr>
          <p:cNvPr id="3" name="Content Placeholder 2"/>
          <p:cNvSpPr>
            <a:spLocks noGrp="1"/>
          </p:cNvSpPr>
          <p:nvPr>
            <p:ph idx="1"/>
          </p:nvPr>
        </p:nvSpPr>
        <p:spPr>
          <a:xfrm>
            <a:off x="1024128" y="1855304"/>
            <a:ext cx="9720073" cy="4454056"/>
          </a:xfrm>
        </p:spPr>
        <p:txBody>
          <a:bodyPr>
            <a:noAutofit/>
          </a:bodyPr>
          <a:lstStyle/>
          <a:p>
            <a:r>
              <a:rPr lang="en-US" sz="3200" dirty="0" smtClean="0"/>
              <a:t>1.1</a:t>
            </a:r>
          </a:p>
          <a:p>
            <a:r>
              <a:rPr lang="en-US" sz="3200" dirty="0" smtClean="0"/>
              <a:t>What is Semantics?</a:t>
            </a:r>
          </a:p>
          <a:p>
            <a:r>
              <a:rPr lang="en-US" sz="3200" dirty="0"/>
              <a:t> </a:t>
            </a:r>
            <a:endParaRPr lang="en-US" sz="3200" dirty="0" smtClean="0"/>
          </a:p>
          <a:p>
            <a:r>
              <a:rPr lang="en-US" sz="3200" dirty="0" smtClean="0"/>
              <a:t>“Semantics is the study of meaning communicated through language” p3</a:t>
            </a:r>
          </a:p>
          <a:p>
            <a:r>
              <a:rPr lang="en-US" sz="3200" dirty="0"/>
              <a:t> </a:t>
            </a:r>
            <a:endParaRPr lang="en-US" sz="3200" dirty="0" smtClean="0"/>
          </a:p>
          <a:p>
            <a:r>
              <a:rPr lang="en-US" sz="3200" dirty="0" smtClean="0"/>
              <a:t>Term was coined by Michel </a:t>
            </a:r>
            <a:r>
              <a:rPr lang="en-US" sz="3200" dirty="0" err="1" smtClean="0"/>
              <a:t>Breal</a:t>
            </a:r>
            <a:r>
              <a:rPr lang="en-US" sz="3200" dirty="0" smtClean="0"/>
              <a:t> (late 1800s)</a:t>
            </a:r>
            <a:endParaRPr lang="en-US" sz="3200" dirty="0"/>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12618"/>
            <a:ext cx="10572127" cy="5796742"/>
          </a:xfrm>
        </p:spPr>
        <p:txBody>
          <a:bodyPr>
            <a:normAutofit/>
          </a:bodyPr>
          <a:lstStyle/>
          <a:p>
            <a:r>
              <a:rPr lang="en-US" sz="2800" dirty="0" smtClean="0"/>
              <a:t>Examples 2.6 ff.</a:t>
            </a:r>
          </a:p>
          <a:p>
            <a:r>
              <a:rPr lang="en-US" sz="2800" dirty="0" smtClean="0"/>
              <a:t>Also Tibetan TAM</a:t>
            </a:r>
          </a:p>
          <a:p>
            <a:r>
              <a:rPr lang="en-US" sz="2800" dirty="0" smtClean="0"/>
              <a:t>Japanese pronouns etc.</a:t>
            </a:r>
          </a:p>
          <a:p>
            <a:r>
              <a:rPr lang="en-US" sz="2800" dirty="0" smtClean="0"/>
              <a:t>Representational theories: “emphasize the way that our reports about reality are influenced by the conceptual structures conventionalized in language”</a:t>
            </a:r>
          </a:p>
          <a:p>
            <a:endParaRPr lang="en-US" sz="2800" dirty="0"/>
          </a:p>
          <a:p>
            <a:r>
              <a:rPr lang="en-US" sz="2800" dirty="0" smtClean="0"/>
              <a:t>Referential theories: “meaning derives from language being attached to, or grounded in, reality.</a:t>
            </a:r>
          </a:p>
          <a:p>
            <a:r>
              <a:rPr lang="en-US" sz="2800" dirty="0" smtClean="0"/>
              <a:t>Representational theories: meaning derives from language being a reflection of our conceptual structures</a:t>
            </a:r>
          </a:p>
          <a:p>
            <a:endParaRPr lang="en-US" dirty="0"/>
          </a:p>
        </p:txBody>
      </p:sp>
    </p:spTree>
    <p:extLst>
      <p:ext uri="{BB962C8B-B14F-4D97-AF65-F5344CB8AC3E}">
        <p14:creationId xmlns:p14="http://schemas.microsoft.com/office/powerpoint/2010/main" val="321864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774747" y="1717963"/>
            <a:ext cx="9720071" cy="4849091"/>
          </a:xfrm>
        </p:spPr>
        <p:txBody>
          <a:bodyPr/>
          <a:lstStyle/>
          <a:p>
            <a:r>
              <a:rPr lang="en-US" sz="3200" dirty="0" smtClean="0"/>
              <a:t>Referring and non-referring expressions</a:t>
            </a:r>
          </a:p>
          <a:p>
            <a:pPr lvl="1"/>
            <a:r>
              <a:rPr lang="en-US" sz="2800" dirty="0" smtClean="0"/>
              <a:t>I gave him some apples.</a:t>
            </a:r>
          </a:p>
          <a:p>
            <a:pPr lvl="1"/>
            <a:r>
              <a:rPr lang="en-US" sz="2800" dirty="0" smtClean="0"/>
              <a:t>Apples are good for you.</a:t>
            </a:r>
          </a:p>
          <a:p>
            <a:endParaRPr lang="en-US" sz="3200" dirty="0"/>
          </a:p>
          <a:p>
            <a:r>
              <a:rPr lang="en-US" sz="3200" dirty="0" smtClean="0"/>
              <a:t>Constant vs variable reference</a:t>
            </a:r>
          </a:p>
          <a:p>
            <a:pPr lvl="1"/>
            <a:r>
              <a:rPr lang="en-US" sz="2800" dirty="0" smtClean="0"/>
              <a:t>(draw one)</a:t>
            </a:r>
            <a:endParaRPr lang="en-US" sz="2800" dirty="0"/>
          </a:p>
          <a:p>
            <a:r>
              <a:rPr lang="en-US" sz="3200" dirty="0" smtClean="0"/>
              <a:t>Referents and extensions</a:t>
            </a:r>
          </a:p>
          <a:p>
            <a:pPr lvl="1"/>
            <a:r>
              <a:rPr lang="en-US" sz="2800" dirty="0" smtClean="0"/>
              <a:t>(extensions show the denotations—</a:t>
            </a:r>
          </a:p>
          <a:p>
            <a:pPr lvl="1"/>
            <a:r>
              <a:rPr lang="en-US" sz="2800" dirty="0" smtClean="0"/>
              <a:t>That is, the set of things it could refer to)</a:t>
            </a:r>
            <a:endParaRPr lang="en-US" sz="2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980" y="783701"/>
            <a:ext cx="4063401" cy="6005026"/>
          </a:xfrm>
          <a:prstGeom prst="rect">
            <a:avLst/>
          </a:prstGeom>
        </p:spPr>
      </p:pic>
    </p:spTree>
    <p:extLst>
      <p:ext uri="{BB962C8B-B14F-4D97-AF65-F5344CB8AC3E}">
        <p14:creationId xmlns:p14="http://schemas.microsoft.com/office/powerpoint/2010/main" val="264018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a:t>
            </a:r>
            <a:endParaRPr lang="en-US" dirty="0"/>
          </a:p>
        </p:txBody>
      </p:sp>
      <p:sp>
        <p:nvSpPr>
          <p:cNvPr id="3" name="Content Placeholder 2"/>
          <p:cNvSpPr>
            <a:spLocks noGrp="1"/>
          </p:cNvSpPr>
          <p:nvPr>
            <p:ph idx="1"/>
          </p:nvPr>
        </p:nvSpPr>
        <p:spPr>
          <a:xfrm>
            <a:off x="1024128" y="1612232"/>
            <a:ext cx="9720071" cy="4697128"/>
          </a:xfrm>
        </p:spPr>
        <p:txBody>
          <a:bodyPr>
            <a:noAutofit/>
          </a:bodyPr>
          <a:lstStyle/>
          <a:p>
            <a:r>
              <a:rPr lang="en-US" sz="2800" dirty="0" smtClean="0"/>
              <a:t>What does your name mean?</a:t>
            </a:r>
          </a:p>
          <a:p>
            <a:r>
              <a:rPr lang="en-US" sz="2800" dirty="0" smtClean="0"/>
              <a:t>What does your full name mean?</a:t>
            </a:r>
          </a:p>
          <a:p>
            <a:r>
              <a:rPr lang="en-US" sz="2800" dirty="0" smtClean="0"/>
              <a:t>What do you know about that person?  </a:t>
            </a:r>
          </a:p>
          <a:p>
            <a:r>
              <a:rPr lang="en-US" sz="2800" dirty="0" smtClean="0"/>
              <a:t>I know less.  But I understand the meaning…</a:t>
            </a:r>
            <a:endParaRPr lang="en-US" sz="2800" dirty="0"/>
          </a:p>
          <a:p>
            <a:r>
              <a:rPr lang="en-US" sz="2800" dirty="0" smtClean="0"/>
              <a:t>Description theory: “a name is taken as a label or shorthand for knowledge about the referent, or in the terminology of philosophers, for or more more definite descriptions.”</a:t>
            </a:r>
          </a:p>
          <a:p>
            <a:r>
              <a:rPr lang="en-US" sz="2800" dirty="0" smtClean="0"/>
              <a:t>But this is dependent on associating the name with the right description.</a:t>
            </a:r>
            <a:endParaRPr lang="en-US" sz="2800" dirty="0"/>
          </a:p>
        </p:txBody>
      </p:sp>
    </p:spTree>
    <p:extLst>
      <p:ext uri="{BB962C8B-B14F-4D97-AF65-F5344CB8AC3E}">
        <p14:creationId xmlns:p14="http://schemas.microsoft.com/office/powerpoint/2010/main" val="40101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Nouns and NPs</a:t>
            </a:r>
            <a:endParaRPr lang="en-US" dirty="0"/>
          </a:p>
        </p:txBody>
      </p:sp>
      <p:sp>
        <p:nvSpPr>
          <p:cNvPr id="3" name="Content Placeholder 2"/>
          <p:cNvSpPr>
            <a:spLocks noGrp="1"/>
          </p:cNvSpPr>
          <p:nvPr>
            <p:ph idx="1"/>
          </p:nvPr>
        </p:nvSpPr>
        <p:spPr>
          <a:xfrm>
            <a:off x="1024128" y="1744579"/>
            <a:ext cx="9720071" cy="4564781"/>
          </a:xfrm>
        </p:spPr>
        <p:txBody>
          <a:bodyPr>
            <a:noAutofit/>
          </a:bodyPr>
          <a:lstStyle/>
          <a:p>
            <a:r>
              <a:rPr lang="en-US" sz="2800" dirty="0" smtClean="0"/>
              <a:t>Indefinite and definite</a:t>
            </a:r>
          </a:p>
          <a:p>
            <a:r>
              <a:rPr lang="en-US" sz="2800" dirty="0" smtClean="0"/>
              <a:t>Known to listener or not</a:t>
            </a:r>
          </a:p>
          <a:p>
            <a:r>
              <a:rPr lang="en-US" sz="2800" dirty="0" smtClean="0"/>
              <a:t>Whoever fits the description</a:t>
            </a:r>
          </a:p>
          <a:p>
            <a:r>
              <a:rPr lang="en-US" sz="2800" dirty="0" smtClean="0"/>
              <a:t>An account of reference has to deal with cases where there is no referent:</a:t>
            </a:r>
          </a:p>
          <a:p>
            <a:r>
              <a:rPr lang="en-US" sz="2800" dirty="0" smtClean="0"/>
              <a:t>The King of France is bald.</a:t>
            </a:r>
          </a:p>
          <a:p>
            <a:r>
              <a:rPr lang="en-US" sz="2800" dirty="0" smtClean="0"/>
              <a:t>Groups– either </a:t>
            </a:r>
            <a:r>
              <a:rPr lang="en-US" sz="2800" dirty="0" err="1" smtClean="0"/>
              <a:t>distributively</a:t>
            </a:r>
            <a:r>
              <a:rPr lang="en-US" sz="2800" dirty="0" smtClean="0"/>
              <a:t> or descriptively </a:t>
            </a:r>
          </a:p>
          <a:p>
            <a:r>
              <a:rPr lang="en-US" sz="2800" dirty="0" smtClean="0"/>
              <a:t>Substances or abstract ideas</a:t>
            </a:r>
            <a:endParaRPr lang="en-US" sz="2800" dirty="0"/>
          </a:p>
        </p:txBody>
      </p:sp>
    </p:spTree>
    <p:extLst>
      <p:ext uri="{BB962C8B-B14F-4D97-AF65-F5344CB8AC3E}">
        <p14:creationId xmlns:p14="http://schemas.microsoft.com/office/powerpoint/2010/main" val="25914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about this tautology (of </a:t>
            </a:r>
            <a:r>
              <a:rPr lang="en-US" dirty="0" err="1" smtClean="0"/>
              <a:t>Frege</a:t>
            </a:r>
            <a:r>
              <a:rPr lang="en-US" dirty="0" smtClean="0"/>
              <a:t>)</a:t>
            </a:r>
            <a:endParaRPr lang="en-US" dirty="0"/>
          </a:p>
        </p:txBody>
      </p:sp>
      <p:sp>
        <p:nvSpPr>
          <p:cNvPr id="3" name="Content Placeholder 2"/>
          <p:cNvSpPr>
            <a:spLocks noGrp="1"/>
          </p:cNvSpPr>
          <p:nvPr>
            <p:ph idx="1"/>
          </p:nvPr>
        </p:nvSpPr>
        <p:spPr>
          <a:xfrm>
            <a:off x="1024128" y="1756611"/>
            <a:ext cx="9720071" cy="4552749"/>
          </a:xfrm>
        </p:spPr>
        <p:txBody>
          <a:bodyPr>
            <a:noAutofit/>
          </a:bodyPr>
          <a:lstStyle/>
          <a:p>
            <a:r>
              <a:rPr lang="en-US" sz="3200" dirty="0" smtClean="0"/>
              <a:t>The morning star is the evening star.</a:t>
            </a:r>
          </a:p>
          <a:p>
            <a:endParaRPr lang="en-US" sz="3200" dirty="0"/>
          </a:p>
          <a:p>
            <a:r>
              <a:rPr lang="en-US" sz="3200" dirty="0" smtClean="0"/>
              <a:t>And </a:t>
            </a:r>
          </a:p>
          <a:p>
            <a:endParaRPr lang="en-US" sz="3200" dirty="0"/>
          </a:p>
          <a:p>
            <a:r>
              <a:rPr lang="en-US" sz="3200" dirty="0" smtClean="0"/>
              <a:t>Venus is Venus.</a:t>
            </a:r>
          </a:p>
          <a:p>
            <a:endParaRPr lang="en-US" sz="3200" dirty="0"/>
          </a:p>
          <a:p>
            <a:r>
              <a:rPr lang="en-US" sz="3200" dirty="0" smtClean="0"/>
              <a:t>SO, (read the summary, page30), there is more to meaning than reference!</a:t>
            </a:r>
            <a:endParaRPr lang="en-US" sz="3200" dirty="0"/>
          </a:p>
        </p:txBody>
      </p:sp>
    </p:spTree>
    <p:extLst>
      <p:ext uri="{BB962C8B-B14F-4D97-AF65-F5344CB8AC3E}">
        <p14:creationId xmlns:p14="http://schemas.microsoft.com/office/powerpoint/2010/main" val="10718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Frege’s</a:t>
            </a:r>
            <a:r>
              <a:rPr lang="en-US" dirty="0" smtClean="0"/>
              <a:t> Sense and reference</a:t>
            </a:r>
            <a:endParaRPr lang="en-US" dirty="0"/>
          </a:p>
        </p:txBody>
      </p:sp>
      <p:sp>
        <p:nvSpPr>
          <p:cNvPr id="3" name="Content Placeholder 2"/>
          <p:cNvSpPr>
            <a:spLocks noGrp="1"/>
          </p:cNvSpPr>
          <p:nvPr>
            <p:ph idx="1"/>
          </p:nvPr>
        </p:nvSpPr>
        <p:spPr>
          <a:xfrm>
            <a:off x="1024128" y="1816768"/>
            <a:ext cx="9720071" cy="4492592"/>
          </a:xfrm>
        </p:spPr>
        <p:txBody>
          <a:bodyPr>
            <a:noAutofit/>
          </a:bodyPr>
          <a:lstStyle/>
          <a:p>
            <a:r>
              <a:rPr lang="en-US" sz="3600" i="1" dirty="0" smtClean="0"/>
              <a:t>Sinn</a:t>
            </a:r>
            <a:r>
              <a:rPr lang="en-US" sz="3600" dirty="0" smtClean="0"/>
              <a:t> and </a:t>
            </a:r>
            <a:r>
              <a:rPr lang="en-US" sz="3600" i="1" dirty="0" err="1" smtClean="0"/>
              <a:t>Bedeutung</a:t>
            </a:r>
            <a:endParaRPr lang="en-US" sz="3600" i="1" dirty="0" smtClean="0"/>
          </a:p>
          <a:p>
            <a:r>
              <a:rPr lang="en-US" sz="3600" dirty="0"/>
              <a:t> </a:t>
            </a:r>
            <a:endParaRPr lang="en-US" sz="3600" dirty="0" smtClean="0"/>
          </a:p>
          <a:p>
            <a:r>
              <a:rPr lang="en-US" sz="3600" dirty="0" smtClean="0"/>
              <a:t>Sense is primary because it allows reference</a:t>
            </a:r>
          </a:p>
          <a:p>
            <a:r>
              <a:rPr lang="en-US" sz="3600" dirty="0" smtClean="0"/>
              <a:t>The President of the USA</a:t>
            </a:r>
            <a:r>
              <a:rPr lang="en-US" sz="3600" dirty="0" smtClean="0">
                <a:sym typeface="Wingdings" panose="05000000000000000000" pitchFamily="2" charset="2"/>
              </a:rPr>
              <a:t> we understand the sense</a:t>
            </a:r>
          </a:p>
          <a:p>
            <a:r>
              <a:rPr lang="en-US" sz="3600" dirty="0" smtClean="0">
                <a:sym typeface="Wingdings" panose="05000000000000000000" pitchFamily="2" charset="2"/>
              </a:rPr>
              <a:t>But who is it referring to?</a:t>
            </a:r>
          </a:p>
          <a:p>
            <a:r>
              <a:rPr lang="en-US" sz="3600" dirty="0" smtClean="0">
                <a:sym typeface="Wingdings" panose="05000000000000000000" pitchFamily="2" charset="2"/>
              </a:rPr>
              <a:t>Obama?  Trump? Biden?  (These are the references)</a:t>
            </a:r>
            <a:endParaRPr lang="en-US" sz="3600" dirty="0" smtClean="0"/>
          </a:p>
        </p:txBody>
      </p:sp>
    </p:spTree>
    <p:extLst>
      <p:ext uri="{BB962C8B-B14F-4D97-AF65-F5344CB8AC3E}">
        <p14:creationId xmlns:p14="http://schemas.microsoft.com/office/powerpoint/2010/main" val="17144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mental representation?</a:t>
            </a:r>
            <a:endParaRPr lang="en-US" dirty="0"/>
          </a:p>
        </p:txBody>
      </p:sp>
      <p:sp>
        <p:nvSpPr>
          <p:cNvPr id="3" name="Content Placeholder 2"/>
          <p:cNvSpPr>
            <a:spLocks noGrp="1"/>
          </p:cNvSpPr>
          <p:nvPr>
            <p:ph idx="1"/>
          </p:nvPr>
        </p:nvSpPr>
        <p:spPr>
          <a:xfrm>
            <a:off x="1024128" y="1804737"/>
            <a:ext cx="9720071" cy="4504623"/>
          </a:xfrm>
        </p:spPr>
        <p:txBody>
          <a:bodyPr>
            <a:normAutofit/>
          </a:bodyPr>
          <a:lstStyle/>
          <a:p>
            <a:r>
              <a:rPr lang="en-US" sz="3200" dirty="0" smtClean="0"/>
              <a:t>So it can’t just be an image, not purely visual, but a more abstract element: a concept.</a:t>
            </a:r>
          </a:p>
          <a:p>
            <a:r>
              <a:rPr lang="en-US" sz="3200" dirty="0" smtClean="0"/>
              <a:t>Triangle</a:t>
            </a:r>
          </a:p>
          <a:p>
            <a:r>
              <a:rPr lang="en-US" sz="3200" dirty="0" smtClean="0"/>
              <a:t>But unless we have a good idea of what “concept” is, we can get very empty definitions like “The sense of the word dog is the concept DOG.”</a:t>
            </a:r>
          </a:p>
          <a:p>
            <a:r>
              <a:rPr lang="en-US" sz="3200" dirty="0" smtClean="0"/>
              <a:t>All this does is replace the term “meaning” with the term “concept”.</a:t>
            </a:r>
          </a:p>
          <a:p>
            <a:endParaRPr lang="en-US" dirty="0" smtClean="0"/>
          </a:p>
        </p:txBody>
      </p:sp>
    </p:spTree>
    <p:extLst>
      <p:ext uri="{BB962C8B-B14F-4D97-AF65-F5344CB8AC3E}">
        <p14:creationId xmlns:p14="http://schemas.microsoft.com/office/powerpoint/2010/main" val="177599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p:txBody>
          <a:bodyPr/>
          <a:lstStyle/>
          <a:p>
            <a:r>
              <a:rPr lang="en-US" sz="3200" dirty="0" smtClean="0"/>
              <a:t>So, if we use both theories and say “the meaning of a noun is a combination of its denotation and a conceptual element” then we have two </a:t>
            </a:r>
            <a:r>
              <a:rPr lang="en-US" sz="3200" dirty="0" err="1" smtClean="0"/>
              <a:t>qs</a:t>
            </a:r>
            <a:r>
              <a:rPr lang="en-US" sz="3200" dirty="0" smtClean="0"/>
              <a:t>:</a:t>
            </a:r>
          </a:p>
          <a:p>
            <a:r>
              <a:rPr lang="en-US" sz="3200" dirty="0" smtClean="0"/>
              <a:t>1. What form can we assign to concepts</a:t>
            </a:r>
          </a:p>
          <a:p>
            <a:r>
              <a:rPr lang="en-US" sz="3200" dirty="0" smtClean="0"/>
              <a:t>2. How do children acquire them, along with linguistic labels</a:t>
            </a:r>
          </a:p>
          <a:p>
            <a:endParaRPr lang="en-US" dirty="0"/>
          </a:p>
        </p:txBody>
      </p:sp>
    </p:spTree>
    <p:extLst>
      <p:ext uri="{BB962C8B-B14F-4D97-AF65-F5344CB8AC3E}">
        <p14:creationId xmlns:p14="http://schemas.microsoft.com/office/powerpoint/2010/main" val="1540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53453"/>
            <a:ext cx="9720071" cy="5755907"/>
          </a:xfrm>
        </p:spPr>
        <p:txBody>
          <a:bodyPr>
            <a:normAutofit/>
          </a:bodyPr>
          <a:lstStyle/>
          <a:p>
            <a:r>
              <a:rPr lang="en-US" sz="3600" dirty="0" smtClean="0"/>
              <a:t>Concepts with a single word: lexicalized</a:t>
            </a:r>
          </a:p>
          <a:p>
            <a:r>
              <a:rPr lang="en-US" sz="3600" dirty="0" smtClean="0"/>
              <a:t>But there are also concepts which need a phrase or phrases.</a:t>
            </a:r>
          </a:p>
          <a:p>
            <a:r>
              <a:rPr lang="en-US" sz="3600" dirty="0" smtClean="0"/>
              <a:t>Why?  </a:t>
            </a:r>
          </a:p>
          <a:p>
            <a:r>
              <a:rPr lang="en-US" sz="3600" dirty="0" smtClean="0"/>
              <a:t>Utility</a:t>
            </a:r>
          </a:p>
          <a:p>
            <a:r>
              <a:rPr lang="en-US" sz="3600" dirty="0" smtClean="0"/>
              <a:t>New words like…</a:t>
            </a:r>
          </a:p>
          <a:p>
            <a:endParaRPr lang="en-US" sz="3600" dirty="0"/>
          </a:p>
          <a:p>
            <a:r>
              <a:rPr lang="en-US" sz="3600" dirty="0" smtClean="0"/>
              <a:t>Words our family uses…  why we even get new words in the first place.</a:t>
            </a:r>
            <a:endParaRPr lang="en-US" sz="3600" dirty="0"/>
          </a:p>
        </p:txBody>
      </p:sp>
    </p:spTree>
    <p:extLst>
      <p:ext uri="{BB962C8B-B14F-4D97-AF65-F5344CB8AC3E}">
        <p14:creationId xmlns:p14="http://schemas.microsoft.com/office/powerpoint/2010/main" val="18400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concepts can differ from adults’ concepts</a:t>
            </a:r>
            <a:endParaRPr lang="en-US" dirty="0"/>
          </a:p>
        </p:txBody>
      </p:sp>
      <p:sp>
        <p:nvSpPr>
          <p:cNvPr id="3" name="Content Placeholder 2"/>
          <p:cNvSpPr>
            <a:spLocks noGrp="1"/>
          </p:cNvSpPr>
          <p:nvPr>
            <p:ph idx="1"/>
          </p:nvPr>
        </p:nvSpPr>
        <p:spPr/>
        <p:txBody>
          <a:bodyPr>
            <a:normAutofit lnSpcReduction="10000"/>
          </a:bodyPr>
          <a:lstStyle/>
          <a:p>
            <a:r>
              <a:rPr lang="en-US" sz="4800" dirty="0" err="1" smtClean="0"/>
              <a:t>Underextending</a:t>
            </a:r>
            <a:endParaRPr lang="en-US" sz="4800" dirty="0" smtClean="0"/>
          </a:p>
          <a:p>
            <a:r>
              <a:rPr lang="en-US" sz="4800" dirty="0" smtClean="0"/>
              <a:t>Or </a:t>
            </a:r>
          </a:p>
          <a:p>
            <a:r>
              <a:rPr lang="en-US" sz="4800" dirty="0" smtClean="0"/>
              <a:t>Overextending</a:t>
            </a:r>
          </a:p>
          <a:p>
            <a:r>
              <a:rPr lang="en-US" sz="4800" dirty="0" smtClean="0"/>
              <a:t>give examples</a:t>
            </a:r>
          </a:p>
          <a:p>
            <a:r>
              <a:rPr lang="en-US" sz="4800" dirty="0" err="1" smtClean="0"/>
              <a:t>Dog</a:t>
            </a:r>
            <a:r>
              <a:rPr lang="en-US" sz="4800" dirty="0" err="1" smtClean="0">
                <a:sym typeface="Wingdings" panose="05000000000000000000" pitchFamily="2" charset="2"/>
              </a:rPr>
              <a:t>Fido</a:t>
            </a:r>
            <a:r>
              <a:rPr lang="en-US" sz="4800" dirty="0" smtClean="0">
                <a:sym typeface="Wingdings" panose="05000000000000000000" pitchFamily="2" charset="2"/>
              </a:rPr>
              <a:t>,  </a:t>
            </a:r>
            <a:r>
              <a:rPr lang="en-US" sz="4800" dirty="0" err="1" smtClean="0">
                <a:sym typeface="Wingdings" panose="05000000000000000000" pitchFamily="2" charset="2"/>
              </a:rPr>
              <a:t>Daddyall</a:t>
            </a:r>
            <a:r>
              <a:rPr lang="en-US" sz="4800" dirty="0" smtClean="0">
                <a:sym typeface="Wingdings" panose="05000000000000000000" pitchFamily="2" charset="2"/>
              </a:rPr>
              <a:t> adult males</a:t>
            </a:r>
            <a:endParaRPr lang="en-US" sz="4800" dirty="0"/>
          </a:p>
        </p:txBody>
      </p:sp>
    </p:spTree>
    <p:extLst>
      <p:ext uri="{BB962C8B-B14F-4D97-AF65-F5344CB8AC3E}">
        <p14:creationId xmlns:p14="http://schemas.microsoft.com/office/powerpoint/2010/main" val="27634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119270"/>
            <a:ext cx="10946295" cy="1417982"/>
          </a:xfrm>
        </p:spPr>
        <p:txBody>
          <a:bodyPr/>
          <a:lstStyle/>
          <a:p>
            <a:r>
              <a:rPr lang="en-US" dirty="0" smtClean="0"/>
              <a:t>Kinds of questions semanticists ask (</a:t>
            </a:r>
            <a:r>
              <a:rPr lang="en-US" dirty="0" err="1" smtClean="0"/>
              <a:t>Riemer</a:t>
            </a:r>
            <a:r>
              <a:rPr lang="en-US" dirty="0" smtClean="0"/>
              <a:t>):</a:t>
            </a:r>
            <a:endParaRPr lang="en-US" dirty="0"/>
          </a:p>
        </p:txBody>
      </p:sp>
      <p:sp>
        <p:nvSpPr>
          <p:cNvPr id="3" name="Content Placeholder 2"/>
          <p:cNvSpPr>
            <a:spLocks noGrp="1"/>
          </p:cNvSpPr>
          <p:nvPr>
            <p:ph idx="1"/>
          </p:nvPr>
        </p:nvSpPr>
        <p:spPr>
          <a:xfrm>
            <a:off x="1024128" y="1232452"/>
            <a:ext cx="9720073" cy="5076908"/>
          </a:xfrm>
        </p:spPr>
        <p:txBody>
          <a:bodyPr>
            <a:noAutofit/>
          </a:bodyPr>
          <a:lstStyle/>
          <a:p>
            <a:r>
              <a:rPr lang="en-US" sz="3200" dirty="0" smtClean="0"/>
              <a:t>What are meanings—definitions? Ideas in our heads? Sets of objects in the world?</a:t>
            </a:r>
          </a:p>
          <a:p>
            <a:r>
              <a:rPr lang="en-US" sz="3200" dirty="0" smtClean="0"/>
              <a:t>Can all meanings be precisely defined?</a:t>
            </a:r>
          </a:p>
          <a:p>
            <a:r>
              <a:rPr lang="en-US" sz="3200" dirty="0" smtClean="0"/>
              <a:t>What explains relations between meanings, like synonymy, </a:t>
            </a:r>
            <a:r>
              <a:rPr lang="en-US" sz="3200" dirty="0" err="1" smtClean="0"/>
              <a:t>antonymy</a:t>
            </a:r>
            <a:r>
              <a:rPr lang="en-US" sz="3200" dirty="0" smtClean="0"/>
              <a:t>, and so on?</a:t>
            </a:r>
          </a:p>
          <a:p>
            <a:r>
              <a:rPr lang="en-US" sz="3200" dirty="0" smtClean="0"/>
              <a:t>How do the meanings of words combine to create the meanings of sentences?</a:t>
            </a:r>
          </a:p>
          <a:p>
            <a:r>
              <a:rPr lang="en-US" sz="3200" dirty="0" smtClean="0"/>
              <a:t>What is the difference between literal and non-literal meanings?</a:t>
            </a:r>
          </a:p>
        </p:txBody>
      </p:sp>
    </p:spTree>
    <p:extLst>
      <p:ext uri="{BB962C8B-B14F-4D97-AF65-F5344CB8AC3E}">
        <p14:creationId xmlns:p14="http://schemas.microsoft.com/office/powerpoint/2010/main" val="5263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smtClean="0"/>
              <a:t>Necessary and sufficient conditions</a:t>
            </a:r>
            <a:endParaRPr lang="en-US" dirty="0"/>
          </a:p>
        </p:txBody>
      </p:sp>
      <p:sp>
        <p:nvSpPr>
          <p:cNvPr id="3" name="Content Placeholder 2"/>
          <p:cNvSpPr>
            <a:spLocks noGrp="1"/>
          </p:cNvSpPr>
          <p:nvPr>
            <p:ph idx="1"/>
          </p:nvPr>
        </p:nvSpPr>
        <p:spPr>
          <a:xfrm>
            <a:off x="709862" y="1070811"/>
            <a:ext cx="11357811" cy="5534526"/>
          </a:xfrm>
        </p:spPr>
        <p:txBody>
          <a:bodyPr>
            <a:noAutofit/>
          </a:bodyPr>
          <a:lstStyle/>
          <a:p>
            <a:r>
              <a:rPr lang="en-US" sz="2800" dirty="0" smtClean="0"/>
              <a:t>Using sets of conditions to define a word.  Just the right amount.</a:t>
            </a:r>
          </a:p>
          <a:p>
            <a:r>
              <a:rPr lang="en-US" sz="2800" dirty="0" smtClean="0"/>
              <a:t>Woman</a:t>
            </a:r>
          </a:p>
          <a:p>
            <a:endParaRPr lang="en-US" sz="2800" dirty="0" smtClean="0"/>
          </a:p>
          <a:p>
            <a:r>
              <a:rPr lang="en-US" sz="2800" dirty="0" smtClean="0"/>
              <a:t>OK</a:t>
            </a:r>
          </a:p>
          <a:p>
            <a:r>
              <a:rPr lang="en-US" sz="2800" dirty="0" smtClean="0"/>
              <a:t>Let’s try with zebra or bird.</a:t>
            </a:r>
          </a:p>
          <a:p>
            <a:endParaRPr lang="en-US" sz="2800" dirty="0"/>
          </a:p>
          <a:p>
            <a:r>
              <a:rPr lang="en-US" sz="2800" dirty="0" smtClean="0"/>
              <a:t>If we can’t establish a definition we agree with how can we label it linguistically?</a:t>
            </a:r>
          </a:p>
          <a:p>
            <a:endParaRPr lang="en-US" sz="2800" dirty="0"/>
          </a:p>
          <a:p>
            <a:r>
              <a:rPr lang="en-US" sz="2800" dirty="0" smtClean="0"/>
              <a:t>Or words that we don’t really know the meaning of: hawk and falcon?  </a:t>
            </a:r>
            <a:endParaRPr lang="en-US" sz="2800" dirty="0"/>
          </a:p>
        </p:txBody>
      </p:sp>
    </p:spTree>
    <p:extLst>
      <p:ext uri="{BB962C8B-B14F-4D97-AF65-F5344CB8AC3E}">
        <p14:creationId xmlns:p14="http://schemas.microsoft.com/office/powerpoint/2010/main" val="29820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34" y="-12265"/>
            <a:ext cx="9720072" cy="910048"/>
          </a:xfrm>
        </p:spPr>
        <p:txBody>
          <a:bodyPr/>
          <a:lstStyle/>
          <a:p>
            <a:r>
              <a:rPr lang="en-US" dirty="0" smtClean="0"/>
              <a:t>Which is the most “bird”?</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1210" y="801957"/>
            <a:ext cx="3774482" cy="286789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964" y="994878"/>
            <a:ext cx="2420000" cy="248205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25" y="1414427"/>
            <a:ext cx="3269386" cy="24435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789" y="3179618"/>
            <a:ext cx="2255982" cy="338397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3998" y="3576720"/>
            <a:ext cx="3567545" cy="285403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7090" y="3993573"/>
            <a:ext cx="3426691" cy="2570018"/>
          </a:xfrm>
          <a:prstGeom prst="rect">
            <a:avLst/>
          </a:prstGeom>
        </p:spPr>
      </p:pic>
    </p:spTree>
    <p:extLst>
      <p:ext uri="{BB962C8B-B14F-4D97-AF65-F5344CB8AC3E}">
        <p14:creationId xmlns:p14="http://schemas.microsoft.com/office/powerpoint/2010/main" val="3980350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most “Language”? “Country”?</a:t>
            </a:r>
            <a:endParaRPr lang="en-US" dirty="0"/>
          </a:p>
        </p:txBody>
      </p:sp>
      <p:sp>
        <p:nvSpPr>
          <p:cNvPr id="3" name="Content Placeholder 2"/>
          <p:cNvSpPr>
            <a:spLocks noGrp="1"/>
          </p:cNvSpPr>
          <p:nvPr>
            <p:ph idx="1"/>
          </p:nvPr>
        </p:nvSpPr>
        <p:spPr/>
        <p:txBody>
          <a:bodyPr>
            <a:normAutofit/>
          </a:bodyPr>
          <a:lstStyle/>
          <a:p>
            <a:r>
              <a:rPr lang="en-US" sz="3600" dirty="0" smtClean="0"/>
              <a:t>Which is the most “mammal”?</a:t>
            </a:r>
          </a:p>
          <a:p>
            <a:r>
              <a:rPr lang="en-US" sz="3600" dirty="0" smtClean="0"/>
              <a:t>The most “coffee”?</a:t>
            </a:r>
          </a:p>
          <a:p>
            <a:r>
              <a:rPr lang="en-US" sz="3600" dirty="0" smtClean="0"/>
              <a:t>Tall?</a:t>
            </a:r>
          </a:p>
          <a:p>
            <a:r>
              <a:rPr lang="en-US" sz="3600" dirty="0" smtClean="0"/>
              <a:t>Hot?</a:t>
            </a:r>
          </a:p>
          <a:p>
            <a:r>
              <a:rPr lang="en-US" sz="3600" dirty="0" smtClean="0"/>
              <a:t>Jump?</a:t>
            </a:r>
          </a:p>
          <a:p>
            <a:r>
              <a:rPr lang="en-US" sz="3600" dirty="0" smtClean="0"/>
              <a:t>Hit?</a:t>
            </a:r>
            <a:endParaRPr lang="en-US" sz="3600" dirty="0"/>
          </a:p>
        </p:txBody>
      </p:sp>
    </p:spTree>
    <p:extLst>
      <p:ext uri="{BB962C8B-B14F-4D97-AF65-F5344CB8AC3E}">
        <p14:creationId xmlns:p14="http://schemas.microsoft.com/office/powerpoint/2010/main" val="31548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Prototypes</a:t>
            </a:r>
            <a:endParaRPr lang="en-US" dirty="0"/>
          </a:p>
        </p:txBody>
      </p:sp>
      <p:sp>
        <p:nvSpPr>
          <p:cNvPr id="3" name="Content Placeholder 2"/>
          <p:cNvSpPr>
            <a:spLocks noGrp="1"/>
          </p:cNvSpPr>
          <p:nvPr>
            <p:ph idx="1"/>
          </p:nvPr>
        </p:nvSpPr>
        <p:spPr/>
        <p:txBody>
          <a:bodyPr/>
          <a:lstStyle/>
          <a:p>
            <a:r>
              <a:rPr lang="en-US" sz="3600" dirty="0" smtClean="0"/>
              <a:t>Mammal or fish test:</a:t>
            </a:r>
          </a:p>
          <a:p>
            <a:endParaRPr lang="en-US" sz="3600" dirty="0"/>
          </a:p>
          <a:p>
            <a:r>
              <a:rPr lang="en-US" sz="3600" dirty="0" smtClean="0"/>
              <a:t>Characteristic features</a:t>
            </a:r>
          </a:p>
          <a:p>
            <a:r>
              <a:rPr lang="en-US" sz="3600" dirty="0" smtClean="0"/>
              <a:t>Exemplars (memories to compare to)</a:t>
            </a:r>
          </a:p>
          <a:p>
            <a:pPr marL="0" indent="0">
              <a:buNone/>
            </a:pPr>
            <a:endParaRPr lang="en-US" dirty="0" smtClean="0"/>
          </a:p>
          <a:p>
            <a:endParaRPr lang="en-US" dirty="0"/>
          </a:p>
        </p:txBody>
      </p:sp>
    </p:spTree>
    <p:extLst>
      <p:ext uri="{BB962C8B-B14F-4D97-AF65-F5344CB8AC3E}">
        <p14:creationId xmlns:p14="http://schemas.microsoft.com/office/powerpoint/2010/main" val="23042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Fillmore and </a:t>
            </a:r>
            <a:r>
              <a:rPr lang="en-US" dirty="0" err="1" smtClean="0"/>
              <a:t>Lakoff</a:t>
            </a:r>
            <a:endParaRPr lang="en-US" dirty="0"/>
          </a:p>
        </p:txBody>
      </p:sp>
      <p:sp>
        <p:nvSpPr>
          <p:cNvPr id="3" name="Content Placeholder 2"/>
          <p:cNvSpPr>
            <a:spLocks noGrp="1"/>
          </p:cNvSpPr>
          <p:nvPr>
            <p:ph idx="1"/>
          </p:nvPr>
        </p:nvSpPr>
        <p:spPr>
          <a:xfrm>
            <a:off x="1024128" y="1773382"/>
            <a:ext cx="9720071" cy="4535978"/>
          </a:xfrm>
        </p:spPr>
        <p:txBody>
          <a:bodyPr>
            <a:noAutofit/>
          </a:bodyPr>
          <a:lstStyle/>
          <a:p>
            <a:r>
              <a:rPr lang="en-US" sz="3200" dirty="0" smtClean="0"/>
              <a:t>“speakers have folk theories about the world, based on their experience and rooted in their culture.</a:t>
            </a:r>
          </a:p>
          <a:p>
            <a:r>
              <a:rPr lang="en-US" sz="3200" dirty="0" smtClean="0"/>
              <a:t>Frames (Fillmore)</a:t>
            </a:r>
          </a:p>
          <a:p>
            <a:r>
              <a:rPr lang="en-US" sz="3200" dirty="0" smtClean="0"/>
              <a:t>Idealized cognitive models (ICMs) (</a:t>
            </a:r>
            <a:r>
              <a:rPr lang="en-US" sz="3200" dirty="0" err="1" smtClean="0"/>
              <a:t>Lakoff</a:t>
            </a:r>
            <a:r>
              <a:rPr lang="en-US" sz="3200" dirty="0" smtClean="0"/>
              <a:t>).</a:t>
            </a:r>
          </a:p>
          <a:p>
            <a:r>
              <a:rPr lang="en-US" sz="3200" dirty="0" smtClean="0"/>
              <a:t>Not scientific</a:t>
            </a:r>
          </a:p>
          <a:p>
            <a:r>
              <a:rPr lang="en-US" sz="3200" dirty="0" smtClean="0"/>
              <a:t>Or logically consistent definitions</a:t>
            </a:r>
          </a:p>
          <a:p>
            <a:r>
              <a:rPr lang="en-US" sz="3200" dirty="0" smtClean="0"/>
              <a:t>But collections of cultural views</a:t>
            </a:r>
            <a:endParaRPr lang="en-US" sz="3200" dirty="0"/>
          </a:p>
        </p:txBody>
      </p:sp>
    </p:spTree>
    <p:extLst>
      <p:ext uri="{BB962C8B-B14F-4D97-AF65-F5344CB8AC3E}">
        <p14:creationId xmlns:p14="http://schemas.microsoft.com/office/powerpoint/2010/main" val="8936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concepts</a:t>
            </a:r>
            <a:endParaRPr lang="en-US" dirty="0"/>
          </a:p>
        </p:txBody>
      </p:sp>
      <p:sp>
        <p:nvSpPr>
          <p:cNvPr id="3" name="Content Placeholder 2"/>
          <p:cNvSpPr>
            <a:spLocks noGrp="1"/>
          </p:cNvSpPr>
          <p:nvPr>
            <p:ph idx="1"/>
          </p:nvPr>
        </p:nvSpPr>
        <p:spPr>
          <a:xfrm>
            <a:off x="1024128" y="1612231"/>
            <a:ext cx="10466030" cy="5041231"/>
          </a:xfrm>
        </p:spPr>
        <p:txBody>
          <a:bodyPr>
            <a:noAutofit/>
          </a:bodyPr>
          <a:lstStyle/>
          <a:p>
            <a:r>
              <a:rPr lang="en-US" sz="2800" dirty="0" smtClean="0"/>
              <a:t>Words are in a network of semantic links with other words</a:t>
            </a:r>
          </a:p>
          <a:p>
            <a:r>
              <a:rPr lang="en-US" sz="2800" dirty="0" smtClean="0"/>
              <a:t>The same goes for concepts</a:t>
            </a:r>
          </a:p>
          <a:p>
            <a:r>
              <a:rPr lang="en-US" sz="2800" dirty="0" smtClean="0"/>
              <a:t>Sometimes all you know about a word is that it is related to a greater concept</a:t>
            </a:r>
          </a:p>
          <a:p>
            <a:r>
              <a:rPr lang="en-US" sz="2800" dirty="0" smtClean="0"/>
              <a:t>“your knowledge of these concepts “inherits” knowledge you have” p36</a:t>
            </a:r>
          </a:p>
          <a:p>
            <a:r>
              <a:rPr lang="en-US" sz="2800" dirty="0" smtClean="0"/>
              <a:t>So how much knowledge about a word do you have to have in order to use it?</a:t>
            </a:r>
          </a:p>
          <a:p>
            <a:r>
              <a:rPr lang="en-US" sz="2800" dirty="0" smtClean="0"/>
              <a:t>Suggests “the crucial element is not the amount of knowledge but its integration into existing knowledge”</a:t>
            </a:r>
            <a:endParaRPr lang="en-US" sz="2800" dirty="0"/>
          </a:p>
        </p:txBody>
      </p:sp>
    </p:spTree>
    <p:extLst>
      <p:ext uri="{BB962C8B-B14F-4D97-AF65-F5344CB8AC3E}">
        <p14:creationId xmlns:p14="http://schemas.microsoft.com/office/powerpoint/2010/main" val="9445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hierarchies</a:t>
            </a:r>
            <a:endParaRPr lang="en-US" dirty="0"/>
          </a:p>
        </p:txBody>
      </p:sp>
      <p:sp>
        <p:nvSpPr>
          <p:cNvPr id="3" name="Content Placeholder 2"/>
          <p:cNvSpPr>
            <a:spLocks noGrp="1"/>
          </p:cNvSpPr>
          <p:nvPr>
            <p:ph idx="1"/>
          </p:nvPr>
        </p:nvSpPr>
        <p:spPr/>
        <p:txBody>
          <a:bodyPr>
            <a:normAutofit/>
          </a:bodyPr>
          <a:lstStyle/>
          <a:p>
            <a:r>
              <a:rPr lang="en-US" sz="2800" dirty="0" smtClean="0"/>
              <a:t>Animal</a:t>
            </a:r>
          </a:p>
          <a:p>
            <a:endParaRPr lang="en-US" sz="2800" dirty="0"/>
          </a:p>
          <a:p>
            <a:endParaRPr lang="en-US" sz="2800" dirty="0" smtClean="0"/>
          </a:p>
          <a:p>
            <a:r>
              <a:rPr lang="en-US" sz="2800" dirty="0" smtClean="0"/>
              <a:t>Bird</a:t>
            </a:r>
          </a:p>
          <a:p>
            <a:endParaRPr lang="en-US" sz="2800" dirty="0"/>
          </a:p>
          <a:p>
            <a:endParaRPr lang="en-US" sz="2800" dirty="0" smtClean="0"/>
          </a:p>
          <a:p>
            <a:r>
              <a:rPr lang="en-US" sz="2800" dirty="0" smtClean="0"/>
              <a:t>Sparrow</a:t>
            </a:r>
            <a:endParaRPr lang="en-US" sz="2800" dirty="0"/>
          </a:p>
        </p:txBody>
      </p:sp>
    </p:spTree>
    <p:extLst>
      <p:ext uri="{BB962C8B-B14F-4D97-AF65-F5344CB8AC3E}">
        <p14:creationId xmlns:p14="http://schemas.microsoft.com/office/powerpoint/2010/main" val="34312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ircle(in)">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relativity</a:t>
            </a:r>
            <a:endParaRPr lang="en-US" dirty="0"/>
          </a:p>
        </p:txBody>
      </p:sp>
      <p:sp>
        <p:nvSpPr>
          <p:cNvPr id="3" name="Content Placeholder 2"/>
          <p:cNvSpPr>
            <a:spLocks noGrp="1"/>
          </p:cNvSpPr>
          <p:nvPr>
            <p:ph idx="1"/>
          </p:nvPr>
        </p:nvSpPr>
        <p:spPr>
          <a:xfrm>
            <a:off x="1024128" y="1756611"/>
            <a:ext cx="9720071" cy="4552749"/>
          </a:xfrm>
        </p:spPr>
        <p:txBody>
          <a:bodyPr>
            <a:normAutofit/>
          </a:bodyPr>
          <a:lstStyle/>
          <a:p>
            <a:r>
              <a:rPr lang="en-US" sz="2800" dirty="0" smtClean="0"/>
              <a:t>Associated with Sapir and Whorf</a:t>
            </a:r>
          </a:p>
          <a:p>
            <a:r>
              <a:rPr lang="en-US" sz="2800" dirty="0" smtClean="0"/>
              <a:t>Check out the movie </a:t>
            </a:r>
            <a:r>
              <a:rPr lang="en-US" sz="2800" dirty="0"/>
              <a:t> </a:t>
            </a:r>
            <a:r>
              <a:rPr lang="en-US" sz="2800" dirty="0" smtClean="0"/>
              <a:t>“Arrival”</a:t>
            </a:r>
          </a:p>
          <a:p>
            <a:r>
              <a:rPr lang="en-US" sz="2800" dirty="0" smtClean="0"/>
              <a:t>Colors</a:t>
            </a:r>
          </a:p>
          <a:p>
            <a:r>
              <a:rPr lang="en-US" sz="2800" dirty="0" smtClean="0"/>
              <a:t>“semantic gaps”</a:t>
            </a:r>
          </a:p>
          <a:p>
            <a:r>
              <a:rPr lang="en-US" sz="2800" dirty="0" smtClean="0"/>
              <a:t>Put on/don</a:t>
            </a:r>
          </a:p>
          <a:p>
            <a:r>
              <a:rPr lang="en-US" sz="2800" dirty="0" smtClean="0"/>
              <a:t>Single word with a long translation (Wayne’s World)</a:t>
            </a:r>
          </a:p>
          <a:p>
            <a:r>
              <a:rPr lang="en-US" sz="2800" dirty="0" smtClean="0"/>
              <a:t>Familial relationships </a:t>
            </a:r>
          </a:p>
          <a:p>
            <a:r>
              <a:rPr lang="en-US" sz="2800" dirty="0" smtClean="0"/>
              <a:t>etc. </a:t>
            </a:r>
          </a:p>
        </p:txBody>
      </p:sp>
    </p:spTree>
    <p:extLst>
      <p:ext uri="{BB962C8B-B14F-4D97-AF65-F5344CB8AC3E}">
        <p14:creationId xmlns:p14="http://schemas.microsoft.com/office/powerpoint/2010/main" val="12372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53453"/>
            <a:ext cx="9720071" cy="5755907"/>
          </a:xfrm>
        </p:spPr>
        <p:txBody>
          <a:bodyPr>
            <a:normAutofit/>
          </a:bodyPr>
          <a:lstStyle/>
          <a:p>
            <a:r>
              <a:rPr lang="en-US" sz="3200" dirty="0" smtClean="0"/>
              <a:t>Speakers compress thoughts</a:t>
            </a:r>
          </a:p>
          <a:p>
            <a:r>
              <a:rPr lang="en-US" sz="3200" dirty="0" smtClean="0"/>
              <a:t>Hearers fill out their own version</a:t>
            </a:r>
          </a:p>
          <a:p>
            <a:r>
              <a:rPr lang="en-US" sz="3200" dirty="0" smtClean="0"/>
              <a:t>Fits with idea that speakers are putting their thoughts into a language </a:t>
            </a:r>
          </a:p>
          <a:p>
            <a:r>
              <a:rPr lang="en-US" sz="3200" dirty="0" smtClean="0"/>
              <a:t>(translation!)</a:t>
            </a:r>
          </a:p>
          <a:p>
            <a:r>
              <a:rPr lang="en-US" sz="3200" dirty="0" smtClean="0"/>
              <a:t>This ‘language of thought’ is sometimes called </a:t>
            </a:r>
            <a:r>
              <a:rPr lang="en-US" sz="3200" dirty="0" err="1" smtClean="0"/>
              <a:t>Mentalese</a:t>
            </a:r>
            <a:endParaRPr lang="en-US" sz="3200" dirty="0" smtClean="0"/>
          </a:p>
          <a:p>
            <a:r>
              <a:rPr lang="en-US" sz="3200" dirty="0" smtClean="0"/>
              <a:t>It is proposed that the language of thought is universal.</a:t>
            </a:r>
          </a:p>
          <a:p>
            <a:r>
              <a:rPr lang="en-US" sz="3200" dirty="0" smtClean="0"/>
              <a:t>Sum: “Human beings have essentially the same cognitive architecture and mental processes, even though they speak different languages.” p41</a:t>
            </a:r>
          </a:p>
        </p:txBody>
      </p:sp>
    </p:spTree>
    <p:extLst>
      <p:ext uri="{BB962C8B-B14F-4D97-AF65-F5344CB8AC3E}">
        <p14:creationId xmlns:p14="http://schemas.microsoft.com/office/powerpoint/2010/main" val="3347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024128" y="1696453"/>
            <a:ext cx="9720071" cy="4612907"/>
          </a:xfrm>
        </p:spPr>
        <p:txBody>
          <a:bodyPr>
            <a:noAutofit/>
          </a:bodyPr>
          <a:lstStyle/>
          <a:p>
            <a:r>
              <a:rPr lang="en-US" sz="2800" dirty="0" smtClean="0"/>
              <a:t>Language can identify or refer to real world entities</a:t>
            </a:r>
          </a:p>
          <a:p>
            <a:r>
              <a:rPr lang="en-US" sz="2800" dirty="0" smtClean="0"/>
              <a:t>BUT this isn’t a sufficient theory of meaning</a:t>
            </a:r>
          </a:p>
          <a:p>
            <a:r>
              <a:rPr lang="en-US" sz="2800" dirty="0" smtClean="0"/>
              <a:t>Semantic knowledge includes both reference and sense</a:t>
            </a:r>
          </a:p>
          <a:p>
            <a:r>
              <a:rPr lang="en-US" sz="2800" dirty="0" smtClean="0"/>
              <a:t>Two approaches for our ability to talk about the world:</a:t>
            </a:r>
          </a:p>
          <a:p>
            <a:r>
              <a:rPr lang="en-US" sz="2800" dirty="0" smtClean="0"/>
              <a:t>Denotational—emphasizes links between language and external reality</a:t>
            </a:r>
          </a:p>
          <a:p>
            <a:r>
              <a:rPr lang="en-US" sz="2800" dirty="0" smtClean="0"/>
              <a:t>Representational—emphasizes links between language and conceptual structure</a:t>
            </a:r>
          </a:p>
          <a:p>
            <a:r>
              <a:rPr lang="en-US" sz="2800" dirty="0" smtClean="0"/>
              <a:t>Three linguistic Positions</a:t>
            </a:r>
            <a:endParaRPr lang="en-US" sz="2800" dirty="0"/>
          </a:p>
        </p:txBody>
      </p:sp>
    </p:spTree>
    <p:extLst>
      <p:ext uri="{BB962C8B-B14F-4D97-AF65-F5344CB8AC3E}">
        <p14:creationId xmlns:p14="http://schemas.microsoft.com/office/powerpoint/2010/main" val="36311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a:xfrm>
            <a:off x="1024128" y="1537252"/>
            <a:ext cx="9720073" cy="4772108"/>
          </a:xfrm>
        </p:spPr>
        <p:txBody>
          <a:bodyPr/>
          <a:lstStyle/>
          <a:p>
            <a:r>
              <a:rPr lang="en-US" sz="3200" dirty="0"/>
              <a:t>How do meanings relate to the minds of language users, and to the things words refer to?</a:t>
            </a:r>
          </a:p>
          <a:p>
            <a:r>
              <a:rPr lang="en-US" sz="3200" dirty="0"/>
              <a:t>What is the connection between what a word means, and the contexts in which it is used?</a:t>
            </a:r>
          </a:p>
          <a:p>
            <a:r>
              <a:rPr lang="en-US" sz="3200" dirty="0"/>
              <a:t>How do the meanings of words interact with syntactic rules and principles?</a:t>
            </a:r>
          </a:p>
          <a:p>
            <a:r>
              <a:rPr lang="en-US" sz="3200" dirty="0"/>
              <a:t>Do all languages express the same meanings?</a:t>
            </a:r>
          </a:p>
          <a:p>
            <a:r>
              <a:rPr lang="en-US" sz="3200" dirty="0"/>
              <a:t>How do meanings change?</a:t>
            </a:r>
          </a:p>
          <a:p>
            <a:endParaRPr lang="en-US" dirty="0"/>
          </a:p>
        </p:txBody>
      </p:sp>
    </p:spTree>
    <p:extLst>
      <p:ext uri="{BB962C8B-B14F-4D97-AF65-F5344CB8AC3E}">
        <p14:creationId xmlns:p14="http://schemas.microsoft.com/office/powerpoint/2010/main" val="33663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Three: Word Meaning</a:t>
            </a:r>
            <a:endParaRPr lang="en-US" dirty="0"/>
          </a:p>
        </p:txBody>
      </p:sp>
      <p:sp>
        <p:nvSpPr>
          <p:cNvPr id="3" name="Content Placeholder 2"/>
          <p:cNvSpPr>
            <a:spLocks noGrp="1"/>
          </p:cNvSpPr>
          <p:nvPr>
            <p:ph idx="1"/>
          </p:nvPr>
        </p:nvSpPr>
        <p:spPr/>
        <p:txBody>
          <a:bodyPr>
            <a:noAutofit/>
          </a:bodyPr>
          <a:lstStyle/>
          <a:p>
            <a:r>
              <a:rPr lang="en-US" sz="2800" dirty="0" smtClean="0"/>
              <a:t>Lexical Semantics</a:t>
            </a:r>
          </a:p>
          <a:p>
            <a:r>
              <a:rPr lang="en-US" sz="2800" dirty="0" smtClean="0"/>
              <a:t>A) to represent the meaning of each word in the language</a:t>
            </a:r>
          </a:p>
          <a:p>
            <a:r>
              <a:rPr lang="en-US" sz="2800" dirty="0" smtClean="0"/>
              <a:t>B) to show how the meanings of words in a language are related</a:t>
            </a:r>
          </a:p>
          <a:p>
            <a:pPr lvl="1"/>
            <a:r>
              <a:rPr lang="en-US" sz="2400" dirty="0" smtClean="0"/>
              <a:t>Related to other words in the sentence</a:t>
            </a:r>
          </a:p>
          <a:p>
            <a:pPr lvl="1"/>
            <a:r>
              <a:rPr lang="en-US" sz="2400" dirty="0" smtClean="0"/>
              <a:t>Related to other words NOT in the sentence</a:t>
            </a:r>
            <a:endParaRPr lang="en-US" sz="2400" dirty="0"/>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Entailment examples (more in book)</a:t>
            </a:r>
            <a:endParaRPr lang="en-US" dirty="0"/>
          </a:p>
        </p:txBody>
      </p:sp>
      <p:sp>
        <p:nvSpPr>
          <p:cNvPr id="3" name="Content Placeholder 2"/>
          <p:cNvSpPr>
            <a:spLocks noGrp="1"/>
          </p:cNvSpPr>
          <p:nvPr>
            <p:ph idx="1"/>
          </p:nvPr>
        </p:nvSpPr>
        <p:spPr>
          <a:xfrm>
            <a:off x="1154954" y="2372139"/>
            <a:ext cx="8825659" cy="4174435"/>
          </a:xfrm>
        </p:spPr>
        <p:txBody>
          <a:bodyPr>
            <a:normAutofit/>
          </a:bodyPr>
          <a:lstStyle/>
          <a:p>
            <a:r>
              <a:rPr lang="en-US" sz="2000" dirty="0" smtClean="0"/>
              <a:t>My bank manager has been murdered.</a:t>
            </a:r>
          </a:p>
          <a:p>
            <a:r>
              <a:rPr lang="en-US" sz="2000" dirty="0" smtClean="0"/>
              <a:t>My bank manager is dead.</a:t>
            </a:r>
          </a:p>
          <a:p>
            <a:r>
              <a:rPr lang="en-US" sz="2000" dirty="0" smtClean="0"/>
              <a:t>My bank will be getting a new manager.</a:t>
            </a:r>
          </a:p>
          <a:p>
            <a:endParaRPr lang="en-US" sz="2000" dirty="0"/>
          </a:p>
          <a:p>
            <a:r>
              <a:rPr lang="en-US" sz="2000" dirty="0" smtClean="0"/>
              <a:t>I drove my car to work.</a:t>
            </a:r>
          </a:p>
          <a:p>
            <a:r>
              <a:rPr lang="en-US" sz="2000" dirty="0" smtClean="0"/>
              <a:t>I own a car.</a:t>
            </a:r>
          </a:p>
          <a:p>
            <a:r>
              <a:rPr lang="en-US" sz="2000" dirty="0" smtClean="0"/>
              <a:t>I have a job.</a:t>
            </a:r>
          </a:p>
          <a:p>
            <a:r>
              <a:rPr lang="en-US" sz="2000" dirty="0" smtClean="0"/>
              <a:t>I bought a car.</a:t>
            </a:r>
          </a:p>
          <a:p>
            <a:r>
              <a:rPr lang="en-US" sz="2000" dirty="0" smtClean="0"/>
              <a:t>I have a drivers license.  </a:t>
            </a:r>
            <a:endParaRPr lang="en-US" sz="2000" dirty="0"/>
          </a:p>
        </p:txBody>
      </p:sp>
    </p:spTree>
    <p:extLst>
      <p:ext uri="{BB962C8B-B14F-4D97-AF65-F5344CB8AC3E}">
        <p14:creationId xmlns:p14="http://schemas.microsoft.com/office/powerpoint/2010/main" val="24265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340768" cy="706964"/>
          </a:xfrm>
        </p:spPr>
        <p:txBody>
          <a:bodyPr/>
          <a:lstStyle/>
          <a:p>
            <a:r>
              <a:rPr lang="en-US" dirty="0" smtClean="0"/>
              <a:t>What are words?  (for that matter what are the other “blocks” of language?</a:t>
            </a:r>
            <a:endParaRPr lang="en-US" dirty="0"/>
          </a:p>
        </p:txBody>
      </p:sp>
      <p:sp>
        <p:nvSpPr>
          <p:cNvPr id="3" name="Content Placeholder 2"/>
          <p:cNvSpPr>
            <a:spLocks noGrp="1"/>
          </p:cNvSpPr>
          <p:nvPr>
            <p:ph idx="1"/>
          </p:nvPr>
        </p:nvSpPr>
        <p:spPr/>
        <p:txBody>
          <a:bodyPr>
            <a:normAutofit/>
          </a:bodyPr>
          <a:lstStyle/>
          <a:p>
            <a:r>
              <a:rPr lang="en-US" sz="2400" dirty="0" smtClean="0"/>
              <a:t>Are there any tests you can think of?</a:t>
            </a:r>
          </a:p>
          <a:p>
            <a:r>
              <a:rPr lang="en-US" sz="2400" dirty="0" smtClean="0"/>
              <a:t>Consider the different levels of linguistic research…</a:t>
            </a:r>
          </a:p>
          <a:p>
            <a:r>
              <a:rPr lang="en-US" sz="2400" dirty="0" smtClean="0"/>
              <a:t>Phonological word tests?</a:t>
            </a:r>
          </a:p>
          <a:p>
            <a:r>
              <a:rPr lang="en-US" sz="2400" dirty="0" smtClean="0"/>
              <a:t>Syntactic word tests?</a:t>
            </a:r>
          </a:p>
          <a:p>
            <a:r>
              <a:rPr lang="en-US" sz="2400" dirty="0" smtClean="0"/>
              <a:t>Semantic word tests?</a:t>
            </a:r>
          </a:p>
          <a:p>
            <a:r>
              <a:rPr lang="en-US" sz="2400" dirty="0" smtClean="0"/>
              <a:t>Try to come up with a test for each and give an example.</a:t>
            </a:r>
            <a:endParaRPr lang="en-US" sz="2400" dirty="0"/>
          </a:p>
        </p:txBody>
      </p:sp>
    </p:spTree>
    <p:extLst>
      <p:ext uri="{BB962C8B-B14F-4D97-AF65-F5344CB8AC3E}">
        <p14:creationId xmlns:p14="http://schemas.microsoft.com/office/powerpoint/2010/main" val="33898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meaning is slippery!</a:t>
            </a:r>
            <a:endParaRPr lang="en-US" dirty="0"/>
          </a:p>
        </p:txBody>
      </p:sp>
      <p:sp>
        <p:nvSpPr>
          <p:cNvPr id="3" name="Content Placeholder 2"/>
          <p:cNvSpPr>
            <a:spLocks noGrp="1"/>
          </p:cNvSpPr>
          <p:nvPr>
            <p:ph idx="1"/>
          </p:nvPr>
        </p:nvSpPr>
        <p:spPr>
          <a:xfrm>
            <a:off x="1154954" y="2425148"/>
            <a:ext cx="10347933" cy="4121426"/>
          </a:xfrm>
        </p:spPr>
        <p:txBody>
          <a:bodyPr>
            <a:normAutofit lnSpcReduction="10000"/>
          </a:bodyPr>
          <a:lstStyle/>
          <a:p>
            <a:r>
              <a:rPr lang="en-US" sz="2400" dirty="0" smtClean="0"/>
              <a:t>Context helps</a:t>
            </a:r>
          </a:p>
          <a:p>
            <a:r>
              <a:rPr lang="en-US" sz="2400" dirty="0" smtClean="0"/>
              <a:t>Collocations</a:t>
            </a:r>
          </a:p>
          <a:p>
            <a:r>
              <a:rPr lang="en-US" sz="2400" dirty="0" smtClean="0"/>
              <a:t>Strong vs powerful</a:t>
            </a:r>
          </a:p>
          <a:p>
            <a:r>
              <a:rPr lang="en-US" sz="2400" dirty="0" smtClean="0"/>
              <a:t>Fossilization (and </a:t>
            </a:r>
            <a:r>
              <a:rPr lang="en-US" sz="2400" dirty="0" err="1" smtClean="0"/>
              <a:t>grammaticalization</a:t>
            </a:r>
            <a:r>
              <a:rPr lang="en-US" sz="2400" dirty="0" smtClean="0"/>
              <a:t>, bleaching)</a:t>
            </a:r>
          </a:p>
          <a:p>
            <a:r>
              <a:rPr lang="en-US" sz="2400" dirty="0" smtClean="0"/>
              <a:t>Fixed expressions</a:t>
            </a:r>
          </a:p>
          <a:p>
            <a:r>
              <a:rPr lang="en-US" sz="2400" dirty="0" smtClean="0"/>
              <a:t>Contextual effects go both ways</a:t>
            </a:r>
          </a:p>
          <a:p>
            <a:r>
              <a:rPr lang="en-US" sz="2400" dirty="0" smtClean="0"/>
              <a:t>Ambiguity and vagueness</a:t>
            </a:r>
          </a:p>
          <a:p>
            <a:r>
              <a:rPr lang="en-US" sz="2400" dirty="0" smtClean="0"/>
              <a:t>If it is a different “sense” then it is </a:t>
            </a:r>
            <a:r>
              <a:rPr lang="en-US" sz="2400" dirty="0" err="1" smtClean="0"/>
              <a:t>is</a:t>
            </a:r>
            <a:r>
              <a:rPr lang="en-US" sz="2400" dirty="0" smtClean="0"/>
              <a:t> ambiguous, but if same sense it is just vague.</a:t>
            </a:r>
          </a:p>
          <a:p>
            <a:endParaRPr lang="en-US" dirty="0"/>
          </a:p>
        </p:txBody>
      </p:sp>
    </p:spTree>
    <p:extLst>
      <p:ext uri="{BB962C8B-B14F-4D97-AF65-F5344CB8AC3E}">
        <p14:creationId xmlns:p14="http://schemas.microsoft.com/office/powerpoint/2010/main" val="29693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test (Zwicky and </a:t>
            </a:r>
            <a:r>
              <a:rPr lang="en-US" dirty="0" err="1" smtClean="0"/>
              <a:t>Sadock</a:t>
            </a:r>
            <a:r>
              <a:rPr lang="en-US" dirty="0" smtClean="0"/>
              <a:t>)</a:t>
            </a:r>
            <a:endParaRPr lang="en-US" dirty="0"/>
          </a:p>
        </p:txBody>
      </p:sp>
      <p:sp>
        <p:nvSpPr>
          <p:cNvPr id="3" name="Content Placeholder 2"/>
          <p:cNvSpPr>
            <a:spLocks noGrp="1"/>
          </p:cNvSpPr>
          <p:nvPr>
            <p:ph idx="1"/>
          </p:nvPr>
        </p:nvSpPr>
        <p:spPr>
          <a:xfrm>
            <a:off x="1154954" y="2603500"/>
            <a:ext cx="10109394" cy="3416300"/>
          </a:xfrm>
        </p:spPr>
        <p:txBody>
          <a:bodyPr>
            <a:normAutofit/>
          </a:bodyPr>
          <a:lstStyle/>
          <a:p>
            <a:r>
              <a:rPr lang="en-US" sz="2400" dirty="0" smtClean="0"/>
              <a:t>Do so, so do, etc.  </a:t>
            </a:r>
          </a:p>
          <a:p>
            <a:r>
              <a:rPr lang="en-US" sz="2400" dirty="0" smtClean="0"/>
              <a:t>Only works if the words have the same sense!</a:t>
            </a:r>
          </a:p>
          <a:p>
            <a:r>
              <a:rPr lang="en-US" sz="2400" dirty="0" smtClean="0"/>
              <a:t>Duffy discovered a mole and so did Clark.</a:t>
            </a:r>
          </a:p>
          <a:p>
            <a:r>
              <a:rPr lang="en-US" sz="2400" dirty="0" smtClean="0"/>
              <a:t>These senses are ambiguous</a:t>
            </a:r>
          </a:p>
          <a:p>
            <a:endParaRPr lang="en-US" sz="2400" dirty="0"/>
          </a:p>
          <a:p>
            <a:r>
              <a:rPr lang="en-US" sz="2400" dirty="0" smtClean="0"/>
              <a:t>He’s our publicist/She’s our publicist (unspecified or vague)</a:t>
            </a:r>
            <a:endParaRPr lang="en-US" sz="2400" dirty="0"/>
          </a:p>
        </p:txBody>
      </p:sp>
    </p:spTree>
    <p:extLst>
      <p:ext uri="{BB962C8B-B14F-4D97-AF65-F5344CB8AC3E}">
        <p14:creationId xmlns:p14="http://schemas.microsoft.com/office/powerpoint/2010/main" val="6315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or vague</a:t>
            </a:r>
            <a:endParaRPr lang="en-US" dirty="0"/>
          </a:p>
        </p:txBody>
      </p:sp>
      <p:sp>
        <p:nvSpPr>
          <p:cNvPr id="3" name="Content Placeholder 2"/>
          <p:cNvSpPr>
            <a:spLocks noGrp="1"/>
          </p:cNvSpPr>
          <p:nvPr>
            <p:ph idx="1"/>
          </p:nvPr>
        </p:nvSpPr>
        <p:spPr>
          <a:xfrm>
            <a:off x="1154954" y="2603500"/>
            <a:ext cx="10705742" cy="3416300"/>
          </a:xfrm>
        </p:spPr>
        <p:txBody>
          <a:bodyPr>
            <a:noAutofit/>
          </a:bodyPr>
          <a:lstStyle/>
          <a:p>
            <a:r>
              <a:rPr lang="en-US" sz="2800" dirty="0" smtClean="0"/>
              <a:t>A network of relations</a:t>
            </a:r>
          </a:p>
          <a:p>
            <a:r>
              <a:rPr lang="en-US" sz="2800" dirty="0" smtClean="0"/>
              <a:t>Run</a:t>
            </a:r>
          </a:p>
          <a:p>
            <a:r>
              <a:rPr lang="en-US" sz="2800" dirty="0" smtClean="0"/>
              <a:t>3.21</a:t>
            </a:r>
          </a:p>
          <a:p>
            <a:r>
              <a:rPr lang="en-US" sz="2800" dirty="0" smtClean="0"/>
              <a:t>This is called the sense relations test</a:t>
            </a:r>
          </a:p>
          <a:p>
            <a:endParaRPr lang="en-US" sz="2800" dirty="0"/>
          </a:p>
          <a:p>
            <a:r>
              <a:rPr lang="en-US" sz="2800" dirty="0" smtClean="0"/>
              <a:t>Another test: zeugma!  (This one is like conjoining test)</a:t>
            </a:r>
            <a:endParaRPr lang="en-US" sz="2800" dirty="0"/>
          </a:p>
        </p:txBody>
      </p:sp>
    </p:spTree>
    <p:extLst>
      <p:ext uri="{BB962C8B-B14F-4D97-AF65-F5344CB8AC3E}">
        <p14:creationId xmlns:p14="http://schemas.microsoft.com/office/powerpoint/2010/main" val="12762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Homonymy</a:t>
            </a:r>
            <a:endParaRPr lang="en-US" dirty="0"/>
          </a:p>
        </p:txBody>
      </p:sp>
      <p:sp>
        <p:nvSpPr>
          <p:cNvPr id="3" name="Content Placeholder 2"/>
          <p:cNvSpPr>
            <a:spLocks noGrp="1"/>
          </p:cNvSpPr>
          <p:nvPr>
            <p:ph idx="1"/>
          </p:nvPr>
        </p:nvSpPr>
        <p:spPr/>
        <p:txBody>
          <a:bodyPr>
            <a:noAutofit/>
          </a:bodyPr>
          <a:lstStyle/>
          <a:p>
            <a:r>
              <a:rPr lang="en-US" sz="2800" dirty="0" smtClean="0"/>
              <a:t>Unrelated senses of the same phonological word</a:t>
            </a:r>
          </a:p>
          <a:p>
            <a:r>
              <a:rPr lang="en-US" sz="2800" dirty="0" smtClean="0"/>
              <a:t>Homographs</a:t>
            </a:r>
          </a:p>
          <a:p>
            <a:r>
              <a:rPr lang="en-US" sz="2800" dirty="0" smtClean="0"/>
              <a:t>Homophones</a:t>
            </a:r>
          </a:p>
          <a:p>
            <a:r>
              <a:rPr lang="en-US" sz="2800" dirty="0" smtClean="0"/>
              <a:t>Sometimes depends on dialects/linguistic varieties (contrast reduction, rhyme change).</a:t>
            </a:r>
            <a:endParaRPr lang="en-US" sz="2800" dirty="0"/>
          </a:p>
        </p:txBody>
      </p:sp>
    </p:spTree>
    <p:extLst>
      <p:ext uri="{BB962C8B-B14F-4D97-AF65-F5344CB8AC3E}">
        <p14:creationId xmlns:p14="http://schemas.microsoft.com/office/powerpoint/2010/main" val="8445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Polysemy</a:t>
            </a:r>
            <a:endParaRPr lang="en-US" dirty="0"/>
          </a:p>
        </p:txBody>
      </p:sp>
      <p:sp>
        <p:nvSpPr>
          <p:cNvPr id="3" name="Content Placeholder 2"/>
          <p:cNvSpPr>
            <a:spLocks noGrp="1"/>
          </p:cNvSpPr>
          <p:nvPr>
            <p:ph idx="1"/>
          </p:nvPr>
        </p:nvSpPr>
        <p:spPr/>
        <p:txBody>
          <a:bodyPr/>
          <a:lstStyle/>
          <a:p>
            <a:r>
              <a:rPr lang="en-US" sz="3200" dirty="0" smtClean="0"/>
              <a:t>If the homonyms are related in sense.</a:t>
            </a:r>
          </a:p>
          <a:p>
            <a:r>
              <a:rPr lang="en-US" sz="3200" dirty="0" smtClean="0"/>
              <a:t>But</a:t>
            </a:r>
          </a:p>
          <a:p>
            <a:r>
              <a:rPr lang="en-US" sz="3200" dirty="0" smtClean="0"/>
              <a:t>Such decisions are not always clear cut</a:t>
            </a:r>
          </a:p>
          <a:p>
            <a:endParaRPr lang="en-US" dirty="0"/>
          </a:p>
        </p:txBody>
      </p:sp>
    </p:spTree>
    <p:extLst>
      <p:ext uri="{BB962C8B-B14F-4D97-AF65-F5344CB8AC3E}">
        <p14:creationId xmlns:p14="http://schemas.microsoft.com/office/powerpoint/2010/main" val="13268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Synonymy</a:t>
            </a:r>
            <a:endParaRPr lang="en-US" dirty="0"/>
          </a:p>
        </p:txBody>
      </p:sp>
      <p:sp>
        <p:nvSpPr>
          <p:cNvPr id="3" name="Content Placeholder 2"/>
          <p:cNvSpPr>
            <a:spLocks noGrp="1"/>
          </p:cNvSpPr>
          <p:nvPr>
            <p:ph idx="1"/>
          </p:nvPr>
        </p:nvSpPr>
        <p:spPr>
          <a:xfrm>
            <a:off x="1154954" y="2603499"/>
            <a:ext cx="9817846" cy="4035839"/>
          </a:xfrm>
        </p:spPr>
        <p:txBody>
          <a:bodyPr>
            <a:noAutofit/>
          </a:bodyPr>
          <a:lstStyle/>
          <a:p>
            <a:r>
              <a:rPr lang="en-US" sz="2400" dirty="0" smtClean="0"/>
              <a:t>Different phonological words that have the same (ha!) or very similar meanings.</a:t>
            </a:r>
          </a:p>
          <a:p>
            <a:r>
              <a:rPr lang="en-US" sz="2400" dirty="0" smtClean="0"/>
              <a:t>True synonyms are very rare!</a:t>
            </a:r>
          </a:p>
          <a:p>
            <a:r>
              <a:rPr lang="en-US" sz="2400" dirty="0" smtClean="0"/>
              <a:t>Could have different distributions</a:t>
            </a:r>
          </a:p>
          <a:p>
            <a:r>
              <a:rPr lang="en-US" sz="2400" dirty="0" smtClean="0"/>
              <a:t>Different dialectically</a:t>
            </a:r>
          </a:p>
          <a:p>
            <a:r>
              <a:rPr lang="en-US" sz="2400" dirty="0" smtClean="0"/>
              <a:t>Etc.</a:t>
            </a:r>
          </a:p>
          <a:p>
            <a:r>
              <a:rPr lang="en-US" sz="2400" dirty="0" smtClean="0"/>
              <a:t>Some euphemisms are synonymous (words about sex, death and the body).</a:t>
            </a:r>
            <a:endParaRPr lang="en-US" sz="2400" dirty="0"/>
          </a:p>
        </p:txBody>
      </p:sp>
    </p:spTree>
    <p:extLst>
      <p:ext uri="{BB962C8B-B14F-4D97-AF65-F5344CB8AC3E}">
        <p14:creationId xmlns:p14="http://schemas.microsoft.com/office/powerpoint/2010/main" val="28491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Registers</a:t>
            </a:r>
            <a:endParaRPr lang="en-US" dirty="0"/>
          </a:p>
        </p:txBody>
      </p:sp>
      <p:sp>
        <p:nvSpPr>
          <p:cNvPr id="3" name="Content Placeholder 2"/>
          <p:cNvSpPr>
            <a:spLocks noGrp="1"/>
          </p:cNvSpPr>
          <p:nvPr>
            <p:ph idx="1"/>
          </p:nvPr>
        </p:nvSpPr>
        <p:spPr>
          <a:xfrm>
            <a:off x="1154954" y="2603499"/>
            <a:ext cx="9804594" cy="3837057"/>
          </a:xfrm>
        </p:spPr>
        <p:txBody>
          <a:bodyPr>
            <a:normAutofit/>
          </a:bodyPr>
          <a:lstStyle/>
          <a:p>
            <a:r>
              <a:rPr lang="en-US" sz="2400" dirty="0" smtClean="0"/>
              <a:t>Colloquial, formal, informal, literary etc.</a:t>
            </a:r>
          </a:p>
          <a:p>
            <a:r>
              <a:rPr lang="en-US" sz="2400" dirty="0" smtClean="0"/>
              <a:t>Honorifics and even </a:t>
            </a:r>
            <a:r>
              <a:rPr lang="en-US" sz="2400" dirty="0" err="1" smtClean="0"/>
              <a:t>humilifics</a:t>
            </a:r>
            <a:endParaRPr lang="en-US" sz="2400" dirty="0" smtClean="0"/>
          </a:p>
          <a:p>
            <a:r>
              <a:rPr lang="en-US" sz="2400" dirty="0" smtClean="0"/>
              <a:t>Even across syntactic categories</a:t>
            </a:r>
          </a:p>
          <a:p>
            <a:r>
              <a:rPr lang="en-US" sz="2400" dirty="0" smtClean="0"/>
              <a:t>Changes across contexts (distributional effects, and collocational effects)</a:t>
            </a:r>
            <a:endParaRPr lang="en-US" sz="2400" dirty="0"/>
          </a:p>
        </p:txBody>
      </p:sp>
    </p:spTree>
    <p:extLst>
      <p:ext uri="{BB962C8B-B14F-4D97-AF65-F5344CB8AC3E}">
        <p14:creationId xmlns:p14="http://schemas.microsoft.com/office/powerpoint/2010/main" val="29884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Semantics and Semiotics</a:t>
            </a:r>
            <a:endParaRPr lang="en-US" dirty="0"/>
          </a:p>
        </p:txBody>
      </p:sp>
      <p:sp>
        <p:nvSpPr>
          <p:cNvPr id="3" name="Content Placeholder 2"/>
          <p:cNvSpPr>
            <a:spLocks noGrp="1"/>
          </p:cNvSpPr>
          <p:nvPr>
            <p:ph idx="1"/>
          </p:nvPr>
        </p:nvSpPr>
        <p:spPr>
          <a:xfrm>
            <a:off x="1024128" y="1842052"/>
            <a:ext cx="9720073" cy="4467308"/>
          </a:xfrm>
        </p:spPr>
        <p:txBody>
          <a:bodyPr/>
          <a:lstStyle/>
          <a:p>
            <a:r>
              <a:rPr lang="en-US" sz="3600" dirty="0" smtClean="0"/>
              <a:t>What is semiotics?</a:t>
            </a:r>
          </a:p>
          <a:p>
            <a:r>
              <a:rPr lang="en-US" sz="3600" dirty="0" smtClean="0"/>
              <a:t>“Linguistic meaning is a special subset of the more general human ability to use signs.”</a:t>
            </a:r>
          </a:p>
          <a:p>
            <a:r>
              <a:rPr lang="en-US" sz="3600" dirty="0" smtClean="0"/>
              <a:t>(Umberto Eco)</a:t>
            </a:r>
          </a:p>
          <a:p>
            <a:r>
              <a:rPr lang="en-US" sz="3600" dirty="0" smtClean="0"/>
              <a:t>Charles Peirce</a:t>
            </a:r>
          </a:p>
          <a:p>
            <a:r>
              <a:rPr lang="en-US" sz="3600" dirty="0" smtClean="0"/>
              <a:t>Ferdinand de Saussure</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7724" y="3314700"/>
            <a:ext cx="2562225" cy="3416300"/>
          </a:xfrm>
          <a:prstGeom prst="rect">
            <a:avLst/>
          </a:prstGeom>
        </p:spPr>
      </p:pic>
    </p:spTree>
    <p:extLst>
      <p:ext uri="{BB962C8B-B14F-4D97-AF65-F5344CB8AC3E}">
        <p14:creationId xmlns:p14="http://schemas.microsoft.com/office/powerpoint/2010/main" val="27053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Antonymy</a:t>
            </a:r>
            <a:r>
              <a:rPr lang="en-US" dirty="0" smtClean="0"/>
              <a:t> (opposites)</a:t>
            </a:r>
            <a:endParaRPr lang="en-US" dirty="0"/>
          </a:p>
        </p:txBody>
      </p:sp>
      <p:sp>
        <p:nvSpPr>
          <p:cNvPr id="3" name="Content Placeholder 2"/>
          <p:cNvSpPr>
            <a:spLocks noGrp="1"/>
          </p:cNvSpPr>
          <p:nvPr>
            <p:ph idx="1"/>
          </p:nvPr>
        </p:nvSpPr>
        <p:spPr>
          <a:xfrm>
            <a:off x="781878" y="2451653"/>
            <a:ext cx="10561983" cy="4147930"/>
          </a:xfrm>
        </p:spPr>
        <p:txBody>
          <a:bodyPr>
            <a:normAutofit/>
          </a:bodyPr>
          <a:lstStyle/>
          <a:p>
            <a:r>
              <a:rPr lang="en-US" sz="2400" dirty="0" smtClean="0"/>
              <a:t>Several types of these oppositional words</a:t>
            </a:r>
          </a:p>
          <a:p>
            <a:r>
              <a:rPr lang="en-US" sz="2400" dirty="0" smtClean="0"/>
              <a:t>COMPLEMENTARY ANTONYMS</a:t>
            </a:r>
          </a:p>
          <a:p>
            <a:r>
              <a:rPr lang="en-US" sz="2400" dirty="0" smtClean="0"/>
              <a:t>Contradictory, binary, simple</a:t>
            </a:r>
          </a:p>
          <a:p>
            <a:r>
              <a:rPr lang="en-US" sz="2400" dirty="0" smtClean="0"/>
              <a:t>=not __________, dead, alive, dead= not alive</a:t>
            </a:r>
          </a:p>
          <a:p>
            <a:r>
              <a:rPr lang="en-US" sz="2400" dirty="0" smtClean="0"/>
              <a:t>GRADABLE ANTONYMS</a:t>
            </a:r>
          </a:p>
          <a:p>
            <a:r>
              <a:rPr lang="en-US" sz="2400" dirty="0" smtClean="0"/>
              <a:t>There are usually intermediate terms</a:t>
            </a:r>
          </a:p>
          <a:p>
            <a:r>
              <a:rPr lang="en-US" sz="2400" dirty="0" smtClean="0"/>
              <a:t>Hot or cold or ______</a:t>
            </a:r>
          </a:p>
          <a:p>
            <a:r>
              <a:rPr lang="en-US" sz="2400" dirty="0" smtClean="0"/>
              <a:t>Relative terms</a:t>
            </a:r>
          </a:p>
        </p:txBody>
      </p:sp>
    </p:spTree>
    <p:extLst>
      <p:ext uri="{BB962C8B-B14F-4D97-AF65-F5344CB8AC3E}">
        <p14:creationId xmlns:p14="http://schemas.microsoft.com/office/powerpoint/2010/main" val="4481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antonym types</a:t>
            </a:r>
            <a:endParaRPr lang="en-US" dirty="0"/>
          </a:p>
        </p:txBody>
      </p:sp>
      <p:sp>
        <p:nvSpPr>
          <p:cNvPr id="3" name="Content Placeholder 2"/>
          <p:cNvSpPr>
            <a:spLocks noGrp="1"/>
          </p:cNvSpPr>
          <p:nvPr>
            <p:ph idx="1"/>
          </p:nvPr>
        </p:nvSpPr>
        <p:spPr>
          <a:xfrm>
            <a:off x="675861" y="2305878"/>
            <a:ext cx="11158329" cy="4399722"/>
          </a:xfrm>
        </p:spPr>
        <p:txBody>
          <a:bodyPr>
            <a:noAutofit/>
          </a:bodyPr>
          <a:lstStyle/>
          <a:p>
            <a:r>
              <a:rPr lang="en-US" sz="2400" dirty="0" smtClean="0"/>
              <a:t>REVERSE</a:t>
            </a:r>
          </a:p>
          <a:p>
            <a:r>
              <a:rPr lang="en-US" sz="2400" dirty="0" smtClean="0"/>
              <a:t>Push and pull, knit and unravel</a:t>
            </a:r>
          </a:p>
          <a:p>
            <a:r>
              <a:rPr lang="en-US" sz="2400" dirty="0" smtClean="0"/>
              <a:t>CONVERSE</a:t>
            </a:r>
          </a:p>
          <a:p>
            <a:r>
              <a:rPr lang="en-US" sz="2400" dirty="0" smtClean="0"/>
              <a:t>Employer and employee, above and below</a:t>
            </a:r>
          </a:p>
          <a:p>
            <a:r>
              <a:rPr lang="en-US" sz="2400" dirty="0" smtClean="0"/>
              <a:t>I’m the husband of Kelly.  Kelly is my wife.</a:t>
            </a:r>
          </a:p>
          <a:p>
            <a:r>
              <a:rPr lang="en-US" sz="2400" dirty="0" smtClean="0"/>
              <a:t>TAXONOMIC SISTERS</a:t>
            </a:r>
          </a:p>
          <a:p>
            <a:r>
              <a:rPr lang="en-US" sz="2400" dirty="0" smtClean="0"/>
              <a:t>Those at the same level of a taxonomy (a hierarchical classification system)</a:t>
            </a:r>
          </a:p>
          <a:p>
            <a:r>
              <a:rPr lang="en-US" sz="2400" dirty="0" smtClean="0"/>
              <a:t>Closed and open taxonomies</a:t>
            </a:r>
            <a:endParaRPr lang="en-US" sz="2400" dirty="0"/>
          </a:p>
        </p:txBody>
      </p:sp>
    </p:spTree>
    <p:extLst>
      <p:ext uri="{BB962C8B-B14F-4D97-AF65-F5344CB8AC3E}">
        <p14:creationId xmlns:p14="http://schemas.microsoft.com/office/powerpoint/2010/main" val="27571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Hyponymy</a:t>
            </a:r>
            <a:endParaRPr lang="en-US" dirty="0"/>
          </a:p>
        </p:txBody>
      </p:sp>
      <p:sp>
        <p:nvSpPr>
          <p:cNvPr id="3" name="Content Placeholder 2"/>
          <p:cNvSpPr>
            <a:spLocks noGrp="1"/>
          </p:cNvSpPr>
          <p:nvPr>
            <p:ph idx="1"/>
          </p:nvPr>
        </p:nvSpPr>
        <p:spPr>
          <a:xfrm>
            <a:off x="516835" y="2332383"/>
            <a:ext cx="11304103" cy="4253947"/>
          </a:xfrm>
        </p:spPr>
        <p:txBody>
          <a:bodyPr>
            <a:noAutofit/>
          </a:bodyPr>
          <a:lstStyle/>
          <a:p>
            <a:r>
              <a:rPr lang="en-US" sz="2400" dirty="0" smtClean="0"/>
              <a:t>A relation of inclusion</a:t>
            </a:r>
          </a:p>
          <a:p>
            <a:r>
              <a:rPr lang="en-US" sz="2400" dirty="0" smtClean="0"/>
              <a:t>Trumpet and tuba are hyponyms of ______</a:t>
            </a:r>
          </a:p>
          <a:p>
            <a:r>
              <a:rPr lang="en-US" sz="2400" dirty="0" smtClean="0"/>
              <a:t>Superordinate or hypernym (or </a:t>
            </a:r>
            <a:r>
              <a:rPr lang="en-US" sz="2400" dirty="0" err="1" smtClean="0"/>
              <a:t>hyperonym</a:t>
            </a:r>
            <a:r>
              <a:rPr lang="en-US" sz="2400" dirty="0" smtClean="0"/>
              <a:t>) </a:t>
            </a:r>
          </a:p>
          <a:p>
            <a:r>
              <a:rPr lang="en-US" sz="2400" dirty="0" smtClean="0"/>
              <a:t>Taxonomy pictures…</a:t>
            </a:r>
          </a:p>
          <a:p>
            <a:r>
              <a:rPr lang="en-US" sz="2400" dirty="0" smtClean="0"/>
              <a:t>“such classifications are of interest for what they tell us about human culture and mind.”</a:t>
            </a:r>
          </a:p>
          <a:p>
            <a:r>
              <a:rPr lang="en-US" sz="2400" dirty="0" smtClean="0"/>
              <a:t>Folk classifications of plants and animals and kinship terms</a:t>
            </a:r>
          </a:p>
          <a:p>
            <a:r>
              <a:rPr lang="en-US" sz="2400" dirty="0" smtClean="0"/>
              <a:t>Similar is the ADULT-YOUNG relation and MALE FEMALE</a:t>
            </a:r>
          </a:p>
          <a:p>
            <a:r>
              <a:rPr lang="en-US" sz="2400" dirty="0" smtClean="0"/>
              <a:t>Lots of missing terms (lexical gaps)</a:t>
            </a:r>
            <a:endParaRPr lang="en-US" sz="2400" dirty="0"/>
          </a:p>
        </p:txBody>
      </p:sp>
    </p:spTree>
    <p:extLst>
      <p:ext uri="{BB962C8B-B14F-4D97-AF65-F5344CB8AC3E}">
        <p14:creationId xmlns:p14="http://schemas.microsoft.com/office/powerpoint/2010/main" val="250621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Meronymy</a:t>
            </a:r>
            <a:endParaRPr lang="en-US" dirty="0"/>
          </a:p>
        </p:txBody>
      </p:sp>
      <p:sp>
        <p:nvSpPr>
          <p:cNvPr id="3" name="Content Placeholder 2"/>
          <p:cNvSpPr>
            <a:spLocks noGrp="1"/>
          </p:cNvSpPr>
          <p:nvPr>
            <p:ph idx="1"/>
          </p:nvPr>
        </p:nvSpPr>
        <p:spPr>
          <a:xfrm>
            <a:off x="384314" y="2332383"/>
            <a:ext cx="11502886" cy="4412974"/>
          </a:xfrm>
        </p:spPr>
        <p:txBody>
          <a:bodyPr>
            <a:noAutofit/>
          </a:bodyPr>
          <a:lstStyle/>
          <a:p>
            <a:r>
              <a:rPr lang="en-US" sz="2400" dirty="0" smtClean="0"/>
              <a:t>Part to whole relationship.  </a:t>
            </a:r>
          </a:p>
          <a:p>
            <a:r>
              <a:rPr lang="en-US" sz="2400" dirty="0" smtClean="0"/>
              <a:t>Greater term is sometimes called </a:t>
            </a:r>
            <a:r>
              <a:rPr lang="en-US" sz="2400" dirty="0" err="1" smtClean="0"/>
              <a:t>holonym</a:t>
            </a:r>
            <a:endParaRPr lang="en-US" sz="2400" dirty="0" smtClean="0"/>
          </a:p>
          <a:p>
            <a:r>
              <a:rPr lang="en-US" sz="2400" dirty="0" smtClean="0"/>
              <a:t>Similar to taxonomies</a:t>
            </a:r>
          </a:p>
          <a:p>
            <a:r>
              <a:rPr lang="en-US" sz="2400" dirty="0" smtClean="0"/>
              <a:t>Some are necessary</a:t>
            </a:r>
          </a:p>
          <a:p>
            <a:r>
              <a:rPr lang="en-US" sz="2400" dirty="0" smtClean="0"/>
              <a:t>Some are not obligatory</a:t>
            </a:r>
          </a:p>
          <a:p>
            <a:r>
              <a:rPr lang="en-US" sz="2400" dirty="0" smtClean="0"/>
              <a:t>Optional</a:t>
            </a:r>
          </a:p>
          <a:p>
            <a:r>
              <a:rPr lang="en-US" sz="2400" dirty="0" smtClean="0"/>
              <a:t>Differs from hyponymy in terms of transitivity</a:t>
            </a:r>
          </a:p>
          <a:p>
            <a:r>
              <a:rPr lang="en-US" sz="2400" dirty="0" smtClean="0"/>
              <a:t>Member-Collection</a:t>
            </a:r>
          </a:p>
          <a:p>
            <a:r>
              <a:rPr lang="en-US" sz="2400" dirty="0" smtClean="0"/>
              <a:t>Portion-Mass</a:t>
            </a:r>
            <a:endParaRPr lang="en-US" sz="2400" dirty="0"/>
          </a:p>
        </p:txBody>
      </p:sp>
    </p:spTree>
    <p:extLst>
      <p:ext uri="{BB962C8B-B14F-4D97-AF65-F5344CB8AC3E}">
        <p14:creationId xmlns:p14="http://schemas.microsoft.com/office/powerpoint/2010/main" val="17841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Four: Sentence Relations and Truth</a:t>
            </a:r>
            <a:endParaRPr lang="en-US" dirty="0"/>
          </a:p>
        </p:txBody>
      </p:sp>
      <p:sp>
        <p:nvSpPr>
          <p:cNvPr id="3" name="Content Placeholder 2"/>
          <p:cNvSpPr>
            <a:spLocks noGrp="1"/>
          </p:cNvSpPr>
          <p:nvPr>
            <p:ph idx="1"/>
          </p:nvPr>
        </p:nvSpPr>
        <p:spPr>
          <a:xfrm>
            <a:off x="1103312" y="2052918"/>
            <a:ext cx="10021888" cy="4195481"/>
          </a:xfrm>
        </p:spPr>
        <p:txBody>
          <a:bodyPr>
            <a:normAutofit/>
          </a:bodyPr>
          <a:lstStyle/>
          <a:p>
            <a:r>
              <a:rPr lang="en-US" sz="3200" dirty="0" smtClean="0"/>
              <a:t>We will look at semantic relations between sentences of a language</a:t>
            </a:r>
          </a:p>
          <a:p>
            <a:r>
              <a:rPr lang="en-US" sz="3200" dirty="0" smtClean="0"/>
              <a:t>These are the result of:</a:t>
            </a:r>
          </a:p>
          <a:p>
            <a:r>
              <a:rPr lang="en-US" sz="3200" dirty="0" smtClean="0"/>
              <a:t>Sometimes because of particular words in the sentences</a:t>
            </a:r>
          </a:p>
          <a:p>
            <a:r>
              <a:rPr lang="en-US" sz="3200" dirty="0" smtClean="0"/>
              <a:t>Other times because of the syntactic structure.</a:t>
            </a:r>
            <a:endParaRPr lang="en-US" sz="3200" dirty="0"/>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entailment, presupposition </a:t>
            </a:r>
            <a:endParaRPr lang="en-US" dirty="0"/>
          </a:p>
        </p:txBody>
      </p:sp>
      <p:sp>
        <p:nvSpPr>
          <p:cNvPr id="3" name="Content Placeholder 2"/>
          <p:cNvSpPr>
            <a:spLocks noGrp="1"/>
          </p:cNvSpPr>
          <p:nvPr>
            <p:ph idx="1"/>
          </p:nvPr>
        </p:nvSpPr>
        <p:spPr/>
        <p:txBody>
          <a:bodyPr>
            <a:normAutofit/>
          </a:bodyPr>
          <a:lstStyle/>
          <a:p>
            <a:r>
              <a:rPr lang="en-US" sz="3200" dirty="0" smtClean="0"/>
              <a:t>What is meaning?</a:t>
            </a:r>
          </a:p>
          <a:p>
            <a:r>
              <a:rPr lang="en-US" sz="3200" dirty="0" smtClean="0"/>
              <a:t>What is a number? (in mathematics)</a:t>
            </a:r>
          </a:p>
          <a:p>
            <a:r>
              <a:rPr lang="en-US" sz="3200" dirty="0" smtClean="0"/>
              <a:t>What is grammaticality (in syntax)</a:t>
            </a:r>
          </a:p>
          <a:p>
            <a:r>
              <a:rPr lang="en-US" sz="3200" dirty="0" smtClean="0"/>
              <a:t>The only true answers are whole theories</a:t>
            </a:r>
            <a:endParaRPr lang="en-US" sz="3200" dirty="0"/>
          </a:p>
        </p:txBody>
      </p:sp>
    </p:spTree>
    <p:extLst>
      <p:ext uri="{BB962C8B-B14F-4D97-AF65-F5344CB8AC3E}">
        <p14:creationId xmlns:p14="http://schemas.microsoft.com/office/powerpoint/2010/main" val="3443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logic?</a:t>
            </a:r>
            <a:endParaRPr lang="en-US" dirty="0"/>
          </a:p>
        </p:txBody>
      </p:sp>
      <p:sp>
        <p:nvSpPr>
          <p:cNvPr id="3" name="Content Placeholder 2"/>
          <p:cNvSpPr>
            <a:spLocks noGrp="1"/>
          </p:cNvSpPr>
          <p:nvPr>
            <p:ph idx="1"/>
          </p:nvPr>
        </p:nvSpPr>
        <p:spPr/>
        <p:txBody>
          <a:bodyPr>
            <a:normAutofit/>
          </a:bodyPr>
          <a:lstStyle/>
          <a:p>
            <a:r>
              <a:rPr lang="en-US" sz="2800" dirty="0" smtClean="0"/>
              <a:t>The study of valid reasoning and inference.</a:t>
            </a:r>
          </a:p>
          <a:p>
            <a:r>
              <a:rPr lang="en-US" sz="2800" dirty="0" smtClean="0"/>
              <a:t>It is important.</a:t>
            </a:r>
          </a:p>
          <a:p>
            <a:r>
              <a:rPr lang="en-US" sz="2800" dirty="0" smtClean="0"/>
              <a:t>It is old.</a:t>
            </a:r>
            <a:endParaRPr lang="en-US" sz="2800" dirty="0"/>
          </a:p>
          <a:p>
            <a:r>
              <a:rPr lang="en-US" sz="2800" dirty="0" smtClean="0"/>
              <a:t>“It provides an enlightening point of contrast  with natural language.” </a:t>
            </a:r>
            <a:r>
              <a:rPr lang="en-US" sz="2800" dirty="0" err="1" smtClean="0"/>
              <a:t>Riemer</a:t>
            </a:r>
            <a:r>
              <a:rPr lang="en-US" sz="2800" dirty="0" smtClean="0"/>
              <a:t>.</a:t>
            </a:r>
          </a:p>
          <a:p>
            <a:r>
              <a:rPr lang="en-US" sz="2800" dirty="0" smtClean="0"/>
              <a:t>It is a kind of metalanguage.</a:t>
            </a:r>
            <a:endParaRPr lang="en-US" sz="2800" dirty="0"/>
          </a:p>
        </p:txBody>
      </p:sp>
    </p:spTree>
    <p:extLst>
      <p:ext uri="{BB962C8B-B14F-4D97-AF65-F5344CB8AC3E}">
        <p14:creationId xmlns:p14="http://schemas.microsoft.com/office/powerpoint/2010/main" val="16326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and Truth</a:t>
            </a:r>
            <a:endParaRPr lang="en-US" dirty="0"/>
          </a:p>
        </p:txBody>
      </p:sp>
      <p:sp>
        <p:nvSpPr>
          <p:cNvPr id="3" name="Content Placeholder 2"/>
          <p:cNvSpPr>
            <a:spLocks noGrp="1"/>
          </p:cNvSpPr>
          <p:nvPr>
            <p:ph idx="1"/>
          </p:nvPr>
        </p:nvSpPr>
        <p:spPr>
          <a:xfrm>
            <a:off x="1103312" y="2052918"/>
            <a:ext cx="10015262" cy="4195481"/>
          </a:xfrm>
        </p:spPr>
        <p:txBody>
          <a:bodyPr>
            <a:normAutofit/>
          </a:bodyPr>
          <a:lstStyle/>
          <a:p>
            <a:r>
              <a:rPr lang="en-US" sz="2800" dirty="0" smtClean="0"/>
              <a:t>The tools of logic can help us represent sentence meaning</a:t>
            </a:r>
          </a:p>
          <a:p>
            <a:r>
              <a:rPr lang="en-US" sz="2800" dirty="0" smtClean="0"/>
              <a:t>Modus ponens</a:t>
            </a:r>
          </a:p>
          <a:p>
            <a:pPr lvl="1"/>
            <a:r>
              <a:rPr lang="en-US" sz="2400" dirty="0" smtClean="0"/>
              <a:t>a. If John did some exercise, then he’ll be sore.</a:t>
            </a:r>
          </a:p>
          <a:p>
            <a:pPr lvl="1"/>
            <a:r>
              <a:rPr lang="en-US" sz="2400" dirty="0" smtClean="0"/>
              <a:t>b. John did some exercise.</a:t>
            </a:r>
          </a:p>
          <a:p>
            <a:pPr lvl="1"/>
            <a:r>
              <a:rPr lang="en-US" sz="2400" dirty="0" smtClean="0"/>
              <a:t>----------------</a:t>
            </a:r>
          </a:p>
          <a:p>
            <a:pPr lvl="1"/>
            <a:r>
              <a:rPr lang="en-US" sz="2400" dirty="0" smtClean="0"/>
              <a:t>c. John will be sore.</a:t>
            </a:r>
            <a:endParaRPr lang="en-US" sz="2400" dirty="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44558"/>
            <a:ext cx="8946541" cy="5903842"/>
          </a:xfrm>
        </p:spPr>
        <p:txBody>
          <a:bodyPr>
            <a:normAutofit/>
          </a:bodyPr>
          <a:lstStyle/>
          <a:p>
            <a:r>
              <a:rPr lang="en-US" sz="3600" dirty="0" smtClean="0"/>
              <a:t>Modus Tollens</a:t>
            </a:r>
          </a:p>
          <a:p>
            <a:r>
              <a:rPr lang="en-US" sz="3600" dirty="0" smtClean="0"/>
              <a:t>Hypothetical syllogism</a:t>
            </a:r>
          </a:p>
          <a:p>
            <a:r>
              <a:rPr lang="en-US" sz="3600" dirty="0" smtClean="0"/>
              <a:t>Disjunctive syllogism</a:t>
            </a:r>
          </a:p>
          <a:p>
            <a:endParaRPr lang="en-US" sz="3600" dirty="0"/>
          </a:p>
          <a:p>
            <a:r>
              <a:rPr lang="en-US" sz="3600" dirty="0" smtClean="0"/>
              <a:t>“Truth”: a correspondence with facts, correct description of affairs in the world.</a:t>
            </a:r>
          </a:p>
          <a:p>
            <a:r>
              <a:rPr lang="en-US" sz="3600" dirty="0" smtClean="0"/>
              <a:t>A sentence has a “truth-value.”</a:t>
            </a:r>
          </a:p>
          <a:p>
            <a:r>
              <a:rPr lang="en-US" sz="3600" dirty="0" smtClean="0"/>
              <a:t>“not” reverses the truth-value</a:t>
            </a:r>
            <a:endParaRPr lang="en-US" sz="3600" dirty="0"/>
          </a:p>
        </p:txBody>
      </p:sp>
    </p:spTree>
    <p:extLst>
      <p:ext uri="{BB962C8B-B14F-4D97-AF65-F5344CB8AC3E}">
        <p14:creationId xmlns:p14="http://schemas.microsoft.com/office/powerpoint/2010/main" val="1040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94167" cy="1400530"/>
          </a:xfrm>
        </p:spPr>
        <p:txBody>
          <a:bodyPr/>
          <a:lstStyle/>
          <a:p>
            <a:r>
              <a:rPr lang="en-US" dirty="0" smtClean="0"/>
              <a:t>Logic symbols in (propositional logic)</a:t>
            </a:r>
            <a:endParaRPr lang="en-US" dirty="0"/>
          </a:p>
        </p:txBody>
      </p:sp>
      <p:sp>
        <p:nvSpPr>
          <p:cNvPr id="3" name="Content Placeholder 2"/>
          <p:cNvSpPr>
            <a:spLocks noGrp="1"/>
          </p:cNvSpPr>
          <p:nvPr>
            <p:ph idx="1"/>
          </p:nvPr>
        </p:nvSpPr>
        <p:spPr>
          <a:xfrm>
            <a:off x="1103312" y="1470992"/>
            <a:ext cx="8946541" cy="4777408"/>
          </a:xfrm>
        </p:spPr>
        <p:txBody>
          <a:bodyPr>
            <a:normAutofit/>
          </a:bodyPr>
          <a:lstStyle/>
          <a:p>
            <a:r>
              <a:rPr lang="en-US" sz="3200" dirty="0" smtClean="0"/>
              <a:t>Basic logic symbols</a:t>
            </a:r>
          </a:p>
          <a:p>
            <a:r>
              <a:rPr lang="en-US" sz="3200" dirty="0" smtClean="0"/>
              <a:t>¬</a:t>
            </a:r>
          </a:p>
          <a:p>
            <a:r>
              <a:rPr lang="en-US" sz="3200" dirty="0" smtClean="0"/>
              <a:t>^ </a:t>
            </a:r>
          </a:p>
          <a:p>
            <a:r>
              <a:rPr lang="en-US" sz="3200" dirty="0" smtClean="0"/>
              <a:t>V  </a:t>
            </a:r>
            <a:endParaRPr lang="en-US" sz="3200" dirty="0"/>
          </a:p>
          <a:p>
            <a:r>
              <a:rPr lang="en-US" sz="3200" u="sng" dirty="0" smtClean="0"/>
              <a:t>V</a:t>
            </a:r>
            <a:endParaRPr lang="en-US" sz="3200" u="sng" dirty="0"/>
          </a:p>
          <a:p>
            <a:r>
              <a:rPr lang="en-US" sz="3200" dirty="0" smtClean="0"/>
              <a:t>→</a:t>
            </a:r>
          </a:p>
          <a:p>
            <a:r>
              <a:rPr lang="en-US" sz="3200" dirty="0" smtClean="0"/>
              <a:t>≡  </a:t>
            </a:r>
            <a:endParaRPr lang="en-US" sz="3200" dirty="0"/>
          </a:p>
          <a:p>
            <a:endParaRPr lang="en-US" dirty="0"/>
          </a:p>
        </p:txBody>
      </p:sp>
    </p:spTree>
    <p:extLst>
      <p:ext uri="{BB962C8B-B14F-4D97-AF65-F5344CB8AC3E}">
        <p14:creationId xmlns:p14="http://schemas.microsoft.com/office/powerpoint/2010/main" val="22511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609600"/>
            <a:ext cx="9720073" cy="5699760"/>
          </a:xfrm>
        </p:spPr>
        <p:txBody>
          <a:bodyPr>
            <a:normAutofit/>
          </a:bodyPr>
          <a:lstStyle/>
          <a:p>
            <a:r>
              <a:rPr lang="en-US" sz="4000" dirty="0" smtClean="0"/>
              <a:t>Signification</a:t>
            </a:r>
          </a:p>
          <a:p>
            <a:r>
              <a:rPr lang="en-US" sz="4000" dirty="0" smtClean="0"/>
              <a:t>Ferdinand de Saussure</a:t>
            </a:r>
          </a:p>
          <a:p>
            <a:r>
              <a:rPr lang="en-US" sz="4000" dirty="0" smtClean="0"/>
              <a:t>(song by Magnetic Fields)</a:t>
            </a:r>
          </a:p>
          <a:p>
            <a:r>
              <a:rPr lang="en-US" sz="4000" dirty="0" smtClean="0"/>
              <a:t>“…the study of linguistic meaning is a part of this general study of the use of sign systems…”</a:t>
            </a:r>
          </a:p>
          <a:p>
            <a:r>
              <a:rPr lang="en-US" sz="4000" dirty="0" smtClean="0"/>
              <a:t>Signifier</a:t>
            </a:r>
          </a:p>
          <a:p>
            <a:r>
              <a:rPr lang="en-US" sz="4000" dirty="0" smtClean="0"/>
              <a:t>Signified</a:t>
            </a:r>
          </a:p>
          <a:p>
            <a:r>
              <a:rPr lang="en-US" sz="4000" dirty="0" smtClean="0"/>
              <a:t>C. S. Peirce: icon, index, and symbol</a:t>
            </a:r>
            <a:endParaRPr lang="en-US" sz="4000" dirty="0"/>
          </a:p>
        </p:txBody>
      </p:sp>
    </p:spTree>
    <p:extLst>
      <p:ext uri="{BB962C8B-B14F-4D97-AF65-F5344CB8AC3E}">
        <p14:creationId xmlns:p14="http://schemas.microsoft.com/office/powerpoint/2010/main" val="64336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94167" cy="1400530"/>
          </a:xfrm>
        </p:spPr>
        <p:txBody>
          <a:bodyPr/>
          <a:lstStyle/>
          <a:p>
            <a:r>
              <a:rPr lang="en-US" dirty="0" smtClean="0"/>
              <a:t>Logic symbols in (propositional logic)</a:t>
            </a:r>
            <a:endParaRPr lang="en-US" dirty="0"/>
          </a:p>
        </p:txBody>
      </p:sp>
      <p:sp>
        <p:nvSpPr>
          <p:cNvPr id="3" name="Content Placeholder 2"/>
          <p:cNvSpPr>
            <a:spLocks noGrp="1"/>
          </p:cNvSpPr>
          <p:nvPr>
            <p:ph idx="1"/>
          </p:nvPr>
        </p:nvSpPr>
        <p:spPr>
          <a:xfrm>
            <a:off x="1103312" y="1470992"/>
            <a:ext cx="8946541" cy="4777408"/>
          </a:xfrm>
        </p:spPr>
        <p:txBody>
          <a:bodyPr>
            <a:normAutofit/>
          </a:bodyPr>
          <a:lstStyle/>
          <a:p>
            <a:r>
              <a:rPr lang="en-US" sz="3200" dirty="0" smtClean="0"/>
              <a:t>Basic logic symbols</a:t>
            </a:r>
          </a:p>
          <a:p>
            <a:r>
              <a:rPr lang="en-US" sz="3200" dirty="0" smtClean="0"/>
              <a:t>NEGATION (not)										¬</a:t>
            </a:r>
          </a:p>
          <a:p>
            <a:r>
              <a:rPr lang="en-US" sz="3200" dirty="0" smtClean="0"/>
              <a:t>LOGICAL CONJUNCTION (and)(&amp;)		^ </a:t>
            </a:r>
          </a:p>
          <a:p>
            <a:r>
              <a:rPr lang="en-US" sz="3200" dirty="0" smtClean="0"/>
              <a:t>INCLUSIVE DISJUNCTION (or)					V  </a:t>
            </a:r>
            <a:endParaRPr lang="en-US" sz="3200" dirty="0"/>
          </a:p>
          <a:p>
            <a:r>
              <a:rPr lang="en-US" sz="3200" dirty="0" smtClean="0"/>
              <a:t>EXCLUSIVE DISJUNCTION (or)	(XOR)		</a:t>
            </a:r>
            <a:r>
              <a:rPr lang="en-US" sz="3200" u="sng" dirty="0" smtClean="0"/>
              <a:t>V</a:t>
            </a:r>
            <a:endParaRPr lang="en-US" sz="3200" u="sng" dirty="0"/>
          </a:p>
          <a:p>
            <a:r>
              <a:rPr lang="en-US" sz="3200" dirty="0" smtClean="0"/>
              <a:t>MATERIAL IMPLICATION							→</a:t>
            </a:r>
          </a:p>
          <a:p>
            <a:r>
              <a:rPr lang="en-US" sz="3200" dirty="0" smtClean="0"/>
              <a:t>BI-CONDITIONAL										≡  </a:t>
            </a:r>
            <a:endParaRPr lang="en-US" sz="3200" dirty="0"/>
          </a:p>
          <a:p>
            <a:endParaRPr lang="en-US" dirty="0"/>
          </a:p>
        </p:txBody>
      </p:sp>
    </p:spTree>
    <p:extLst>
      <p:ext uri="{BB962C8B-B14F-4D97-AF65-F5344CB8AC3E}">
        <p14:creationId xmlns:p14="http://schemas.microsoft.com/office/powerpoint/2010/main" val="17054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a:t>
            </a:r>
            <a:r>
              <a:rPr lang="en-US" dirty="0" err="1" smtClean="0"/>
              <a:t>ch.</a:t>
            </a:r>
            <a:r>
              <a:rPr lang="en-US" dirty="0" smtClean="0"/>
              <a:t> 10)</a:t>
            </a:r>
            <a:endParaRPr lang="en-US" dirty="0"/>
          </a:p>
        </p:txBody>
      </p:sp>
      <p:sp>
        <p:nvSpPr>
          <p:cNvPr id="3" name="Content Placeholder 2"/>
          <p:cNvSpPr>
            <a:spLocks noGrp="1"/>
          </p:cNvSpPr>
          <p:nvPr>
            <p:ph idx="1"/>
          </p:nvPr>
        </p:nvSpPr>
        <p:spPr>
          <a:xfrm>
            <a:off x="1103312" y="1563757"/>
            <a:ext cx="8946541" cy="4929807"/>
          </a:xfrm>
        </p:spPr>
        <p:txBody>
          <a:bodyPr>
            <a:noAutofit/>
          </a:bodyPr>
          <a:lstStyle/>
          <a:p>
            <a:r>
              <a:rPr lang="en-US" sz="2800" dirty="0" smtClean="0"/>
              <a:t>Logical operators</a:t>
            </a:r>
          </a:p>
          <a:p>
            <a:r>
              <a:rPr lang="en-US" sz="2800" dirty="0" smtClean="0"/>
              <a:t>Logical conjunctions</a:t>
            </a:r>
          </a:p>
          <a:p>
            <a:r>
              <a:rPr lang="en-US" sz="2800" dirty="0" smtClean="0"/>
              <a:t>Disjunction (inclusive or)</a:t>
            </a:r>
          </a:p>
          <a:p>
            <a:r>
              <a:rPr lang="en-US" sz="2800" dirty="0" smtClean="0"/>
              <a:t>Exclusive or (XOR)</a:t>
            </a:r>
          </a:p>
          <a:p>
            <a:r>
              <a:rPr lang="en-US" sz="2800" dirty="0" smtClean="0"/>
              <a:t>Material implication</a:t>
            </a:r>
          </a:p>
          <a:p>
            <a:r>
              <a:rPr lang="en-US" sz="2800" dirty="0" smtClean="0"/>
              <a:t>Antecedent and consequent</a:t>
            </a:r>
          </a:p>
          <a:p>
            <a:r>
              <a:rPr lang="en-US" sz="2800" dirty="0" smtClean="0"/>
              <a:t>Sufficient condition </a:t>
            </a:r>
          </a:p>
          <a:p>
            <a:r>
              <a:rPr lang="en-US" sz="2800" dirty="0" smtClean="0"/>
              <a:t>Necessary condition</a:t>
            </a:r>
          </a:p>
        </p:txBody>
      </p:sp>
    </p:spTree>
    <p:extLst>
      <p:ext uri="{BB962C8B-B14F-4D97-AF65-F5344CB8AC3E}">
        <p14:creationId xmlns:p14="http://schemas.microsoft.com/office/powerpoint/2010/main" val="29052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Truth, A Priori Truth, and Analyticity </a:t>
            </a:r>
            <a:endParaRPr lang="en-US" dirty="0"/>
          </a:p>
        </p:txBody>
      </p:sp>
      <p:sp>
        <p:nvSpPr>
          <p:cNvPr id="3" name="Content Placeholder 2"/>
          <p:cNvSpPr>
            <a:spLocks noGrp="1"/>
          </p:cNvSpPr>
          <p:nvPr>
            <p:ph idx="1"/>
          </p:nvPr>
        </p:nvSpPr>
        <p:spPr>
          <a:xfrm>
            <a:off x="503584" y="1987826"/>
            <a:ext cx="11317356" cy="4611757"/>
          </a:xfrm>
        </p:spPr>
        <p:txBody>
          <a:bodyPr>
            <a:normAutofit/>
          </a:bodyPr>
          <a:lstStyle/>
          <a:p>
            <a:r>
              <a:rPr lang="en-US" sz="2400" dirty="0" smtClean="0"/>
              <a:t>Sentences can be “true” (internally) without having to refer to facts about the world.</a:t>
            </a:r>
          </a:p>
          <a:p>
            <a:r>
              <a:rPr lang="en-US" sz="2400" dirty="0" smtClean="0"/>
              <a:t>Truth that is known before or without experience has been traditionally called “A Priori.”</a:t>
            </a:r>
          </a:p>
          <a:p>
            <a:r>
              <a:rPr lang="en-US" sz="2400" dirty="0" smtClean="0"/>
              <a:t>A posteriori truth: can only be known on the basis of empirical testing.</a:t>
            </a:r>
          </a:p>
          <a:p>
            <a:r>
              <a:rPr lang="en-US" sz="2400" dirty="0" smtClean="0"/>
              <a:t>Grammatical </a:t>
            </a:r>
            <a:r>
              <a:rPr lang="en-US" sz="2400" dirty="0" err="1" smtClean="0"/>
              <a:t>evidentials</a:t>
            </a:r>
            <a:endParaRPr lang="en-US" sz="2400" dirty="0" smtClean="0"/>
          </a:p>
          <a:p>
            <a:r>
              <a:rPr lang="en-US" sz="2400" dirty="0" smtClean="0"/>
              <a:t>Necessary truths and</a:t>
            </a:r>
          </a:p>
          <a:p>
            <a:r>
              <a:rPr lang="en-US" sz="2400" dirty="0" smtClean="0"/>
              <a:t>Contingent truths (Leibniz)</a:t>
            </a:r>
          </a:p>
          <a:p>
            <a:r>
              <a:rPr lang="en-US" sz="2400" dirty="0" smtClean="0"/>
              <a:t>Comes at truth from not what the speaker knows but what the world is like.</a:t>
            </a:r>
            <a:endParaRPr lang="en-US" sz="2400" dirty="0"/>
          </a:p>
        </p:txBody>
      </p:sp>
    </p:spTree>
    <p:extLst>
      <p:ext uri="{BB962C8B-B14F-4D97-AF65-F5344CB8AC3E}">
        <p14:creationId xmlns:p14="http://schemas.microsoft.com/office/powerpoint/2010/main" val="19950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father is my father</a:t>
            </a:r>
            <a:endParaRPr lang="en-US" dirty="0"/>
          </a:p>
        </p:txBody>
      </p:sp>
      <p:sp>
        <p:nvSpPr>
          <p:cNvPr id="3" name="Content Placeholder 2"/>
          <p:cNvSpPr>
            <a:spLocks noGrp="1"/>
          </p:cNvSpPr>
          <p:nvPr>
            <p:ph idx="1"/>
          </p:nvPr>
        </p:nvSpPr>
        <p:spPr/>
        <p:txBody>
          <a:bodyPr>
            <a:normAutofit/>
          </a:bodyPr>
          <a:lstStyle/>
          <a:p>
            <a:r>
              <a:rPr lang="en-US" sz="3600" dirty="0" smtClean="0"/>
              <a:t>is</a:t>
            </a:r>
          </a:p>
          <a:p>
            <a:r>
              <a:rPr lang="en-US" sz="3600" dirty="0" smtClean="0"/>
              <a:t>A priori</a:t>
            </a:r>
          </a:p>
          <a:p>
            <a:r>
              <a:rPr lang="en-US" sz="3600" dirty="0" smtClean="0"/>
              <a:t>Necessary</a:t>
            </a:r>
          </a:p>
          <a:p>
            <a:r>
              <a:rPr lang="en-US" sz="3600" dirty="0" smtClean="0"/>
              <a:t>analytic</a:t>
            </a:r>
            <a:endParaRPr lang="en-US" sz="3600" dirty="0"/>
          </a:p>
        </p:txBody>
      </p:sp>
    </p:spTree>
    <p:extLst>
      <p:ext uri="{BB962C8B-B14F-4D97-AF65-F5344CB8AC3E}">
        <p14:creationId xmlns:p14="http://schemas.microsoft.com/office/powerpoint/2010/main" val="78973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Tautologies (</a:t>
            </a:r>
            <a:r>
              <a:rPr lang="en-US" dirty="0" err="1" smtClean="0"/>
              <a:t>tautos</a:t>
            </a:r>
            <a:r>
              <a:rPr lang="en-US" dirty="0" smtClean="0"/>
              <a:t>—same)</a:t>
            </a:r>
            <a:endParaRPr lang="en-US" dirty="0"/>
          </a:p>
        </p:txBody>
      </p:sp>
      <p:sp>
        <p:nvSpPr>
          <p:cNvPr id="3" name="Content Placeholder 2"/>
          <p:cNvSpPr>
            <a:spLocks noGrp="1"/>
          </p:cNvSpPr>
          <p:nvPr>
            <p:ph idx="1"/>
          </p:nvPr>
        </p:nvSpPr>
        <p:spPr>
          <a:xfrm>
            <a:off x="1103312" y="1245704"/>
            <a:ext cx="8946541" cy="5300870"/>
          </a:xfrm>
        </p:spPr>
        <p:txBody>
          <a:bodyPr>
            <a:normAutofit/>
          </a:bodyPr>
          <a:lstStyle/>
          <a:p>
            <a:r>
              <a:rPr lang="en-US" sz="2800" dirty="0" smtClean="0"/>
              <a:t>Analytic sentences </a:t>
            </a:r>
          </a:p>
          <a:p>
            <a:r>
              <a:rPr lang="en-US" sz="2800" dirty="0" smtClean="0"/>
              <a:t>Those where the truth follows from the meaning relations within the sentence</a:t>
            </a:r>
          </a:p>
          <a:p>
            <a:r>
              <a:rPr lang="en-US" sz="2800" dirty="0" smtClean="0"/>
              <a:t>Synthetic statements</a:t>
            </a:r>
          </a:p>
          <a:p>
            <a:r>
              <a:rPr lang="en-US" sz="2800" dirty="0" smtClean="0"/>
              <a:t>Those where the truth follows from the facts of the world</a:t>
            </a:r>
          </a:p>
          <a:p>
            <a:endParaRPr lang="en-US" sz="2800" dirty="0"/>
          </a:p>
        </p:txBody>
      </p:sp>
    </p:spTree>
    <p:extLst>
      <p:ext uri="{BB962C8B-B14F-4D97-AF65-F5344CB8AC3E}">
        <p14:creationId xmlns:p14="http://schemas.microsoft.com/office/powerpoint/2010/main" val="240850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38540"/>
            <a:ext cx="8946541" cy="6009860"/>
          </a:xfrm>
        </p:spPr>
        <p:txBody>
          <a:bodyPr/>
          <a:lstStyle/>
          <a:p>
            <a:r>
              <a:rPr lang="en-US" sz="3200" dirty="0"/>
              <a:t>Same </a:t>
            </a:r>
            <a:r>
              <a:rPr lang="en-US" sz="3200" dirty="0" err="1"/>
              <a:t>Same</a:t>
            </a:r>
            <a:endParaRPr lang="en-US" sz="3200" dirty="0"/>
          </a:p>
          <a:p>
            <a:r>
              <a:rPr lang="en-US" sz="3200" dirty="0"/>
              <a:t>Adequate enough</a:t>
            </a:r>
          </a:p>
          <a:p>
            <a:r>
              <a:rPr lang="en-US" sz="3200" dirty="0"/>
              <a:t>Please RSVP</a:t>
            </a:r>
          </a:p>
          <a:p>
            <a:r>
              <a:rPr lang="en-US" sz="3200" dirty="0"/>
              <a:t>Close proximity</a:t>
            </a:r>
          </a:p>
          <a:p>
            <a:r>
              <a:rPr lang="en-US" sz="3200" dirty="0"/>
              <a:t>It is what it is.</a:t>
            </a:r>
          </a:p>
          <a:p>
            <a:r>
              <a:rPr lang="en-US" sz="3200" dirty="0"/>
              <a:t>First and foremost.</a:t>
            </a:r>
          </a:p>
          <a:p>
            <a:r>
              <a:rPr lang="en-US" sz="3200" dirty="0"/>
              <a:t>You </a:t>
            </a:r>
            <a:r>
              <a:rPr lang="en-US" sz="3200" dirty="0" err="1"/>
              <a:t>gotta</a:t>
            </a:r>
            <a:r>
              <a:rPr lang="en-US" sz="3200" dirty="0"/>
              <a:t> do what you </a:t>
            </a:r>
            <a:r>
              <a:rPr lang="en-US" sz="3200" dirty="0" err="1"/>
              <a:t>gotta</a:t>
            </a:r>
            <a:r>
              <a:rPr lang="en-US" sz="3200" dirty="0"/>
              <a:t> do</a:t>
            </a:r>
          </a:p>
          <a:p>
            <a:r>
              <a:rPr lang="en-US" sz="3200" dirty="0"/>
              <a:t>I am what I am.</a:t>
            </a:r>
          </a:p>
          <a:p>
            <a:r>
              <a:rPr lang="en-US" sz="3200" dirty="0"/>
              <a:t> The Bible is true because it says it is true</a:t>
            </a:r>
          </a:p>
          <a:p>
            <a:endParaRPr lang="en-US" dirty="0"/>
          </a:p>
        </p:txBody>
      </p:sp>
    </p:spTree>
    <p:extLst>
      <p:ext uri="{BB962C8B-B14F-4D97-AF65-F5344CB8AC3E}">
        <p14:creationId xmlns:p14="http://schemas.microsoft.com/office/powerpoint/2010/main" val="42574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related truth distinctions</a:t>
            </a:r>
            <a:endParaRPr lang="en-US" dirty="0"/>
          </a:p>
        </p:txBody>
      </p:sp>
      <p:sp>
        <p:nvSpPr>
          <p:cNvPr id="3" name="Content Placeholder 2"/>
          <p:cNvSpPr>
            <a:spLocks noGrp="1"/>
          </p:cNvSpPr>
          <p:nvPr>
            <p:ph idx="1"/>
          </p:nvPr>
        </p:nvSpPr>
        <p:spPr/>
        <p:txBody>
          <a:bodyPr/>
          <a:lstStyle/>
          <a:p>
            <a:r>
              <a:rPr lang="en-US" sz="2800" dirty="0" smtClean="0"/>
              <a:t>Closely related but not the same</a:t>
            </a:r>
          </a:p>
          <a:p>
            <a:r>
              <a:rPr lang="en-US" sz="2800" dirty="0" smtClean="0"/>
              <a:t>1. </a:t>
            </a:r>
          </a:p>
          <a:p>
            <a:r>
              <a:rPr lang="en-US" sz="2800" dirty="0" smtClean="0"/>
              <a:t>2. </a:t>
            </a:r>
          </a:p>
          <a:p>
            <a:r>
              <a:rPr lang="en-US" sz="2800" dirty="0" smtClean="0"/>
              <a:t>3. </a:t>
            </a:r>
          </a:p>
          <a:p>
            <a:r>
              <a:rPr lang="en-US" sz="2800" dirty="0" smtClean="0"/>
              <a:t>A priori/a posteriori</a:t>
            </a:r>
          </a:p>
          <a:p>
            <a:r>
              <a:rPr lang="en-US" sz="2800" dirty="0" smtClean="0"/>
              <a:t>Necessary/contingent</a:t>
            </a:r>
          </a:p>
          <a:p>
            <a:r>
              <a:rPr lang="en-US" sz="2800" dirty="0" smtClean="0"/>
              <a:t>Analytic/synthetic</a:t>
            </a:r>
          </a:p>
          <a:p>
            <a:endParaRPr lang="en-US" dirty="0"/>
          </a:p>
        </p:txBody>
      </p:sp>
    </p:spTree>
    <p:extLst>
      <p:ext uri="{BB962C8B-B14F-4D97-AF65-F5344CB8AC3E}">
        <p14:creationId xmlns:p14="http://schemas.microsoft.com/office/powerpoint/2010/main" val="21828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Quantifiers</a:t>
            </a:r>
            <a:endParaRPr lang="en-US" dirty="0"/>
          </a:p>
        </p:txBody>
      </p:sp>
      <p:sp>
        <p:nvSpPr>
          <p:cNvPr id="3" name="Content Placeholder 2"/>
          <p:cNvSpPr>
            <a:spLocks noGrp="1"/>
          </p:cNvSpPr>
          <p:nvPr>
            <p:ph idx="1"/>
          </p:nvPr>
        </p:nvSpPr>
        <p:spPr>
          <a:xfrm>
            <a:off x="1103312" y="1258958"/>
            <a:ext cx="8946541" cy="4989442"/>
          </a:xfrm>
        </p:spPr>
        <p:txBody>
          <a:bodyPr>
            <a:noAutofit/>
          </a:bodyPr>
          <a:lstStyle/>
          <a:p>
            <a:r>
              <a:rPr lang="en-US" sz="2800" dirty="0" smtClean="0"/>
              <a:t>All</a:t>
            </a:r>
          </a:p>
          <a:p>
            <a:r>
              <a:rPr lang="en-US" sz="2800" dirty="0" smtClean="0"/>
              <a:t>Every</a:t>
            </a:r>
          </a:p>
          <a:p>
            <a:r>
              <a:rPr lang="en-US" sz="2800" dirty="0" smtClean="0"/>
              <a:t>Each</a:t>
            </a:r>
          </a:p>
          <a:p>
            <a:r>
              <a:rPr lang="en-US" sz="2800" dirty="0" smtClean="0"/>
              <a:t>Some</a:t>
            </a:r>
          </a:p>
          <a:p>
            <a:r>
              <a:rPr lang="en-US" sz="2800" dirty="0" smtClean="0"/>
              <a:t>One</a:t>
            </a:r>
          </a:p>
          <a:p>
            <a:r>
              <a:rPr lang="en-US" sz="2800" dirty="0" smtClean="0"/>
              <a:t>This is usually called predicate logic</a:t>
            </a:r>
          </a:p>
          <a:p>
            <a:r>
              <a:rPr lang="en-US" sz="2800" dirty="0" smtClean="0"/>
              <a:t>Other logical words: and, or, if…then, (connectors), not (negative word), and quantifiers (above)</a:t>
            </a:r>
            <a:endParaRPr lang="en-US" sz="2800" dirty="0"/>
          </a:p>
        </p:txBody>
      </p:sp>
    </p:spTree>
    <p:extLst>
      <p:ext uri="{BB962C8B-B14F-4D97-AF65-F5344CB8AC3E}">
        <p14:creationId xmlns:p14="http://schemas.microsoft.com/office/powerpoint/2010/main" val="9220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these examples (4.51)</a:t>
            </a:r>
            <a:endParaRPr lang="en-US" dirty="0"/>
          </a:p>
        </p:txBody>
      </p:sp>
      <p:sp>
        <p:nvSpPr>
          <p:cNvPr id="3" name="Content Placeholder 2"/>
          <p:cNvSpPr>
            <a:spLocks noGrp="1"/>
          </p:cNvSpPr>
          <p:nvPr>
            <p:ph idx="1"/>
          </p:nvPr>
        </p:nvSpPr>
        <p:spPr>
          <a:xfrm>
            <a:off x="1103312" y="1431236"/>
            <a:ext cx="8946541" cy="4817164"/>
          </a:xfrm>
        </p:spPr>
        <p:txBody>
          <a:bodyPr>
            <a:noAutofit/>
          </a:bodyPr>
          <a:lstStyle/>
          <a:p>
            <a:r>
              <a:rPr lang="en-US" sz="2800" dirty="0" smtClean="0"/>
              <a:t>My bachelor brother is an unmarried man.</a:t>
            </a:r>
          </a:p>
          <a:p>
            <a:r>
              <a:rPr lang="en-US" sz="2800" dirty="0" smtClean="0"/>
              <a:t>Synonymy</a:t>
            </a:r>
          </a:p>
          <a:p>
            <a:r>
              <a:rPr lang="en-US" sz="2800" dirty="0" smtClean="0"/>
              <a:t>If Elvis is dead then he is not alive.</a:t>
            </a:r>
          </a:p>
          <a:p>
            <a:r>
              <a:rPr lang="en-US" sz="2800" dirty="0" err="1" smtClean="0"/>
              <a:t>Antonymy</a:t>
            </a:r>
            <a:r>
              <a:rPr lang="en-US" sz="2800" dirty="0" smtClean="0"/>
              <a:t> </a:t>
            </a:r>
          </a:p>
          <a:p>
            <a:r>
              <a:rPr lang="en-US" sz="2800" dirty="0" smtClean="0"/>
              <a:t>If she’s his sister then he’s her brother.</a:t>
            </a:r>
          </a:p>
          <a:p>
            <a:r>
              <a:rPr lang="en-US" sz="2800" dirty="0" smtClean="0"/>
              <a:t>Converse pair </a:t>
            </a:r>
          </a:p>
          <a:p>
            <a:r>
              <a:rPr lang="en-US" sz="2800" dirty="0" smtClean="0"/>
              <a:t>A cat is an animal.</a:t>
            </a:r>
          </a:p>
          <a:p>
            <a:r>
              <a:rPr lang="en-US" sz="2800" dirty="0" smtClean="0"/>
              <a:t>Hyponymy </a:t>
            </a:r>
            <a:endParaRPr lang="en-US" sz="2800" dirty="0"/>
          </a:p>
        </p:txBody>
      </p:sp>
    </p:spTree>
    <p:extLst>
      <p:ext uri="{BB962C8B-B14F-4D97-AF65-F5344CB8AC3E}">
        <p14:creationId xmlns:p14="http://schemas.microsoft.com/office/powerpoint/2010/main" val="124418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t>Sentences can be analytically true because of the behavior of logical words (connectors, quantifiers)</a:t>
            </a:r>
          </a:p>
          <a:p>
            <a:r>
              <a:rPr lang="en-US" sz="2800" dirty="0" smtClean="0"/>
              <a:t>Or because of the meanings of individual nouns and verbs</a:t>
            </a:r>
          </a:p>
          <a:p>
            <a:endParaRPr lang="en-US" dirty="0"/>
          </a:p>
        </p:txBody>
      </p:sp>
    </p:spTree>
    <p:extLst>
      <p:ext uri="{BB962C8B-B14F-4D97-AF65-F5344CB8AC3E}">
        <p14:creationId xmlns:p14="http://schemas.microsoft.com/office/powerpoint/2010/main" val="119094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21390"/>
            <a:ext cx="9720072" cy="1499616"/>
          </a:xfrm>
        </p:spPr>
        <p:txBody>
          <a:bodyPr/>
          <a:lstStyle/>
          <a:p>
            <a:r>
              <a:rPr lang="en-US" dirty="0" smtClean="0"/>
              <a:t>Compositionality and productivity</a:t>
            </a:r>
            <a:endParaRPr lang="en-US" dirty="0"/>
          </a:p>
        </p:txBody>
      </p:sp>
      <p:sp>
        <p:nvSpPr>
          <p:cNvPr id="3" name="Content Placeholder 2"/>
          <p:cNvSpPr>
            <a:spLocks noGrp="1"/>
          </p:cNvSpPr>
          <p:nvPr>
            <p:ph idx="1"/>
          </p:nvPr>
        </p:nvSpPr>
        <p:spPr>
          <a:xfrm>
            <a:off x="781879" y="1351722"/>
            <a:ext cx="11171582" cy="5247861"/>
          </a:xfrm>
        </p:spPr>
        <p:txBody>
          <a:bodyPr>
            <a:noAutofit/>
          </a:bodyPr>
          <a:lstStyle/>
          <a:p>
            <a:r>
              <a:rPr lang="en-US" sz="2800" dirty="0" smtClean="0"/>
              <a:t>“All human languages have the property of productivity. This is simply the fact that the vocabulary of any given language can be used to construct a theoretically infinite number of sentences…” (</a:t>
            </a:r>
            <a:r>
              <a:rPr lang="en-US" sz="2800" dirty="0" err="1" smtClean="0"/>
              <a:t>Riemer</a:t>
            </a:r>
            <a:r>
              <a:rPr lang="en-US" sz="2800" dirty="0" smtClean="0"/>
              <a:t> 19)</a:t>
            </a:r>
          </a:p>
          <a:p>
            <a:r>
              <a:rPr lang="en-US" sz="2800" dirty="0" smtClean="0"/>
              <a:t>Probably you have never heard this sentence before:</a:t>
            </a:r>
          </a:p>
          <a:p>
            <a:r>
              <a:rPr lang="en-US" sz="2800" dirty="0" smtClean="0"/>
              <a:t>My golden guitar was foot crafted by the ancient turtles of Dimension B.</a:t>
            </a:r>
          </a:p>
          <a:p>
            <a:r>
              <a:rPr lang="en-US" sz="2800" dirty="0" smtClean="0"/>
              <a:t>But you understand it! (Sort of) How?</a:t>
            </a:r>
          </a:p>
          <a:p>
            <a:r>
              <a:rPr lang="en-US" sz="2800" dirty="0" smtClean="0"/>
              <a:t>Because meaning is compositional (made up of constituent lexemes), just like every other domain of linguistics (phonology, syntax </a:t>
            </a:r>
            <a:r>
              <a:rPr lang="en-US" sz="2800" dirty="0" err="1" smtClean="0"/>
              <a:t>etc</a:t>
            </a:r>
            <a:r>
              <a:rPr lang="en-US" sz="2800" dirty="0" smtClean="0"/>
              <a:t>).</a:t>
            </a:r>
          </a:p>
          <a:p>
            <a:r>
              <a:rPr lang="en-US" sz="2800" dirty="0" smtClean="0"/>
              <a:t>But this is not always so.  What is an example of a non compositional English phrase?</a:t>
            </a:r>
          </a:p>
          <a:p>
            <a:r>
              <a:rPr lang="en-US" sz="2800" dirty="0" smtClean="0"/>
              <a:t>(Construction Grammar, </a:t>
            </a:r>
            <a:r>
              <a:rPr lang="en-US" sz="2800" dirty="0" err="1" smtClean="0"/>
              <a:t>CxG</a:t>
            </a:r>
            <a:r>
              <a:rPr lang="en-US" sz="2800" dirty="0" smtClean="0"/>
              <a:t>)</a:t>
            </a:r>
          </a:p>
        </p:txBody>
      </p:sp>
    </p:spTree>
    <p:extLst>
      <p:ext uri="{BB962C8B-B14F-4D97-AF65-F5344CB8AC3E}">
        <p14:creationId xmlns:p14="http://schemas.microsoft.com/office/powerpoint/2010/main" val="28453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Entailment</a:t>
            </a:r>
            <a:endParaRPr lang="en-US" dirty="0"/>
          </a:p>
        </p:txBody>
      </p:sp>
      <p:sp>
        <p:nvSpPr>
          <p:cNvPr id="3" name="Content Placeholder 2"/>
          <p:cNvSpPr>
            <a:spLocks noGrp="1"/>
          </p:cNvSpPr>
          <p:nvPr>
            <p:ph idx="1"/>
          </p:nvPr>
        </p:nvSpPr>
        <p:spPr>
          <a:xfrm>
            <a:off x="477078" y="1311966"/>
            <a:ext cx="11290852" cy="5155096"/>
          </a:xfrm>
        </p:spPr>
        <p:txBody>
          <a:bodyPr>
            <a:normAutofit/>
          </a:bodyPr>
          <a:lstStyle/>
          <a:p>
            <a:r>
              <a:rPr lang="en-US" sz="2800" dirty="0" smtClean="0"/>
              <a:t>Some semanticists have “claimed that there are fixed truth relations between sentences which hold regardless of the empirical truth of the sentences”</a:t>
            </a:r>
          </a:p>
          <a:p>
            <a:r>
              <a:rPr lang="en-US" sz="2800" dirty="0" smtClean="0"/>
              <a:t>Assassinated</a:t>
            </a:r>
            <a:r>
              <a:rPr lang="en-US" sz="2800" dirty="0" smtClean="0">
                <a:sym typeface="Wingdings" panose="05000000000000000000" pitchFamily="2" charset="2"/>
              </a:rPr>
              <a:t> dead</a:t>
            </a:r>
          </a:p>
          <a:p>
            <a:r>
              <a:rPr lang="en-US" sz="2800" dirty="0" smtClean="0">
                <a:sym typeface="Wingdings" panose="05000000000000000000" pitchFamily="2" charset="2"/>
              </a:rPr>
              <a:t>The first entails the second</a:t>
            </a:r>
          </a:p>
          <a:p>
            <a:r>
              <a:rPr lang="en-US" sz="2800" dirty="0" smtClean="0">
                <a:sym typeface="Wingdings" panose="05000000000000000000" pitchFamily="2" charset="2"/>
              </a:rPr>
              <a:t>If we learn the first we automatically know the second</a:t>
            </a:r>
          </a:p>
          <a:p>
            <a:r>
              <a:rPr lang="en-US" sz="2800" dirty="0" smtClean="0">
                <a:sym typeface="Wingdings" panose="05000000000000000000" pitchFamily="2" charset="2"/>
              </a:rPr>
              <a:t>It is impossible to affirm the first and not the second</a:t>
            </a:r>
          </a:p>
          <a:p>
            <a:r>
              <a:rPr lang="en-US" sz="2800" dirty="0" smtClean="0">
                <a:sym typeface="Wingdings" panose="05000000000000000000" pitchFamily="2" charset="2"/>
              </a:rPr>
              <a:t>It is more than reasoning or inference.  We know it automatically because of our knowledge of the language.</a:t>
            </a:r>
            <a:endParaRPr lang="en-US" sz="2800" dirty="0"/>
          </a:p>
        </p:txBody>
      </p:sp>
    </p:spTree>
    <p:extLst>
      <p:ext uri="{BB962C8B-B14F-4D97-AF65-F5344CB8AC3E}">
        <p14:creationId xmlns:p14="http://schemas.microsoft.com/office/powerpoint/2010/main" val="394419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Entailment defined by truth</a:t>
            </a:r>
            <a:endParaRPr lang="en-US" dirty="0"/>
          </a:p>
        </p:txBody>
      </p:sp>
      <p:sp>
        <p:nvSpPr>
          <p:cNvPr id="3" name="Content Placeholder 2"/>
          <p:cNvSpPr>
            <a:spLocks noGrp="1"/>
          </p:cNvSpPr>
          <p:nvPr>
            <p:ph idx="1"/>
          </p:nvPr>
        </p:nvSpPr>
        <p:spPr>
          <a:xfrm>
            <a:off x="450575" y="1152983"/>
            <a:ext cx="11304104" cy="5261113"/>
          </a:xfrm>
        </p:spPr>
        <p:txBody>
          <a:bodyPr>
            <a:noAutofit/>
          </a:bodyPr>
          <a:lstStyle/>
          <a:p>
            <a:r>
              <a:rPr lang="en-US" sz="2400" dirty="0" smtClean="0"/>
              <a:t>4.53</a:t>
            </a:r>
          </a:p>
          <a:p>
            <a:endParaRPr lang="en-US" sz="2400" dirty="0"/>
          </a:p>
          <a:p>
            <a:r>
              <a:rPr lang="en-US" sz="2400" dirty="0" smtClean="0"/>
              <a:t>Adapted truth table</a:t>
            </a:r>
          </a:p>
          <a:p>
            <a:endParaRPr lang="en-US" sz="2400" dirty="0"/>
          </a:p>
          <a:p>
            <a:r>
              <a:rPr lang="en-US" sz="2400" dirty="0" smtClean="0"/>
              <a:t>An entailment relation is given to us by linguistic structure: </a:t>
            </a:r>
          </a:p>
          <a:p>
            <a:r>
              <a:rPr lang="en-US" sz="2400" dirty="0" smtClean="0"/>
              <a:t>We do not have to check any facts</a:t>
            </a:r>
          </a:p>
          <a:p>
            <a:r>
              <a:rPr lang="en-US" sz="2400" dirty="0" smtClean="0"/>
              <a:t>The source may be lexical or syntactic</a:t>
            </a:r>
          </a:p>
          <a:p>
            <a:r>
              <a:rPr lang="en-US" sz="2400" dirty="0" smtClean="0"/>
              <a:t>Hyponymy (lexical)</a:t>
            </a:r>
          </a:p>
          <a:p>
            <a:r>
              <a:rPr lang="en-US" sz="2400" dirty="0" smtClean="0"/>
              <a:t>Active passive (syntactic)</a:t>
            </a:r>
          </a:p>
          <a:p>
            <a:r>
              <a:rPr lang="en-US" sz="2400" dirty="0" smtClean="0"/>
              <a:t>Entailment allows us to paraphrase (they mutually entail)</a:t>
            </a:r>
            <a:endParaRPr lang="en-US" sz="2400" dirty="0"/>
          </a:p>
        </p:txBody>
      </p:sp>
    </p:spTree>
    <p:extLst>
      <p:ext uri="{BB962C8B-B14F-4D97-AF65-F5344CB8AC3E}">
        <p14:creationId xmlns:p14="http://schemas.microsoft.com/office/powerpoint/2010/main" val="17055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ircle(in)">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Presupposition</a:t>
            </a:r>
            <a:endParaRPr lang="en-US" dirty="0"/>
          </a:p>
        </p:txBody>
      </p:sp>
      <p:sp>
        <p:nvSpPr>
          <p:cNvPr id="3" name="Content Placeholder 2"/>
          <p:cNvSpPr>
            <a:spLocks noGrp="1"/>
          </p:cNvSpPr>
          <p:nvPr>
            <p:ph idx="1"/>
          </p:nvPr>
        </p:nvSpPr>
        <p:spPr>
          <a:xfrm>
            <a:off x="646111" y="1431236"/>
            <a:ext cx="10631489" cy="5102086"/>
          </a:xfrm>
        </p:spPr>
        <p:txBody>
          <a:bodyPr/>
          <a:lstStyle/>
          <a:p>
            <a:r>
              <a:rPr lang="en-US" sz="2800" dirty="0" smtClean="0"/>
              <a:t>A little different to ordinary usage (narrower and more technical)</a:t>
            </a:r>
          </a:p>
          <a:p>
            <a:r>
              <a:rPr lang="en-US" sz="2800" dirty="0" smtClean="0"/>
              <a:t>4.5.1</a:t>
            </a:r>
          </a:p>
          <a:p>
            <a:r>
              <a:rPr lang="en-US" sz="2800" dirty="0" smtClean="0"/>
              <a:t>Semantic and pragmatic approaches</a:t>
            </a:r>
          </a:p>
          <a:p>
            <a:endParaRPr lang="en-US" sz="2800" dirty="0"/>
          </a:p>
          <a:p>
            <a:r>
              <a:rPr lang="en-US" sz="2800" dirty="0" smtClean="0"/>
              <a:t>How is it different to entailment?</a:t>
            </a:r>
          </a:p>
          <a:p>
            <a:r>
              <a:rPr lang="en-US" sz="2800" dirty="0" smtClean="0"/>
              <a:t>“negating the presupposing sentence does not affect the presupposition, whereas, as we saw, negating an entailing sentence destroys the entailment” p99</a:t>
            </a:r>
          </a:p>
          <a:p>
            <a:endParaRPr lang="en-US" dirty="0"/>
          </a:p>
          <a:p>
            <a:endParaRPr lang="en-US" dirty="0"/>
          </a:p>
        </p:txBody>
      </p:sp>
    </p:spTree>
    <p:extLst>
      <p:ext uri="{BB962C8B-B14F-4D97-AF65-F5344CB8AC3E}">
        <p14:creationId xmlns:p14="http://schemas.microsoft.com/office/powerpoint/2010/main" val="22780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Entailment and presupposition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 The 40</a:t>
            </a:r>
            <a:r>
              <a:rPr lang="en-US" sz="2400" baseline="30000" dirty="0" smtClean="0"/>
              <a:t>th</a:t>
            </a:r>
            <a:r>
              <a:rPr lang="en-US" sz="2400" dirty="0" smtClean="0"/>
              <a:t> pope was German.</a:t>
            </a:r>
          </a:p>
          <a:p>
            <a:r>
              <a:rPr lang="en-US" sz="2400" dirty="0" smtClean="0"/>
              <a:t>Q. There was a 40</a:t>
            </a:r>
            <a:r>
              <a:rPr lang="en-US" sz="2400" baseline="30000" dirty="0" smtClean="0"/>
              <a:t>th</a:t>
            </a:r>
            <a:r>
              <a:rPr lang="en-US" sz="2400" dirty="0" smtClean="0"/>
              <a:t> pope.</a:t>
            </a:r>
          </a:p>
          <a:p>
            <a:endParaRPr lang="en-US" sz="2400" dirty="0" smtClean="0"/>
          </a:p>
          <a:p>
            <a:r>
              <a:rPr lang="en-US" sz="2400" dirty="0" smtClean="0"/>
              <a:t>P. entails Q.</a:t>
            </a:r>
          </a:p>
          <a:p>
            <a:r>
              <a:rPr lang="en-US" sz="2400" dirty="0" smtClean="0"/>
              <a:t>But notice that Q can still be true even if P was negated.</a:t>
            </a:r>
          </a:p>
          <a:p>
            <a:r>
              <a:rPr lang="en-US" sz="2400" dirty="0" smtClean="0"/>
              <a:t>So, P actually presupposes Q.</a:t>
            </a:r>
          </a:p>
          <a:p>
            <a:r>
              <a:rPr lang="en-US" sz="2400" dirty="0" smtClean="0"/>
              <a:t>A proposition P presupposes another proposition Q if both P and the negation of P entail Q.</a:t>
            </a:r>
          </a:p>
          <a:p>
            <a:endParaRPr lang="en-US" dirty="0"/>
          </a:p>
          <a:p>
            <a:endParaRPr lang="en-US" dirty="0"/>
          </a:p>
        </p:txBody>
      </p:sp>
    </p:spTree>
    <p:extLst>
      <p:ext uri="{BB962C8B-B14F-4D97-AF65-F5344CB8AC3E}">
        <p14:creationId xmlns:p14="http://schemas.microsoft.com/office/powerpoint/2010/main" val="10834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Edward VII has abdicated the throne in order to marry Wallis Simpson.</a:t>
            </a:r>
          </a:p>
          <a:p>
            <a:r>
              <a:rPr lang="en-US" sz="3200" dirty="0" smtClean="0"/>
              <a:t>Edward VII is no longer the King.</a:t>
            </a:r>
          </a:p>
          <a:p>
            <a:r>
              <a:rPr lang="en-US" sz="3200" dirty="0" smtClean="0"/>
              <a:t>(Kroeger, 38)</a:t>
            </a:r>
            <a:endParaRPr lang="en-US" sz="3200" dirty="0"/>
          </a:p>
        </p:txBody>
      </p:sp>
    </p:spTree>
    <p:extLst>
      <p:ext uri="{BB962C8B-B14F-4D97-AF65-F5344CB8AC3E}">
        <p14:creationId xmlns:p14="http://schemas.microsoft.com/office/powerpoint/2010/main" val="2289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smtClean="0"/>
              <a:t>Today is the first day of the rest of your life.</a:t>
            </a:r>
          </a:p>
          <a:p>
            <a:r>
              <a:rPr lang="en-US" sz="2400" dirty="0" smtClean="0"/>
              <a:t>Que sera </a:t>
            </a:r>
            <a:r>
              <a:rPr lang="en-US" sz="2400" dirty="0" err="1" smtClean="0"/>
              <a:t>sera</a:t>
            </a:r>
            <a:r>
              <a:rPr lang="en-US" sz="2400" dirty="0" smtClean="0"/>
              <a:t>. ‘What will be, will be.</a:t>
            </a:r>
          </a:p>
          <a:p>
            <a:r>
              <a:rPr lang="en-US" sz="2400" dirty="0" smtClean="0"/>
              <a:t>Is this bill all that I want? Far from it. Is it all that it can be? Far from it. But when history calls, history calls.</a:t>
            </a:r>
          </a:p>
          <a:p>
            <a:endParaRPr lang="en-US" dirty="0"/>
          </a:p>
        </p:txBody>
      </p:sp>
    </p:spTree>
    <p:extLst>
      <p:ext uri="{BB962C8B-B14F-4D97-AF65-F5344CB8AC3E}">
        <p14:creationId xmlns:p14="http://schemas.microsoft.com/office/powerpoint/2010/main" val="143403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 broke your Ming dynasty jar.</a:t>
            </a:r>
          </a:p>
          <a:p>
            <a:r>
              <a:rPr lang="en-US" sz="2400" dirty="0" smtClean="0"/>
              <a:t>Your Ming dynasty jar broke.</a:t>
            </a:r>
          </a:p>
          <a:p>
            <a:r>
              <a:rPr lang="en-US" sz="2400" dirty="0" smtClean="0"/>
              <a:t>#I broke your Ming dynasty jar, but the jar didn’t break.</a:t>
            </a:r>
          </a:p>
          <a:p>
            <a:r>
              <a:rPr lang="en-US" sz="2400" dirty="0" smtClean="0"/>
              <a:t>#I broke your Ming dynasty jar, but I’m not sure whether the jar broke.</a:t>
            </a:r>
          </a:p>
          <a:p>
            <a:r>
              <a:rPr lang="en-US" sz="2400" dirty="0" smtClean="0"/>
              <a:t>#I broke your Ming dynasty jar, and the jar broke.</a:t>
            </a:r>
          </a:p>
        </p:txBody>
      </p:sp>
    </p:spTree>
    <p:extLst>
      <p:ext uri="{BB962C8B-B14F-4D97-AF65-F5344CB8AC3E}">
        <p14:creationId xmlns:p14="http://schemas.microsoft.com/office/powerpoint/2010/main" val="33963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Triggers </a:t>
            </a:r>
            <a:endParaRPr lang="en-US" dirty="0"/>
          </a:p>
        </p:txBody>
      </p:sp>
      <p:sp>
        <p:nvSpPr>
          <p:cNvPr id="3" name="Content Placeholder 2"/>
          <p:cNvSpPr>
            <a:spLocks noGrp="1"/>
          </p:cNvSpPr>
          <p:nvPr>
            <p:ph idx="1"/>
          </p:nvPr>
        </p:nvSpPr>
        <p:spPr/>
        <p:txBody>
          <a:bodyPr>
            <a:noAutofit/>
          </a:bodyPr>
          <a:lstStyle/>
          <a:p>
            <a:r>
              <a:rPr lang="en-US" sz="2400" dirty="0" smtClean="0"/>
              <a:t>“Take some more tea,” the March Hare said to Alice, very earnestly.</a:t>
            </a:r>
          </a:p>
          <a:p>
            <a:r>
              <a:rPr lang="en-US" sz="2400" dirty="0" smtClean="0"/>
              <a:t>“I’ve had nothing yet,” Alice replied in an offended tone, “so I can’t take more.”</a:t>
            </a:r>
          </a:p>
          <a:p>
            <a:r>
              <a:rPr lang="en-US" sz="2400" dirty="0" smtClean="0"/>
              <a:t>(Alice in Wonderland, Chapter 7)</a:t>
            </a:r>
          </a:p>
          <a:p>
            <a:endParaRPr lang="en-US" sz="2400" dirty="0"/>
          </a:p>
          <a:p>
            <a:r>
              <a:rPr lang="en-US" sz="2400" dirty="0" smtClean="0"/>
              <a:t>Many presupposition triggers have been identified in English (such as </a:t>
            </a:r>
            <a:r>
              <a:rPr lang="en-US" sz="2400" dirty="0" err="1" smtClean="0"/>
              <a:t>factive</a:t>
            </a:r>
            <a:r>
              <a:rPr lang="en-US" sz="2400" dirty="0" smtClean="0"/>
              <a:t> predicates).</a:t>
            </a:r>
            <a:endParaRPr lang="en-US" sz="2400" dirty="0"/>
          </a:p>
        </p:txBody>
      </p:sp>
    </p:spTree>
    <p:extLst>
      <p:ext uri="{BB962C8B-B14F-4D97-AF65-F5344CB8AC3E}">
        <p14:creationId xmlns:p14="http://schemas.microsoft.com/office/powerpoint/2010/main" val="1898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Presupposition triggers</a:t>
            </a:r>
            <a:endParaRPr lang="en-US" dirty="0"/>
          </a:p>
        </p:txBody>
      </p:sp>
      <p:sp>
        <p:nvSpPr>
          <p:cNvPr id="3" name="Content Placeholder 2"/>
          <p:cNvSpPr>
            <a:spLocks noGrp="1"/>
          </p:cNvSpPr>
          <p:nvPr>
            <p:ph idx="1"/>
          </p:nvPr>
        </p:nvSpPr>
        <p:spPr/>
        <p:txBody>
          <a:bodyPr>
            <a:normAutofit/>
          </a:bodyPr>
          <a:lstStyle/>
          <a:p>
            <a:r>
              <a:rPr lang="en-US" sz="2800" dirty="0" smtClean="0"/>
              <a:t>Cleft and pseudo cleft constructions</a:t>
            </a:r>
          </a:p>
          <a:p>
            <a:r>
              <a:rPr lang="en-US" sz="2800" dirty="0" smtClean="0"/>
              <a:t>Subordinate clauses</a:t>
            </a:r>
          </a:p>
          <a:p>
            <a:r>
              <a:rPr lang="en-US" sz="2800" dirty="0" smtClean="0"/>
              <a:t>Lexical triggers and </a:t>
            </a:r>
            <a:r>
              <a:rPr lang="en-US" sz="2800" dirty="0" err="1" smtClean="0"/>
              <a:t>factive</a:t>
            </a:r>
            <a:r>
              <a:rPr lang="en-US" sz="2800" dirty="0" smtClean="0"/>
              <a:t> verbs with complement clauses</a:t>
            </a:r>
          </a:p>
          <a:p>
            <a:r>
              <a:rPr lang="en-US" sz="2800" dirty="0" smtClean="0"/>
              <a:t>Also aspectual verbs</a:t>
            </a:r>
            <a:endParaRPr lang="en-US" sz="2800" dirty="0"/>
          </a:p>
        </p:txBody>
      </p:sp>
    </p:spTree>
    <p:extLst>
      <p:ext uri="{BB962C8B-B14F-4D97-AF65-F5344CB8AC3E}">
        <p14:creationId xmlns:p14="http://schemas.microsoft.com/office/powerpoint/2010/main" val="41512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5774"/>
            <a:ext cx="11227837" cy="1166191"/>
          </a:xfrm>
        </p:spPr>
        <p:txBody>
          <a:bodyPr/>
          <a:lstStyle/>
          <a:p>
            <a:r>
              <a:rPr lang="en-US" dirty="0" smtClean="0"/>
              <a:t>Pragmatic theories of presupposition</a:t>
            </a:r>
            <a:endParaRPr lang="en-US" dirty="0"/>
          </a:p>
        </p:txBody>
      </p:sp>
      <p:sp>
        <p:nvSpPr>
          <p:cNvPr id="3" name="Content Placeholder 2"/>
          <p:cNvSpPr>
            <a:spLocks noGrp="1"/>
          </p:cNvSpPr>
          <p:nvPr>
            <p:ph idx="1"/>
          </p:nvPr>
        </p:nvSpPr>
        <p:spPr>
          <a:xfrm>
            <a:off x="1103312" y="1205948"/>
            <a:ext cx="9352653" cy="5221356"/>
          </a:xfrm>
        </p:spPr>
        <p:txBody>
          <a:bodyPr>
            <a:noAutofit/>
          </a:bodyPr>
          <a:lstStyle/>
          <a:p>
            <a:r>
              <a:rPr lang="en-US" sz="2400" dirty="0" smtClean="0"/>
              <a:t>Two types?</a:t>
            </a:r>
          </a:p>
          <a:p>
            <a:r>
              <a:rPr lang="en-US" sz="2400" dirty="0" smtClean="0"/>
              <a:t>Semantic presupposition</a:t>
            </a:r>
          </a:p>
          <a:p>
            <a:r>
              <a:rPr lang="en-US" sz="2400" dirty="0" smtClean="0"/>
              <a:t>Pragmatic presupposition</a:t>
            </a:r>
          </a:p>
          <a:p>
            <a:endParaRPr lang="en-US" sz="2400" dirty="0"/>
          </a:p>
          <a:p>
            <a:r>
              <a:rPr lang="en-US" sz="2400" dirty="0" smtClean="0"/>
              <a:t>Or presupposition is essentially pragmatic (assumptions between speakers called “common ground”)</a:t>
            </a:r>
          </a:p>
          <a:p>
            <a:r>
              <a:rPr lang="en-US" sz="2400" dirty="0" smtClean="0"/>
              <a:t>Principle of accommodation, new information</a:t>
            </a:r>
          </a:p>
          <a:p>
            <a:r>
              <a:rPr lang="en-US" sz="2400" dirty="0" smtClean="0"/>
              <a:t>Pragmatic view: given, new and focus.</a:t>
            </a:r>
          </a:p>
          <a:p>
            <a:r>
              <a:rPr lang="en-US" sz="2400" dirty="0" smtClean="0"/>
              <a:t>The preceding context will naturally lead a speaker to choose one of the sentences.</a:t>
            </a:r>
            <a:endParaRPr lang="en-US" sz="2400" dirty="0"/>
          </a:p>
        </p:txBody>
      </p:sp>
    </p:spTree>
    <p:extLst>
      <p:ext uri="{BB962C8B-B14F-4D97-AF65-F5344CB8AC3E}">
        <p14:creationId xmlns:p14="http://schemas.microsoft.com/office/powerpoint/2010/main" val="313615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1 (with definitions)</a:t>
            </a:r>
            <a:endParaRPr lang="en-US" dirty="0"/>
          </a:p>
        </p:txBody>
      </p:sp>
      <p:sp>
        <p:nvSpPr>
          <p:cNvPr id="3" name="Content Placeholder 2"/>
          <p:cNvSpPr>
            <a:spLocks noGrp="1"/>
          </p:cNvSpPr>
          <p:nvPr>
            <p:ph idx="1"/>
          </p:nvPr>
        </p:nvSpPr>
        <p:spPr/>
        <p:txBody>
          <a:bodyPr>
            <a:normAutofit/>
          </a:bodyPr>
          <a:lstStyle/>
          <a:p>
            <a:r>
              <a:rPr lang="en-US" sz="4800" dirty="0" smtClean="0"/>
              <a:t>Circularity</a:t>
            </a:r>
          </a:p>
          <a:p>
            <a:r>
              <a:rPr lang="en-US" sz="4800" dirty="0" smtClean="0"/>
              <a:t>Ferret, cat, book, chair, etc.</a:t>
            </a:r>
          </a:p>
          <a:p>
            <a:r>
              <a:rPr lang="en-US" sz="4800" dirty="0" smtClean="0"/>
              <a:t>Does it ever end?</a:t>
            </a:r>
            <a:endParaRPr lang="en-US" sz="4800" dirty="0"/>
          </a:p>
        </p:txBody>
      </p:sp>
    </p:spTree>
    <p:extLst>
      <p:ext uri="{BB962C8B-B14F-4D97-AF65-F5344CB8AC3E}">
        <p14:creationId xmlns:p14="http://schemas.microsoft.com/office/powerpoint/2010/main" val="350772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 as many entailments as possible for…</a:t>
            </a:r>
            <a:endParaRPr lang="en-US" dirty="0"/>
          </a:p>
        </p:txBody>
      </p:sp>
      <p:sp>
        <p:nvSpPr>
          <p:cNvPr id="3" name="Content Placeholder 2"/>
          <p:cNvSpPr>
            <a:spLocks noGrp="1"/>
          </p:cNvSpPr>
          <p:nvPr>
            <p:ph idx="1"/>
          </p:nvPr>
        </p:nvSpPr>
        <p:spPr>
          <a:xfrm>
            <a:off x="1154954" y="2603499"/>
            <a:ext cx="10268420" cy="4009335"/>
          </a:xfrm>
        </p:spPr>
        <p:txBody>
          <a:bodyPr>
            <a:normAutofit/>
          </a:bodyPr>
          <a:lstStyle/>
          <a:p>
            <a:r>
              <a:rPr lang="en-US" sz="2400" dirty="0" smtClean="0"/>
              <a:t>Michelangelo  painted ceiling of the Sistine Chapel.</a:t>
            </a:r>
          </a:p>
          <a:p>
            <a:r>
              <a:rPr lang="en-US" sz="2400" dirty="0" smtClean="0"/>
              <a:t>Switzerland makes no great wines.</a:t>
            </a:r>
          </a:p>
          <a:p>
            <a:r>
              <a:rPr lang="en-US" sz="2400" dirty="0" smtClean="0"/>
              <a:t>Grandpa finds love in all the wrong places and Loretta doesn’t deal with it well.</a:t>
            </a:r>
          </a:p>
          <a:p>
            <a:r>
              <a:rPr lang="en-US" sz="2400" dirty="0" smtClean="0"/>
              <a:t>Someone will be punished.</a:t>
            </a:r>
          </a:p>
          <a:p>
            <a:r>
              <a:rPr lang="en-US" sz="2400" dirty="0" smtClean="0"/>
              <a:t>In Antarctica no one deserves to be happy.</a:t>
            </a:r>
          </a:p>
          <a:p>
            <a:r>
              <a:rPr lang="en-US" sz="2400" dirty="0" smtClean="0"/>
              <a:t>A team of scientists search beneath the waves for shipwrecks.</a:t>
            </a:r>
          </a:p>
          <a:p>
            <a:endParaRPr lang="en-US" dirty="0"/>
          </a:p>
        </p:txBody>
      </p:sp>
    </p:spTree>
    <p:extLst>
      <p:ext uri="{BB962C8B-B14F-4D97-AF65-F5344CB8AC3E}">
        <p14:creationId xmlns:p14="http://schemas.microsoft.com/office/powerpoint/2010/main" val="29994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Presupposition, entailment, truth…</a:t>
            </a:r>
            <a:endParaRPr lang="en-US" dirty="0"/>
          </a:p>
        </p:txBody>
      </p:sp>
      <p:sp>
        <p:nvSpPr>
          <p:cNvPr id="3" name="Content Placeholder 2"/>
          <p:cNvSpPr>
            <a:spLocks noGrp="1"/>
          </p:cNvSpPr>
          <p:nvPr>
            <p:ph idx="1"/>
          </p:nvPr>
        </p:nvSpPr>
        <p:spPr/>
        <p:txBody>
          <a:bodyPr/>
          <a:lstStyle/>
          <a:p>
            <a:r>
              <a:rPr lang="en-US" sz="3600" dirty="0" smtClean="0"/>
              <a:t>The sixth Monday in September is a holiday</a:t>
            </a:r>
            <a:r>
              <a:rPr lang="en-US" dirty="0" smtClean="0"/>
              <a:t>.</a:t>
            </a:r>
          </a:p>
          <a:p>
            <a:endParaRPr lang="en-US" dirty="0"/>
          </a:p>
        </p:txBody>
      </p:sp>
    </p:spTree>
    <p:extLst>
      <p:ext uri="{BB962C8B-B14F-4D97-AF65-F5344CB8AC3E}">
        <p14:creationId xmlns:p14="http://schemas.microsoft.com/office/powerpoint/2010/main" val="28330326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Five: Sentence Semantics 1, Situations</a:t>
            </a:r>
            <a:endParaRPr lang="en-US" dirty="0"/>
          </a:p>
        </p:txBody>
      </p:sp>
      <p:sp>
        <p:nvSpPr>
          <p:cNvPr id="3" name="Content Placeholder 2"/>
          <p:cNvSpPr>
            <a:spLocks noGrp="1"/>
          </p:cNvSpPr>
          <p:nvPr>
            <p:ph idx="1"/>
          </p:nvPr>
        </p:nvSpPr>
        <p:spPr/>
        <p:txBody>
          <a:bodyPr>
            <a:normAutofit lnSpcReduction="10000"/>
          </a:bodyPr>
          <a:lstStyle/>
          <a:p>
            <a:r>
              <a:rPr lang="en-US" dirty="0" smtClean="0"/>
              <a:t>We’ve already looked at aspects of word meaning.</a:t>
            </a:r>
          </a:p>
          <a:p>
            <a:r>
              <a:rPr lang="en-US" dirty="0" smtClean="0"/>
              <a:t>Now we will look at aspects of sentence meaning.</a:t>
            </a:r>
          </a:p>
          <a:p>
            <a:r>
              <a:rPr lang="en-US" dirty="0" smtClean="0"/>
              <a:t>One such aspect is tense.</a:t>
            </a:r>
          </a:p>
          <a:p>
            <a:r>
              <a:rPr lang="en-US" dirty="0" smtClean="0"/>
              <a:t>Marking varies from language to language</a:t>
            </a:r>
          </a:p>
          <a:p>
            <a:endParaRPr lang="en-US" dirty="0" smtClean="0"/>
          </a:p>
          <a:p>
            <a:r>
              <a:rPr lang="en-US" dirty="0" smtClean="0"/>
              <a:t>Situation type</a:t>
            </a:r>
          </a:p>
          <a:p>
            <a:r>
              <a:rPr lang="en-US" dirty="0" smtClean="0"/>
              <a:t>Tense</a:t>
            </a:r>
          </a:p>
          <a:p>
            <a:r>
              <a:rPr lang="en-US" dirty="0" smtClean="0"/>
              <a:t>Aspect</a:t>
            </a:r>
          </a:p>
          <a:p>
            <a:r>
              <a:rPr lang="en-US" dirty="0" smtClean="0"/>
              <a:t>Mood (modality)</a:t>
            </a:r>
          </a:p>
          <a:p>
            <a:r>
              <a:rPr lang="en-US" dirty="0" err="1" smtClean="0"/>
              <a:t>Evidentiality</a:t>
            </a:r>
            <a:endParaRPr lang="en-US" dirty="0" smtClean="0"/>
          </a:p>
        </p:txBody>
      </p:sp>
    </p:spTree>
    <p:extLst>
      <p:ext uri="{BB962C8B-B14F-4D97-AF65-F5344CB8AC3E}">
        <p14:creationId xmlns:p14="http://schemas.microsoft.com/office/powerpoint/2010/main" val="3489431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important dimensions</a:t>
            </a:r>
            <a:endParaRPr lang="en-US" dirty="0"/>
          </a:p>
        </p:txBody>
      </p:sp>
      <p:sp>
        <p:nvSpPr>
          <p:cNvPr id="3" name="Content Placeholder 2"/>
          <p:cNvSpPr>
            <a:spLocks noGrp="1"/>
          </p:cNvSpPr>
          <p:nvPr>
            <p:ph idx="1"/>
          </p:nvPr>
        </p:nvSpPr>
        <p:spPr/>
        <p:txBody>
          <a:bodyPr>
            <a:normAutofit/>
          </a:bodyPr>
          <a:lstStyle/>
          <a:p>
            <a:r>
              <a:rPr lang="en-US" sz="4400" dirty="0" smtClean="0"/>
              <a:t>Situation type</a:t>
            </a:r>
          </a:p>
          <a:p>
            <a:r>
              <a:rPr lang="en-US" sz="4400" dirty="0" smtClean="0"/>
              <a:t>Tense</a:t>
            </a:r>
          </a:p>
          <a:p>
            <a:r>
              <a:rPr lang="en-US" sz="4400" dirty="0" smtClean="0"/>
              <a:t>Aspect </a:t>
            </a:r>
            <a:endParaRPr lang="en-US" sz="4400" dirty="0"/>
          </a:p>
        </p:txBody>
      </p:sp>
    </p:spTree>
    <p:extLst>
      <p:ext uri="{BB962C8B-B14F-4D97-AF65-F5344CB8AC3E}">
        <p14:creationId xmlns:p14="http://schemas.microsoft.com/office/powerpoint/2010/main" val="2508768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 types</a:t>
            </a:r>
            <a:endParaRPr lang="en-US" dirty="0"/>
          </a:p>
        </p:txBody>
      </p:sp>
      <p:sp>
        <p:nvSpPr>
          <p:cNvPr id="3" name="Content Placeholder 2"/>
          <p:cNvSpPr>
            <a:spLocks noGrp="1"/>
          </p:cNvSpPr>
          <p:nvPr>
            <p:ph idx="1"/>
          </p:nvPr>
        </p:nvSpPr>
        <p:spPr>
          <a:xfrm>
            <a:off x="773111" y="1435100"/>
            <a:ext cx="10059989" cy="5105400"/>
          </a:xfrm>
        </p:spPr>
        <p:txBody>
          <a:bodyPr>
            <a:normAutofit/>
          </a:bodyPr>
          <a:lstStyle/>
          <a:p>
            <a:r>
              <a:rPr lang="en-US" sz="2800" dirty="0" smtClean="0"/>
              <a:t>Situation type is label for the typology of situations encoded in the semantics of a language.</a:t>
            </a:r>
          </a:p>
          <a:p>
            <a:r>
              <a:rPr lang="en-US" sz="2800" dirty="0" smtClean="0"/>
              <a:t>Example: states</a:t>
            </a:r>
          </a:p>
          <a:p>
            <a:r>
              <a:rPr lang="en-US" sz="2800" dirty="0" smtClean="0"/>
              <a:t>Mike likes sushi.</a:t>
            </a:r>
          </a:p>
          <a:p>
            <a:r>
              <a:rPr lang="en-US" sz="2800" dirty="0" smtClean="0"/>
              <a:t>Contrasted with dynamic situations</a:t>
            </a:r>
          </a:p>
          <a:p>
            <a:r>
              <a:rPr lang="en-US" sz="2800" dirty="0" smtClean="0"/>
              <a:t>Joe is learning Tae Kwon Do.</a:t>
            </a:r>
          </a:p>
          <a:p>
            <a:r>
              <a:rPr lang="en-US" sz="2800" dirty="0" smtClean="0"/>
              <a:t>Reflected in choice of lexical items. (English </a:t>
            </a:r>
            <a:r>
              <a:rPr lang="en-US" sz="2800" dirty="0" smtClean="0">
                <a:sym typeface="Wingdings" panose="05000000000000000000" pitchFamily="2" charset="2"/>
              </a:rPr>
              <a:t> adjectives for ____, verbs for _____)</a:t>
            </a:r>
            <a:endParaRPr lang="en-US" sz="2800" dirty="0" smtClean="0"/>
          </a:p>
          <a:p>
            <a:endParaRPr lang="en-US" dirty="0"/>
          </a:p>
        </p:txBody>
      </p:sp>
    </p:spTree>
    <p:extLst>
      <p:ext uri="{BB962C8B-B14F-4D97-AF65-F5344CB8AC3E}">
        <p14:creationId xmlns:p14="http://schemas.microsoft.com/office/powerpoint/2010/main" val="21543592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317500"/>
            <a:ext cx="10274300" cy="6197600"/>
          </a:xfrm>
        </p:spPr>
        <p:txBody>
          <a:bodyPr>
            <a:normAutofit/>
          </a:bodyPr>
          <a:lstStyle/>
          <a:p>
            <a:r>
              <a:rPr lang="en-US" sz="3200" dirty="0" smtClean="0"/>
              <a:t>But there are also stative verbs</a:t>
            </a:r>
          </a:p>
          <a:p>
            <a:r>
              <a:rPr lang="en-US" sz="3200" i="1" dirty="0" smtClean="0"/>
              <a:t>Be, have, remain, know, love </a:t>
            </a:r>
            <a:r>
              <a:rPr lang="en-US" sz="3200" dirty="0" smtClean="0"/>
              <a:t>etc.</a:t>
            </a:r>
          </a:p>
          <a:p>
            <a:r>
              <a:rPr lang="en-US" sz="3200" dirty="0" smtClean="0"/>
              <a:t>Adjectives and stative verbs are inherently static.</a:t>
            </a:r>
          </a:p>
          <a:p>
            <a:r>
              <a:rPr lang="en-US" sz="3200" dirty="0" smtClean="0"/>
              <a:t>It is a part of their lexical semantics to portray a static situation type.</a:t>
            </a:r>
          </a:p>
          <a:p>
            <a:r>
              <a:rPr lang="en-US" sz="3200" dirty="0" smtClean="0"/>
              <a:t>SLPs and ILPs</a:t>
            </a:r>
          </a:p>
          <a:p>
            <a:r>
              <a:rPr lang="en-US" sz="3200" dirty="0" smtClean="0"/>
              <a:t>Tense– in relation to now.</a:t>
            </a:r>
          </a:p>
          <a:p>
            <a:r>
              <a:rPr lang="en-US" sz="3200" dirty="0" smtClean="0"/>
              <a:t>Aspect—more the internal temporal nature of situation, how it is/was happening.</a:t>
            </a:r>
          </a:p>
          <a:p>
            <a:r>
              <a:rPr lang="en-US" sz="3200" dirty="0" err="1" smtClean="0"/>
              <a:t>Eg</a:t>
            </a:r>
            <a:r>
              <a:rPr lang="en-US" sz="3200" dirty="0" smtClean="0"/>
              <a:t>. completed, ongoing process, unfinished etc.</a:t>
            </a:r>
            <a:endParaRPr lang="en-US" sz="3200" dirty="0"/>
          </a:p>
        </p:txBody>
      </p:sp>
    </p:spTree>
    <p:extLst>
      <p:ext uri="{BB962C8B-B14F-4D97-AF65-F5344CB8AC3E}">
        <p14:creationId xmlns:p14="http://schemas.microsoft.com/office/powerpoint/2010/main" val="28088022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Riemer</a:t>
            </a:r>
            <a:r>
              <a:rPr lang="en-US" dirty="0" smtClean="0"/>
              <a:t>, 314</a:t>
            </a:r>
            <a:endParaRPr lang="en-US" dirty="0"/>
          </a:p>
        </p:txBody>
      </p:sp>
      <p:sp>
        <p:nvSpPr>
          <p:cNvPr id="3" name="Content Placeholder 2"/>
          <p:cNvSpPr>
            <a:spLocks noGrp="1"/>
          </p:cNvSpPr>
          <p:nvPr>
            <p:ph idx="1"/>
          </p:nvPr>
        </p:nvSpPr>
        <p:spPr>
          <a:xfrm>
            <a:off x="735012" y="1964018"/>
            <a:ext cx="10758488" cy="4195481"/>
          </a:xfrm>
        </p:spPr>
        <p:txBody>
          <a:bodyPr>
            <a:normAutofit/>
          </a:bodyPr>
          <a:lstStyle/>
          <a:p>
            <a:r>
              <a:rPr lang="en-US" sz="2800" dirty="0" smtClean="0"/>
              <a:t>Tenses are about the </a:t>
            </a:r>
            <a:r>
              <a:rPr lang="en-US" sz="2800" u="sng" dirty="0" smtClean="0"/>
              <a:t>event IN time.</a:t>
            </a:r>
          </a:p>
          <a:p>
            <a:r>
              <a:rPr lang="en-US" sz="2800" dirty="0" smtClean="0"/>
              <a:t>(whether it is located in the past, present or future)</a:t>
            </a:r>
          </a:p>
          <a:p>
            <a:r>
              <a:rPr lang="en-US" sz="2800" dirty="0" smtClean="0"/>
              <a:t>Where it is in time…</a:t>
            </a:r>
          </a:p>
          <a:p>
            <a:r>
              <a:rPr lang="en-US" sz="2800" dirty="0"/>
              <a:t> </a:t>
            </a:r>
            <a:endParaRPr lang="en-US" sz="2800" dirty="0" smtClean="0"/>
          </a:p>
          <a:p>
            <a:r>
              <a:rPr lang="en-US" sz="2800" dirty="0" smtClean="0"/>
              <a:t>Aspect are about time moving through the event.</a:t>
            </a:r>
          </a:p>
          <a:p>
            <a:r>
              <a:rPr lang="en-US" sz="2800" dirty="0" smtClean="0"/>
              <a:t>They’re about </a:t>
            </a:r>
            <a:r>
              <a:rPr lang="en-US" sz="2800" u="sng" dirty="0" smtClean="0"/>
              <a:t>time IN the event.</a:t>
            </a:r>
            <a:endParaRPr lang="en-US" sz="2800" u="sng" dirty="0"/>
          </a:p>
        </p:txBody>
      </p:sp>
    </p:spTree>
    <p:extLst>
      <p:ext uri="{BB962C8B-B14F-4D97-AF65-F5344CB8AC3E}">
        <p14:creationId xmlns:p14="http://schemas.microsoft.com/office/powerpoint/2010/main" val="3654538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and situation types</a:t>
            </a:r>
            <a:endParaRPr lang="en-US" dirty="0"/>
          </a:p>
        </p:txBody>
      </p:sp>
      <p:sp>
        <p:nvSpPr>
          <p:cNvPr id="3" name="Content Placeholder 2"/>
          <p:cNvSpPr>
            <a:spLocks noGrp="1"/>
          </p:cNvSpPr>
          <p:nvPr>
            <p:ph idx="1"/>
          </p:nvPr>
        </p:nvSpPr>
        <p:spPr/>
        <p:txBody>
          <a:bodyPr/>
          <a:lstStyle/>
          <a:p>
            <a:r>
              <a:rPr lang="en-US" sz="3600" dirty="0" smtClean="0"/>
              <a:t>So, we see that certain lexical categories (verbs) inherently describe situation types (states or dynamic processes or events)</a:t>
            </a:r>
          </a:p>
          <a:p>
            <a:endParaRPr lang="en-US" dirty="0"/>
          </a:p>
        </p:txBody>
      </p:sp>
    </p:spTree>
    <p:extLst>
      <p:ext uri="{BB962C8B-B14F-4D97-AF65-F5344CB8AC3E}">
        <p14:creationId xmlns:p14="http://schemas.microsoft.com/office/powerpoint/2010/main" val="1980654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Stative Verbs</a:t>
            </a:r>
            <a:endParaRPr lang="en-US" dirty="0"/>
          </a:p>
        </p:txBody>
      </p:sp>
      <p:sp>
        <p:nvSpPr>
          <p:cNvPr id="3" name="Content Placeholder 2"/>
          <p:cNvSpPr>
            <a:spLocks noGrp="1"/>
          </p:cNvSpPr>
          <p:nvPr>
            <p:ph idx="1"/>
          </p:nvPr>
        </p:nvSpPr>
        <p:spPr/>
        <p:txBody>
          <a:bodyPr/>
          <a:lstStyle/>
          <a:p>
            <a:r>
              <a:rPr lang="en-US" sz="3200" dirty="0" smtClean="0"/>
              <a:t>Steady state</a:t>
            </a:r>
          </a:p>
          <a:p>
            <a:r>
              <a:rPr lang="en-US" sz="3200" dirty="0" smtClean="0"/>
              <a:t>No internal phases or changes</a:t>
            </a:r>
          </a:p>
          <a:p>
            <a:r>
              <a:rPr lang="en-US" sz="3200" dirty="0" smtClean="0"/>
              <a:t>Speaker does not focus overtly on the beginning or end of the state</a:t>
            </a:r>
          </a:p>
          <a:p>
            <a:r>
              <a:rPr lang="en-US" sz="3200" dirty="0" smtClean="0"/>
              <a:t>Mike hated speaking in public</a:t>
            </a:r>
          </a:p>
          <a:p>
            <a:endParaRPr lang="en-US" sz="3200" dirty="0"/>
          </a:p>
          <a:p>
            <a:r>
              <a:rPr lang="en-US" sz="3200" dirty="0" smtClean="0"/>
              <a:t>Mike learned to speak in public</a:t>
            </a:r>
          </a:p>
          <a:p>
            <a:endParaRPr lang="en-US" dirty="0" smtClean="0"/>
          </a:p>
          <a:p>
            <a:endParaRPr lang="en-US" dirty="0"/>
          </a:p>
        </p:txBody>
      </p:sp>
    </p:spTree>
    <p:extLst>
      <p:ext uri="{BB962C8B-B14F-4D97-AF65-F5344CB8AC3E}">
        <p14:creationId xmlns:p14="http://schemas.microsoft.com/office/powerpoint/2010/main" val="163130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helpful tests…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300" y="1266032"/>
            <a:ext cx="5321299" cy="5321299"/>
          </a:xfrm>
        </p:spPr>
      </p:pic>
    </p:spTree>
    <p:extLst>
      <p:ext uri="{BB962C8B-B14F-4D97-AF65-F5344CB8AC3E}">
        <p14:creationId xmlns:p14="http://schemas.microsoft.com/office/powerpoint/2010/main" val="236884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2 (with definitions)</a:t>
            </a:r>
            <a:endParaRPr lang="en-US" dirty="0"/>
          </a:p>
        </p:txBody>
      </p:sp>
      <p:sp>
        <p:nvSpPr>
          <p:cNvPr id="3" name="Content Placeholder 2"/>
          <p:cNvSpPr>
            <a:spLocks noGrp="1"/>
          </p:cNvSpPr>
          <p:nvPr>
            <p:ph idx="1"/>
          </p:nvPr>
        </p:nvSpPr>
        <p:spPr>
          <a:xfrm>
            <a:off x="437322" y="1778000"/>
            <a:ext cx="11595652" cy="4838700"/>
          </a:xfrm>
        </p:spPr>
        <p:txBody>
          <a:bodyPr>
            <a:noAutofit/>
          </a:bodyPr>
          <a:lstStyle/>
          <a:p>
            <a:r>
              <a:rPr lang="en-US" sz="3200" dirty="0" smtClean="0"/>
              <a:t>Is our definition exact?  Is it accurate. Meaning is a kind of knowledge.</a:t>
            </a:r>
          </a:p>
          <a:p>
            <a:r>
              <a:rPr lang="en-US" sz="3200" dirty="0" smtClean="0"/>
              <a:t>Whale</a:t>
            </a:r>
          </a:p>
          <a:p>
            <a:r>
              <a:rPr lang="en-US" sz="3200" dirty="0" smtClean="0"/>
              <a:t>Guangzhou</a:t>
            </a:r>
          </a:p>
          <a:p>
            <a:r>
              <a:rPr lang="en-US" sz="3200" dirty="0" smtClean="0"/>
              <a:t>Volts, Amps, </a:t>
            </a:r>
          </a:p>
          <a:p>
            <a:r>
              <a:rPr lang="en-US" sz="3200" dirty="0" smtClean="0"/>
              <a:t>Do our words then have different meaning?</a:t>
            </a:r>
          </a:p>
          <a:p>
            <a:r>
              <a:rPr lang="en-US" sz="3200" dirty="0" smtClean="0"/>
              <a:t>God/Allah</a:t>
            </a:r>
          </a:p>
          <a:p>
            <a:r>
              <a:rPr lang="en-US" sz="3200" dirty="0" smtClean="0"/>
              <a:t>God/God</a:t>
            </a:r>
          </a:p>
          <a:p>
            <a:r>
              <a:rPr lang="en-US" sz="3200" dirty="0" smtClean="0"/>
              <a:t>Linguistic knowledge vs encyclopedic knowledge</a:t>
            </a:r>
            <a:endParaRPr lang="en-US" sz="3200" dirty="0"/>
          </a:p>
        </p:txBody>
      </p:sp>
    </p:spTree>
    <p:extLst>
      <p:ext uri="{BB962C8B-B14F-4D97-AF65-F5344CB8AC3E}">
        <p14:creationId xmlns:p14="http://schemas.microsoft.com/office/powerpoint/2010/main" val="41578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grammatical differences</a:t>
            </a:r>
            <a:endParaRPr lang="en-US" dirty="0"/>
          </a:p>
        </p:txBody>
      </p:sp>
      <p:sp>
        <p:nvSpPr>
          <p:cNvPr id="3" name="Content Placeholder 2"/>
          <p:cNvSpPr>
            <a:spLocks noGrp="1"/>
          </p:cNvSpPr>
          <p:nvPr>
            <p:ph idx="1"/>
          </p:nvPr>
        </p:nvSpPr>
        <p:spPr/>
        <p:txBody>
          <a:bodyPr>
            <a:normAutofit/>
          </a:bodyPr>
          <a:lstStyle/>
          <a:p>
            <a:r>
              <a:rPr lang="en-US" sz="3200" dirty="0" smtClean="0"/>
              <a:t>I am learning Dutch</a:t>
            </a:r>
          </a:p>
          <a:p>
            <a:r>
              <a:rPr lang="en-US" sz="3200" dirty="0" smtClean="0"/>
              <a:t>*I am knowing Dutch</a:t>
            </a:r>
          </a:p>
          <a:p>
            <a:endParaRPr lang="en-US" sz="3200" dirty="0"/>
          </a:p>
          <a:p>
            <a:r>
              <a:rPr lang="en-US" sz="3200" dirty="0" smtClean="0"/>
              <a:t>But …</a:t>
            </a:r>
          </a:p>
          <a:p>
            <a:r>
              <a:rPr lang="en-US" sz="3200" dirty="0" smtClean="0"/>
              <a:t>I’m loving it.</a:t>
            </a:r>
            <a:endParaRPr lang="en-US" sz="3200" dirty="0"/>
          </a:p>
        </p:txBody>
      </p:sp>
    </p:spTree>
    <p:extLst>
      <p:ext uri="{BB962C8B-B14F-4D97-AF65-F5344CB8AC3E}">
        <p14:creationId xmlns:p14="http://schemas.microsoft.com/office/powerpoint/2010/main" val="21178314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1" y="147918"/>
            <a:ext cx="11050589" cy="1400530"/>
          </a:xfrm>
        </p:spPr>
        <p:txBody>
          <a:bodyPr/>
          <a:lstStyle/>
          <a:p>
            <a:r>
              <a:rPr lang="en-US" dirty="0" smtClean="0"/>
              <a:t>That was with –</a:t>
            </a:r>
            <a:r>
              <a:rPr lang="en-US" dirty="0" err="1" smtClean="0"/>
              <a:t>ing</a:t>
            </a:r>
            <a:r>
              <a:rPr lang="en-US" dirty="0" smtClean="0"/>
              <a:t/>
            </a:r>
            <a:br>
              <a:rPr lang="en-US" dirty="0" smtClean="0"/>
            </a:br>
            <a:r>
              <a:rPr lang="en-US" dirty="0" smtClean="0"/>
              <a:t>also with imperatives</a:t>
            </a:r>
            <a:endParaRPr lang="en-US" dirty="0"/>
          </a:p>
        </p:txBody>
      </p:sp>
      <p:sp>
        <p:nvSpPr>
          <p:cNvPr id="3" name="Content Placeholder 2"/>
          <p:cNvSpPr>
            <a:spLocks noGrp="1"/>
          </p:cNvSpPr>
          <p:nvPr>
            <p:ph idx="1"/>
          </p:nvPr>
        </p:nvSpPr>
        <p:spPr>
          <a:xfrm>
            <a:off x="647700" y="1676400"/>
            <a:ext cx="10858500" cy="5041900"/>
          </a:xfrm>
        </p:spPr>
        <p:txBody>
          <a:bodyPr>
            <a:noAutofit/>
          </a:bodyPr>
          <a:lstStyle/>
          <a:p>
            <a:r>
              <a:rPr lang="en-US" sz="2800" dirty="0" smtClean="0"/>
              <a:t>Learn Dutch!</a:t>
            </a:r>
          </a:p>
          <a:p>
            <a:r>
              <a:rPr lang="en-US" sz="2800" dirty="0" smtClean="0"/>
              <a:t>?Know Dutch!</a:t>
            </a:r>
          </a:p>
          <a:p>
            <a:r>
              <a:rPr lang="en-US" sz="2800" dirty="0" smtClean="0"/>
              <a:t>?Hate Dutch!</a:t>
            </a:r>
          </a:p>
          <a:p>
            <a:endParaRPr lang="en-US" sz="2800" dirty="0" smtClean="0"/>
          </a:p>
          <a:p>
            <a:r>
              <a:rPr lang="en-US" sz="2800" dirty="0" smtClean="0"/>
              <a:t>but</a:t>
            </a:r>
            <a:endParaRPr lang="en-US" sz="2800" dirty="0"/>
          </a:p>
          <a:p>
            <a:r>
              <a:rPr lang="en-US" sz="2800" dirty="0" smtClean="0"/>
              <a:t>Love me!</a:t>
            </a:r>
          </a:p>
          <a:p>
            <a:r>
              <a:rPr lang="en-US" sz="2800" dirty="0" smtClean="0"/>
              <a:t>Realize ___</a:t>
            </a:r>
          </a:p>
          <a:p>
            <a:r>
              <a:rPr lang="en-US" sz="2800" dirty="0" smtClean="0"/>
              <a:t>Know the author’s ____</a:t>
            </a:r>
          </a:p>
          <a:p>
            <a:r>
              <a:rPr lang="en-US" sz="2800" dirty="0" smtClean="0"/>
              <a:t>Fear the lord!</a:t>
            </a:r>
            <a:endParaRPr lang="en-US" sz="2800" dirty="0"/>
          </a:p>
        </p:txBody>
      </p:sp>
    </p:spTree>
    <p:extLst>
      <p:ext uri="{BB962C8B-B14F-4D97-AF65-F5344CB8AC3E}">
        <p14:creationId xmlns:p14="http://schemas.microsoft.com/office/powerpoint/2010/main" val="21094026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Verbs</a:t>
            </a:r>
            <a:endParaRPr lang="en-US" dirty="0"/>
          </a:p>
        </p:txBody>
      </p:sp>
      <p:sp>
        <p:nvSpPr>
          <p:cNvPr id="3" name="Content Placeholder 2"/>
          <p:cNvSpPr>
            <a:spLocks noGrp="1"/>
          </p:cNvSpPr>
          <p:nvPr>
            <p:ph idx="1"/>
          </p:nvPr>
        </p:nvSpPr>
        <p:spPr>
          <a:xfrm>
            <a:off x="1103312" y="1409700"/>
            <a:ext cx="8946541" cy="5143500"/>
          </a:xfrm>
        </p:spPr>
        <p:txBody>
          <a:bodyPr>
            <a:noAutofit/>
          </a:bodyPr>
          <a:lstStyle/>
          <a:p>
            <a:r>
              <a:rPr lang="en-US" sz="2400" dirty="0" smtClean="0"/>
              <a:t>Durative—lasts for a period of time</a:t>
            </a:r>
          </a:p>
          <a:p>
            <a:pPr lvl="1"/>
            <a:r>
              <a:rPr lang="en-US" sz="2000" dirty="0" smtClean="0"/>
              <a:t>John slept</a:t>
            </a:r>
          </a:p>
          <a:p>
            <a:r>
              <a:rPr lang="en-US" sz="2400" dirty="0" smtClean="0"/>
              <a:t>Punctual—instantaneous, almost no time, also </a:t>
            </a:r>
            <a:r>
              <a:rPr lang="en-US" sz="2400" dirty="0" err="1" smtClean="0"/>
              <a:t>semelfactive</a:t>
            </a:r>
            <a:endParaRPr lang="en-US" sz="2400" dirty="0" smtClean="0"/>
          </a:p>
          <a:p>
            <a:pPr lvl="1"/>
            <a:r>
              <a:rPr lang="en-US" sz="2000" dirty="0" smtClean="0"/>
              <a:t>John coughed.  Flash, shoot, knock, sneeze, blink</a:t>
            </a:r>
          </a:p>
          <a:p>
            <a:pPr lvl="1"/>
            <a:r>
              <a:rPr lang="en-US" sz="2000" dirty="0" err="1" smtClean="0"/>
              <a:t>Semelfactive</a:t>
            </a:r>
            <a:r>
              <a:rPr lang="en-US" sz="2000" dirty="0" smtClean="0"/>
              <a:t> verb + durative adverbial= iterative interpretation</a:t>
            </a:r>
          </a:p>
          <a:p>
            <a:pPr lvl="1"/>
            <a:r>
              <a:rPr lang="en-US" sz="2000" dirty="0" smtClean="0"/>
              <a:t>Fred coughed all night.</a:t>
            </a:r>
          </a:p>
          <a:p>
            <a:pPr lvl="1"/>
            <a:r>
              <a:rPr lang="en-US" sz="2000" dirty="0" smtClean="0"/>
              <a:t>Cf. Fred slept all night.</a:t>
            </a:r>
            <a:endParaRPr lang="en-US" sz="2000" dirty="0"/>
          </a:p>
          <a:p>
            <a:pPr lvl="1"/>
            <a:endParaRPr lang="en-US" sz="2000" dirty="0" smtClean="0"/>
          </a:p>
          <a:p>
            <a:r>
              <a:rPr lang="en-US" sz="2400" dirty="0" smtClean="0"/>
              <a:t>Telic (bounded)</a:t>
            </a:r>
          </a:p>
          <a:p>
            <a:r>
              <a:rPr lang="en-US" sz="2400" dirty="0" smtClean="0"/>
              <a:t>Atelic (unbounded)</a:t>
            </a:r>
            <a:endParaRPr lang="en-US" sz="2400" dirty="0"/>
          </a:p>
        </p:txBody>
      </p:sp>
    </p:spTree>
    <p:extLst>
      <p:ext uri="{BB962C8B-B14F-4D97-AF65-F5344CB8AC3E}">
        <p14:creationId xmlns:p14="http://schemas.microsoft.com/office/powerpoint/2010/main" val="17098116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1" y="452718"/>
            <a:ext cx="11264900" cy="1400530"/>
          </a:xfrm>
        </p:spPr>
        <p:txBody>
          <a:bodyPr/>
          <a:lstStyle/>
          <a:p>
            <a:r>
              <a:rPr lang="en-US" dirty="0" smtClean="0"/>
              <a:t>Telic (bounded) vs atelic (unbounded)</a:t>
            </a:r>
            <a:endParaRPr lang="en-US" dirty="0"/>
          </a:p>
        </p:txBody>
      </p:sp>
      <p:sp>
        <p:nvSpPr>
          <p:cNvPr id="3" name="Content Placeholder 2"/>
          <p:cNvSpPr>
            <a:spLocks noGrp="1"/>
          </p:cNvSpPr>
          <p:nvPr>
            <p:ph idx="1"/>
          </p:nvPr>
        </p:nvSpPr>
        <p:spPr>
          <a:xfrm>
            <a:off x="457200" y="1358900"/>
            <a:ext cx="11163300" cy="5168900"/>
          </a:xfrm>
        </p:spPr>
        <p:txBody>
          <a:bodyPr>
            <a:normAutofit/>
          </a:bodyPr>
          <a:lstStyle/>
          <a:p>
            <a:r>
              <a:rPr lang="en-US" sz="2800" dirty="0" smtClean="0"/>
              <a:t>Telic– processes that are seen as having a natural completion.</a:t>
            </a:r>
          </a:p>
          <a:p>
            <a:r>
              <a:rPr lang="en-US" sz="2800" dirty="0" smtClean="0"/>
              <a:t>Harry was building a raft.</a:t>
            </a:r>
          </a:p>
          <a:p>
            <a:r>
              <a:rPr lang="en-US" sz="2800" dirty="0" smtClean="0"/>
              <a:t>Harry was gazing at the sea.</a:t>
            </a:r>
          </a:p>
          <a:p>
            <a:pPr lvl="1"/>
            <a:r>
              <a:rPr lang="en-US" sz="2400" dirty="0" smtClean="0"/>
              <a:t>Interrupt these processes</a:t>
            </a:r>
          </a:p>
          <a:p>
            <a:pPr lvl="1"/>
            <a:r>
              <a:rPr lang="en-US" sz="2400" dirty="0" smtClean="0"/>
              <a:t>Harry gazed at the sea.  </a:t>
            </a:r>
          </a:p>
          <a:p>
            <a:pPr lvl="1"/>
            <a:r>
              <a:rPr lang="en-US" sz="2400" dirty="0" smtClean="0"/>
              <a:t>OK</a:t>
            </a:r>
          </a:p>
          <a:p>
            <a:pPr lvl="1"/>
            <a:r>
              <a:rPr lang="en-US" sz="2400" dirty="0" smtClean="0"/>
              <a:t>Harry built a raft. MAYBE.  </a:t>
            </a:r>
          </a:p>
          <a:p>
            <a:pPr lvl="1"/>
            <a:r>
              <a:rPr lang="en-US" sz="2400" dirty="0" smtClean="0"/>
              <a:t>We don’t know if he finished.</a:t>
            </a:r>
            <a:endParaRPr lang="en-US" sz="2400" dirty="0"/>
          </a:p>
        </p:txBody>
      </p:sp>
    </p:spTree>
    <p:extLst>
      <p:ext uri="{BB962C8B-B14F-4D97-AF65-F5344CB8AC3E}">
        <p14:creationId xmlns:p14="http://schemas.microsoft.com/office/powerpoint/2010/main" val="935994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to table 5.41</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341" t="21302" r="4625" b="9383"/>
          <a:stretch/>
        </p:blipFill>
        <p:spPr>
          <a:xfrm>
            <a:off x="863600" y="1383888"/>
            <a:ext cx="9702800" cy="51566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7588212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Vendler</a:t>
            </a:r>
            <a:r>
              <a:rPr lang="en-US" dirty="0" smtClean="0"/>
              <a:t>, 1967</a:t>
            </a:r>
            <a:endParaRPr lang="en-US" dirty="0"/>
          </a:p>
        </p:txBody>
      </p:sp>
      <p:sp>
        <p:nvSpPr>
          <p:cNvPr id="3" name="Content Placeholder 2"/>
          <p:cNvSpPr>
            <a:spLocks noGrp="1"/>
          </p:cNvSpPr>
          <p:nvPr>
            <p:ph idx="1"/>
          </p:nvPr>
        </p:nvSpPr>
        <p:spPr>
          <a:xfrm>
            <a:off x="774700" y="1600200"/>
            <a:ext cx="9275153" cy="4648199"/>
          </a:xfrm>
        </p:spPr>
        <p:txBody>
          <a:bodyPr>
            <a:normAutofit/>
          </a:bodyPr>
          <a:lstStyle/>
          <a:p>
            <a:r>
              <a:rPr lang="en-US" sz="3200" dirty="0" smtClean="0"/>
              <a:t>States</a:t>
            </a:r>
          </a:p>
          <a:p>
            <a:r>
              <a:rPr lang="en-US" sz="3200" dirty="0" smtClean="0"/>
              <a:t>Activities (unbounded processes)</a:t>
            </a:r>
          </a:p>
          <a:p>
            <a:r>
              <a:rPr lang="en-US" sz="3200" dirty="0" smtClean="0"/>
              <a:t>Accomplishments (bounded processes)</a:t>
            </a:r>
          </a:p>
          <a:p>
            <a:r>
              <a:rPr lang="en-US" sz="3200" dirty="0" smtClean="0"/>
              <a:t>Achievements (point events)</a:t>
            </a:r>
          </a:p>
          <a:p>
            <a:pPr lvl="1"/>
            <a:r>
              <a:rPr lang="en-US" sz="2800" dirty="0" smtClean="0"/>
              <a:t>Smith made this distinction:</a:t>
            </a:r>
          </a:p>
          <a:p>
            <a:r>
              <a:rPr lang="en-US" sz="3200" dirty="0" err="1" smtClean="0"/>
              <a:t>Semeltfactives</a:t>
            </a:r>
            <a:endParaRPr lang="en-US" sz="3200" dirty="0" smtClean="0"/>
          </a:p>
          <a:p>
            <a:r>
              <a:rPr lang="en-US" sz="3200" dirty="0" err="1" smtClean="0"/>
              <a:t>Acievements</a:t>
            </a:r>
            <a:r>
              <a:rPr lang="en-US" sz="3200" dirty="0" smtClean="0"/>
              <a:t> </a:t>
            </a:r>
            <a:endParaRPr lang="en-US" sz="3200" dirty="0"/>
          </a:p>
        </p:txBody>
      </p:sp>
    </p:spTree>
    <p:extLst>
      <p:ext uri="{BB962C8B-B14F-4D97-AF65-F5344CB8AC3E}">
        <p14:creationId xmlns:p14="http://schemas.microsoft.com/office/powerpoint/2010/main" val="8247318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for situation types</a:t>
            </a:r>
            <a:endParaRPr lang="en-US" dirty="0"/>
          </a:p>
        </p:txBody>
      </p:sp>
      <p:sp>
        <p:nvSpPr>
          <p:cNvPr id="3" name="Content Placeholder 2"/>
          <p:cNvSpPr>
            <a:spLocks noGrp="1"/>
          </p:cNvSpPr>
          <p:nvPr>
            <p:ph idx="1"/>
          </p:nvPr>
        </p:nvSpPr>
        <p:spPr>
          <a:xfrm>
            <a:off x="646111" y="1346200"/>
            <a:ext cx="10326689" cy="5181600"/>
          </a:xfrm>
        </p:spPr>
        <p:txBody>
          <a:bodyPr>
            <a:normAutofit/>
          </a:bodyPr>
          <a:lstStyle/>
          <a:p>
            <a:r>
              <a:rPr lang="en-US" sz="2800" dirty="0" smtClean="0"/>
              <a:t>Or diagnostics (thesis)</a:t>
            </a:r>
          </a:p>
          <a:p>
            <a:r>
              <a:rPr lang="en-US" sz="2800" b="1" u="sng" dirty="0" smtClean="0"/>
              <a:t>Statives:</a:t>
            </a:r>
          </a:p>
          <a:p>
            <a:r>
              <a:rPr lang="en-US" sz="2800" dirty="0" smtClean="0"/>
              <a:t>Only non-statives occur in the progressive</a:t>
            </a:r>
          </a:p>
          <a:p>
            <a:r>
              <a:rPr lang="en-US" sz="2800" dirty="0" smtClean="0"/>
              <a:t>Similarly imperatives</a:t>
            </a:r>
          </a:p>
          <a:p>
            <a:r>
              <a:rPr lang="en-US" sz="2800" dirty="0" smtClean="0"/>
              <a:t>Simple present verb forms (refer to current time of speaking with statives, but have habitual reading with non-statives)</a:t>
            </a:r>
          </a:p>
          <a:p>
            <a:r>
              <a:rPr lang="en-US" sz="2800" dirty="0" smtClean="0"/>
              <a:t>Frame “what happened was…”</a:t>
            </a:r>
          </a:p>
          <a:p>
            <a:r>
              <a:rPr lang="en-US" sz="2800" dirty="0" smtClean="0"/>
              <a:t>Less effective is the stative + complement “finish”.</a:t>
            </a:r>
            <a:endParaRPr lang="en-US" sz="2800" dirty="0"/>
          </a:p>
        </p:txBody>
      </p:sp>
    </p:spTree>
    <p:extLst>
      <p:ext uri="{BB962C8B-B14F-4D97-AF65-F5344CB8AC3E}">
        <p14:creationId xmlns:p14="http://schemas.microsoft.com/office/powerpoint/2010/main" val="34238155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9982"/>
          </a:xfrm>
        </p:spPr>
        <p:txBody>
          <a:bodyPr/>
          <a:lstStyle/>
          <a:p>
            <a:r>
              <a:rPr lang="en-US" dirty="0" smtClean="0"/>
              <a:t>More tests…</a:t>
            </a:r>
            <a:endParaRPr lang="en-US" dirty="0"/>
          </a:p>
        </p:txBody>
      </p:sp>
      <p:sp>
        <p:nvSpPr>
          <p:cNvPr id="3" name="Content Placeholder 2"/>
          <p:cNvSpPr>
            <a:spLocks noGrp="1"/>
          </p:cNvSpPr>
          <p:nvPr>
            <p:ph idx="1"/>
          </p:nvPr>
        </p:nvSpPr>
        <p:spPr>
          <a:xfrm>
            <a:off x="646112" y="1447800"/>
            <a:ext cx="10618788" cy="5105400"/>
          </a:xfrm>
        </p:spPr>
        <p:txBody>
          <a:bodyPr>
            <a:noAutofit/>
          </a:bodyPr>
          <a:lstStyle/>
          <a:p>
            <a:r>
              <a:rPr lang="en-US" sz="2800" b="1" u="sng" dirty="0" err="1" smtClean="0"/>
              <a:t>Duratives</a:t>
            </a:r>
            <a:r>
              <a:rPr lang="en-US" sz="2800" b="1" u="sng" dirty="0" smtClean="0"/>
              <a:t>:</a:t>
            </a:r>
          </a:p>
          <a:p>
            <a:r>
              <a:rPr lang="en-US" sz="2800" dirty="0" smtClean="0"/>
              <a:t>Between Achievement (telic) and activity (atelic) use “in + time period”</a:t>
            </a:r>
          </a:p>
          <a:p>
            <a:r>
              <a:rPr lang="en-US" sz="2800" dirty="0" smtClean="0"/>
              <a:t>Similarly “for + time period”</a:t>
            </a:r>
          </a:p>
          <a:p>
            <a:r>
              <a:rPr lang="en-US" sz="2800" dirty="0" smtClean="0"/>
              <a:t>Finish naturally occurs with accomplishments, not activity or achievement.</a:t>
            </a:r>
          </a:p>
          <a:p>
            <a:r>
              <a:rPr lang="en-US" sz="2800" dirty="0" smtClean="0"/>
              <a:t>“almost” test for accomplishment will give two readings: the described event occurred but was not completed, and it has not occurred at all. Whereas activity and achievement types only have one reading.</a:t>
            </a:r>
            <a:endParaRPr lang="en-US" sz="2800" dirty="0"/>
          </a:p>
        </p:txBody>
      </p:sp>
    </p:spTree>
    <p:extLst>
      <p:ext uri="{BB962C8B-B14F-4D97-AF65-F5344CB8AC3E}">
        <p14:creationId xmlns:p14="http://schemas.microsoft.com/office/powerpoint/2010/main" val="2339816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500" y="685800"/>
            <a:ext cx="10045700" cy="5867400"/>
          </a:xfrm>
        </p:spPr>
        <p:txBody>
          <a:bodyPr>
            <a:normAutofit/>
          </a:bodyPr>
          <a:lstStyle/>
          <a:p>
            <a:r>
              <a:rPr lang="en-US" sz="3200" dirty="0" smtClean="0"/>
              <a:t>“situation type is a characteristic of clauses rather than individual verbs.”</a:t>
            </a:r>
          </a:p>
          <a:p>
            <a:r>
              <a:rPr lang="en-US" sz="3200" dirty="0" smtClean="0"/>
              <a:t>This can be seen in verbs shifting situation types.</a:t>
            </a:r>
          </a:p>
          <a:p>
            <a:pPr lvl="1"/>
            <a:r>
              <a:rPr lang="en-US" sz="2800" dirty="0" smtClean="0"/>
              <a:t>The soup cooled for ten minutes</a:t>
            </a:r>
          </a:p>
          <a:p>
            <a:pPr lvl="1"/>
            <a:r>
              <a:rPr lang="en-US" sz="2800" dirty="0" smtClean="0"/>
              <a:t>(Activity)</a:t>
            </a:r>
          </a:p>
          <a:p>
            <a:pPr lvl="1"/>
            <a:r>
              <a:rPr lang="en-US" sz="2800" dirty="0" smtClean="0"/>
              <a:t>The soup cooled in ten minutes</a:t>
            </a:r>
          </a:p>
          <a:p>
            <a:pPr lvl="1"/>
            <a:r>
              <a:rPr lang="en-US" sz="2800" dirty="0" smtClean="0"/>
              <a:t>(Accomplishment)</a:t>
            </a:r>
            <a:endParaRPr lang="en-US" sz="2800" dirty="0"/>
          </a:p>
        </p:txBody>
      </p:sp>
    </p:spTree>
    <p:extLst>
      <p:ext uri="{BB962C8B-B14F-4D97-AF65-F5344CB8AC3E}">
        <p14:creationId xmlns:p14="http://schemas.microsoft.com/office/powerpoint/2010/main" val="35934718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Tense</a:t>
            </a:r>
            <a:endParaRPr lang="en-US" dirty="0"/>
          </a:p>
        </p:txBody>
      </p:sp>
      <p:sp>
        <p:nvSpPr>
          <p:cNvPr id="3" name="Content Placeholder 2"/>
          <p:cNvSpPr>
            <a:spLocks noGrp="1"/>
          </p:cNvSpPr>
          <p:nvPr>
            <p:ph idx="1"/>
          </p:nvPr>
        </p:nvSpPr>
        <p:spPr>
          <a:xfrm>
            <a:off x="646111" y="1193800"/>
            <a:ext cx="10821989" cy="5448300"/>
          </a:xfrm>
        </p:spPr>
        <p:txBody>
          <a:bodyPr>
            <a:noAutofit/>
          </a:bodyPr>
          <a:lstStyle/>
          <a:p>
            <a:r>
              <a:rPr lang="en-US" sz="2800" dirty="0" smtClean="0"/>
              <a:t>Tense locates a situation relative to some reference in time.</a:t>
            </a:r>
          </a:p>
          <a:p>
            <a:r>
              <a:rPr lang="en-US" sz="2800" dirty="0" smtClean="0"/>
              <a:t>Tense is a deictic system (because the reference point is usually the act of speaking, the utterance).</a:t>
            </a:r>
          </a:p>
          <a:p>
            <a:r>
              <a:rPr lang="en-US" sz="2800" dirty="0" smtClean="0"/>
              <a:t>Deictic systems show relation of space or time to “here and now”</a:t>
            </a:r>
          </a:p>
          <a:p>
            <a:r>
              <a:rPr lang="en-US" sz="2800" dirty="0" smtClean="0"/>
              <a:t>Before…   Over there…</a:t>
            </a:r>
          </a:p>
          <a:p>
            <a:r>
              <a:rPr lang="en-US" sz="2800" dirty="0" smtClean="0"/>
              <a:t>3 common tenses in reference to “now”</a:t>
            </a:r>
          </a:p>
          <a:p>
            <a:r>
              <a:rPr lang="en-US" sz="2800" dirty="0" smtClean="0"/>
              <a:t>Also possible to reference those times to a different point in time.</a:t>
            </a:r>
            <a:endParaRPr lang="en-US" sz="2800" dirty="0"/>
          </a:p>
        </p:txBody>
      </p:sp>
    </p:spTree>
    <p:extLst>
      <p:ext uri="{BB962C8B-B14F-4D97-AF65-F5344CB8AC3E}">
        <p14:creationId xmlns:p14="http://schemas.microsoft.com/office/powerpoint/2010/main" val="3612493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00.xml.rels><?xml version="1.0" encoding="UTF-8" standalone="yes"?>
<Relationships xmlns="http://schemas.openxmlformats.org/package/2006/relationships"><Relationship Id="rId1" Type="http://schemas.openxmlformats.org/officeDocument/2006/relationships/image" Target="../media/image7.jpeg"/></Relationships>
</file>

<file path=ppt/theme/_rels/theme101.xml.rels><?xml version="1.0" encoding="UTF-8" standalone="yes"?>
<Relationships xmlns="http://schemas.openxmlformats.org/package/2006/relationships"><Relationship Id="rId1" Type="http://schemas.openxmlformats.org/officeDocument/2006/relationships/image" Target="../media/image7.jpeg"/></Relationships>
</file>

<file path=ppt/theme/_rels/theme102.xml.rels><?xml version="1.0" encoding="UTF-8" standalone="yes"?>
<Relationships xmlns="http://schemas.openxmlformats.org/package/2006/relationships"><Relationship Id="rId1" Type="http://schemas.openxmlformats.org/officeDocument/2006/relationships/image" Target="../media/image7.jpeg"/></Relationships>
</file>

<file path=ppt/theme/_rels/theme103.xml.rels><?xml version="1.0" encoding="UTF-8" standalone="yes"?>
<Relationships xmlns="http://schemas.openxmlformats.org/package/2006/relationships"><Relationship Id="rId1" Type="http://schemas.openxmlformats.org/officeDocument/2006/relationships/image" Target="../media/image7.jpeg"/></Relationships>
</file>

<file path=ppt/theme/_rels/theme104.xml.rels><?xml version="1.0" encoding="UTF-8" standalone="yes"?>
<Relationships xmlns="http://schemas.openxmlformats.org/package/2006/relationships"><Relationship Id="rId1" Type="http://schemas.openxmlformats.org/officeDocument/2006/relationships/image" Target="../media/image7.jpeg"/></Relationships>
</file>

<file path=ppt/theme/_rels/theme105.xml.rels><?xml version="1.0" encoding="UTF-8" standalone="yes"?>
<Relationships xmlns="http://schemas.openxmlformats.org/package/2006/relationships"><Relationship Id="rId1" Type="http://schemas.openxmlformats.org/officeDocument/2006/relationships/image" Target="../media/image7.jpeg"/></Relationships>
</file>

<file path=ppt/theme/_rels/theme106.xml.rels><?xml version="1.0" encoding="UTF-8" standalone="yes"?>
<Relationships xmlns="http://schemas.openxmlformats.org/package/2006/relationships"><Relationship Id="rId1" Type="http://schemas.openxmlformats.org/officeDocument/2006/relationships/image" Target="../media/image7.jpeg"/></Relationships>
</file>

<file path=ppt/theme/_rels/theme107.xml.rels><?xml version="1.0" encoding="UTF-8" standalone="yes"?>
<Relationships xmlns="http://schemas.openxmlformats.org/package/2006/relationships"><Relationship Id="rId1" Type="http://schemas.openxmlformats.org/officeDocument/2006/relationships/image" Target="../media/image7.jpeg"/></Relationships>
</file>

<file path=ppt/theme/_rels/theme108.xml.rels><?xml version="1.0" encoding="UTF-8" standalone="yes"?>
<Relationships xmlns="http://schemas.openxmlformats.org/package/2006/relationships"><Relationship Id="rId1" Type="http://schemas.openxmlformats.org/officeDocument/2006/relationships/image" Target="../media/image7.jpeg"/></Relationships>
</file>

<file path=ppt/theme/_rels/theme109.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10.xml.rels><?xml version="1.0" encoding="UTF-8" standalone="yes"?>
<Relationships xmlns="http://schemas.openxmlformats.org/package/2006/relationships"><Relationship Id="rId1" Type="http://schemas.openxmlformats.org/officeDocument/2006/relationships/image" Target="../media/image7.jpeg"/></Relationships>
</file>

<file path=ppt/theme/_rels/theme111.xml.rels><?xml version="1.0" encoding="UTF-8" standalone="yes"?>
<Relationships xmlns="http://schemas.openxmlformats.org/package/2006/relationships"><Relationship Id="rId1" Type="http://schemas.openxmlformats.org/officeDocument/2006/relationships/image" Target="../media/image7.jpeg"/></Relationships>
</file>

<file path=ppt/theme/_rels/theme112.xml.rels><?xml version="1.0" encoding="UTF-8" standalone="yes"?>
<Relationships xmlns="http://schemas.openxmlformats.org/package/2006/relationships"><Relationship Id="rId1" Type="http://schemas.openxmlformats.org/officeDocument/2006/relationships/image" Target="../media/image7.jpeg"/></Relationships>
</file>

<file path=ppt/theme/_rels/theme113.xml.rels><?xml version="1.0" encoding="UTF-8" standalone="yes"?>
<Relationships xmlns="http://schemas.openxmlformats.org/package/2006/relationships"><Relationship Id="rId1" Type="http://schemas.openxmlformats.org/officeDocument/2006/relationships/image" Target="../media/image7.jpeg"/></Relationships>
</file>

<file path=ppt/theme/_rels/theme1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3.xml.rels><?xml version="1.0" encoding="UTF-8" standalone="yes"?>
<Relationships xmlns="http://schemas.openxmlformats.org/package/2006/relationships"><Relationship Id="rId1" Type="http://schemas.openxmlformats.org/officeDocument/2006/relationships/image" Target="../media/image4.jpeg"/></Relationships>
</file>

<file path=ppt/theme/_rels/theme1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_rels/theme1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xml.rels><?xml version="1.0" encoding="UTF-8" standalone="yes"?>
<Relationships xmlns="http://schemas.openxmlformats.org/package/2006/relationships"><Relationship Id="rId1" Type="http://schemas.openxmlformats.org/officeDocument/2006/relationships/image" Target="../media/image4.jpeg"/></Relationships>
</file>

<file path=ppt/theme/_rels/theme1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5.xml.rels><?xml version="1.0" encoding="UTF-8" standalone="yes"?>
<Relationships xmlns="http://schemas.openxmlformats.org/package/2006/relationships"><Relationship Id="rId1" Type="http://schemas.openxmlformats.org/officeDocument/2006/relationships/image" Target="../media/image4.jpeg"/></Relationships>
</file>

<file path=ppt/theme/_rels/theme1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0.jpeg"/></Relationships>
</file>

<file path=ppt/theme/_rels/theme16.xml.rels><?xml version="1.0" encoding="UTF-8" standalone="yes"?>
<Relationships xmlns="http://schemas.openxmlformats.org/package/2006/relationships"><Relationship Id="rId1" Type="http://schemas.openxmlformats.org/officeDocument/2006/relationships/image" Target="../media/image4.jpeg"/></Relationships>
</file>

<file path=ppt/theme/_rels/them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40.xml.rels><?xml version="1.0" encoding="UTF-8" standalone="yes"?>
<Relationships xmlns="http://schemas.openxmlformats.org/package/2006/relationships"><Relationship Id="rId1" Type="http://schemas.openxmlformats.org/officeDocument/2006/relationships/image" Target="../media/image7.jpeg"/></Relationships>
</file>

<file path=ppt/theme/_rels/theme41.xml.rels><?xml version="1.0" encoding="UTF-8" standalone="yes"?>
<Relationships xmlns="http://schemas.openxmlformats.org/package/2006/relationships"><Relationship Id="rId1" Type="http://schemas.openxmlformats.org/officeDocument/2006/relationships/image" Target="../media/image7.jpeg"/></Relationships>
</file>

<file path=ppt/theme/_rels/theme42.xml.rels><?xml version="1.0" encoding="UTF-8" standalone="yes"?>
<Relationships xmlns="http://schemas.openxmlformats.org/package/2006/relationships"><Relationship Id="rId1" Type="http://schemas.openxmlformats.org/officeDocument/2006/relationships/image" Target="../media/image7.jpeg"/></Relationships>
</file>

<file path=ppt/theme/_rels/theme43.xml.rels><?xml version="1.0" encoding="UTF-8" standalone="yes"?>
<Relationships xmlns="http://schemas.openxmlformats.org/package/2006/relationships"><Relationship Id="rId1" Type="http://schemas.openxmlformats.org/officeDocument/2006/relationships/image" Target="../media/image7.jpeg"/></Relationships>
</file>

<file path=ppt/theme/_rels/theme44.xml.rels><?xml version="1.0" encoding="UTF-8" standalone="yes"?>
<Relationships xmlns="http://schemas.openxmlformats.org/package/2006/relationships"><Relationship Id="rId1" Type="http://schemas.openxmlformats.org/officeDocument/2006/relationships/image" Target="../media/image7.jpeg"/></Relationships>
</file>

<file path=ppt/theme/_rels/theme45.xml.rels><?xml version="1.0" encoding="UTF-8" standalone="yes"?>
<Relationships xmlns="http://schemas.openxmlformats.org/package/2006/relationships"><Relationship Id="rId1" Type="http://schemas.openxmlformats.org/officeDocument/2006/relationships/image" Target="../media/image7.jpeg"/></Relationships>
</file>

<file path=ppt/theme/_rels/theme46.xml.rels><?xml version="1.0" encoding="UTF-8" standalone="yes"?>
<Relationships xmlns="http://schemas.openxmlformats.org/package/2006/relationships"><Relationship Id="rId1" Type="http://schemas.openxmlformats.org/officeDocument/2006/relationships/image" Target="../media/image7.jpeg"/></Relationships>
</file>

<file path=ppt/theme/_rels/theme47.xml.rels><?xml version="1.0" encoding="UTF-8" standalone="yes"?>
<Relationships xmlns="http://schemas.openxmlformats.org/package/2006/relationships"><Relationship Id="rId1" Type="http://schemas.openxmlformats.org/officeDocument/2006/relationships/image" Target="../media/image7.jpeg"/></Relationships>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_rels/theme49.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50.xml.rels><?xml version="1.0" encoding="UTF-8" standalone="yes"?>
<Relationships xmlns="http://schemas.openxmlformats.org/package/2006/relationships"><Relationship Id="rId1" Type="http://schemas.openxmlformats.org/officeDocument/2006/relationships/image" Target="../media/image7.jpeg"/></Relationships>
</file>

<file path=ppt/theme/_rels/theme51.xml.rels><?xml version="1.0" encoding="UTF-8" standalone="yes"?>
<Relationships xmlns="http://schemas.openxmlformats.org/package/2006/relationships"><Relationship Id="rId1" Type="http://schemas.openxmlformats.org/officeDocument/2006/relationships/image" Target="../media/image7.jpeg"/></Relationships>
</file>

<file path=ppt/theme/_rels/theme52.xml.rels><?xml version="1.0" encoding="UTF-8" standalone="yes"?>
<Relationships xmlns="http://schemas.openxmlformats.org/package/2006/relationships"><Relationship Id="rId1" Type="http://schemas.openxmlformats.org/officeDocument/2006/relationships/image" Target="../media/image7.jpeg"/></Relationships>
</file>

<file path=ppt/theme/_rels/theme53.xml.rels><?xml version="1.0" encoding="UTF-8" standalone="yes"?>
<Relationships xmlns="http://schemas.openxmlformats.org/package/2006/relationships"><Relationship Id="rId1" Type="http://schemas.openxmlformats.org/officeDocument/2006/relationships/image" Target="../media/image7.jpeg"/></Relationships>
</file>

<file path=ppt/theme/_rels/theme54.xml.rels><?xml version="1.0" encoding="UTF-8" standalone="yes"?>
<Relationships xmlns="http://schemas.openxmlformats.org/package/2006/relationships"><Relationship Id="rId1" Type="http://schemas.openxmlformats.org/officeDocument/2006/relationships/image" Target="../media/image7.jpeg"/></Relationships>
</file>

<file path=ppt/theme/_rels/theme55.xml.rels><?xml version="1.0" encoding="UTF-8" standalone="yes"?>
<Relationships xmlns="http://schemas.openxmlformats.org/package/2006/relationships"><Relationship Id="rId1" Type="http://schemas.openxmlformats.org/officeDocument/2006/relationships/image" Target="../media/image7.jpeg"/></Relationships>
</file>

<file path=ppt/theme/_rels/theme56.xml.rels><?xml version="1.0" encoding="UTF-8" standalone="yes"?>
<Relationships xmlns="http://schemas.openxmlformats.org/package/2006/relationships"><Relationship Id="rId1" Type="http://schemas.openxmlformats.org/officeDocument/2006/relationships/image" Target="../media/image7.jpeg"/></Relationships>
</file>

<file path=ppt/theme/_rels/theme57.xml.rels><?xml version="1.0" encoding="UTF-8" standalone="yes"?>
<Relationships xmlns="http://schemas.openxmlformats.org/package/2006/relationships"><Relationship Id="rId1" Type="http://schemas.openxmlformats.org/officeDocument/2006/relationships/image" Target="../media/image7.jpeg"/></Relationships>
</file>

<file path=ppt/theme/_rels/theme58.xml.rels><?xml version="1.0" encoding="UTF-8" standalone="yes"?>
<Relationships xmlns="http://schemas.openxmlformats.org/package/2006/relationships"><Relationship Id="rId1" Type="http://schemas.openxmlformats.org/officeDocument/2006/relationships/image" Target="../media/image7.jpeg"/></Relationships>
</file>

<file path=ppt/theme/_rels/theme59.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60.xml.rels><?xml version="1.0" encoding="UTF-8" standalone="yes"?>
<Relationships xmlns="http://schemas.openxmlformats.org/package/2006/relationships"><Relationship Id="rId1" Type="http://schemas.openxmlformats.org/officeDocument/2006/relationships/image" Target="../media/image7.jpeg"/></Relationships>
</file>

<file path=ppt/theme/_rels/theme61.xml.rels><?xml version="1.0" encoding="UTF-8" standalone="yes"?>
<Relationships xmlns="http://schemas.openxmlformats.org/package/2006/relationships"><Relationship Id="rId1" Type="http://schemas.openxmlformats.org/officeDocument/2006/relationships/image" Target="../media/image7.jpeg"/></Relationships>
</file>

<file path=ppt/theme/_rels/theme62.xml.rels><?xml version="1.0" encoding="UTF-8" standalone="yes"?>
<Relationships xmlns="http://schemas.openxmlformats.org/package/2006/relationships"><Relationship Id="rId1" Type="http://schemas.openxmlformats.org/officeDocument/2006/relationships/image" Target="../media/image7.jpeg"/></Relationships>
</file>

<file path=ppt/theme/_rels/theme63.xml.rels><?xml version="1.0" encoding="UTF-8" standalone="yes"?>
<Relationships xmlns="http://schemas.openxmlformats.org/package/2006/relationships"><Relationship Id="rId1" Type="http://schemas.openxmlformats.org/officeDocument/2006/relationships/image" Target="../media/image7.jpeg"/></Relationships>
</file>

<file path=ppt/theme/_rels/theme64.xml.rels><?xml version="1.0" encoding="UTF-8" standalone="yes"?>
<Relationships xmlns="http://schemas.openxmlformats.org/package/2006/relationships"><Relationship Id="rId1" Type="http://schemas.openxmlformats.org/officeDocument/2006/relationships/image" Target="../media/image7.jpeg"/></Relationships>
</file>

<file path=ppt/theme/_rels/theme65.xml.rels><?xml version="1.0" encoding="UTF-8" standalone="yes"?>
<Relationships xmlns="http://schemas.openxmlformats.org/package/2006/relationships"><Relationship Id="rId1" Type="http://schemas.openxmlformats.org/officeDocument/2006/relationships/image" Target="../media/image7.jpeg"/></Relationships>
</file>

<file path=ppt/theme/_rels/theme66.xml.rels><?xml version="1.0" encoding="UTF-8" standalone="yes"?>
<Relationships xmlns="http://schemas.openxmlformats.org/package/2006/relationships"><Relationship Id="rId1" Type="http://schemas.openxmlformats.org/officeDocument/2006/relationships/image" Target="../media/image7.jpeg"/></Relationships>
</file>

<file path=ppt/theme/_rels/theme67.xml.rels><?xml version="1.0" encoding="UTF-8" standalone="yes"?>
<Relationships xmlns="http://schemas.openxmlformats.org/package/2006/relationships"><Relationship Id="rId1" Type="http://schemas.openxmlformats.org/officeDocument/2006/relationships/image" Target="../media/image7.jpeg"/></Relationships>
</file>

<file path=ppt/theme/_rels/theme68.xml.rels><?xml version="1.0" encoding="UTF-8" standalone="yes"?>
<Relationships xmlns="http://schemas.openxmlformats.org/package/2006/relationships"><Relationship Id="rId1" Type="http://schemas.openxmlformats.org/officeDocument/2006/relationships/image" Target="../media/image7.jpeg"/></Relationships>
</file>

<file path=ppt/theme/_rels/theme69.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70.xml.rels><?xml version="1.0" encoding="UTF-8" standalone="yes"?>
<Relationships xmlns="http://schemas.openxmlformats.org/package/2006/relationships"><Relationship Id="rId1" Type="http://schemas.openxmlformats.org/officeDocument/2006/relationships/image" Target="../media/image7.jpeg"/></Relationships>
</file>

<file path=ppt/theme/_rels/theme71.xml.rels><?xml version="1.0" encoding="UTF-8" standalone="yes"?>
<Relationships xmlns="http://schemas.openxmlformats.org/package/2006/relationships"><Relationship Id="rId1" Type="http://schemas.openxmlformats.org/officeDocument/2006/relationships/image" Target="../media/image7.jpeg"/></Relationships>
</file>

<file path=ppt/theme/_rels/theme72.xml.rels><?xml version="1.0" encoding="UTF-8" standalone="yes"?>
<Relationships xmlns="http://schemas.openxmlformats.org/package/2006/relationships"><Relationship Id="rId1" Type="http://schemas.openxmlformats.org/officeDocument/2006/relationships/image" Target="../media/image7.jpeg"/></Relationships>
</file>

<file path=ppt/theme/_rels/theme73.xml.rels><?xml version="1.0" encoding="UTF-8" standalone="yes"?>
<Relationships xmlns="http://schemas.openxmlformats.org/package/2006/relationships"><Relationship Id="rId1" Type="http://schemas.openxmlformats.org/officeDocument/2006/relationships/image" Target="../media/image7.jpeg"/></Relationships>
</file>

<file path=ppt/theme/_rels/theme74.xml.rels><?xml version="1.0" encoding="UTF-8" standalone="yes"?>
<Relationships xmlns="http://schemas.openxmlformats.org/package/2006/relationships"><Relationship Id="rId1" Type="http://schemas.openxmlformats.org/officeDocument/2006/relationships/image" Target="../media/image7.jpeg"/></Relationships>
</file>

<file path=ppt/theme/_rels/theme75.xml.rels><?xml version="1.0" encoding="UTF-8" standalone="yes"?>
<Relationships xmlns="http://schemas.openxmlformats.org/package/2006/relationships"><Relationship Id="rId1" Type="http://schemas.openxmlformats.org/officeDocument/2006/relationships/image" Target="../media/image7.jpeg"/></Relationships>
</file>

<file path=ppt/theme/_rels/theme76.xml.rels><?xml version="1.0" encoding="UTF-8" standalone="yes"?>
<Relationships xmlns="http://schemas.openxmlformats.org/package/2006/relationships"><Relationship Id="rId1" Type="http://schemas.openxmlformats.org/officeDocument/2006/relationships/image" Target="../media/image7.jpeg"/></Relationships>
</file>

<file path=ppt/theme/_rels/theme77.xml.rels><?xml version="1.0" encoding="UTF-8" standalone="yes"?>
<Relationships xmlns="http://schemas.openxmlformats.org/package/2006/relationships"><Relationship Id="rId1" Type="http://schemas.openxmlformats.org/officeDocument/2006/relationships/image" Target="../media/image7.jpeg"/></Relationships>
</file>

<file path=ppt/theme/_rels/theme78.xml.rels><?xml version="1.0" encoding="UTF-8" standalone="yes"?>
<Relationships xmlns="http://schemas.openxmlformats.org/package/2006/relationships"><Relationship Id="rId1" Type="http://schemas.openxmlformats.org/officeDocument/2006/relationships/image" Target="../media/image7.jpeg"/></Relationships>
</file>

<file path=ppt/theme/_rels/theme79.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_rels/theme80.xml.rels><?xml version="1.0" encoding="UTF-8" standalone="yes"?>
<Relationships xmlns="http://schemas.openxmlformats.org/package/2006/relationships"><Relationship Id="rId1" Type="http://schemas.openxmlformats.org/officeDocument/2006/relationships/image" Target="../media/image7.jpeg"/></Relationships>
</file>

<file path=ppt/theme/_rels/theme81.xml.rels><?xml version="1.0" encoding="UTF-8" standalone="yes"?>
<Relationships xmlns="http://schemas.openxmlformats.org/package/2006/relationships"><Relationship Id="rId1" Type="http://schemas.openxmlformats.org/officeDocument/2006/relationships/image" Target="../media/image7.jpeg"/></Relationships>
</file>

<file path=ppt/theme/_rels/theme82.xml.rels><?xml version="1.0" encoding="UTF-8" standalone="yes"?>
<Relationships xmlns="http://schemas.openxmlformats.org/package/2006/relationships"><Relationship Id="rId1" Type="http://schemas.openxmlformats.org/officeDocument/2006/relationships/image" Target="../media/image7.jpeg"/></Relationships>
</file>

<file path=ppt/theme/_rels/theme83.xml.rels><?xml version="1.0" encoding="UTF-8" standalone="yes"?>
<Relationships xmlns="http://schemas.openxmlformats.org/package/2006/relationships"><Relationship Id="rId1" Type="http://schemas.openxmlformats.org/officeDocument/2006/relationships/image" Target="../media/image7.jpeg"/></Relationships>
</file>

<file path=ppt/theme/_rels/theme84.xml.rels><?xml version="1.0" encoding="UTF-8" standalone="yes"?>
<Relationships xmlns="http://schemas.openxmlformats.org/package/2006/relationships"><Relationship Id="rId1" Type="http://schemas.openxmlformats.org/officeDocument/2006/relationships/image" Target="../media/image7.jpeg"/></Relationships>
</file>

<file path=ppt/theme/_rels/theme85.xml.rels><?xml version="1.0" encoding="UTF-8" standalone="yes"?>
<Relationships xmlns="http://schemas.openxmlformats.org/package/2006/relationships"><Relationship Id="rId1" Type="http://schemas.openxmlformats.org/officeDocument/2006/relationships/image" Target="../media/image7.jpeg"/></Relationships>
</file>

<file path=ppt/theme/_rels/theme86.xml.rels><?xml version="1.0" encoding="UTF-8" standalone="yes"?>
<Relationships xmlns="http://schemas.openxmlformats.org/package/2006/relationships"><Relationship Id="rId1" Type="http://schemas.openxmlformats.org/officeDocument/2006/relationships/image" Target="../media/image7.jpeg"/></Relationships>
</file>

<file path=ppt/theme/_rels/theme87.xml.rels><?xml version="1.0" encoding="UTF-8" standalone="yes"?>
<Relationships xmlns="http://schemas.openxmlformats.org/package/2006/relationships"><Relationship Id="rId1" Type="http://schemas.openxmlformats.org/officeDocument/2006/relationships/image" Target="../media/image7.jpeg"/></Relationships>
</file>

<file path=ppt/theme/_rels/theme88.xml.rels><?xml version="1.0" encoding="UTF-8" standalone="yes"?>
<Relationships xmlns="http://schemas.openxmlformats.org/package/2006/relationships"><Relationship Id="rId1" Type="http://schemas.openxmlformats.org/officeDocument/2006/relationships/image" Target="../media/image7.jpeg"/></Relationships>
</file>

<file path=ppt/theme/_rels/theme89.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4.jpeg"/></Relationships>
</file>

<file path=ppt/theme/_rels/theme90.xml.rels><?xml version="1.0" encoding="UTF-8" standalone="yes"?>
<Relationships xmlns="http://schemas.openxmlformats.org/package/2006/relationships"><Relationship Id="rId1" Type="http://schemas.openxmlformats.org/officeDocument/2006/relationships/image" Target="../media/image7.jpeg"/></Relationships>
</file>

<file path=ppt/theme/_rels/theme91.xml.rels><?xml version="1.0" encoding="UTF-8" standalone="yes"?>
<Relationships xmlns="http://schemas.openxmlformats.org/package/2006/relationships"><Relationship Id="rId1" Type="http://schemas.openxmlformats.org/officeDocument/2006/relationships/image" Target="../media/image7.jpeg"/></Relationships>
</file>

<file path=ppt/theme/_rels/theme92.xml.rels><?xml version="1.0" encoding="UTF-8" standalone="yes"?>
<Relationships xmlns="http://schemas.openxmlformats.org/package/2006/relationships"><Relationship Id="rId1" Type="http://schemas.openxmlformats.org/officeDocument/2006/relationships/image" Target="../media/image7.jpeg"/></Relationships>
</file>

<file path=ppt/theme/_rels/theme93.xml.rels><?xml version="1.0" encoding="UTF-8" standalone="yes"?>
<Relationships xmlns="http://schemas.openxmlformats.org/package/2006/relationships"><Relationship Id="rId1" Type="http://schemas.openxmlformats.org/officeDocument/2006/relationships/image" Target="../media/image7.jpeg"/></Relationships>
</file>

<file path=ppt/theme/_rels/theme94.xml.rels><?xml version="1.0" encoding="UTF-8" standalone="yes"?>
<Relationships xmlns="http://schemas.openxmlformats.org/package/2006/relationships"><Relationship Id="rId1" Type="http://schemas.openxmlformats.org/officeDocument/2006/relationships/image" Target="../media/image7.jpeg"/></Relationships>
</file>

<file path=ppt/theme/_rels/theme95.xml.rels><?xml version="1.0" encoding="UTF-8" standalone="yes"?>
<Relationships xmlns="http://schemas.openxmlformats.org/package/2006/relationships"><Relationship Id="rId1" Type="http://schemas.openxmlformats.org/officeDocument/2006/relationships/image" Target="../media/image7.jpeg"/></Relationships>
</file>

<file path=ppt/theme/_rels/theme96.xml.rels><?xml version="1.0" encoding="UTF-8" standalone="yes"?>
<Relationships xmlns="http://schemas.openxmlformats.org/package/2006/relationships"><Relationship Id="rId1" Type="http://schemas.openxmlformats.org/officeDocument/2006/relationships/image" Target="../media/image7.jpeg"/></Relationships>
</file>

<file path=ppt/theme/_rels/theme97.xml.rels><?xml version="1.0" encoding="UTF-8" standalone="yes"?>
<Relationships xmlns="http://schemas.openxmlformats.org/package/2006/relationships"><Relationship Id="rId1" Type="http://schemas.openxmlformats.org/officeDocument/2006/relationships/image" Target="../media/image7.jpeg"/></Relationships>
</file>

<file path=ppt/theme/_rels/theme98.xml.rels><?xml version="1.0" encoding="UTF-8" standalone="yes"?>
<Relationships xmlns="http://schemas.openxmlformats.org/package/2006/relationships"><Relationship Id="rId1" Type="http://schemas.openxmlformats.org/officeDocument/2006/relationships/image" Target="../media/image7.jpeg"/></Relationships>
</file>

<file path=ppt/theme/_rels/theme9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10.xml><?xml version="1.0" encoding="utf-8"?>
<a:theme xmlns:a="http://schemas.openxmlformats.org/drawingml/2006/main" name="16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00.xml><?xml version="1.0" encoding="utf-8"?>
<a:theme xmlns:a="http://schemas.openxmlformats.org/drawingml/2006/main" name="66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01.xml><?xml version="1.0" encoding="utf-8"?>
<a:theme xmlns:a="http://schemas.openxmlformats.org/drawingml/2006/main" name="67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02.xml><?xml version="1.0" encoding="utf-8"?>
<a:theme xmlns:a="http://schemas.openxmlformats.org/drawingml/2006/main" name="70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03.xml><?xml version="1.0" encoding="utf-8"?>
<a:theme xmlns:a="http://schemas.openxmlformats.org/drawingml/2006/main" name="7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104.xml><?xml version="1.0" encoding="utf-8"?>
<a:theme xmlns:a="http://schemas.openxmlformats.org/drawingml/2006/main" name="80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05.xml><?xml version="1.0" encoding="utf-8"?>
<a:theme xmlns:a="http://schemas.openxmlformats.org/drawingml/2006/main" name="8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06.xml><?xml version="1.0" encoding="utf-8"?>
<a:theme xmlns:a="http://schemas.openxmlformats.org/drawingml/2006/main" name="8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07.xml><?xml version="1.0" encoding="utf-8"?>
<a:theme xmlns:a="http://schemas.openxmlformats.org/drawingml/2006/main" name="8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08.xml><?xml version="1.0" encoding="utf-8"?>
<a:theme xmlns:a="http://schemas.openxmlformats.org/drawingml/2006/main" name="89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09.xml><?xml version="1.0" encoding="utf-8"?>
<a:theme xmlns:a="http://schemas.openxmlformats.org/drawingml/2006/main" name="9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1.xml><?xml version="1.0" encoding="utf-8"?>
<a:theme xmlns:a="http://schemas.openxmlformats.org/drawingml/2006/main" name="17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10.xml><?xml version="1.0" encoding="utf-8"?>
<a:theme xmlns:a="http://schemas.openxmlformats.org/drawingml/2006/main" name="92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11.xml><?xml version="1.0" encoding="utf-8"?>
<a:theme xmlns:a="http://schemas.openxmlformats.org/drawingml/2006/main" name="9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12.xml><?xml version="1.0" encoding="utf-8"?>
<a:theme xmlns:a="http://schemas.openxmlformats.org/drawingml/2006/main" name="9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13.xml><?xml version="1.0" encoding="utf-8"?>
<a:theme xmlns:a="http://schemas.openxmlformats.org/drawingml/2006/main" name="95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14.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5.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6.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7.xml><?xml version="1.0" encoding="utf-8"?>
<a:theme xmlns:a="http://schemas.openxmlformats.org/drawingml/2006/main" name="5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8.xml><?xml version="1.0" encoding="utf-8"?>
<a:theme xmlns:a="http://schemas.openxmlformats.org/drawingml/2006/main" name="6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19.xml><?xml version="1.0" encoding="utf-8"?>
<a:theme xmlns:a="http://schemas.openxmlformats.org/drawingml/2006/main" name="7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xml><?xml version="1.0" encoding="utf-8"?>
<a:theme xmlns:a="http://schemas.openxmlformats.org/drawingml/2006/main" name="20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20.xml><?xml version="1.0" encoding="utf-8"?>
<a:theme xmlns:a="http://schemas.openxmlformats.org/drawingml/2006/main" name="8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1.xml><?xml version="1.0" encoding="utf-8"?>
<a:theme xmlns:a="http://schemas.openxmlformats.org/drawingml/2006/main" name="25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2.xml><?xml version="1.0" encoding="utf-8"?>
<a:theme xmlns:a="http://schemas.openxmlformats.org/drawingml/2006/main" name="26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3.xml><?xml version="1.0" encoding="utf-8"?>
<a:theme xmlns:a="http://schemas.openxmlformats.org/drawingml/2006/main" name="27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4.xml><?xml version="1.0" encoding="utf-8"?>
<a:theme xmlns:a="http://schemas.openxmlformats.org/drawingml/2006/main" name="28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5.xml><?xml version="1.0" encoding="utf-8"?>
<a:theme xmlns:a="http://schemas.openxmlformats.org/drawingml/2006/main" name="29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6.xml><?xml version="1.0" encoding="utf-8"?>
<a:theme xmlns:a="http://schemas.openxmlformats.org/drawingml/2006/main" name="30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7.xml><?xml version="1.0" encoding="utf-8"?>
<a:theme xmlns:a="http://schemas.openxmlformats.org/drawingml/2006/main" name="3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8.xml><?xml version="1.0" encoding="utf-8"?>
<a:theme xmlns:a="http://schemas.openxmlformats.org/drawingml/2006/main" name="32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29.xml><?xml version="1.0" encoding="utf-8"?>
<a:theme xmlns:a="http://schemas.openxmlformats.org/drawingml/2006/main" name="33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xml><?xml version="1.0" encoding="utf-8"?>
<a:theme xmlns:a="http://schemas.openxmlformats.org/drawingml/2006/main" name="21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30.xml><?xml version="1.0" encoding="utf-8"?>
<a:theme xmlns:a="http://schemas.openxmlformats.org/drawingml/2006/main" name="35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1.xml><?xml version="1.0" encoding="utf-8"?>
<a:theme xmlns:a="http://schemas.openxmlformats.org/drawingml/2006/main" name="38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2.xml><?xml version="1.0" encoding="utf-8"?>
<a:theme xmlns:a="http://schemas.openxmlformats.org/drawingml/2006/main" name="39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3.xml><?xml version="1.0" encoding="utf-8"?>
<a:theme xmlns:a="http://schemas.openxmlformats.org/drawingml/2006/main" name="40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34.xml><?xml version="1.0" encoding="utf-8"?>
<a:theme xmlns:a="http://schemas.openxmlformats.org/drawingml/2006/main" name="4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35.xml><?xml version="1.0" encoding="utf-8"?>
<a:theme xmlns:a="http://schemas.openxmlformats.org/drawingml/2006/main" name="9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36.xml><?xml version="1.0" encoding="utf-8"?>
<a:theme xmlns:a="http://schemas.openxmlformats.org/drawingml/2006/main" name="10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37.xml><?xml version="1.0" encoding="utf-8"?>
<a:theme xmlns:a="http://schemas.openxmlformats.org/drawingml/2006/main" name="1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38.xml><?xml version="1.0" encoding="utf-8"?>
<a:theme xmlns:a="http://schemas.openxmlformats.org/drawingml/2006/main" name="12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39.xml><?xml version="1.0" encoding="utf-8"?>
<a:theme xmlns:a="http://schemas.openxmlformats.org/drawingml/2006/main" name="13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xml><?xml version="1.0" encoding="utf-8"?>
<a:theme xmlns:a="http://schemas.openxmlformats.org/drawingml/2006/main" name="24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40.xml><?xml version="1.0" encoding="utf-8"?>
<a:theme xmlns:a="http://schemas.openxmlformats.org/drawingml/2006/main" name="16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1.xml><?xml version="1.0" encoding="utf-8"?>
<a:theme xmlns:a="http://schemas.openxmlformats.org/drawingml/2006/main" name="18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2.xml><?xml version="1.0" encoding="utf-8"?>
<a:theme xmlns:a="http://schemas.openxmlformats.org/drawingml/2006/main" name="19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3.xml><?xml version="1.0" encoding="utf-8"?>
<a:theme xmlns:a="http://schemas.openxmlformats.org/drawingml/2006/main" name="20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4.xml><?xml version="1.0" encoding="utf-8"?>
<a:theme xmlns:a="http://schemas.openxmlformats.org/drawingml/2006/main" name="2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5.xml><?xml version="1.0" encoding="utf-8"?>
<a:theme xmlns:a="http://schemas.openxmlformats.org/drawingml/2006/main" name="22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6.xml><?xml version="1.0" encoding="utf-8"?>
<a:theme xmlns:a="http://schemas.openxmlformats.org/drawingml/2006/main" name="23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7.xml><?xml version="1.0" encoding="utf-8"?>
<a:theme xmlns:a="http://schemas.openxmlformats.org/drawingml/2006/main" name="24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8.xml><?xml version="1.0" encoding="utf-8"?>
<a:theme xmlns:a="http://schemas.openxmlformats.org/drawingml/2006/main" name="37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49.xml><?xml version="1.0" encoding="utf-8"?>
<a:theme xmlns:a="http://schemas.openxmlformats.org/drawingml/2006/main" name="4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5.xml><?xml version="1.0" encoding="utf-8"?>
<a:theme xmlns:a="http://schemas.openxmlformats.org/drawingml/2006/main" name="25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50.xml><?xml version="1.0" encoding="utf-8"?>
<a:theme xmlns:a="http://schemas.openxmlformats.org/drawingml/2006/main" name="42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51.xml><?xml version="1.0" encoding="utf-8"?>
<a:theme xmlns:a="http://schemas.openxmlformats.org/drawingml/2006/main" name="43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52.xml><?xml version="1.0" encoding="utf-8"?>
<a:theme xmlns:a="http://schemas.openxmlformats.org/drawingml/2006/main" name="45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53.xml><?xml version="1.0" encoding="utf-8"?>
<a:theme xmlns:a="http://schemas.openxmlformats.org/drawingml/2006/main" name="47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54.xml><?xml version="1.0" encoding="utf-8"?>
<a:theme xmlns:a="http://schemas.openxmlformats.org/drawingml/2006/main" name="55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16.xml><?xml version="1.0" encoding="utf-8"?>
<a:theme xmlns:a="http://schemas.openxmlformats.org/drawingml/2006/main" name="26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17.xml><?xml version="1.0" encoding="utf-8"?>
<a:theme xmlns:a="http://schemas.openxmlformats.org/drawingml/2006/main" name="31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18.xml><?xml version="1.0" encoding="utf-8"?>
<a:theme xmlns:a="http://schemas.openxmlformats.org/drawingml/2006/main" name="32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19.xml><?xml version="1.0" encoding="utf-8"?>
<a:theme xmlns:a="http://schemas.openxmlformats.org/drawingml/2006/main" name="33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0.xml><?xml version="1.0" encoding="utf-8"?>
<a:theme xmlns:a="http://schemas.openxmlformats.org/drawingml/2006/main" name="35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1.xml><?xml version="1.0" encoding="utf-8"?>
<a:theme xmlns:a="http://schemas.openxmlformats.org/drawingml/2006/main" name="36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2.xml><?xml version="1.0" encoding="utf-8"?>
<a:theme xmlns:a="http://schemas.openxmlformats.org/drawingml/2006/main" name="37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3.xml><?xml version="1.0" encoding="utf-8"?>
<a:theme xmlns:a="http://schemas.openxmlformats.org/drawingml/2006/main" name="39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4.xml><?xml version="1.0" encoding="utf-8"?>
<a:theme xmlns:a="http://schemas.openxmlformats.org/drawingml/2006/main" name="43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5.xml><?xml version="1.0" encoding="utf-8"?>
<a:theme xmlns:a="http://schemas.openxmlformats.org/drawingml/2006/main" name="44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6.xml><?xml version="1.0" encoding="utf-8"?>
<a:theme xmlns:a="http://schemas.openxmlformats.org/drawingml/2006/main" name="46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7.xml><?xml version="1.0" encoding="utf-8"?>
<a:theme xmlns:a="http://schemas.openxmlformats.org/drawingml/2006/main" name="47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8.xml><?xml version="1.0" encoding="utf-8"?>
<a:theme xmlns:a="http://schemas.openxmlformats.org/drawingml/2006/main" name="48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9.xml><?xml version="1.0" encoding="utf-8"?>
<a:theme xmlns:a="http://schemas.openxmlformats.org/drawingml/2006/main" name="49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xml><?xml version="1.0" encoding="utf-8"?>
<a:theme xmlns:a="http://schemas.openxmlformats.org/drawingml/2006/main" name="2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30.xml><?xml version="1.0" encoding="utf-8"?>
<a:theme xmlns:a="http://schemas.openxmlformats.org/drawingml/2006/main" name="50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1.xml><?xml version="1.0" encoding="utf-8"?>
<a:theme xmlns:a="http://schemas.openxmlformats.org/drawingml/2006/main" name="53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2.xml><?xml version="1.0" encoding="utf-8"?>
<a:theme xmlns:a="http://schemas.openxmlformats.org/drawingml/2006/main" name="56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3.xml><?xml version="1.0" encoding="utf-8"?>
<a:theme xmlns:a="http://schemas.openxmlformats.org/drawingml/2006/main" name="57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4.xml><?xml version="1.0" encoding="utf-8"?>
<a:theme xmlns:a="http://schemas.openxmlformats.org/drawingml/2006/main" name="58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5.xml><?xml version="1.0" encoding="utf-8"?>
<a:theme xmlns:a="http://schemas.openxmlformats.org/drawingml/2006/main" name="60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6.xml><?xml version="1.0" encoding="utf-8"?>
<a:theme xmlns:a="http://schemas.openxmlformats.org/drawingml/2006/main" name="61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7.xml><?xml version="1.0" encoding="utf-8"?>
<a:theme xmlns:a="http://schemas.openxmlformats.org/drawingml/2006/main" name="64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8.xml><?xml version="1.0" encoding="utf-8"?>
<a:theme xmlns:a="http://schemas.openxmlformats.org/drawingml/2006/main" name="70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39.xml><?xml version="1.0" encoding="utf-8"?>
<a:theme xmlns:a="http://schemas.openxmlformats.org/drawingml/2006/main" name="72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4.xml><?xml version="1.0" encoding="utf-8"?>
<a:theme xmlns:a="http://schemas.openxmlformats.org/drawingml/2006/main" name="3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40.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1.xml><?xml version="1.0" encoding="utf-8"?>
<a:theme xmlns:a="http://schemas.openxmlformats.org/drawingml/2006/main" name="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2.xml><?xml version="1.0" encoding="utf-8"?>
<a:theme xmlns:a="http://schemas.openxmlformats.org/drawingml/2006/main" name="5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3.xml><?xml version="1.0" encoding="utf-8"?>
<a:theme xmlns:a="http://schemas.openxmlformats.org/drawingml/2006/main" name="1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4.xml><?xml version="1.0" encoding="utf-8"?>
<a:theme xmlns:a="http://schemas.openxmlformats.org/drawingml/2006/main" name="15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5.xml><?xml version="1.0" encoding="utf-8"?>
<a:theme xmlns:a="http://schemas.openxmlformats.org/drawingml/2006/main" name="17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6.xml><?xml version="1.0" encoding="utf-8"?>
<a:theme xmlns:a="http://schemas.openxmlformats.org/drawingml/2006/main" name="19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7.xml><?xml version="1.0" encoding="utf-8"?>
<a:theme xmlns:a="http://schemas.openxmlformats.org/drawingml/2006/main" name="20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8.xml><?xml version="1.0" encoding="utf-8"?>
<a:theme xmlns:a="http://schemas.openxmlformats.org/drawingml/2006/main" name="2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9.xml><?xml version="1.0" encoding="utf-8"?>
<a:theme xmlns:a="http://schemas.openxmlformats.org/drawingml/2006/main" name="22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7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50.xml><?xml version="1.0" encoding="utf-8"?>
<a:theme xmlns:a="http://schemas.openxmlformats.org/drawingml/2006/main" name="23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1.xml><?xml version="1.0" encoding="utf-8"?>
<a:theme xmlns:a="http://schemas.openxmlformats.org/drawingml/2006/main" name="24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2.xml><?xml version="1.0" encoding="utf-8"?>
<a:theme xmlns:a="http://schemas.openxmlformats.org/drawingml/2006/main" name="25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3.xml><?xml version="1.0" encoding="utf-8"?>
<a:theme xmlns:a="http://schemas.openxmlformats.org/drawingml/2006/main" name="26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5.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6.xml><?xml version="1.0" encoding="utf-8"?>
<a:theme xmlns:a="http://schemas.openxmlformats.org/drawingml/2006/main" name="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7.xml><?xml version="1.0" encoding="utf-8"?>
<a:theme xmlns:a="http://schemas.openxmlformats.org/drawingml/2006/main" name="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8.xml><?xml version="1.0" encoding="utf-8"?>
<a:theme xmlns:a="http://schemas.openxmlformats.org/drawingml/2006/main" name="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9.xml><?xml version="1.0" encoding="utf-8"?>
<a:theme xmlns:a="http://schemas.openxmlformats.org/drawingml/2006/main" name="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11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60.xml><?xml version="1.0" encoding="utf-8"?>
<a:theme xmlns:a="http://schemas.openxmlformats.org/drawingml/2006/main" name="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1.xml><?xml version="1.0" encoding="utf-8"?>
<a:theme xmlns:a="http://schemas.openxmlformats.org/drawingml/2006/main" name="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2.xml><?xml version="1.0" encoding="utf-8"?>
<a:theme xmlns:a="http://schemas.openxmlformats.org/drawingml/2006/main" name="1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3.xml><?xml version="1.0" encoding="utf-8"?>
<a:theme xmlns:a="http://schemas.openxmlformats.org/drawingml/2006/main" name="14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4.xml><?xml version="1.0" encoding="utf-8"?>
<a:theme xmlns:a="http://schemas.openxmlformats.org/drawingml/2006/main" name="15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5.xml><?xml version="1.0" encoding="utf-8"?>
<a:theme xmlns:a="http://schemas.openxmlformats.org/drawingml/2006/main" name="16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6.xml><?xml version="1.0" encoding="utf-8"?>
<a:theme xmlns:a="http://schemas.openxmlformats.org/drawingml/2006/main" name="1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7.xml><?xml version="1.0" encoding="utf-8"?>
<a:theme xmlns:a="http://schemas.openxmlformats.org/drawingml/2006/main" name="18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8.xml><?xml version="1.0" encoding="utf-8"?>
<a:theme xmlns:a="http://schemas.openxmlformats.org/drawingml/2006/main" name="1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9.xml><?xml version="1.0" encoding="utf-8"?>
<a:theme xmlns:a="http://schemas.openxmlformats.org/drawingml/2006/main" name="20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12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70.xml><?xml version="1.0" encoding="utf-8"?>
<a:theme xmlns:a="http://schemas.openxmlformats.org/drawingml/2006/main" name="2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1.xml><?xml version="1.0" encoding="utf-8"?>
<a:theme xmlns:a="http://schemas.openxmlformats.org/drawingml/2006/main" name="22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2.xml><?xml version="1.0" encoding="utf-8"?>
<a:theme xmlns:a="http://schemas.openxmlformats.org/drawingml/2006/main" name="2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3.xml><?xml version="1.0" encoding="utf-8"?>
<a:theme xmlns:a="http://schemas.openxmlformats.org/drawingml/2006/main" name="27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4.xml><?xml version="1.0" encoding="utf-8"?>
<a:theme xmlns:a="http://schemas.openxmlformats.org/drawingml/2006/main" name="29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5.xml><?xml version="1.0" encoding="utf-8"?>
<a:theme xmlns:a="http://schemas.openxmlformats.org/drawingml/2006/main" name="3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6.xml><?xml version="1.0" encoding="utf-8"?>
<a:theme xmlns:a="http://schemas.openxmlformats.org/drawingml/2006/main" name="3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7.xml><?xml version="1.0" encoding="utf-8"?>
<a:theme xmlns:a="http://schemas.openxmlformats.org/drawingml/2006/main" name="3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8.xml><?xml version="1.0" encoding="utf-8"?>
<a:theme xmlns:a="http://schemas.openxmlformats.org/drawingml/2006/main" name="3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79.xml><?xml version="1.0" encoding="utf-8"?>
<a:theme xmlns:a="http://schemas.openxmlformats.org/drawingml/2006/main" name="35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xml><?xml version="1.0" encoding="utf-8"?>
<a:theme xmlns:a="http://schemas.openxmlformats.org/drawingml/2006/main" name="14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80.xml><?xml version="1.0" encoding="utf-8"?>
<a:theme xmlns:a="http://schemas.openxmlformats.org/drawingml/2006/main" name="36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1.xml><?xml version="1.0" encoding="utf-8"?>
<a:theme xmlns:a="http://schemas.openxmlformats.org/drawingml/2006/main" name="37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2.xml><?xml version="1.0" encoding="utf-8"?>
<a:theme xmlns:a="http://schemas.openxmlformats.org/drawingml/2006/main" name="38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3.xml><?xml version="1.0" encoding="utf-8"?>
<a:theme xmlns:a="http://schemas.openxmlformats.org/drawingml/2006/main" name="39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4.xml><?xml version="1.0" encoding="utf-8"?>
<a:theme xmlns:a="http://schemas.openxmlformats.org/drawingml/2006/main" name="40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5.xml><?xml version="1.0" encoding="utf-8"?>
<a:theme xmlns:a="http://schemas.openxmlformats.org/drawingml/2006/main" name="4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6.xml><?xml version="1.0" encoding="utf-8"?>
<a:theme xmlns:a="http://schemas.openxmlformats.org/drawingml/2006/main" name="4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7.xml><?xml version="1.0" encoding="utf-8"?>
<a:theme xmlns:a="http://schemas.openxmlformats.org/drawingml/2006/main" name="46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8.xml><?xml version="1.0" encoding="utf-8"?>
<a:theme xmlns:a="http://schemas.openxmlformats.org/drawingml/2006/main" name="48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9.xml><?xml version="1.0" encoding="utf-8"?>
<a:theme xmlns:a="http://schemas.openxmlformats.org/drawingml/2006/main" name="5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xml><?xml version="1.0" encoding="utf-8"?>
<a:theme xmlns:a="http://schemas.openxmlformats.org/drawingml/2006/main" name="15_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90.xml><?xml version="1.0" encoding="utf-8"?>
<a:theme xmlns:a="http://schemas.openxmlformats.org/drawingml/2006/main" name="5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1.xml><?xml version="1.0" encoding="utf-8"?>
<a:theme xmlns:a="http://schemas.openxmlformats.org/drawingml/2006/main" name="5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2.xml><?xml version="1.0" encoding="utf-8"?>
<a:theme xmlns:a="http://schemas.openxmlformats.org/drawingml/2006/main" name="5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3.xml><?xml version="1.0" encoding="utf-8"?>
<a:theme xmlns:a="http://schemas.openxmlformats.org/drawingml/2006/main" name="55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4.xml><?xml version="1.0" encoding="utf-8"?>
<a:theme xmlns:a="http://schemas.openxmlformats.org/drawingml/2006/main" name="56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5.xml><?xml version="1.0" encoding="utf-8"?>
<a:theme xmlns:a="http://schemas.openxmlformats.org/drawingml/2006/main" name="58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6.xml><?xml version="1.0" encoding="utf-8"?>
<a:theme xmlns:a="http://schemas.openxmlformats.org/drawingml/2006/main" name="6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7.xml><?xml version="1.0" encoding="utf-8"?>
<a:theme xmlns:a="http://schemas.openxmlformats.org/drawingml/2006/main" name="6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8.xml><?xml version="1.0" encoding="utf-8"?>
<a:theme xmlns:a="http://schemas.openxmlformats.org/drawingml/2006/main" name="64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99.xml><?xml version="1.0" encoding="utf-8"?>
<a:theme xmlns:a="http://schemas.openxmlformats.org/drawingml/2006/main" name="65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Celestial</Template>
  <TotalTime>325</TotalTime>
  <Words>7556</Words>
  <Application>Microsoft Office PowerPoint</Application>
  <PresentationFormat>Widescreen</PresentationFormat>
  <Paragraphs>1040</Paragraphs>
  <Slides>161</Slides>
  <Notes>0</Notes>
  <HiddenSlides>0</HiddenSlides>
  <MMClips>0</MMClips>
  <ScaleCrop>false</ScaleCrop>
  <HeadingPairs>
    <vt:vector size="6" baseType="variant">
      <vt:variant>
        <vt:lpstr>Fonts Used</vt:lpstr>
      </vt:variant>
      <vt:variant>
        <vt:i4>9</vt:i4>
      </vt:variant>
      <vt:variant>
        <vt:lpstr>Theme</vt:lpstr>
      </vt:variant>
      <vt:variant>
        <vt:i4>154</vt:i4>
      </vt:variant>
      <vt:variant>
        <vt:lpstr>Slide Titles</vt:lpstr>
      </vt:variant>
      <vt:variant>
        <vt:i4>161</vt:i4>
      </vt:variant>
    </vt:vector>
  </HeadingPairs>
  <TitlesOfParts>
    <vt:vector size="324" baseType="lpstr">
      <vt:lpstr>Arial</vt:lpstr>
      <vt:lpstr>Calibri</vt:lpstr>
      <vt:lpstr>Calibri Light</vt:lpstr>
      <vt:lpstr>Century Gothic</vt:lpstr>
      <vt:lpstr>Garamond</vt:lpstr>
      <vt:lpstr>Tw Cen MT</vt:lpstr>
      <vt:lpstr>Tw Cen MT Condensed</vt:lpstr>
      <vt:lpstr>Wingdings</vt:lpstr>
      <vt:lpstr>Wingdings 3</vt:lpstr>
      <vt:lpstr>Celestial</vt:lpstr>
      <vt:lpstr>Integral</vt:lpstr>
      <vt:lpstr>2_Integral</vt:lpstr>
      <vt:lpstr>3_Integral</vt:lpstr>
      <vt:lpstr>7_Integral</vt:lpstr>
      <vt:lpstr>11_Integral</vt:lpstr>
      <vt:lpstr>12_Integral</vt:lpstr>
      <vt:lpstr>14_Integral</vt:lpstr>
      <vt:lpstr>15_Integral</vt:lpstr>
      <vt:lpstr>16_Integral</vt:lpstr>
      <vt:lpstr>17_Integral</vt:lpstr>
      <vt:lpstr>20_Integral</vt:lpstr>
      <vt:lpstr>21_Integral</vt:lpstr>
      <vt:lpstr>24_Integral</vt:lpstr>
      <vt:lpstr>25_Integral</vt:lpstr>
      <vt:lpstr>26_Integral</vt:lpstr>
      <vt:lpstr>31_Integral</vt:lpstr>
      <vt:lpstr>32_Integral</vt:lpstr>
      <vt:lpstr>33_Integral</vt:lpstr>
      <vt:lpstr>35_Integral</vt:lpstr>
      <vt:lpstr>36_Integral</vt:lpstr>
      <vt:lpstr>37_Integral</vt:lpstr>
      <vt:lpstr>39_Integral</vt:lpstr>
      <vt:lpstr>43_Integral</vt:lpstr>
      <vt:lpstr>44_Integral</vt:lpstr>
      <vt:lpstr>46_Integral</vt:lpstr>
      <vt:lpstr>47_Integral</vt:lpstr>
      <vt:lpstr>48_Integral</vt:lpstr>
      <vt:lpstr>49_Integral</vt:lpstr>
      <vt:lpstr>50_Integral</vt:lpstr>
      <vt:lpstr>53_Integral</vt:lpstr>
      <vt:lpstr>56_Integral</vt:lpstr>
      <vt:lpstr>57_Integral</vt:lpstr>
      <vt:lpstr>58_Integral</vt:lpstr>
      <vt:lpstr>60_Integral</vt:lpstr>
      <vt:lpstr>61_Integral</vt:lpstr>
      <vt:lpstr>64_Integral</vt:lpstr>
      <vt:lpstr>70_Integral</vt:lpstr>
      <vt:lpstr>72_Integral</vt:lpstr>
      <vt:lpstr>1_Ion Boardroom</vt:lpstr>
      <vt:lpstr>3_Ion Boardroom</vt:lpstr>
      <vt:lpstr>5_Ion Boardroom</vt:lpstr>
      <vt:lpstr>14_Ion Boardroom</vt:lpstr>
      <vt:lpstr>15_Ion Boardroom</vt:lpstr>
      <vt:lpstr>17_Ion Boardroom</vt:lpstr>
      <vt:lpstr>19_Ion Boardroom</vt:lpstr>
      <vt:lpstr>20_Ion Boardroom</vt:lpstr>
      <vt:lpstr>21_Ion Boardroom</vt:lpstr>
      <vt:lpstr>22_Ion Boardroom</vt:lpstr>
      <vt:lpstr>23_Ion Boardroom</vt:lpstr>
      <vt:lpstr>24_Ion Boardroom</vt:lpstr>
      <vt:lpstr>25_Ion Boardroom</vt:lpstr>
      <vt:lpstr>26_Ion Boardroom</vt:lpstr>
      <vt:lpstr>Ion</vt:lpstr>
      <vt:lpstr>1_Ion</vt:lpstr>
      <vt:lpstr>2_Ion</vt:lpstr>
      <vt:lpstr>4_Ion</vt:lpstr>
      <vt:lpstr>5_Ion</vt:lpstr>
      <vt:lpstr>6_Ion</vt:lpstr>
      <vt:lpstr>7_Ion</vt:lpstr>
      <vt:lpstr>9_Ion</vt:lpstr>
      <vt:lpstr>13_Ion</vt:lpstr>
      <vt:lpstr>14_Ion</vt:lpstr>
      <vt:lpstr>15_Ion</vt:lpstr>
      <vt:lpstr>16_Ion</vt:lpstr>
      <vt:lpstr>17_Ion</vt:lpstr>
      <vt:lpstr>18_Ion</vt:lpstr>
      <vt:lpstr>19_Ion</vt:lpstr>
      <vt:lpstr>20_Ion</vt:lpstr>
      <vt:lpstr>21_Ion</vt:lpstr>
      <vt:lpstr>22_Ion</vt:lpstr>
      <vt:lpstr>23_Ion</vt:lpstr>
      <vt:lpstr>27_Ion</vt:lpstr>
      <vt:lpstr>29_Ion</vt:lpstr>
      <vt:lpstr>31_Ion</vt:lpstr>
      <vt:lpstr>32_Ion</vt:lpstr>
      <vt:lpstr>33_Ion</vt:lpstr>
      <vt:lpstr>34_Ion</vt:lpstr>
      <vt:lpstr>35_Ion</vt:lpstr>
      <vt:lpstr>36_Ion</vt:lpstr>
      <vt:lpstr>37_Ion</vt:lpstr>
      <vt:lpstr>38_Ion</vt:lpstr>
      <vt:lpstr>39_Ion</vt:lpstr>
      <vt:lpstr>40_Ion</vt:lpstr>
      <vt:lpstr>43_Ion</vt:lpstr>
      <vt:lpstr>44_Ion</vt:lpstr>
      <vt:lpstr>46_Ion</vt:lpstr>
      <vt:lpstr>48_Ion</vt:lpstr>
      <vt:lpstr>51_Ion</vt:lpstr>
      <vt:lpstr>52_Ion</vt:lpstr>
      <vt:lpstr>53_Ion</vt:lpstr>
      <vt:lpstr>54_Ion</vt:lpstr>
      <vt:lpstr>55_Ion</vt:lpstr>
      <vt:lpstr>56_Ion</vt:lpstr>
      <vt:lpstr>58_Ion</vt:lpstr>
      <vt:lpstr>62_Ion</vt:lpstr>
      <vt:lpstr>63_Ion</vt:lpstr>
      <vt:lpstr>64_Ion</vt:lpstr>
      <vt:lpstr>65_Ion</vt:lpstr>
      <vt:lpstr>66_Ion</vt:lpstr>
      <vt:lpstr>67_Ion</vt:lpstr>
      <vt:lpstr>70_Ion</vt:lpstr>
      <vt:lpstr>71_Ion</vt:lpstr>
      <vt:lpstr>80_Ion</vt:lpstr>
      <vt:lpstr>81_Ion</vt:lpstr>
      <vt:lpstr>82_Ion</vt:lpstr>
      <vt:lpstr>83_Ion</vt:lpstr>
      <vt:lpstr>89_Ion</vt:lpstr>
      <vt:lpstr>91_Ion</vt:lpstr>
      <vt:lpstr>92_Ion</vt:lpstr>
      <vt:lpstr>93_Ion</vt:lpstr>
      <vt:lpstr>94_Ion</vt:lpstr>
      <vt:lpstr>95_Ion</vt:lpstr>
      <vt:lpstr>1_Organic</vt:lpstr>
      <vt:lpstr>2_Organic</vt:lpstr>
      <vt:lpstr>3_Organic</vt:lpstr>
      <vt:lpstr>5_Organic</vt:lpstr>
      <vt:lpstr>6_Organic</vt:lpstr>
      <vt:lpstr>7_Organic</vt:lpstr>
      <vt:lpstr>8_Organic</vt:lpstr>
      <vt:lpstr>25_Organic</vt:lpstr>
      <vt:lpstr>26_Organic</vt:lpstr>
      <vt:lpstr>27_Organic</vt:lpstr>
      <vt:lpstr>28_Organic</vt:lpstr>
      <vt:lpstr>29_Organic</vt:lpstr>
      <vt:lpstr>30_Organic</vt:lpstr>
      <vt:lpstr>31_Organic</vt:lpstr>
      <vt:lpstr>32_Organic</vt:lpstr>
      <vt:lpstr>33_Organic</vt:lpstr>
      <vt:lpstr>35_Organic</vt:lpstr>
      <vt:lpstr>38_Organic</vt:lpstr>
      <vt:lpstr>39_Organic</vt:lpstr>
      <vt:lpstr>40_Organic</vt:lpstr>
      <vt:lpstr>4_Organic</vt:lpstr>
      <vt:lpstr>9_Organic</vt:lpstr>
      <vt:lpstr>10_Organic</vt:lpstr>
      <vt:lpstr>11_Organic</vt:lpstr>
      <vt:lpstr>12_Organic</vt:lpstr>
      <vt:lpstr>13_Organic</vt:lpstr>
      <vt:lpstr>16_Organic</vt:lpstr>
      <vt:lpstr>18_Organic</vt:lpstr>
      <vt:lpstr>19_Organic</vt:lpstr>
      <vt:lpstr>20_Organic</vt:lpstr>
      <vt:lpstr>21_Organic</vt:lpstr>
      <vt:lpstr>22_Organic</vt:lpstr>
      <vt:lpstr>23_Organic</vt:lpstr>
      <vt:lpstr>24_Organic</vt:lpstr>
      <vt:lpstr>37_Organic</vt:lpstr>
      <vt:lpstr>41_Organic</vt:lpstr>
      <vt:lpstr>42_Organic</vt:lpstr>
      <vt:lpstr>43_Organic</vt:lpstr>
      <vt:lpstr>45_Organic</vt:lpstr>
      <vt:lpstr>47_Organic</vt:lpstr>
      <vt:lpstr>55_Organic</vt:lpstr>
      <vt:lpstr>Week 13 Study week</vt:lpstr>
      <vt:lpstr>Chapter one</vt:lpstr>
      <vt:lpstr>Kinds of questions semanticists ask (Riemer):</vt:lpstr>
      <vt:lpstr>More…</vt:lpstr>
      <vt:lpstr>1.2 Semantics and Semiotics</vt:lpstr>
      <vt:lpstr>PowerPoint Presentation</vt:lpstr>
      <vt:lpstr>Compositionality and productivity</vt:lpstr>
      <vt:lpstr>Challenge 1 (with definitions)</vt:lpstr>
      <vt:lpstr>Challenge 2 (with definitions)</vt:lpstr>
      <vt:lpstr>Challenge 3 (with definitions theory)</vt:lpstr>
      <vt:lpstr>1.4 meeting the challenges</vt:lpstr>
      <vt:lpstr>A central issue</vt:lpstr>
      <vt:lpstr>PowerPoint Presentation</vt:lpstr>
      <vt:lpstr>A well known example</vt:lpstr>
      <vt:lpstr>Words defined by differences and similarities between other words within the language system</vt:lpstr>
      <vt:lpstr>3 terms for levels of language</vt:lpstr>
      <vt:lpstr>PowerPoint Presentation</vt:lpstr>
      <vt:lpstr>PowerPoint Presentation</vt:lpstr>
      <vt:lpstr>PowerPoint Presentation</vt:lpstr>
      <vt:lpstr>PowerPoint Presentation</vt:lpstr>
      <vt:lpstr>reference</vt:lpstr>
      <vt:lpstr>Names</vt:lpstr>
      <vt:lpstr>Nouns and NPs</vt:lpstr>
      <vt:lpstr>Think about this tautology (of Frege)</vt:lpstr>
      <vt:lpstr>Frege’s Sense and reference</vt:lpstr>
      <vt:lpstr>What is this mental representation?</vt:lpstr>
      <vt:lpstr>Concepts</vt:lpstr>
      <vt:lpstr>PowerPoint Presentation</vt:lpstr>
      <vt:lpstr>Children’s concepts can differ from adults’ concepts</vt:lpstr>
      <vt:lpstr>Necessary and sufficient conditions</vt:lpstr>
      <vt:lpstr>Which is the most “bird”?</vt:lpstr>
      <vt:lpstr>Which is the most “Language”? “Country”?</vt:lpstr>
      <vt:lpstr>Prototypes</vt:lpstr>
      <vt:lpstr>Fillmore and Lakoff</vt:lpstr>
      <vt:lpstr>Relationships between concepts</vt:lpstr>
      <vt:lpstr>Conceptual hierarchies</vt:lpstr>
      <vt:lpstr>Linguistic relativity</vt:lpstr>
      <vt:lpstr>PowerPoint Presentation</vt:lpstr>
      <vt:lpstr>Summary</vt:lpstr>
      <vt:lpstr>Chapter Three: Word Meaning</vt:lpstr>
      <vt:lpstr>Entailment examples (more in book)</vt:lpstr>
      <vt:lpstr>What are words?  (for that matter what are the other “blocks” of language?</vt:lpstr>
      <vt:lpstr>Word meaning is slippery!</vt:lpstr>
      <vt:lpstr>One test (Zwicky and Sadock)</vt:lpstr>
      <vt:lpstr>Ambiguous or vague</vt:lpstr>
      <vt:lpstr>Homonymy</vt:lpstr>
      <vt:lpstr>Polysemy</vt:lpstr>
      <vt:lpstr>Synonymy</vt:lpstr>
      <vt:lpstr>Registers</vt:lpstr>
      <vt:lpstr>Antonymy (opposites)</vt:lpstr>
      <vt:lpstr>More antonym types</vt:lpstr>
      <vt:lpstr>Hyponymy</vt:lpstr>
      <vt:lpstr>Meronymy</vt:lpstr>
      <vt:lpstr>Chapter Four: Sentence Relations and Truth</vt:lpstr>
      <vt:lpstr>Truth, entailment, presupposition </vt:lpstr>
      <vt:lpstr>What is logic?</vt:lpstr>
      <vt:lpstr>Logic and Truth</vt:lpstr>
      <vt:lpstr>PowerPoint Presentation</vt:lpstr>
      <vt:lpstr>Logic symbols in (propositional logic)</vt:lpstr>
      <vt:lpstr>Logic symbols in (propositional logic)</vt:lpstr>
      <vt:lpstr>Propositional logic (ch. 10)</vt:lpstr>
      <vt:lpstr>Necessary Truth, A Priori Truth, and Analyticity </vt:lpstr>
      <vt:lpstr>My father is my father</vt:lpstr>
      <vt:lpstr>Tautologies (tautos—same)</vt:lpstr>
      <vt:lpstr>PowerPoint Presentation</vt:lpstr>
      <vt:lpstr>Three related truth distinctions</vt:lpstr>
      <vt:lpstr>Quantifiers</vt:lpstr>
      <vt:lpstr>Identify these examples (4.51)</vt:lpstr>
      <vt:lpstr>PowerPoint Presentation</vt:lpstr>
      <vt:lpstr>Entailment</vt:lpstr>
      <vt:lpstr>Entailment defined by truth</vt:lpstr>
      <vt:lpstr>Presupposition</vt:lpstr>
      <vt:lpstr>Entailment and presupposition</vt:lpstr>
      <vt:lpstr>PowerPoint Presentation</vt:lpstr>
      <vt:lpstr>PowerPoint Presentation</vt:lpstr>
      <vt:lpstr>PowerPoint Presentation</vt:lpstr>
      <vt:lpstr>Triggers </vt:lpstr>
      <vt:lpstr>Presupposition triggers</vt:lpstr>
      <vt:lpstr>Pragmatic theories of presupposition</vt:lpstr>
      <vt:lpstr>Propose as many entailments as possible for…</vt:lpstr>
      <vt:lpstr>Presupposition, entailment, truth…</vt:lpstr>
      <vt:lpstr>Chapter Five: Sentence Semantics 1, Situations</vt:lpstr>
      <vt:lpstr>3 important dimensions</vt:lpstr>
      <vt:lpstr>Situation types</vt:lpstr>
      <vt:lpstr>PowerPoint Presentation</vt:lpstr>
      <vt:lpstr>Riemer, 314</vt:lpstr>
      <vt:lpstr>Verbs and situation types</vt:lpstr>
      <vt:lpstr>Stative Verbs</vt:lpstr>
      <vt:lpstr>Two helpful tests…</vt:lpstr>
      <vt:lpstr>Some grammatical differences</vt:lpstr>
      <vt:lpstr>That was with –ing also with imperatives</vt:lpstr>
      <vt:lpstr>Dynamic Verbs</vt:lpstr>
      <vt:lpstr>Telic (bounded) vs atelic (unbounded)</vt:lpstr>
      <vt:lpstr>Compare to table 5.41</vt:lpstr>
      <vt:lpstr>Vendler, 1967</vt:lpstr>
      <vt:lpstr>Tests for situation types</vt:lpstr>
      <vt:lpstr>More tests…</vt:lpstr>
      <vt:lpstr>PowerPoint Presentation</vt:lpstr>
      <vt:lpstr>Tense</vt:lpstr>
      <vt:lpstr>PowerPoint Presentation</vt:lpstr>
      <vt:lpstr>Aspect</vt:lpstr>
      <vt:lpstr>Comparing aspect across languages</vt:lpstr>
      <vt:lpstr>Modality and Evidentiality</vt:lpstr>
      <vt:lpstr>PowerPoint Presentation</vt:lpstr>
      <vt:lpstr>PowerPoint Presentation</vt:lpstr>
      <vt:lpstr>Mood</vt:lpstr>
      <vt:lpstr>From Kroeger</vt:lpstr>
      <vt:lpstr>Evidentiality </vt:lpstr>
      <vt:lpstr>Check Riemer</vt:lpstr>
      <vt:lpstr>Two descriptions of future events:</vt:lpstr>
      <vt:lpstr>Thematic Roles</vt:lpstr>
      <vt:lpstr>Examples of thematic roles</vt:lpstr>
      <vt:lpstr>Examples </vt:lpstr>
      <vt:lpstr>Tests for identifying thematic roles</vt:lpstr>
      <vt:lpstr>PowerPoint Presentation</vt:lpstr>
      <vt:lpstr>Verbs and Thematic Role Grids</vt:lpstr>
      <vt:lpstr>PowerPoint Presentation</vt:lpstr>
      <vt:lpstr>Answers:</vt:lpstr>
      <vt:lpstr>PowerPoint Presentation</vt:lpstr>
      <vt:lpstr>Problems with Thematic Roles</vt:lpstr>
      <vt:lpstr>Chapter 7: Context and Inference</vt:lpstr>
      <vt:lpstr>Deixis—spatial deixis</vt:lpstr>
      <vt:lpstr>Spatial deixis</vt:lpstr>
      <vt:lpstr>Grammaticalization of context</vt:lpstr>
      <vt:lpstr>Extensions of spatial deixis</vt:lpstr>
      <vt:lpstr>PowerPoint Presentation</vt:lpstr>
      <vt:lpstr>Reference and Context</vt:lpstr>
      <vt:lpstr>Conversational Implicature</vt:lpstr>
      <vt:lpstr>Yesterday, at my house…</vt:lpstr>
      <vt:lpstr>From Kroeger, 155</vt:lpstr>
      <vt:lpstr>Grice’s maxims of conversational cooperation</vt:lpstr>
      <vt:lpstr>More maxims…</vt:lpstr>
      <vt:lpstr>PowerPoint Presentation</vt:lpstr>
      <vt:lpstr>PowerPoint Presentation</vt:lpstr>
      <vt:lpstr>PowerPoint Presentation</vt:lpstr>
      <vt:lpstr>PowerPoint Presentation</vt:lpstr>
      <vt:lpstr>Relevance Theory</vt:lpstr>
      <vt:lpstr>Lexical Pragmatics</vt:lpstr>
      <vt:lpstr>From Riemer</vt:lpstr>
      <vt:lpstr>From Kroeger</vt:lpstr>
      <vt:lpstr>Chapter 8: Functions of Language: Speech as Action</vt:lpstr>
      <vt:lpstr>PowerPoint Presentation</vt:lpstr>
      <vt:lpstr>PowerPoint Presentation</vt:lpstr>
      <vt:lpstr>Speech acts</vt:lpstr>
      <vt:lpstr>Two Important Characteristics (of SAs)</vt:lpstr>
      <vt:lpstr>Two Important Characteristics (of SAs)</vt:lpstr>
      <vt:lpstr>Austin’s Speech Act Theory</vt:lpstr>
      <vt:lpstr>Austin makes two observations</vt:lpstr>
      <vt:lpstr>PowerPoint Presentation</vt:lpstr>
      <vt:lpstr>Evaluating performative utterances</vt:lpstr>
      <vt:lpstr>PowerPoint Presentation</vt:lpstr>
      <vt:lpstr>Three elements of speech acts</vt:lpstr>
      <vt:lpstr>Categorizing speech acts</vt:lpstr>
      <vt:lpstr>From Riemer p 109</vt:lpstr>
      <vt:lpstr>Direct and indirect speech acts</vt:lpstr>
      <vt:lpstr>PowerPoint Presentation</vt:lpstr>
      <vt:lpstr>PowerPoint Presentation</vt:lpstr>
      <vt:lpstr>Searle says we combine</vt:lpstr>
      <vt:lpstr>Face</vt:lpstr>
      <vt:lpstr>Sentence types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5 Study week</dc:title>
  <dc:creator>Mike Randall</dc:creator>
  <cp:lastModifiedBy>Mike Randall</cp:lastModifiedBy>
  <cp:revision>17</cp:revision>
  <dcterms:created xsi:type="dcterms:W3CDTF">2022-02-20T13:52:22Z</dcterms:created>
  <dcterms:modified xsi:type="dcterms:W3CDTF">2022-05-25T10:50:56Z</dcterms:modified>
</cp:coreProperties>
</file>