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</p:sldMasterIdLst>
  <p:sldIdLst>
    <p:sldId id="256" r:id="rId2"/>
    <p:sldId id="257" r:id="rId3"/>
    <p:sldId id="283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17" r:id="rId23"/>
    <p:sldId id="318" r:id="rId24"/>
    <p:sldId id="319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263" r:id="rId33"/>
    <p:sldId id="280" r:id="rId34"/>
    <p:sldId id="316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D25391A-489F-49CC-84D8-D620DECB781A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087EE0E-FAB7-45CB-904A-BB68EDBC968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067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391A-489F-49CC-84D8-D620DECB781A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EE0E-FAB7-45CB-904A-BB68EDBC9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42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391A-489F-49CC-84D8-D620DECB781A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EE0E-FAB7-45CB-904A-BB68EDBC968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951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391A-489F-49CC-84D8-D620DECB781A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EE0E-FAB7-45CB-904A-BB68EDBC968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886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391A-489F-49CC-84D8-D620DECB781A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EE0E-FAB7-45CB-904A-BB68EDBC9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34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391A-489F-49CC-84D8-D620DECB781A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EE0E-FAB7-45CB-904A-BB68EDBC968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941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391A-489F-49CC-84D8-D620DECB781A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EE0E-FAB7-45CB-904A-BB68EDBC968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258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391A-489F-49CC-84D8-D620DECB781A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EE0E-FAB7-45CB-904A-BB68EDBC968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194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391A-489F-49CC-84D8-D620DECB781A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EE0E-FAB7-45CB-904A-BB68EDBC968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66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391A-489F-49CC-84D8-D620DECB781A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EE0E-FAB7-45CB-904A-BB68EDBC9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6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6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ircle(in)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6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ircle(in)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6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ircle(in)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6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ircle(in)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6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ircle(in)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391A-489F-49CC-84D8-D620DECB781A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EE0E-FAB7-45CB-904A-BB68EDBC968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449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391A-489F-49CC-84D8-D620DECB781A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EE0E-FAB7-45CB-904A-BB68EDBC968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788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391A-489F-49CC-84D8-D620DECB781A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EE0E-FAB7-45CB-904A-BB68EDBC968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310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391A-489F-49CC-84D8-D620DECB781A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EE0E-FAB7-45CB-904A-BB68EDBC968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63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391A-489F-49CC-84D8-D620DECB781A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EE0E-FAB7-45CB-904A-BB68EDBC9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48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391A-489F-49CC-84D8-D620DECB781A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EE0E-FAB7-45CB-904A-BB68EDBC968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666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391A-489F-49CC-84D8-D620DECB781A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EE0E-FAB7-45CB-904A-BB68EDBC9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36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D25391A-489F-49CC-84D8-D620DECB781A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087EE0E-FAB7-45CB-904A-BB68EDBC9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8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2446869"/>
          </a:xfrm>
        </p:spPr>
        <p:txBody>
          <a:bodyPr/>
          <a:lstStyle/>
          <a:p>
            <a:r>
              <a:rPr lang="en-US" dirty="0" smtClean="0"/>
              <a:t>Semantics:</a:t>
            </a:r>
            <a:br>
              <a:rPr lang="en-US" dirty="0" smtClean="0"/>
            </a:br>
            <a:r>
              <a:rPr lang="en-US" dirty="0" smtClean="0"/>
              <a:t>Meaning Components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4432299"/>
            <a:ext cx="6815669" cy="546099"/>
          </a:xfrm>
        </p:spPr>
        <p:txBody>
          <a:bodyPr/>
          <a:lstStyle/>
          <a:p>
            <a:r>
              <a:rPr lang="en-US" dirty="0" smtClean="0"/>
              <a:t>Week 11 (Chapter 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28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Katzian</a:t>
            </a:r>
            <a:r>
              <a:rPr lang="en-US" dirty="0" smtClean="0"/>
              <a:t> dictionary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700" y="2463800"/>
            <a:ext cx="10807700" cy="3695700"/>
          </a:xfrm>
        </p:spPr>
        <p:txBody>
          <a:bodyPr>
            <a:normAutofit/>
          </a:bodyPr>
          <a:lstStyle/>
          <a:p>
            <a:r>
              <a:rPr lang="en-US" i="1" dirty="0" smtClean="0"/>
              <a:t>Bachelor</a:t>
            </a:r>
            <a:r>
              <a:rPr lang="en-US" dirty="0" smtClean="0"/>
              <a:t> {N}</a:t>
            </a:r>
          </a:p>
          <a:p>
            <a:r>
              <a:rPr lang="en-US" dirty="0" smtClean="0"/>
              <a:t>a. (human) (male) [one who has never been married]</a:t>
            </a:r>
          </a:p>
          <a:p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Word {grammar}</a:t>
            </a:r>
          </a:p>
          <a:p>
            <a:r>
              <a:rPr lang="en-US" dirty="0" smtClean="0"/>
              <a:t>a. (semantic marker) (semantic marker) [semantic distinguisher] &lt;selection restrictions&gt;</a:t>
            </a:r>
          </a:p>
          <a:p>
            <a:endParaRPr lang="en-US" dirty="0"/>
          </a:p>
          <a:p>
            <a:r>
              <a:rPr lang="en-US" dirty="0" smtClean="0"/>
              <a:t>Part of a words meaning is shared with other words but part is unique to that word.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11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Related to </a:t>
            </a:r>
            <a:r>
              <a:rPr lang="en-US" dirty="0" err="1" smtClean="0"/>
              <a:t>Chomskyan</a:t>
            </a:r>
            <a:r>
              <a:rPr lang="en-US" dirty="0" smtClean="0"/>
              <a:t> grammar (generative) [it is very good when a theory can be used across the different levels of linguistic study]</a:t>
            </a:r>
          </a:p>
          <a:p>
            <a:r>
              <a:rPr lang="en-US" dirty="0" smtClean="0"/>
              <a:t>Use of syntactic trees, to reflect compositionality.</a:t>
            </a:r>
          </a:p>
          <a:p>
            <a:endParaRPr lang="en-US" dirty="0"/>
          </a:p>
          <a:p>
            <a:r>
              <a:rPr lang="en-US" dirty="0" smtClean="0"/>
              <a:t>Also explains entailment, hyponymy, </a:t>
            </a:r>
            <a:r>
              <a:rPr lang="en-US" dirty="0" err="1" smtClean="0"/>
              <a:t>antonymy</a:t>
            </a:r>
            <a:r>
              <a:rPr lang="en-US" dirty="0" smtClean="0"/>
              <a:t>, synonymy, contradiction, etc.</a:t>
            </a:r>
          </a:p>
          <a:p>
            <a:r>
              <a:rPr lang="en-US" dirty="0" smtClean="0"/>
              <a:t>9.18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81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Grammatical Rules and Semantic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for semantic components to explain grammar</a:t>
            </a:r>
          </a:p>
          <a:p>
            <a:r>
              <a:rPr lang="en-US" dirty="0" smtClean="0"/>
              <a:t>Units of meaning shared by different lexical items</a:t>
            </a:r>
          </a:p>
          <a:p>
            <a:r>
              <a:rPr lang="en-US" dirty="0" smtClean="0"/>
              <a:t>MOTION</a:t>
            </a:r>
          </a:p>
          <a:p>
            <a:r>
              <a:rPr lang="en-US" dirty="0" smtClean="0"/>
              <a:t>CAUSE</a:t>
            </a:r>
          </a:p>
          <a:p>
            <a:r>
              <a:rPr lang="en-US" dirty="0" smtClean="0"/>
              <a:t>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00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Consider: cut, break, touch, hit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your own examples</a:t>
            </a:r>
          </a:p>
          <a:p>
            <a:r>
              <a:rPr lang="en-US" dirty="0" smtClean="0"/>
              <a:t>What kind of verbs are they?</a:t>
            </a:r>
          </a:p>
          <a:p>
            <a:r>
              <a:rPr lang="en-US" dirty="0" smtClean="0"/>
              <a:t>Can you already see some differences?</a:t>
            </a:r>
          </a:p>
          <a:p>
            <a:r>
              <a:rPr lang="en-US" dirty="0" smtClean="0"/>
              <a:t>9.19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80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Middle constructions:</a:t>
            </a:r>
          </a:p>
          <a:p>
            <a:r>
              <a:rPr lang="en-US" dirty="0" smtClean="0"/>
              <a:t>N V Adv.</a:t>
            </a:r>
          </a:p>
          <a:p>
            <a:r>
              <a:rPr lang="en-US" dirty="0" smtClean="0"/>
              <a:t>Conative construction:</a:t>
            </a:r>
          </a:p>
          <a:p>
            <a:r>
              <a:rPr lang="en-US" dirty="0" smtClean="0"/>
              <a:t>V at N</a:t>
            </a:r>
          </a:p>
          <a:p>
            <a:r>
              <a:rPr lang="en-US" dirty="0" smtClean="0"/>
              <a:t>Body part ascension construction:</a:t>
            </a:r>
          </a:p>
          <a:p>
            <a:r>
              <a:rPr lang="en-US" dirty="0" smtClean="0"/>
              <a:t>In the/on the BODY PART</a:t>
            </a:r>
          </a:p>
          <a:p>
            <a:r>
              <a:rPr lang="en-US" dirty="0" smtClean="0"/>
              <a:t>Close your books.</a:t>
            </a:r>
          </a:p>
          <a:p>
            <a:r>
              <a:rPr lang="en-US" dirty="0" smtClean="0"/>
              <a:t>Try these tests, find other verbs that are restricted or licensed in the same way.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90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CHANGE, MOTION, CONTACT, CAUSE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Assign these semantic components to our four verbs.</a:t>
            </a:r>
          </a:p>
          <a:p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Cut: CAUSE, CHANGE, CONTACT, MOTION</a:t>
            </a:r>
          </a:p>
          <a:p>
            <a:r>
              <a:rPr lang="en-US" dirty="0" smtClean="0"/>
              <a:t>Break: CAUSE, CHANGE</a:t>
            </a:r>
          </a:p>
          <a:p>
            <a:r>
              <a:rPr lang="en-US" dirty="0" smtClean="0"/>
              <a:t>Touch: CONTACT</a:t>
            </a:r>
          </a:p>
          <a:p>
            <a:r>
              <a:rPr lang="en-US" dirty="0" smtClean="0"/>
              <a:t>Hit: CONTACT, MOTION.</a:t>
            </a:r>
          </a:p>
          <a:p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Do similar verbs in each category exhibit the same grammatical behavior?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42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main aim of research into language universals and language acquisition is: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establish a set of elements… 9.34 (p268)</a:t>
            </a:r>
          </a:p>
          <a:p>
            <a:endParaRPr lang="en-US" dirty="0"/>
          </a:p>
          <a:p>
            <a:r>
              <a:rPr lang="en-US" dirty="0" smtClean="0"/>
              <a:t>9.35 illustrates why we must do literature reviews in our research!  The widely varying terminology, or same terminology used in differing ways.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9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Thematic roles and linking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benefit of semantic components is they can be used to investigate the syntax-semantics interface.</a:t>
            </a:r>
          </a:p>
          <a:p>
            <a:r>
              <a:rPr lang="en-US" dirty="0" smtClean="0"/>
              <a:t>They can explain theta-roles and verbal argument structure.</a:t>
            </a:r>
          </a:p>
          <a:p>
            <a:r>
              <a:rPr lang="en-US" dirty="0" smtClean="0"/>
              <a:t>What is the difference between (locative alternation):</a:t>
            </a:r>
          </a:p>
          <a:p>
            <a:pPr lvl="1"/>
            <a:r>
              <a:rPr lang="en-US" dirty="0" smtClean="0"/>
              <a:t>She painted pictures onto the wall.</a:t>
            </a:r>
          </a:p>
          <a:p>
            <a:pPr lvl="1"/>
            <a:r>
              <a:rPr lang="en-US" dirty="0" smtClean="0"/>
              <a:t>She painted the wall with pictures.</a:t>
            </a:r>
          </a:p>
        </p:txBody>
      </p:sp>
    </p:spTree>
    <p:extLst>
      <p:ext uri="{BB962C8B-B14F-4D97-AF65-F5344CB8AC3E}">
        <p14:creationId xmlns:p14="http://schemas.microsoft.com/office/powerpoint/2010/main" val="43621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</a:t>
            </a:r>
            <a:r>
              <a:rPr lang="en-US" i="1" dirty="0" smtClean="0"/>
              <a:t>pour, fill, brush.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9.39ff</a:t>
            </a:r>
          </a:p>
          <a:p>
            <a:r>
              <a:rPr lang="en-US" sz="2800" dirty="0" smtClean="0"/>
              <a:t>Rapport and Levin, and Pinker etc. propose that “the variation in argument structure… reflects different semantic classes of verb”</a:t>
            </a:r>
          </a:p>
          <a:p>
            <a:r>
              <a:rPr lang="en-US" sz="2800" i="1" dirty="0" smtClean="0"/>
              <a:t>Clear, wipe, remove.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50260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Talmy’s</a:t>
            </a:r>
            <a:r>
              <a:rPr lang="en-US" dirty="0" smtClean="0"/>
              <a:t> Typology of Motion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Verb-framed and satellite-framed languages.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07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talked about translation problems last week (</a:t>
            </a:r>
            <a:r>
              <a:rPr lang="en-US" dirty="0" err="1" smtClean="0"/>
              <a:t>Loebner</a:t>
            </a:r>
            <a:r>
              <a:rPr lang="en-US" dirty="0" smtClean="0"/>
              <a:t>).  </a:t>
            </a:r>
          </a:p>
          <a:p>
            <a:r>
              <a:rPr lang="en-US" dirty="0" smtClean="0"/>
              <a:t>Next week we will discuss semantic change (</a:t>
            </a:r>
            <a:r>
              <a:rPr lang="en-US" dirty="0" err="1" smtClean="0"/>
              <a:t>Traugott</a:t>
            </a:r>
            <a:r>
              <a:rPr lang="en-US" dirty="0" smtClean="0"/>
              <a:t> and Dasher).</a:t>
            </a:r>
          </a:p>
          <a:p>
            <a:r>
              <a:rPr lang="en-US" dirty="0" smtClean="0"/>
              <a:t>Today is our last chapter of Saeed.</a:t>
            </a:r>
          </a:p>
          <a:p>
            <a:r>
              <a:rPr lang="en-US" dirty="0" smtClean="0"/>
              <a:t>Read through the chapter summaries, the examples, and the glossary.</a:t>
            </a:r>
          </a:p>
          <a:p>
            <a:r>
              <a:rPr lang="en-US" dirty="0" smtClean="0"/>
              <a:t>Review all your homework.</a:t>
            </a:r>
          </a:p>
          <a:p>
            <a:r>
              <a:rPr lang="en-US" dirty="0" smtClean="0"/>
              <a:t>I am happy to answer (or try to) any questions you have.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65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Jackendoff’s</a:t>
            </a:r>
            <a:r>
              <a:rPr lang="en-US" dirty="0" smtClean="0"/>
              <a:t> Conceptual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Conceptual semantics</a:t>
            </a:r>
          </a:p>
          <a:p>
            <a:r>
              <a:rPr lang="en-US" dirty="0" smtClean="0"/>
              <a:t>The Mentalist Postulate: </a:t>
            </a:r>
          </a:p>
          <a:p>
            <a:r>
              <a:rPr lang="en-US" dirty="0" smtClean="0"/>
              <a:t>“Meaning in natural language is an information structure that is mentally encoded by human beings.”</a:t>
            </a:r>
          </a:p>
          <a:p>
            <a:r>
              <a:rPr lang="en-US" dirty="0" smtClean="0"/>
              <a:t>The “meaning of a sentence is a conceptual structure.”</a:t>
            </a:r>
          </a:p>
          <a:p>
            <a:r>
              <a:rPr lang="en-US" dirty="0" smtClean="0"/>
              <a:t>With this kind of structure we can move towards bigger generalizations (always a goal of linguistics) and more broadly applicable rules. </a:t>
            </a:r>
            <a:endParaRPr lang="en-US" dirty="0"/>
          </a:p>
          <a:p>
            <a:r>
              <a:rPr lang="en-US" dirty="0" smtClean="0"/>
              <a:t>This is economy.  Killed –entails—die, is too specific a rule.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68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semantic components include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Event, State, Material </a:t>
            </a:r>
            <a:r>
              <a:rPr lang="en-US" dirty="0"/>
              <a:t>T</a:t>
            </a:r>
            <a:r>
              <a:rPr lang="en-US" dirty="0" smtClean="0"/>
              <a:t>hing (</a:t>
            </a:r>
            <a:r>
              <a:rPr lang="en-US" dirty="0"/>
              <a:t>O</a:t>
            </a:r>
            <a:r>
              <a:rPr lang="en-US" dirty="0" smtClean="0"/>
              <a:t>bject), Path, Place, </a:t>
            </a:r>
            <a:r>
              <a:rPr lang="en-US" dirty="0" smtClean="0"/>
              <a:t>Property</a:t>
            </a:r>
          </a:p>
          <a:p>
            <a:r>
              <a:rPr lang="en-US" dirty="0" smtClean="0"/>
              <a:t>Also sometimes Amount.</a:t>
            </a:r>
            <a:endParaRPr lang="en-US" dirty="0" smtClean="0"/>
          </a:p>
          <a:p>
            <a:r>
              <a:rPr lang="en-US" dirty="0" smtClean="0"/>
              <a:t>Most basic are the first two</a:t>
            </a:r>
          </a:p>
          <a:p>
            <a:r>
              <a:rPr lang="en-US" dirty="0" smtClean="0"/>
              <a:t>Consider 9.86 and figure 9.2</a:t>
            </a:r>
          </a:p>
          <a:p>
            <a:r>
              <a:rPr lang="en-US" dirty="0" smtClean="0"/>
              <a:t>Try some of these together.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04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Jackendoff</a:t>
            </a:r>
            <a:r>
              <a:rPr lang="en-US" dirty="0" smtClean="0"/>
              <a:t> rejects any distinction between meaning and conceptualization stating “we must consider the domain of linguistic semantics to be continuous with human conceptualization as a whole.” (</a:t>
            </a:r>
            <a:r>
              <a:rPr lang="en-US" dirty="0" err="1" smtClean="0"/>
              <a:t>Riemer</a:t>
            </a:r>
            <a:r>
              <a:rPr lang="en-US" dirty="0" smtClean="0"/>
              <a:t> 262)</a:t>
            </a:r>
          </a:p>
          <a:p>
            <a:r>
              <a:rPr lang="en-US" dirty="0" smtClean="0"/>
              <a:t>1.strict distinction between syntax and semantics</a:t>
            </a:r>
          </a:p>
          <a:p>
            <a:r>
              <a:rPr lang="en-US" dirty="0" smtClean="0"/>
              <a:t>2. uses formalisms rather than vague diagrams</a:t>
            </a:r>
          </a:p>
          <a:p>
            <a:r>
              <a:rPr lang="en-US" dirty="0" smtClean="0"/>
              <a:t>What is decomposition?</a:t>
            </a:r>
          </a:p>
          <a:p>
            <a:r>
              <a:rPr lang="en-US" dirty="0" smtClean="0"/>
              <a:t>How low can you go?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22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dirty="0" err="1" smtClean="0"/>
              <a:t>Riemer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as low as the level of conceptual structure.</a:t>
            </a:r>
          </a:p>
          <a:p>
            <a:r>
              <a:rPr lang="en-US" dirty="0" smtClean="0"/>
              <a:t>CS posits a finite set of principles of mental combination.</a:t>
            </a:r>
          </a:p>
          <a:p>
            <a:r>
              <a:rPr lang="en-US" dirty="0" smtClean="0"/>
              <a:t>Starting point is looking for parallelisms and contrasts which reveals the nature of conceptual structure.</a:t>
            </a:r>
          </a:p>
          <a:p>
            <a:r>
              <a:rPr lang="en-US" dirty="0" smtClean="0"/>
              <a:t>“the psychological organization on which meaning rests ‘lies a very short distance below the surface of everyday lexical items and progress can be made in exploring it.’”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451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primitives are universal!  Not language specific.</a:t>
            </a:r>
          </a:p>
          <a:p>
            <a:r>
              <a:rPr lang="en-US" dirty="0" smtClean="0"/>
              <a:t>Not in themselves meaningful.</a:t>
            </a:r>
          </a:p>
          <a:p>
            <a:r>
              <a:rPr lang="en-US" dirty="0" smtClean="0"/>
              <a:t>Compare to phonology. Decomposition</a:t>
            </a:r>
          </a:p>
          <a:p>
            <a:r>
              <a:rPr lang="en-US" dirty="0" smtClean="0"/>
              <a:t>The (8) categories are compared to parts of speech.  Conceptual parts of speech.</a:t>
            </a:r>
          </a:p>
          <a:p>
            <a:r>
              <a:rPr lang="en-US" dirty="0" smtClean="0"/>
              <a:t>Examples </a:t>
            </a:r>
            <a:r>
              <a:rPr lang="en-US" smtClean="0"/>
              <a:t>will help!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91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Processes of semantic combination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the </a:t>
            </a:r>
            <a:r>
              <a:rPr lang="en-US" dirty="0" err="1" smtClean="0"/>
              <a:t>semelfactive</a:t>
            </a:r>
            <a:r>
              <a:rPr lang="en-US" dirty="0" smtClean="0"/>
              <a:t> (__________) combined with a durative adverb that we talked about before.</a:t>
            </a:r>
          </a:p>
          <a:p>
            <a:r>
              <a:rPr lang="en-US" dirty="0" smtClean="0"/>
              <a:t>9.102 shows it can be viewed in terms of levels of embedding.</a:t>
            </a:r>
          </a:p>
          <a:p>
            <a:r>
              <a:rPr lang="en-US" dirty="0" smtClean="0"/>
              <a:t>This also explains mass nouns used as count nouns.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00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Including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Plural (PL)</a:t>
            </a:r>
          </a:p>
          <a:p>
            <a:r>
              <a:rPr lang="en-US" dirty="0" smtClean="0"/>
              <a:t>Composed of (COMP)</a:t>
            </a:r>
          </a:p>
          <a:p>
            <a:r>
              <a:rPr lang="en-US" dirty="0" smtClean="0"/>
              <a:t>Containing (CONT)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67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Extracting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Element of (ELT)</a:t>
            </a:r>
          </a:p>
          <a:p>
            <a:r>
              <a:rPr lang="en-US" dirty="0" smtClean="0"/>
              <a:t>Partitive (PART)</a:t>
            </a:r>
          </a:p>
          <a:p>
            <a:r>
              <a:rPr lang="en-US" dirty="0" smtClean="0"/>
              <a:t>Universal grinder (GR)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05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Grinder!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Explains “instances where what are usually count nouns are used to describe substances.”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60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Pustejovsky’s</a:t>
            </a:r>
            <a:r>
              <a:rPr lang="en-US" dirty="0" smtClean="0"/>
              <a:t> Generative Lexicon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Generally agrees with </a:t>
            </a:r>
            <a:r>
              <a:rPr lang="en-US" dirty="0" err="1" smtClean="0"/>
              <a:t>Jackendoff’s</a:t>
            </a:r>
            <a:r>
              <a:rPr lang="en-US" dirty="0" smtClean="0"/>
              <a:t> approach of conceptual semantics</a:t>
            </a:r>
          </a:p>
          <a:p>
            <a:r>
              <a:rPr lang="en-US" dirty="0" smtClean="0"/>
              <a:t>Four levels of semantic representation:</a:t>
            </a:r>
          </a:p>
          <a:p>
            <a:pPr lvl="1"/>
            <a:r>
              <a:rPr lang="en-US" dirty="0" smtClean="0"/>
              <a:t>Argument structure</a:t>
            </a:r>
          </a:p>
          <a:p>
            <a:pPr lvl="1"/>
            <a:r>
              <a:rPr lang="en-US" dirty="0" smtClean="0"/>
              <a:t>Event structure</a:t>
            </a:r>
          </a:p>
          <a:p>
            <a:pPr lvl="1"/>
            <a:r>
              <a:rPr lang="en-US" dirty="0" smtClean="0"/>
              <a:t>Qualia structure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48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5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9.115ff</a:t>
            </a:r>
          </a:p>
          <a:p>
            <a:r>
              <a:rPr lang="en-US" dirty="0" smtClean="0"/>
              <a:t>P290 and 291</a:t>
            </a:r>
          </a:p>
          <a:p>
            <a:r>
              <a:rPr lang="en-US" dirty="0" smtClean="0"/>
              <a:t>Also look at Qualia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69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how to actually identify the semantic primitives!  How many, where to draw the line, goes back to necessary and sufficient conditions.</a:t>
            </a:r>
          </a:p>
          <a:p>
            <a:r>
              <a:rPr lang="en-US" dirty="0" smtClean="0"/>
              <a:t>2. also the problem of metalanguage.  Symbols?  Diagrams?  It is unsystematic, arbitrary and “at worst a kind of garbled version of English, French etc.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Markerese</a:t>
            </a:r>
            <a:r>
              <a:rPr lang="en-US" dirty="0" smtClean="0"/>
              <a:t>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49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Class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9.1, 9.2, (9.7), </a:t>
            </a:r>
            <a:r>
              <a:rPr lang="en-US" b="1" dirty="0" smtClean="0"/>
              <a:t>9.8, 9.9</a:t>
            </a:r>
          </a:p>
          <a:p>
            <a:r>
              <a:rPr lang="en-US" b="1" dirty="0" smtClean="0"/>
              <a:t>/22</a:t>
            </a:r>
            <a:endParaRPr lang="en-US" dirty="0" smtClean="0"/>
          </a:p>
          <a:p>
            <a:r>
              <a:rPr lang="en-US" dirty="0" smtClean="0"/>
              <a:t>/30 or /59</a:t>
            </a:r>
          </a:p>
          <a:p>
            <a:r>
              <a:rPr lang="en-US" dirty="0" smtClean="0"/>
              <a:t>Your assignment is due next week!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6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</a:t>
            </a:r>
            <a:r>
              <a:rPr lang="en-US" dirty="0" smtClean="0"/>
              <a:t> </a:t>
            </a:r>
            <a:r>
              <a:rPr lang="en-US" dirty="0" err="1" smtClean="0"/>
              <a:t>Riemer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3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25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Meaning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Some words have similar meanings.  </a:t>
            </a:r>
          </a:p>
          <a:p>
            <a:r>
              <a:rPr lang="en-US" dirty="0" smtClean="0"/>
              <a:t>To explain this some semanticists claim that words are not the smallest semantic units, but are built up from smaller meaningful components.</a:t>
            </a:r>
          </a:p>
          <a:p>
            <a:r>
              <a:rPr lang="en-US" dirty="0" smtClean="0"/>
              <a:t>Woman</a:t>
            </a:r>
          </a:p>
          <a:p>
            <a:r>
              <a:rPr lang="en-US" dirty="0" smtClean="0"/>
              <a:t>Bachelor</a:t>
            </a:r>
          </a:p>
          <a:p>
            <a:r>
              <a:rPr lang="en-US" dirty="0" smtClean="0"/>
              <a:t>Spinster</a:t>
            </a:r>
          </a:p>
          <a:p>
            <a:r>
              <a:rPr lang="en-US" dirty="0" smtClean="0"/>
              <a:t>Wife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61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4100" y="889000"/>
            <a:ext cx="10121900" cy="5156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These smaller elements are called semantic components, or semantic primitives.</a:t>
            </a:r>
          </a:p>
          <a:p>
            <a:r>
              <a:rPr lang="en-US" sz="2800" dirty="0" smtClean="0"/>
              <a:t>This analysis is called componential analysis (CA)</a:t>
            </a:r>
          </a:p>
          <a:p>
            <a:r>
              <a:rPr lang="en-US" sz="2800" dirty="0" smtClean="0"/>
              <a:t>3 reasons we would want to identify these components:</a:t>
            </a:r>
          </a:p>
          <a:p>
            <a:pPr lvl="1"/>
            <a:r>
              <a:rPr lang="en-US" sz="2400" dirty="0" smtClean="0"/>
              <a:t>1. may allow economic characterization of the lexical relations (ch2), and sentence relations (ch4)– contradiction, entailment etc.</a:t>
            </a:r>
          </a:p>
          <a:p>
            <a:pPr lvl="1"/>
            <a:r>
              <a:rPr lang="en-US" sz="2400" dirty="0" smtClean="0"/>
              <a:t>2. they have linguistic significance outside of semantics.</a:t>
            </a:r>
          </a:p>
          <a:p>
            <a:pPr lvl="1"/>
            <a:r>
              <a:rPr lang="en-US" sz="2400" dirty="0" smtClean="0"/>
              <a:t>3. these semantic primitives form a part of our psychological architecture.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20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Lexical relations in 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900" y="2556932"/>
            <a:ext cx="10477499" cy="3564468"/>
          </a:xfrm>
        </p:spPr>
        <p:txBody>
          <a:bodyPr>
            <a:normAutofit/>
          </a:bodyPr>
          <a:lstStyle/>
          <a:p>
            <a:r>
              <a:rPr lang="en-US" dirty="0" smtClean="0"/>
              <a:t>Semantic components can help us define lexical relations (we have looked at these before).</a:t>
            </a:r>
          </a:p>
          <a:p>
            <a:r>
              <a:rPr lang="en-US" dirty="0" smtClean="0"/>
              <a:t>Hyponymy</a:t>
            </a:r>
          </a:p>
          <a:p>
            <a:r>
              <a:rPr lang="en-US" dirty="0" smtClean="0"/>
              <a:t>9.6 (contained within)</a:t>
            </a:r>
          </a:p>
          <a:p>
            <a:r>
              <a:rPr lang="en-US" dirty="0" err="1" smtClean="0"/>
              <a:t>Antonymy</a:t>
            </a:r>
            <a:r>
              <a:rPr lang="en-US" dirty="0" smtClean="0"/>
              <a:t> (incompatibility)</a:t>
            </a:r>
          </a:p>
          <a:p>
            <a:r>
              <a:rPr lang="en-US" dirty="0" smtClean="0"/>
              <a:t>9.7</a:t>
            </a:r>
          </a:p>
          <a:p>
            <a:r>
              <a:rPr lang="en-US" dirty="0" smtClean="0"/>
              <a:t>(this is like minimal pairs in phonology, we might call them minimal lexemes?)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3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 also makes use 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Binary features (also like phonology!)</a:t>
            </a:r>
          </a:p>
          <a:p>
            <a:r>
              <a:rPr lang="en-US" dirty="0" smtClean="0"/>
              <a:t>Redundancy rules (“  “ , and syntax)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56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Katz’s Semantic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1. Semantic rules have to be recursive (like syntax).</a:t>
            </a:r>
          </a:p>
          <a:p>
            <a:r>
              <a:rPr lang="en-US" dirty="0" smtClean="0"/>
              <a:t>2. relationship between sentence and meaning is not arbitrary and unitary. So, meaning is compositional.</a:t>
            </a:r>
          </a:p>
          <a:p>
            <a:r>
              <a:rPr lang="en-US" dirty="0" smtClean="0"/>
              <a:t>Paralleling the aims of syntax Katz said the aims of semantic CA are:</a:t>
            </a:r>
          </a:p>
          <a:p>
            <a:r>
              <a:rPr lang="en-US" dirty="0" smtClean="0"/>
              <a:t>1. give specifications of meanings of lexical items</a:t>
            </a:r>
          </a:p>
          <a:p>
            <a:r>
              <a:rPr lang="en-US" dirty="0" smtClean="0"/>
              <a:t>2. rules for how the lexical items build into phrases/sentences.</a:t>
            </a:r>
          </a:p>
          <a:p>
            <a:r>
              <a:rPr lang="en-US" dirty="0" smtClean="0"/>
              <a:t>3. to do so in a universally applicable metalanguage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27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These aims are met 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1. dictionary</a:t>
            </a:r>
          </a:p>
          <a:p>
            <a:r>
              <a:rPr lang="en-US" sz="3200" dirty="0" smtClean="0"/>
              <a:t>2. set of projection rules</a:t>
            </a:r>
          </a:p>
          <a:p>
            <a:r>
              <a:rPr lang="en-US" sz="3200" dirty="0" smtClean="0"/>
              <a:t>3. use of semantic components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9064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runge 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4969</TotalTime>
  <Words>1268</Words>
  <Application>Microsoft Office PowerPoint</Application>
  <PresentationFormat>Widescreen</PresentationFormat>
  <Paragraphs>167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Garamond</vt:lpstr>
      <vt:lpstr>Organic</vt:lpstr>
      <vt:lpstr>Semantics: Meaning Components</vt:lpstr>
      <vt:lpstr>review</vt:lpstr>
      <vt:lpstr>Quiz</vt:lpstr>
      <vt:lpstr>Meaning components</vt:lpstr>
      <vt:lpstr>PowerPoint Presentation</vt:lpstr>
      <vt:lpstr>Lexical relations in CA</vt:lpstr>
      <vt:lpstr>CA also makes use of</vt:lpstr>
      <vt:lpstr>Katz’s Semantic Theory</vt:lpstr>
      <vt:lpstr>These aims are met by</vt:lpstr>
      <vt:lpstr>Katzian dictionary</vt:lpstr>
      <vt:lpstr>Projection rules</vt:lpstr>
      <vt:lpstr>Grammatical Rules and Semantic Components</vt:lpstr>
      <vt:lpstr>Consider: cut, break, touch, hit</vt:lpstr>
      <vt:lpstr>Three tests</vt:lpstr>
      <vt:lpstr>CHANGE, MOTION, CONTACT, CAUSE</vt:lpstr>
      <vt:lpstr>The main aim of research into language universals and language acquisition is:</vt:lpstr>
      <vt:lpstr>Thematic roles and linking rules</vt:lpstr>
      <vt:lpstr>Compare pour, fill, brush.</vt:lpstr>
      <vt:lpstr>Talmy’s Typology of Motion Events</vt:lpstr>
      <vt:lpstr>Jackendoff’s Conceptual Structure</vt:lpstr>
      <vt:lpstr>The semantic components include</vt:lpstr>
      <vt:lpstr>PowerPoint Presentation</vt:lpstr>
      <vt:lpstr>From Riemer</vt:lpstr>
      <vt:lpstr>PowerPoint Presentation</vt:lpstr>
      <vt:lpstr>Processes of semantic combination</vt:lpstr>
      <vt:lpstr>Including functions</vt:lpstr>
      <vt:lpstr>Extracting functions</vt:lpstr>
      <vt:lpstr>Universal Grinder!</vt:lpstr>
      <vt:lpstr>Pustejovsky’s Generative Lexicon</vt:lpstr>
      <vt:lpstr>Event structure</vt:lpstr>
      <vt:lpstr>Two problems</vt:lpstr>
      <vt:lpstr>Class Exercises</vt:lpstr>
      <vt:lpstr>From Riemer</vt:lpstr>
      <vt:lpstr>Review!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Semantics</dc:title>
  <dc:creator>Mike Randall</dc:creator>
  <cp:lastModifiedBy>Mike Randall</cp:lastModifiedBy>
  <cp:revision>80</cp:revision>
  <dcterms:created xsi:type="dcterms:W3CDTF">2022-01-31T07:35:39Z</dcterms:created>
  <dcterms:modified xsi:type="dcterms:W3CDTF">2022-05-13T04:38:40Z</dcterms:modified>
</cp:coreProperties>
</file>