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8" r:id="rId1"/>
  </p:sldMasterIdLst>
  <p:sldIdLst>
    <p:sldId id="256" r:id="rId2"/>
    <p:sldId id="257" r:id="rId3"/>
    <p:sldId id="320" r:id="rId4"/>
    <p:sldId id="321" r:id="rId5"/>
    <p:sldId id="322" r:id="rId6"/>
    <p:sldId id="283" r:id="rId7"/>
    <p:sldId id="291" r:id="rId8"/>
    <p:sldId id="305" r:id="rId9"/>
    <p:sldId id="292" r:id="rId10"/>
    <p:sldId id="293" r:id="rId11"/>
    <p:sldId id="306" r:id="rId12"/>
    <p:sldId id="323" r:id="rId13"/>
    <p:sldId id="294" r:id="rId14"/>
    <p:sldId id="295" r:id="rId15"/>
    <p:sldId id="324" r:id="rId16"/>
    <p:sldId id="296" r:id="rId17"/>
    <p:sldId id="297" r:id="rId18"/>
    <p:sldId id="298" r:id="rId19"/>
    <p:sldId id="300" r:id="rId20"/>
    <p:sldId id="301" r:id="rId21"/>
    <p:sldId id="299" r:id="rId22"/>
    <p:sldId id="302" r:id="rId23"/>
    <p:sldId id="303" r:id="rId24"/>
    <p:sldId id="304" r:id="rId25"/>
    <p:sldId id="307" r:id="rId26"/>
    <p:sldId id="308" r:id="rId27"/>
    <p:sldId id="309" r:id="rId28"/>
    <p:sldId id="310" r:id="rId29"/>
    <p:sldId id="311" r:id="rId30"/>
    <p:sldId id="312" r:id="rId31"/>
    <p:sldId id="314" r:id="rId32"/>
    <p:sldId id="315" r:id="rId33"/>
    <p:sldId id="319" r:id="rId34"/>
    <p:sldId id="313" r:id="rId35"/>
    <p:sldId id="325" r:id="rId36"/>
    <p:sldId id="316" r:id="rId37"/>
    <p:sldId id="317" r:id="rId38"/>
    <p:sldId id="318" r:id="rId39"/>
    <p:sldId id="263" r:id="rId40"/>
    <p:sldId id="326" r:id="rId41"/>
    <p:sldId id="281"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78"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D25391A-489F-49CC-84D8-D620DECB781A}" type="datetimeFigureOut">
              <a:rPr lang="en-US" smtClean="0"/>
              <a:t>5/5/2022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893353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25391A-489F-49CC-84D8-D620DECB781A}" type="datetimeFigureOut">
              <a:rPr lang="en-US" smtClean="0"/>
              <a:t>5/5/2022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3550779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25391A-489F-49CC-84D8-D620DECB781A}" type="datetimeFigureOut">
              <a:rPr lang="en-US" smtClean="0"/>
              <a:t>5/5/2022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87EE0E-FAB7-45CB-904A-BB68EDBC9685}"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183622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25391A-489F-49CC-84D8-D620DECB781A}" type="datetimeFigureOut">
              <a:rPr lang="en-US" smtClean="0"/>
              <a:t>5/5/2022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20181716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25391A-489F-49CC-84D8-D620DECB781A}" type="datetimeFigureOut">
              <a:rPr lang="en-US" smtClean="0"/>
              <a:t>5/5/2022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87EE0E-FAB7-45CB-904A-BB68EDBC968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564939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25391A-489F-49CC-84D8-D620DECB781A}" type="datetimeFigureOut">
              <a:rPr lang="en-US" smtClean="0"/>
              <a:t>5/5/2022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24259521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25391A-489F-49CC-84D8-D620DECB781A}" type="datetimeFigureOut">
              <a:rPr lang="en-US" smtClean="0"/>
              <a:t>5/5/2022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18682099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25391A-489F-49CC-84D8-D620DECB781A}" type="datetimeFigureOut">
              <a:rPr lang="en-US" smtClean="0"/>
              <a:t>5/5/2022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760160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2D25391A-489F-49CC-84D8-D620DECB781A}" type="datetimeFigureOut">
              <a:rPr lang="en-US" smtClean="0"/>
              <a:t>5/5/2022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2337148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down)">
                      <p:cBhvr>
                        <p:cTn dur="500"/>
                        <p:tgtEl>
                          <p:spTgt spid="3"/>
                        </p:tgtEl>
                      </p:cBhvr>
                    </p:animEffect>
                  </p:childTnLst>
                </p:cTn>
              </p:par>
            </p:tnLst>
          </p:tmpl>
          <p:tmpl lvl="2">
            <p:tnLst>
              <p:par>
                <p:cTn presetID="2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down)">
                      <p:cBhvr>
                        <p:cTn dur="500"/>
                        <p:tgtEl>
                          <p:spTgt spid="3"/>
                        </p:tgtEl>
                      </p:cBhvr>
                    </p:animEffect>
                  </p:childTnLst>
                </p:cTn>
              </p:par>
            </p:tnLst>
          </p:tmpl>
          <p:tmpl lvl="3">
            <p:tnLst>
              <p:par>
                <p:cTn presetID="2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down)">
                      <p:cBhvr>
                        <p:cTn dur="500"/>
                        <p:tgtEl>
                          <p:spTgt spid="3"/>
                        </p:tgtEl>
                      </p:cBhvr>
                    </p:animEffect>
                  </p:childTnLst>
                </p:cTn>
              </p:par>
            </p:tnLst>
          </p:tmpl>
          <p:tmpl lvl="4">
            <p:tnLst>
              <p:par>
                <p:cTn presetID="2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down)">
                      <p:cBhvr>
                        <p:cTn dur="500"/>
                        <p:tgtEl>
                          <p:spTgt spid="3"/>
                        </p:tgtEl>
                      </p:cBhvr>
                    </p:animEffect>
                  </p:childTnLst>
                </p:cTn>
              </p:par>
            </p:tnLst>
          </p:tmpl>
          <p:tmpl lvl="5">
            <p:tnLst>
              <p:par>
                <p:cTn presetID="2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down)">
                      <p:cBhvr>
                        <p:cTn dur="500"/>
                        <p:tgtEl>
                          <p:spTgt spid="3"/>
                        </p:tgtEl>
                      </p:cBhvr>
                    </p:animEffec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25391A-489F-49CC-84D8-D620DECB781A}" type="datetimeFigureOut">
              <a:rPr lang="en-US" smtClean="0"/>
              <a:t>5/5/2022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4234767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D25391A-489F-49CC-84D8-D620DECB781A}" type="datetimeFigureOut">
              <a:rPr lang="en-US" smtClean="0"/>
              <a:t>5/5/2022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3686136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D25391A-489F-49CC-84D8-D620DECB781A}" type="datetimeFigureOut">
              <a:rPr lang="en-US" smtClean="0"/>
              <a:t>5/5/2022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1715365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D25391A-489F-49CC-84D8-D620DECB781A}" type="datetimeFigureOut">
              <a:rPr lang="en-US" smtClean="0"/>
              <a:t>5/5/2022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1426202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25391A-489F-49CC-84D8-D620DECB781A}" type="datetimeFigureOut">
              <a:rPr lang="en-US" smtClean="0"/>
              <a:t>5/5/2022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992535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25391A-489F-49CC-84D8-D620DECB781A}" type="datetimeFigureOut">
              <a:rPr lang="en-US" smtClean="0"/>
              <a:t>5/5/2022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307606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25391A-489F-49CC-84D8-D620DECB781A}" type="datetimeFigureOut">
              <a:rPr lang="en-US" smtClean="0"/>
              <a:t>5/5/2022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87EE0E-FAB7-45CB-904A-BB68EDBC9685}" type="slidenum">
              <a:rPr lang="en-US" smtClean="0"/>
              <a:t>‹#›</a:t>
            </a:fld>
            <a:endParaRPr lang="en-US"/>
          </a:p>
        </p:txBody>
      </p:sp>
    </p:spTree>
    <p:extLst>
      <p:ext uri="{BB962C8B-B14F-4D97-AF65-F5344CB8AC3E}">
        <p14:creationId xmlns:p14="http://schemas.microsoft.com/office/powerpoint/2010/main" val="2132299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D25391A-489F-49CC-84D8-D620DECB781A}" type="datetimeFigureOut">
              <a:rPr lang="en-US" smtClean="0"/>
              <a:t>5/5/2022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087EE0E-FAB7-45CB-904A-BB68EDBC9685}" type="slidenum">
              <a:rPr lang="en-US" smtClean="0"/>
              <a:t>‹#›</a:t>
            </a:fld>
            <a:endParaRPr lang="en-US"/>
          </a:p>
        </p:txBody>
      </p:sp>
    </p:spTree>
    <p:extLst>
      <p:ext uri="{BB962C8B-B14F-4D97-AF65-F5344CB8AC3E}">
        <p14:creationId xmlns:p14="http://schemas.microsoft.com/office/powerpoint/2010/main" val="3786783756"/>
      </p:ext>
    </p:extLst>
  </p:cSld>
  <p:clrMap bg1="lt1" tx1="dk1" bg2="lt2" tx2="dk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 id="2147483870" r:id="rId12"/>
    <p:sldLayoutId id="2147483871" r:id="rId13"/>
    <p:sldLayoutId id="2147483872" r:id="rId14"/>
    <p:sldLayoutId id="2147483873" r:id="rId15"/>
    <p:sldLayoutId id="214748387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1392" y="1871131"/>
            <a:ext cx="8646676" cy="2446869"/>
          </a:xfrm>
        </p:spPr>
        <p:txBody>
          <a:bodyPr/>
          <a:lstStyle/>
          <a:p>
            <a:r>
              <a:rPr lang="en-US" dirty="0" smtClean="0"/>
              <a:t>Semantics:</a:t>
            </a:r>
            <a:br>
              <a:rPr lang="en-US" dirty="0" smtClean="0"/>
            </a:br>
            <a:r>
              <a:rPr lang="en-US" dirty="0" smtClean="0"/>
              <a:t>Translation (</a:t>
            </a:r>
            <a:r>
              <a:rPr lang="en-US" dirty="0" err="1" smtClean="0"/>
              <a:t>Loebner</a:t>
            </a:r>
            <a:r>
              <a:rPr lang="en-US" dirty="0" smtClean="0"/>
              <a:t>, </a:t>
            </a:r>
            <a:r>
              <a:rPr lang="en-US" dirty="0" err="1" smtClean="0"/>
              <a:t>Ch</a:t>
            </a:r>
            <a:r>
              <a:rPr lang="en-US" dirty="0" smtClean="0"/>
              <a:t> 8)</a:t>
            </a:r>
            <a:endParaRPr lang="en-US" dirty="0"/>
          </a:p>
        </p:txBody>
      </p:sp>
      <p:sp>
        <p:nvSpPr>
          <p:cNvPr id="3" name="Subtitle 2"/>
          <p:cNvSpPr>
            <a:spLocks noGrp="1"/>
          </p:cNvSpPr>
          <p:nvPr>
            <p:ph type="subTitle" idx="1"/>
          </p:nvPr>
        </p:nvSpPr>
        <p:spPr>
          <a:xfrm>
            <a:off x="2692398" y="4432299"/>
            <a:ext cx="6815669" cy="546099"/>
          </a:xfrm>
        </p:spPr>
        <p:txBody>
          <a:bodyPr/>
          <a:lstStyle/>
          <a:p>
            <a:r>
              <a:rPr lang="en-US" dirty="0" smtClean="0"/>
              <a:t>Week 10 (</a:t>
            </a:r>
            <a:r>
              <a:rPr lang="en-US" dirty="0" err="1" smtClean="0"/>
              <a:t>Loebner</a:t>
            </a:r>
            <a:r>
              <a:rPr lang="en-US" smtClean="0"/>
              <a:t>, Chapter </a:t>
            </a:r>
            <a:r>
              <a:rPr lang="en-US" dirty="0"/>
              <a:t>8</a:t>
            </a:r>
            <a:r>
              <a:rPr lang="en-US" dirty="0" smtClean="0"/>
              <a:t>)</a:t>
            </a:r>
            <a:endParaRPr lang="en-US" dirty="0"/>
          </a:p>
        </p:txBody>
      </p:sp>
    </p:spTree>
    <p:extLst>
      <p:ext uri="{BB962C8B-B14F-4D97-AF65-F5344CB8AC3E}">
        <p14:creationId xmlns:p14="http://schemas.microsoft.com/office/powerpoint/2010/main" val="39832879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the correspondence (or lack of) goes even further…</a:t>
            </a:r>
            <a:endParaRPr lang="en-US" dirty="0"/>
          </a:p>
        </p:txBody>
      </p:sp>
      <p:sp>
        <p:nvSpPr>
          <p:cNvPr id="3" name="Content Placeholder 2"/>
          <p:cNvSpPr>
            <a:spLocks noGrp="1"/>
          </p:cNvSpPr>
          <p:nvPr>
            <p:ph idx="1"/>
          </p:nvPr>
        </p:nvSpPr>
        <p:spPr/>
        <p:txBody>
          <a:bodyPr>
            <a:normAutofit/>
          </a:bodyPr>
          <a:lstStyle/>
          <a:p>
            <a:r>
              <a:rPr lang="en-US" sz="2800" dirty="0" smtClean="0"/>
              <a:t>Consider the differences in ‘eat’ and ‘drink’ in these languages (3)</a:t>
            </a:r>
          </a:p>
          <a:p>
            <a:r>
              <a:rPr lang="en-US" sz="2800" dirty="0" smtClean="0"/>
              <a:t>What other simple difference can you think of?</a:t>
            </a:r>
          </a:p>
          <a:p>
            <a:r>
              <a:rPr lang="en-US" sz="2800" dirty="0" smtClean="0"/>
              <a:t>In all these cases a proper term can be found in the target language to fit the term from the source language.</a:t>
            </a:r>
          </a:p>
          <a:p>
            <a:r>
              <a:rPr lang="en-US" sz="2800" dirty="0" smtClean="0"/>
              <a:t>But…</a:t>
            </a:r>
            <a:endParaRPr lang="en-US" sz="2800" dirty="0"/>
          </a:p>
        </p:txBody>
      </p:sp>
    </p:spTree>
    <p:extLst>
      <p:ext uri="{BB962C8B-B14F-4D97-AF65-F5344CB8AC3E}">
        <p14:creationId xmlns:p14="http://schemas.microsoft.com/office/powerpoint/2010/main" val="7992340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rotWithShape="1">
          <a:blip r:embed="rId2">
            <a:extLst>
              <a:ext uri="{28A0092B-C50C-407E-A947-70E740481C1C}">
                <a14:useLocalDpi xmlns:a14="http://schemas.microsoft.com/office/drawing/2010/main" val="0"/>
              </a:ext>
            </a:extLst>
          </a:blip>
          <a:srcRect r="424" b="6374"/>
          <a:stretch/>
        </p:blipFill>
        <p:spPr>
          <a:xfrm>
            <a:off x="1346200" y="193201"/>
            <a:ext cx="6388100" cy="6466927"/>
          </a:xfrm>
        </p:spPr>
      </p:pic>
    </p:spTree>
    <p:extLst>
      <p:ext uri="{BB962C8B-B14F-4D97-AF65-F5344CB8AC3E}">
        <p14:creationId xmlns:p14="http://schemas.microsoft.com/office/powerpoint/2010/main" val="295915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Borrowing in English</a:t>
            </a:r>
            <a:endParaRPr lang="en-US" dirty="0"/>
          </a:p>
        </p:txBody>
      </p:sp>
      <p:sp>
        <p:nvSpPr>
          <p:cNvPr id="3" name="Content Placeholder 2"/>
          <p:cNvSpPr>
            <a:spLocks noGrp="1"/>
          </p:cNvSpPr>
          <p:nvPr>
            <p:ph idx="1"/>
          </p:nvPr>
        </p:nvSpPr>
        <p:spPr/>
        <p:txBody>
          <a:bodyPr/>
          <a:lstStyle/>
          <a:p>
            <a:r>
              <a:rPr lang="en-US" dirty="0" smtClean="0"/>
              <a:t>What languages has English borrowed from?</a:t>
            </a:r>
          </a:p>
          <a:p>
            <a:r>
              <a:rPr lang="en-US" dirty="0" smtClean="0"/>
              <a:t>Give examples.</a:t>
            </a:r>
            <a:endParaRPr lang="en-US" dirty="0"/>
          </a:p>
        </p:txBody>
      </p:sp>
    </p:spTree>
    <p:extLst>
      <p:ext uri="{BB962C8B-B14F-4D97-AF65-F5344CB8AC3E}">
        <p14:creationId xmlns:p14="http://schemas.microsoft.com/office/powerpoint/2010/main" val="1356960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Borrowing </a:t>
            </a:r>
            <a:endParaRPr lang="en-US" dirty="0"/>
          </a:p>
        </p:txBody>
      </p:sp>
      <p:sp>
        <p:nvSpPr>
          <p:cNvPr id="3" name="Content Placeholder 2"/>
          <p:cNvSpPr>
            <a:spLocks noGrp="1"/>
          </p:cNvSpPr>
          <p:nvPr>
            <p:ph idx="1"/>
          </p:nvPr>
        </p:nvSpPr>
        <p:spPr/>
        <p:txBody>
          <a:bodyPr>
            <a:normAutofit/>
          </a:bodyPr>
          <a:lstStyle/>
          <a:p>
            <a:r>
              <a:rPr lang="en-US" sz="2800" dirty="0" smtClean="0"/>
              <a:t>Often the term does not even exist in the target language.  </a:t>
            </a:r>
          </a:p>
          <a:p>
            <a:r>
              <a:rPr lang="en-US" sz="2800" dirty="0" smtClean="0"/>
              <a:t>Sometimes this is because the thing itself doesn’t exist in the target languages’ culture (and often this is the motivation for new terms being formed and lexical </a:t>
            </a:r>
            <a:r>
              <a:rPr lang="en-US" sz="2800" dirty="0" smtClean="0"/>
              <a:t>borrowing)</a:t>
            </a:r>
            <a:endParaRPr lang="en-US" sz="2800" dirty="0" smtClean="0"/>
          </a:p>
        </p:txBody>
      </p:sp>
    </p:spTree>
    <p:extLst>
      <p:ext uri="{BB962C8B-B14F-4D97-AF65-F5344CB8AC3E}">
        <p14:creationId xmlns:p14="http://schemas.microsoft.com/office/powerpoint/2010/main" val="27315650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Lexical borrowing</a:t>
            </a:r>
            <a:endParaRPr lang="en-US" dirty="0"/>
          </a:p>
        </p:txBody>
      </p:sp>
      <p:sp>
        <p:nvSpPr>
          <p:cNvPr id="3" name="Content Placeholder 2"/>
          <p:cNvSpPr>
            <a:spLocks noGrp="1"/>
          </p:cNvSpPr>
          <p:nvPr>
            <p:ph idx="1"/>
          </p:nvPr>
        </p:nvSpPr>
        <p:spPr>
          <a:xfrm>
            <a:off x="677334" y="1587501"/>
            <a:ext cx="8596668" cy="4453862"/>
          </a:xfrm>
        </p:spPr>
        <p:txBody>
          <a:bodyPr/>
          <a:lstStyle/>
          <a:p>
            <a:r>
              <a:rPr lang="en-US" sz="3200" dirty="0"/>
              <a:t>Think of some borrowed words</a:t>
            </a:r>
          </a:p>
          <a:p>
            <a:r>
              <a:rPr lang="en-US" sz="3200" dirty="0"/>
              <a:t>Plants</a:t>
            </a:r>
          </a:p>
          <a:p>
            <a:r>
              <a:rPr lang="en-US" sz="3200" dirty="0"/>
              <a:t>Animals</a:t>
            </a:r>
          </a:p>
          <a:p>
            <a:r>
              <a:rPr lang="en-US" sz="3200" dirty="0"/>
              <a:t>Meals</a:t>
            </a:r>
          </a:p>
          <a:p>
            <a:r>
              <a:rPr lang="en-US" sz="3200" dirty="0"/>
              <a:t>Artefacts </a:t>
            </a:r>
          </a:p>
          <a:p>
            <a:r>
              <a:rPr lang="en-US" sz="3200" dirty="0"/>
              <a:t>Institutions etc.</a:t>
            </a:r>
          </a:p>
          <a:p>
            <a:endParaRPr lang="en-US" dirty="0"/>
          </a:p>
        </p:txBody>
      </p:sp>
    </p:spTree>
    <p:extLst>
      <p:ext uri="{BB962C8B-B14F-4D97-AF65-F5344CB8AC3E}">
        <p14:creationId xmlns:p14="http://schemas.microsoft.com/office/powerpoint/2010/main" val="32902741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kinds of borrowing?</a:t>
            </a:r>
            <a:endParaRPr lang="en-US" dirty="0"/>
          </a:p>
        </p:txBody>
      </p:sp>
      <p:sp>
        <p:nvSpPr>
          <p:cNvPr id="3" name="Content Placeholder 2"/>
          <p:cNvSpPr>
            <a:spLocks noGrp="1"/>
          </p:cNvSpPr>
          <p:nvPr>
            <p:ph idx="1"/>
          </p:nvPr>
        </p:nvSpPr>
        <p:spPr/>
        <p:txBody>
          <a:bodyPr>
            <a:normAutofit/>
          </a:bodyPr>
          <a:lstStyle/>
          <a:p>
            <a:r>
              <a:rPr lang="en-US" sz="2400" dirty="0" smtClean="0"/>
              <a:t>What other kinds of linguistic borrowing are there?</a:t>
            </a:r>
          </a:p>
          <a:p>
            <a:r>
              <a:rPr lang="en-US" sz="2400" dirty="0" smtClean="0"/>
              <a:t>Phonological</a:t>
            </a:r>
          </a:p>
          <a:p>
            <a:r>
              <a:rPr lang="en-US" sz="2400" dirty="0" smtClean="0"/>
              <a:t>Grammatical</a:t>
            </a:r>
          </a:p>
          <a:p>
            <a:r>
              <a:rPr lang="en-US" sz="2400" dirty="0" smtClean="0"/>
              <a:t>Semantic</a:t>
            </a:r>
            <a:endParaRPr lang="en-US" sz="2400" dirty="0"/>
          </a:p>
        </p:txBody>
      </p:sp>
    </p:spTree>
    <p:extLst>
      <p:ext uri="{BB962C8B-B14F-4D97-AF65-F5344CB8AC3E}">
        <p14:creationId xmlns:p14="http://schemas.microsoft.com/office/powerpoint/2010/main" val="2454447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This problem also happens in shared semantic areas</a:t>
            </a:r>
            <a:endParaRPr lang="en-US" dirty="0"/>
          </a:p>
        </p:txBody>
      </p:sp>
      <p:sp>
        <p:nvSpPr>
          <p:cNvPr id="3" name="Content Placeholder 2"/>
          <p:cNvSpPr>
            <a:spLocks noGrp="1"/>
          </p:cNvSpPr>
          <p:nvPr>
            <p:ph idx="1"/>
          </p:nvPr>
        </p:nvSpPr>
        <p:spPr/>
        <p:txBody>
          <a:bodyPr>
            <a:normAutofit/>
          </a:bodyPr>
          <a:lstStyle/>
          <a:p>
            <a:r>
              <a:rPr lang="en-US" sz="3200" dirty="0" smtClean="0"/>
              <a:t>Discuss ‘work’ and play in English, German and Japanese.</a:t>
            </a:r>
          </a:p>
          <a:p>
            <a:r>
              <a:rPr lang="en-US" sz="3200" dirty="0" smtClean="0"/>
              <a:t>Can you think of other examples?</a:t>
            </a:r>
            <a:endParaRPr lang="en-US" sz="3200" dirty="0"/>
          </a:p>
        </p:txBody>
      </p:sp>
    </p:spTree>
    <p:extLst>
      <p:ext uri="{BB962C8B-B14F-4D97-AF65-F5344CB8AC3E}">
        <p14:creationId xmlns:p14="http://schemas.microsoft.com/office/powerpoint/2010/main" val="14906474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Switching from </a:t>
            </a:r>
            <a:r>
              <a:rPr lang="en-US" dirty="0" err="1" smtClean="0"/>
              <a:t>sie</a:t>
            </a:r>
            <a:r>
              <a:rPr lang="en-US" dirty="0" smtClean="0"/>
              <a:t> to du (or other pronouns) in translations</a:t>
            </a:r>
            <a:endParaRPr lang="en-US" dirty="0"/>
          </a:p>
        </p:txBody>
      </p:sp>
      <p:sp>
        <p:nvSpPr>
          <p:cNvPr id="3" name="Content Placeholder 2"/>
          <p:cNvSpPr>
            <a:spLocks noGrp="1"/>
          </p:cNvSpPr>
          <p:nvPr>
            <p:ph idx="1"/>
          </p:nvPr>
        </p:nvSpPr>
        <p:spPr/>
        <p:txBody>
          <a:bodyPr>
            <a:normAutofit/>
          </a:bodyPr>
          <a:lstStyle/>
          <a:p>
            <a:r>
              <a:rPr lang="en-US" sz="3200" dirty="0" smtClean="0"/>
              <a:t>Discuss examples (4) and (5) about Japanese. </a:t>
            </a:r>
            <a:endParaRPr lang="en-US" sz="3200" dirty="0"/>
          </a:p>
        </p:txBody>
      </p:sp>
    </p:spTree>
    <p:extLst>
      <p:ext uri="{BB962C8B-B14F-4D97-AF65-F5344CB8AC3E}">
        <p14:creationId xmlns:p14="http://schemas.microsoft.com/office/powerpoint/2010/main" val="38271177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Also grammar differences (obviously)</a:t>
            </a:r>
            <a:endParaRPr lang="en-US" dirty="0"/>
          </a:p>
        </p:txBody>
      </p:sp>
      <p:sp>
        <p:nvSpPr>
          <p:cNvPr id="3" name="Content Placeholder 2"/>
          <p:cNvSpPr>
            <a:spLocks noGrp="1"/>
          </p:cNvSpPr>
          <p:nvPr>
            <p:ph idx="1"/>
          </p:nvPr>
        </p:nvSpPr>
        <p:spPr/>
        <p:txBody>
          <a:bodyPr/>
          <a:lstStyle/>
          <a:p>
            <a:r>
              <a:rPr lang="en-US" sz="3200" dirty="0" smtClean="0"/>
              <a:t>Different syntactic categories</a:t>
            </a:r>
          </a:p>
          <a:p>
            <a:r>
              <a:rPr lang="en-US" sz="3200" dirty="0" smtClean="0"/>
              <a:t>Obligatory vs optional grammatical markings</a:t>
            </a:r>
          </a:p>
          <a:p>
            <a:endParaRPr lang="en-US" dirty="0" smtClean="0"/>
          </a:p>
          <a:p>
            <a:endParaRPr lang="en-US" dirty="0"/>
          </a:p>
        </p:txBody>
      </p:sp>
    </p:spTree>
    <p:extLst>
      <p:ext uri="{BB962C8B-B14F-4D97-AF65-F5344CB8AC3E}">
        <p14:creationId xmlns:p14="http://schemas.microsoft.com/office/powerpoint/2010/main" val="20568117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Headache</a:t>
            </a:r>
            <a:endParaRPr lang="en-US" dirty="0"/>
          </a:p>
        </p:txBody>
      </p:sp>
      <p:sp>
        <p:nvSpPr>
          <p:cNvPr id="3" name="Content Placeholder 2"/>
          <p:cNvSpPr>
            <a:spLocks noGrp="1"/>
          </p:cNvSpPr>
          <p:nvPr>
            <p:ph idx="1"/>
          </p:nvPr>
        </p:nvSpPr>
        <p:spPr>
          <a:xfrm>
            <a:off x="677334" y="1358901"/>
            <a:ext cx="8596668" cy="4682462"/>
          </a:xfrm>
        </p:spPr>
        <p:txBody>
          <a:bodyPr>
            <a:normAutofit/>
          </a:bodyPr>
          <a:lstStyle/>
          <a:p>
            <a:r>
              <a:rPr lang="en-US" sz="2400" dirty="0" smtClean="0"/>
              <a:t>Involves E (experiencer)</a:t>
            </a:r>
          </a:p>
          <a:p>
            <a:r>
              <a:rPr lang="en-US" sz="2400" dirty="0" smtClean="0"/>
              <a:t>S (sensation)</a:t>
            </a:r>
          </a:p>
          <a:p>
            <a:r>
              <a:rPr lang="en-US" sz="2400" dirty="0" smtClean="0"/>
              <a:t>B (body part)</a:t>
            </a:r>
          </a:p>
          <a:p>
            <a:endParaRPr lang="en-US" sz="2400" dirty="0"/>
          </a:p>
          <a:p>
            <a:r>
              <a:rPr lang="en-US" sz="2400" dirty="0" smtClean="0"/>
              <a:t>English lumps S and B into one concept. </a:t>
            </a:r>
          </a:p>
          <a:p>
            <a:r>
              <a:rPr lang="en-US" sz="2400" dirty="0" smtClean="0"/>
              <a:t>English puts it in a possessive construction.</a:t>
            </a:r>
          </a:p>
          <a:p>
            <a:r>
              <a:rPr lang="en-US" sz="2400" dirty="0" smtClean="0"/>
              <a:t>So the B-S belongs to E.</a:t>
            </a:r>
          </a:p>
          <a:p>
            <a:endParaRPr lang="en-US" sz="2400" dirty="0"/>
          </a:p>
          <a:p>
            <a:r>
              <a:rPr lang="en-US" sz="2400" dirty="0" smtClean="0"/>
              <a:t>Compare the cross-linguistic examples.</a:t>
            </a:r>
            <a:endParaRPr lang="en-US" sz="2400" dirty="0"/>
          </a:p>
        </p:txBody>
      </p:sp>
    </p:spTree>
    <p:extLst>
      <p:ext uri="{BB962C8B-B14F-4D97-AF65-F5344CB8AC3E}">
        <p14:creationId xmlns:p14="http://schemas.microsoft.com/office/powerpoint/2010/main" val="36858040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Romans 8:15</a:t>
            </a:r>
            <a:endParaRPr lang="en-US" dirty="0"/>
          </a:p>
        </p:txBody>
      </p:sp>
      <p:sp>
        <p:nvSpPr>
          <p:cNvPr id="3" name="Content Placeholder 2"/>
          <p:cNvSpPr>
            <a:spLocks noGrp="1"/>
          </p:cNvSpPr>
          <p:nvPr>
            <p:ph idx="1"/>
          </p:nvPr>
        </p:nvSpPr>
        <p:spPr/>
        <p:txBody>
          <a:bodyPr>
            <a:normAutofit/>
          </a:bodyPr>
          <a:lstStyle/>
          <a:p>
            <a:r>
              <a:rPr lang="en-US" sz="2800" dirty="0" smtClean="0"/>
              <a:t>For you did not receive the spirit of slavery to fall back into fear, but you have received the Spirit of adoption as sons, by who we cry, Abba! Father!”</a:t>
            </a:r>
          </a:p>
          <a:p>
            <a:r>
              <a:rPr lang="en-US" sz="2800" dirty="0" smtClean="0"/>
              <a:t>Or</a:t>
            </a:r>
          </a:p>
          <a:p>
            <a:r>
              <a:rPr lang="en-US" sz="2800" dirty="0" smtClean="0"/>
              <a:t>The verb “to dip”</a:t>
            </a:r>
            <a:endParaRPr lang="en-US" sz="2800" dirty="0" smtClean="0"/>
          </a:p>
        </p:txBody>
      </p:sp>
    </p:spTree>
    <p:extLst>
      <p:ext uri="{BB962C8B-B14F-4D97-AF65-F5344CB8AC3E}">
        <p14:creationId xmlns:p14="http://schemas.microsoft.com/office/powerpoint/2010/main" val="23876575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smtClean="0"/>
              <a:t>“Subjective sensations, like the feeling of pain, itch, appetite, grief or longing, only exist for the experiencer” (</a:t>
            </a:r>
            <a:r>
              <a:rPr lang="en-US" sz="2800" dirty="0" err="1" smtClean="0"/>
              <a:t>Loebner</a:t>
            </a:r>
            <a:r>
              <a:rPr lang="en-US" sz="2800" dirty="0" smtClean="0"/>
              <a:t>, 158)</a:t>
            </a:r>
          </a:p>
          <a:p>
            <a:endParaRPr lang="en-US" sz="2800" dirty="0" smtClean="0"/>
          </a:p>
          <a:p>
            <a:r>
              <a:rPr lang="en-US" sz="2800" dirty="0" smtClean="0"/>
              <a:t>Three ways to combine these semantic elements.</a:t>
            </a:r>
          </a:p>
          <a:p>
            <a:endParaRPr lang="en-US" sz="2800" dirty="0"/>
          </a:p>
          <a:p>
            <a:r>
              <a:rPr lang="en-US" sz="2800" dirty="0" smtClean="0"/>
              <a:t>Examine Fig 8.1</a:t>
            </a:r>
            <a:endParaRPr lang="en-US" sz="2800" dirty="0"/>
          </a:p>
        </p:txBody>
      </p:sp>
    </p:spTree>
    <p:extLst>
      <p:ext uri="{BB962C8B-B14F-4D97-AF65-F5344CB8AC3E}">
        <p14:creationId xmlns:p14="http://schemas.microsoft.com/office/powerpoint/2010/main" val="9369018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you say someone else has a headache (in Japanese</a:t>
            </a:r>
            <a:r>
              <a:rPr lang="en-US" dirty="0" smtClean="0"/>
              <a:t>)? In Italian?</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0560038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Evidentials</a:t>
            </a:r>
            <a:endParaRPr lang="en-US" dirty="0"/>
          </a:p>
        </p:txBody>
      </p:sp>
      <p:sp>
        <p:nvSpPr>
          <p:cNvPr id="3" name="Content Placeholder 2"/>
          <p:cNvSpPr>
            <a:spLocks noGrp="1"/>
          </p:cNvSpPr>
          <p:nvPr>
            <p:ph idx="1"/>
          </p:nvPr>
        </p:nvSpPr>
        <p:spPr>
          <a:xfrm>
            <a:off x="422102" y="1358900"/>
            <a:ext cx="10220498" cy="5130799"/>
          </a:xfrm>
        </p:spPr>
        <p:txBody>
          <a:bodyPr/>
          <a:lstStyle/>
          <a:p>
            <a:r>
              <a:rPr lang="en-US" sz="2800" dirty="0" smtClean="0"/>
              <a:t>“The grammar of Japanese strictly distinguishes between statements that we are entitled to make on the basis of first-hand knowledge and statements for which we rely on second-hand evidence” (</a:t>
            </a:r>
            <a:r>
              <a:rPr lang="en-US" sz="2800" dirty="0" err="1" smtClean="0"/>
              <a:t>Loebner</a:t>
            </a:r>
            <a:r>
              <a:rPr lang="en-US" sz="2800" dirty="0" smtClean="0"/>
              <a:t>, 160)</a:t>
            </a:r>
          </a:p>
          <a:p>
            <a:r>
              <a:rPr lang="en-US" sz="2800" dirty="0" smtClean="0"/>
              <a:t>“One can only say of something that it is </a:t>
            </a:r>
            <a:r>
              <a:rPr lang="en-US" sz="2800" dirty="0" err="1" smtClean="0"/>
              <a:t>oishii</a:t>
            </a:r>
            <a:r>
              <a:rPr lang="en-US" sz="2800" dirty="0" smtClean="0"/>
              <a:t> if one has actually tasted it.”</a:t>
            </a:r>
          </a:p>
          <a:p>
            <a:r>
              <a:rPr lang="en-US" sz="2800" dirty="0" smtClean="0"/>
              <a:t>70+ adjectives that work this way.</a:t>
            </a:r>
          </a:p>
          <a:p>
            <a:r>
              <a:rPr lang="en-US" sz="2800" dirty="0" smtClean="0"/>
              <a:t>Also related to V + want to construction.</a:t>
            </a:r>
          </a:p>
          <a:p>
            <a:r>
              <a:rPr lang="en-US" sz="2800" dirty="0" smtClean="0"/>
              <a:t>I want to eat.</a:t>
            </a:r>
          </a:p>
          <a:p>
            <a:r>
              <a:rPr lang="en-US" sz="2800" dirty="0" smtClean="0"/>
              <a:t>*Mary wants to eat.</a:t>
            </a:r>
          </a:p>
          <a:p>
            <a:endParaRPr lang="en-US" dirty="0"/>
          </a:p>
        </p:txBody>
      </p:sp>
    </p:spTree>
    <p:extLst>
      <p:ext uri="{BB962C8B-B14F-4D97-AF65-F5344CB8AC3E}">
        <p14:creationId xmlns:p14="http://schemas.microsoft.com/office/powerpoint/2010/main" val="40964288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 can learn</a:t>
            </a:r>
            <a:endParaRPr lang="en-US" dirty="0"/>
          </a:p>
        </p:txBody>
      </p:sp>
      <p:sp>
        <p:nvSpPr>
          <p:cNvPr id="3" name="Content Placeholder 2"/>
          <p:cNvSpPr>
            <a:spLocks noGrp="1"/>
          </p:cNvSpPr>
          <p:nvPr>
            <p:ph idx="1"/>
          </p:nvPr>
        </p:nvSpPr>
        <p:spPr/>
        <p:txBody>
          <a:bodyPr>
            <a:normAutofit/>
          </a:bodyPr>
          <a:lstStyle/>
          <a:p>
            <a:r>
              <a:rPr lang="en-US" sz="3200" dirty="0" smtClean="0"/>
              <a:t>This kind of grammar, in languages that have </a:t>
            </a:r>
            <a:r>
              <a:rPr lang="en-US" sz="3200" dirty="0" err="1" smtClean="0"/>
              <a:t>evidentiality</a:t>
            </a:r>
            <a:r>
              <a:rPr lang="en-US" sz="3200" dirty="0" smtClean="0"/>
              <a:t>, teaches us about “the nature of knowledge” in a way that we would not know from only studying English semantics.</a:t>
            </a:r>
            <a:endParaRPr lang="en-US" sz="3200" dirty="0"/>
          </a:p>
        </p:txBody>
      </p:sp>
    </p:spTree>
    <p:extLst>
      <p:ext uri="{BB962C8B-B14F-4D97-AF65-F5344CB8AC3E}">
        <p14:creationId xmlns:p14="http://schemas.microsoft.com/office/powerpoint/2010/main" val="1634999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Relativism and universalism</a:t>
            </a:r>
            <a:endParaRPr lang="en-US" dirty="0"/>
          </a:p>
        </p:txBody>
      </p:sp>
      <p:sp>
        <p:nvSpPr>
          <p:cNvPr id="3" name="Content Placeholder 2"/>
          <p:cNvSpPr>
            <a:spLocks noGrp="1"/>
          </p:cNvSpPr>
          <p:nvPr>
            <p:ph idx="1"/>
          </p:nvPr>
        </p:nvSpPr>
        <p:spPr/>
        <p:txBody>
          <a:bodyPr>
            <a:normAutofit/>
          </a:bodyPr>
          <a:lstStyle/>
          <a:p>
            <a:r>
              <a:rPr lang="en-US" sz="2800" dirty="0" smtClean="0"/>
              <a:t>There are two extremes of the spectrum</a:t>
            </a:r>
          </a:p>
          <a:p>
            <a:r>
              <a:rPr lang="en-US" sz="2800" dirty="0" smtClean="0"/>
              <a:t>The first is (linguistic) universalism</a:t>
            </a:r>
          </a:p>
          <a:p>
            <a:r>
              <a:rPr lang="en-US" sz="2800" dirty="0" smtClean="0"/>
              <a:t>The second is (linguistic) relativism</a:t>
            </a:r>
            <a:endParaRPr lang="en-US" sz="2800" dirty="0"/>
          </a:p>
        </p:txBody>
      </p:sp>
    </p:spTree>
    <p:extLst>
      <p:ext uri="{BB962C8B-B14F-4D97-AF65-F5344CB8AC3E}">
        <p14:creationId xmlns:p14="http://schemas.microsoft.com/office/powerpoint/2010/main" val="4362138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Universalism</a:t>
            </a:r>
            <a:endParaRPr lang="en-US" dirty="0"/>
          </a:p>
        </p:txBody>
      </p:sp>
      <p:sp>
        <p:nvSpPr>
          <p:cNvPr id="3" name="Content Placeholder 2"/>
          <p:cNvSpPr>
            <a:spLocks noGrp="1"/>
          </p:cNvSpPr>
          <p:nvPr>
            <p:ph idx="1"/>
          </p:nvPr>
        </p:nvSpPr>
        <p:spPr>
          <a:xfrm>
            <a:off x="520700" y="1447800"/>
            <a:ext cx="10033000" cy="4965699"/>
          </a:xfrm>
        </p:spPr>
        <p:txBody>
          <a:bodyPr>
            <a:normAutofit/>
          </a:bodyPr>
          <a:lstStyle/>
          <a:p>
            <a:r>
              <a:rPr lang="en-US" sz="2400" dirty="0" smtClean="0"/>
              <a:t>Says:</a:t>
            </a:r>
          </a:p>
          <a:p>
            <a:r>
              <a:rPr lang="en-US" sz="2400" dirty="0" smtClean="0"/>
              <a:t>All languages adhere to the same grammar</a:t>
            </a:r>
          </a:p>
          <a:p>
            <a:r>
              <a:rPr lang="en-US" sz="2400" dirty="0" smtClean="0"/>
              <a:t>This is UG (universal grammar)</a:t>
            </a:r>
          </a:p>
          <a:p>
            <a:r>
              <a:rPr lang="en-US" sz="2400" dirty="0" smtClean="0"/>
              <a:t>Same basic structure at their core</a:t>
            </a:r>
          </a:p>
          <a:p>
            <a:r>
              <a:rPr lang="en-US" sz="2400" dirty="0" smtClean="0"/>
              <a:t>Reflective of biology (basically the same) and cognition (also basically the same)</a:t>
            </a:r>
          </a:p>
          <a:p>
            <a:r>
              <a:rPr lang="en-US" sz="2400" dirty="0" smtClean="0"/>
              <a:t>Part of our genetic makeup</a:t>
            </a:r>
          </a:p>
          <a:p>
            <a:r>
              <a:rPr lang="en-US" sz="2400" dirty="0" smtClean="0"/>
              <a:t>Same kind of concepts and organization</a:t>
            </a:r>
          </a:p>
          <a:p>
            <a:r>
              <a:rPr lang="en-US" sz="2400" dirty="0" smtClean="0"/>
              <a:t>Languages differ within a limited range of variation.</a:t>
            </a:r>
            <a:endParaRPr lang="en-US" sz="2400" dirty="0"/>
          </a:p>
        </p:txBody>
      </p:sp>
    </p:spTree>
    <p:extLst>
      <p:ext uri="{BB962C8B-B14F-4D97-AF65-F5344CB8AC3E}">
        <p14:creationId xmlns:p14="http://schemas.microsoft.com/office/powerpoint/2010/main" val="8117706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Relativism</a:t>
            </a:r>
            <a:endParaRPr lang="en-US" dirty="0"/>
          </a:p>
        </p:txBody>
      </p:sp>
      <p:sp>
        <p:nvSpPr>
          <p:cNvPr id="3" name="Content Placeholder 2"/>
          <p:cNvSpPr>
            <a:spLocks noGrp="1"/>
          </p:cNvSpPr>
          <p:nvPr>
            <p:ph idx="1"/>
          </p:nvPr>
        </p:nvSpPr>
        <p:spPr>
          <a:xfrm>
            <a:off x="508000" y="1651001"/>
            <a:ext cx="9931400" cy="4813300"/>
          </a:xfrm>
        </p:spPr>
        <p:txBody>
          <a:bodyPr>
            <a:normAutofit/>
          </a:bodyPr>
          <a:lstStyle/>
          <a:p>
            <a:r>
              <a:rPr lang="en-US" sz="2800" dirty="0" smtClean="0"/>
              <a:t>Says:</a:t>
            </a:r>
          </a:p>
          <a:p>
            <a:r>
              <a:rPr lang="en-US" sz="2800" dirty="0" smtClean="0"/>
              <a:t>Each language is different</a:t>
            </a:r>
          </a:p>
          <a:p>
            <a:r>
              <a:rPr lang="en-US" sz="2800" dirty="0" smtClean="0"/>
              <a:t>Unique grammar, unique vocab (lexicon) which leads to</a:t>
            </a:r>
          </a:p>
          <a:p>
            <a:r>
              <a:rPr lang="en-US" sz="2800" dirty="0" smtClean="0"/>
              <a:t>Unique way of talking about the world and</a:t>
            </a:r>
          </a:p>
          <a:p>
            <a:r>
              <a:rPr lang="en-US" sz="2800" dirty="0" smtClean="0"/>
              <a:t>Unique set of concepts</a:t>
            </a:r>
          </a:p>
          <a:p>
            <a:r>
              <a:rPr lang="en-US" sz="2800" dirty="0" smtClean="0"/>
              <a:t>So “each language represents AND causes a world view of its own”</a:t>
            </a:r>
          </a:p>
          <a:p>
            <a:r>
              <a:rPr lang="en-US" sz="2800" dirty="0" smtClean="0"/>
              <a:t>Made famous by Edward Sapir and Benjamin Whorf</a:t>
            </a:r>
            <a:endParaRPr lang="en-US" sz="2800" dirty="0"/>
          </a:p>
        </p:txBody>
      </p:sp>
    </p:spTree>
    <p:extLst>
      <p:ext uri="{BB962C8B-B14F-4D97-AF65-F5344CB8AC3E}">
        <p14:creationId xmlns:p14="http://schemas.microsoft.com/office/powerpoint/2010/main" val="31110953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3200" dirty="0" smtClean="0"/>
              <a:t>Look at Whorf’s quote on p162</a:t>
            </a:r>
          </a:p>
          <a:p>
            <a:r>
              <a:rPr lang="en-US" sz="3200" dirty="0" smtClean="0"/>
              <a:t>Do you agree with this extreme?</a:t>
            </a:r>
          </a:p>
          <a:p>
            <a:r>
              <a:rPr lang="en-US" sz="3200" dirty="0" smtClean="0"/>
              <a:t>Do you agree with universalism?</a:t>
            </a:r>
          </a:p>
          <a:p>
            <a:r>
              <a:rPr lang="en-US" sz="3200" dirty="0" smtClean="0"/>
              <a:t>How far would you agree with either sides?</a:t>
            </a:r>
            <a:endParaRPr lang="en-US" sz="3200" dirty="0"/>
          </a:p>
        </p:txBody>
      </p:sp>
    </p:spTree>
    <p:extLst>
      <p:ext uri="{BB962C8B-B14F-4D97-AF65-F5344CB8AC3E}">
        <p14:creationId xmlns:p14="http://schemas.microsoft.com/office/powerpoint/2010/main" val="1645003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1800" y="787400"/>
            <a:ext cx="9347200" cy="5562599"/>
          </a:xfrm>
        </p:spPr>
        <p:txBody>
          <a:bodyPr/>
          <a:lstStyle/>
          <a:p>
            <a:r>
              <a:rPr lang="en-US" sz="2400" dirty="0" smtClean="0"/>
              <a:t>Think about how Japanese </a:t>
            </a:r>
            <a:r>
              <a:rPr lang="en-US" sz="2400" dirty="0" err="1" smtClean="0"/>
              <a:t>evidentials</a:t>
            </a:r>
            <a:r>
              <a:rPr lang="en-US" sz="2400" dirty="0" smtClean="0"/>
              <a:t> back up Whorf’s quote.</a:t>
            </a:r>
          </a:p>
          <a:p>
            <a:r>
              <a:rPr lang="en-US" sz="2400" dirty="0" smtClean="0"/>
              <a:t>Think about cultural ranking in Japanese culture and linguistic factors that encourage this.</a:t>
            </a:r>
          </a:p>
          <a:p>
            <a:r>
              <a:rPr lang="en-US" sz="2400" dirty="0" smtClean="0"/>
              <a:t>Can you think of other ways language limit or prescribe ways we talk or even think?</a:t>
            </a:r>
          </a:p>
          <a:p>
            <a:r>
              <a:rPr lang="en-US" sz="2400" dirty="0" smtClean="0"/>
              <a:t>Think of western terms for “bra” or other taboo words.  Circumlocution and euphemism etc.</a:t>
            </a:r>
          </a:p>
          <a:p>
            <a:r>
              <a:rPr lang="en-US" sz="2400" dirty="0" smtClean="0"/>
              <a:t>However it can go too far.  Does grammatical gender limit and prescribe the way Germans think of ‘government’ or ‘bananas’? Of course not.</a:t>
            </a:r>
          </a:p>
          <a:p>
            <a:endParaRPr lang="en-US" dirty="0" smtClean="0"/>
          </a:p>
        </p:txBody>
      </p:sp>
    </p:spTree>
    <p:extLst>
      <p:ext uri="{BB962C8B-B14F-4D97-AF65-F5344CB8AC3E}">
        <p14:creationId xmlns:p14="http://schemas.microsoft.com/office/powerpoint/2010/main" val="29799291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question(s) still remain(s)</a:t>
            </a:r>
            <a:endParaRPr lang="en-US" dirty="0"/>
          </a:p>
        </p:txBody>
      </p:sp>
      <p:sp>
        <p:nvSpPr>
          <p:cNvPr id="3" name="Content Placeholder 2"/>
          <p:cNvSpPr>
            <a:spLocks noGrp="1"/>
          </p:cNvSpPr>
          <p:nvPr>
            <p:ph idx="1"/>
          </p:nvPr>
        </p:nvSpPr>
        <p:spPr/>
        <p:txBody>
          <a:bodyPr>
            <a:normAutofit/>
          </a:bodyPr>
          <a:lstStyle/>
          <a:p>
            <a:r>
              <a:rPr lang="en-US" sz="2800" dirty="0" smtClean="0"/>
              <a:t>How different are languages?</a:t>
            </a:r>
          </a:p>
          <a:p>
            <a:r>
              <a:rPr lang="en-US" sz="2800" dirty="0" smtClean="0"/>
              <a:t>And do these differences (or similarities) reflect and limit ways of thinking?</a:t>
            </a:r>
            <a:endParaRPr lang="en-US" sz="2800" dirty="0"/>
          </a:p>
        </p:txBody>
      </p:sp>
    </p:spTree>
    <p:extLst>
      <p:ext uri="{BB962C8B-B14F-4D97-AF65-F5344CB8AC3E}">
        <p14:creationId xmlns:p14="http://schemas.microsoft.com/office/powerpoint/2010/main" val="1332300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Assignment</a:t>
            </a:r>
            <a:endParaRPr lang="en-US" dirty="0"/>
          </a:p>
        </p:txBody>
      </p:sp>
      <p:sp>
        <p:nvSpPr>
          <p:cNvPr id="3" name="Content Placeholder 2"/>
          <p:cNvSpPr>
            <a:spLocks noGrp="1"/>
          </p:cNvSpPr>
          <p:nvPr>
            <p:ph idx="1"/>
          </p:nvPr>
        </p:nvSpPr>
        <p:spPr/>
        <p:txBody>
          <a:bodyPr/>
          <a:lstStyle/>
          <a:p>
            <a:r>
              <a:rPr lang="en-US" sz="2800" dirty="0" smtClean="0"/>
              <a:t> Due in 2 weeks!  Have you done any work on it?</a:t>
            </a:r>
          </a:p>
          <a:p>
            <a:r>
              <a:rPr lang="en-US" sz="2800" dirty="0" smtClean="0"/>
              <a:t>It is 25% of your grade</a:t>
            </a:r>
          </a:p>
          <a:p>
            <a:r>
              <a:rPr lang="en-US" sz="2800" dirty="0" smtClean="0"/>
              <a:t>Look on your course outline</a:t>
            </a:r>
          </a:p>
          <a:p>
            <a:endParaRPr lang="en-US" dirty="0"/>
          </a:p>
        </p:txBody>
      </p:sp>
    </p:spTree>
    <p:extLst>
      <p:ext uri="{BB962C8B-B14F-4D97-AF65-F5344CB8AC3E}">
        <p14:creationId xmlns:p14="http://schemas.microsoft.com/office/powerpoint/2010/main" val="18589373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Berlin and Kay’s investigation of color terms</a:t>
            </a:r>
            <a:endParaRPr lang="en-US" dirty="0"/>
          </a:p>
        </p:txBody>
      </p:sp>
      <p:sp>
        <p:nvSpPr>
          <p:cNvPr id="3" name="Content Placeholder 2"/>
          <p:cNvSpPr>
            <a:spLocks noGrp="1"/>
          </p:cNvSpPr>
          <p:nvPr>
            <p:ph idx="1"/>
          </p:nvPr>
        </p:nvSpPr>
        <p:spPr>
          <a:xfrm>
            <a:off x="677334" y="2160589"/>
            <a:ext cx="9469966" cy="4252911"/>
          </a:xfrm>
        </p:spPr>
        <p:txBody>
          <a:bodyPr>
            <a:normAutofit lnSpcReduction="10000"/>
          </a:bodyPr>
          <a:lstStyle/>
          <a:p>
            <a:r>
              <a:rPr lang="en-US" sz="2400" dirty="0" smtClean="0"/>
              <a:t>Humans (with normal vision) can all see the same spectrum of colors.</a:t>
            </a:r>
          </a:p>
          <a:p>
            <a:r>
              <a:rPr lang="en-US" sz="2400" dirty="0" smtClean="0"/>
              <a:t>There are no boundaries in the spectrum.</a:t>
            </a:r>
          </a:p>
          <a:p>
            <a:r>
              <a:rPr lang="en-US" sz="2400" dirty="0" smtClean="0"/>
              <a:t>And yet each language has different terms.</a:t>
            </a:r>
          </a:p>
          <a:p>
            <a:r>
              <a:rPr lang="en-US" sz="2400" dirty="0"/>
              <a:t>Berlin and Kay studied about 100 languages and their respective color </a:t>
            </a:r>
            <a:r>
              <a:rPr lang="en-US" sz="2400" dirty="0" smtClean="0"/>
              <a:t>terms.</a:t>
            </a:r>
          </a:p>
          <a:p>
            <a:r>
              <a:rPr lang="en-US" sz="2400" dirty="0" smtClean="0"/>
              <a:t>For 20 of those languages native speakers were actually interviewed</a:t>
            </a:r>
          </a:p>
          <a:p>
            <a:r>
              <a:rPr lang="en-US" sz="2400" dirty="0" smtClean="0"/>
              <a:t>It was thought that each language differentiated parts of the color spectrum arbitrarily… but</a:t>
            </a:r>
          </a:p>
          <a:p>
            <a:endParaRPr lang="en-US" dirty="0" smtClean="0"/>
          </a:p>
          <a:p>
            <a:endParaRPr lang="en-US" dirty="0" smtClean="0"/>
          </a:p>
          <a:p>
            <a:endParaRPr lang="en-US" dirty="0"/>
          </a:p>
        </p:txBody>
      </p:sp>
    </p:spTree>
    <p:extLst>
      <p:ext uri="{BB962C8B-B14F-4D97-AF65-F5344CB8AC3E}">
        <p14:creationId xmlns:p14="http://schemas.microsoft.com/office/powerpoint/2010/main" val="32103945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BCTs</a:t>
            </a:r>
            <a:endParaRPr lang="en-US" dirty="0"/>
          </a:p>
        </p:txBody>
      </p:sp>
      <p:sp>
        <p:nvSpPr>
          <p:cNvPr id="3" name="Content Placeholder 2"/>
          <p:cNvSpPr>
            <a:spLocks noGrp="1"/>
          </p:cNvSpPr>
          <p:nvPr>
            <p:ph idx="1"/>
          </p:nvPr>
        </p:nvSpPr>
        <p:spPr>
          <a:xfrm>
            <a:off x="431800" y="1651001"/>
            <a:ext cx="10388600" cy="4978400"/>
          </a:xfrm>
        </p:spPr>
        <p:txBody>
          <a:bodyPr>
            <a:normAutofit/>
          </a:bodyPr>
          <a:lstStyle/>
          <a:p>
            <a:r>
              <a:rPr lang="en-US" sz="2000" dirty="0" smtClean="0"/>
              <a:t>B&amp;K investigated how many and which terms languages have, and the range these words cover on the spectrum.</a:t>
            </a:r>
          </a:p>
          <a:p>
            <a:r>
              <a:rPr lang="en-US" sz="2000" dirty="0" smtClean="0"/>
              <a:t>This was limited only to BCTs (basic color terms).</a:t>
            </a:r>
          </a:p>
          <a:p>
            <a:r>
              <a:rPr lang="en-US" sz="2000" dirty="0" smtClean="0"/>
              <a:t>BCTs are “not subordinates of other </a:t>
            </a:r>
            <a:r>
              <a:rPr lang="en-US" sz="2000" dirty="0" err="1" smtClean="0"/>
              <a:t>colour</a:t>
            </a:r>
            <a:r>
              <a:rPr lang="en-US" sz="2000" dirty="0" smtClean="0"/>
              <a:t> terms”</a:t>
            </a:r>
          </a:p>
          <a:p>
            <a:r>
              <a:rPr lang="en-US" sz="2000" dirty="0" smtClean="0"/>
              <a:t>BCTs are “not compounds or derivations”</a:t>
            </a:r>
          </a:p>
          <a:p>
            <a:r>
              <a:rPr lang="en-US" sz="2000" dirty="0" smtClean="0"/>
              <a:t>BCTs are “not restricted to a narrow class of objects”</a:t>
            </a:r>
          </a:p>
          <a:p>
            <a:r>
              <a:rPr lang="en-US" sz="2000" dirty="0" smtClean="0"/>
              <a:t>BCTs are “psychologically salient” (“tend to occur at the beginning of elicited color lists”)</a:t>
            </a:r>
          </a:p>
          <a:p>
            <a:r>
              <a:rPr lang="en-US" sz="2000" dirty="0" smtClean="0"/>
              <a:t>BCTs are “stable across speakers and situations”</a:t>
            </a:r>
          </a:p>
          <a:p>
            <a:r>
              <a:rPr lang="en-US" sz="2000" dirty="0" smtClean="0"/>
              <a:t>Berlin and Kay also excluded recent loan words, and words derived from object known for that color.</a:t>
            </a:r>
          </a:p>
          <a:p>
            <a:endParaRPr lang="en-US" dirty="0"/>
          </a:p>
        </p:txBody>
      </p:sp>
    </p:spTree>
    <p:extLst>
      <p:ext uri="{BB962C8B-B14F-4D97-AF65-F5344CB8AC3E}">
        <p14:creationId xmlns:p14="http://schemas.microsoft.com/office/powerpoint/2010/main" val="33271273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200" dirty="0" smtClean="0"/>
              <a:t>Informants agreed on focal points of the color terms but disagreed on boundary edges.</a:t>
            </a:r>
          </a:p>
          <a:p>
            <a:r>
              <a:rPr lang="en-US" sz="3200" dirty="0" smtClean="0"/>
              <a:t>Cross linguistic variation in number of BCTs (from 2-11)</a:t>
            </a:r>
          </a:p>
          <a:p>
            <a:endParaRPr lang="en-US" dirty="0"/>
          </a:p>
        </p:txBody>
      </p:sp>
    </p:spTree>
    <p:extLst>
      <p:ext uri="{BB962C8B-B14F-4D97-AF65-F5344CB8AC3E}">
        <p14:creationId xmlns:p14="http://schemas.microsoft.com/office/powerpoint/2010/main" val="24515065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Which are the best representatives?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2691452"/>
            <a:ext cx="12192000" cy="3987501"/>
          </a:xfrm>
        </p:spPr>
      </p:pic>
    </p:spTree>
    <p:extLst>
      <p:ext uri="{BB962C8B-B14F-4D97-AF65-F5344CB8AC3E}">
        <p14:creationId xmlns:p14="http://schemas.microsoft.com/office/powerpoint/2010/main" val="41147514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Munsell</a:t>
            </a:r>
            <a:r>
              <a:rPr lang="en-US" dirty="0" smtClean="0"/>
              <a:t> </a:t>
            </a:r>
            <a:r>
              <a:rPr lang="en-US" dirty="0" err="1" smtClean="0"/>
              <a:t>colour</a:t>
            </a:r>
            <a:r>
              <a:rPr lang="en-US" dirty="0" smtClean="0"/>
              <a:t> chart used </a:t>
            </a:r>
            <a:r>
              <a:rPr lang="en-US" smtClean="0"/>
              <a:t>by Berlin and Kay</a:t>
            </a:r>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19614" y="1270000"/>
            <a:ext cx="7522886" cy="2451575"/>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41814" y="3860801"/>
            <a:ext cx="9615015" cy="2997199"/>
          </a:xfrm>
          <a:prstGeom prst="rect">
            <a:avLst/>
          </a:prstGeom>
        </p:spPr>
      </p:pic>
    </p:spTree>
    <p:extLst>
      <p:ext uri="{BB962C8B-B14F-4D97-AF65-F5344CB8AC3E}">
        <p14:creationId xmlns:p14="http://schemas.microsoft.com/office/powerpoint/2010/main" val="16927209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is this representative of how we use color terms?</a:t>
            </a:r>
            <a:endParaRPr lang="en-US" dirty="0"/>
          </a:p>
        </p:txBody>
      </p:sp>
      <p:sp>
        <p:nvSpPr>
          <p:cNvPr id="3" name="Content Placeholder 2"/>
          <p:cNvSpPr>
            <a:spLocks noGrp="1"/>
          </p:cNvSpPr>
          <p:nvPr>
            <p:ph idx="1"/>
          </p:nvPr>
        </p:nvSpPr>
        <p:spPr/>
        <p:txBody>
          <a:bodyPr>
            <a:normAutofit/>
          </a:bodyPr>
          <a:lstStyle/>
          <a:p>
            <a:r>
              <a:rPr lang="en-US" sz="2400" dirty="0" smtClean="0"/>
              <a:t>Lucy claims that we rarely use color terms in the context of an abstract exercise in hue naming (1997).</a:t>
            </a:r>
          </a:p>
          <a:p>
            <a:r>
              <a:rPr lang="en-US" sz="2400" dirty="0" smtClean="0"/>
              <a:t>What are some contexts you use color naming?</a:t>
            </a:r>
          </a:p>
          <a:p>
            <a:r>
              <a:rPr lang="en-US" sz="2400" dirty="0" smtClean="0"/>
              <a:t>Lucy criticized B&amp;K saying that their methodology artificially constituted color as a category without thinking about actual context uses and considering other uses of color terms.</a:t>
            </a:r>
          </a:p>
          <a:p>
            <a:r>
              <a:rPr lang="en-US" sz="2400" dirty="0" smtClean="0"/>
              <a:t>Is this a valid criticism?</a:t>
            </a:r>
            <a:endParaRPr lang="en-US" sz="2400" dirty="0"/>
          </a:p>
        </p:txBody>
      </p:sp>
    </p:spTree>
    <p:extLst>
      <p:ext uri="{BB962C8B-B14F-4D97-AF65-F5344CB8AC3E}">
        <p14:creationId xmlns:p14="http://schemas.microsoft.com/office/powerpoint/2010/main" val="27655489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dirty="0" smtClean="0"/>
              <a:t>Informants encircled where they thought the colors were and also chose the focus point of the most prototypical color.</a:t>
            </a:r>
          </a:p>
          <a:p>
            <a:r>
              <a:rPr lang="en-US" sz="2400" dirty="0" smtClean="0"/>
              <a:t>“Findings show the BCT systems are far from arbitrary”</a:t>
            </a:r>
          </a:p>
          <a:p>
            <a:r>
              <a:rPr lang="en-US" sz="2400" dirty="0" smtClean="0"/>
              <a:t>Many subsequent studies slightly revised the results. </a:t>
            </a:r>
            <a:endParaRPr lang="en-US" sz="2400" dirty="0" smtClean="0"/>
          </a:p>
          <a:p>
            <a:r>
              <a:rPr lang="en-US" sz="2400" dirty="0" smtClean="0"/>
              <a:t>For example Russian has 12 BCTs!</a:t>
            </a:r>
            <a:endParaRPr lang="en-US" sz="2400" dirty="0" smtClean="0"/>
          </a:p>
          <a:p>
            <a:endParaRPr lang="en-US" dirty="0"/>
          </a:p>
        </p:txBody>
      </p:sp>
    </p:spTree>
    <p:extLst>
      <p:ext uri="{BB962C8B-B14F-4D97-AF65-F5344CB8AC3E}">
        <p14:creationId xmlns:p14="http://schemas.microsoft.com/office/powerpoint/2010/main" val="32162043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8000" y="520700"/>
            <a:ext cx="10045700" cy="6108699"/>
          </a:xfrm>
        </p:spPr>
        <p:txBody>
          <a:bodyPr>
            <a:normAutofit/>
          </a:bodyPr>
          <a:lstStyle/>
          <a:p>
            <a:r>
              <a:rPr lang="en-US" sz="2800" dirty="0" smtClean="0"/>
              <a:t>What does this prove?</a:t>
            </a:r>
          </a:p>
          <a:p>
            <a:r>
              <a:rPr lang="en-US" sz="2800" dirty="0" smtClean="0"/>
              <a:t>Relativisms or universalism?</a:t>
            </a:r>
          </a:p>
          <a:p>
            <a:r>
              <a:rPr lang="en-US" sz="2800" dirty="0" smtClean="0"/>
              <a:t>Remember that color terms are different from other lexical terms.</a:t>
            </a:r>
          </a:p>
          <a:p>
            <a:r>
              <a:rPr lang="en-US" sz="2800" dirty="0" smtClean="0"/>
              <a:t>Does it prove anything about the larger argument?</a:t>
            </a:r>
          </a:p>
          <a:p>
            <a:r>
              <a:rPr lang="en-US" sz="2800" dirty="0" smtClean="0"/>
              <a:t>“Relativism is certainly right in emphasizing the differences between languages.”   Do you agree?</a:t>
            </a:r>
          </a:p>
          <a:p>
            <a:r>
              <a:rPr lang="en-US" sz="2800" dirty="0" smtClean="0"/>
              <a:t>“…trying to satisfy the universalist by finding a common denominator that makes comparison possible. After all, it must exist, because otherwise we would not have been able to grasp the differences with our one and only mind.”  Do you agree?</a:t>
            </a:r>
            <a:endParaRPr lang="en-US" sz="2800" dirty="0"/>
          </a:p>
        </p:txBody>
      </p:sp>
    </p:spTree>
    <p:extLst>
      <p:ext uri="{BB962C8B-B14F-4D97-AF65-F5344CB8AC3E}">
        <p14:creationId xmlns:p14="http://schemas.microsoft.com/office/powerpoint/2010/main" val="16676790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Homework</a:t>
            </a:r>
            <a:endParaRPr lang="en-US" dirty="0"/>
          </a:p>
        </p:txBody>
      </p:sp>
      <p:sp>
        <p:nvSpPr>
          <p:cNvPr id="3" name="Content Placeholder 2"/>
          <p:cNvSpPr>
            <a:spLocks noGrp="1"/>
          </p:cNvSpPr>
          <p:nvPr>
            <p:ph idx="1"/>
          </p:nvPr>
        </p:nvSpPr>
        <p:spPr/>
        <p:txBody>
          <a:bodyPr>
            <a:normAutofit/>
          </a:bodyPr>
          <a:lstStyle/>
          <a:p>
            <a:r>
              <a:rPr lang="en-US" sz="2800" dirty="0" smtClean="0"/>
              <a:t>Do 1 (8pts) 2 (8pts), 3 (4pts), 4 (20pts), and 6 (10pts).</a:t>
            </a:r>
          </a:p>
          <a:p>
            <a:r>
              <a:rPr lang="en-US" sz="2800" dirty="0" smtClean="0"/>
              <a:t>Total 50 (3 percent of grade). </a:t>
            </a:r>
            <a:endParaRPr lang="en-US" sz="2800" dirty="0"/>
          </a:p>
        </p:txBody>
      </p:sp>
    </p:spTree>
    <p:extLst>
      <p:ext uri="{BB962C8B-B14F-4D97-AF65-F5344CB8AC3E}">
        <p14:creationId xmlns:p14="http://schemas.microsoft.com/office/powerpoint/2010/main" val="4572035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Come and Go</a:t>
            </a:r>
            <a:endParaRPr lang="en-US" dirty="0"/>
          </a:p>
        </p:txBody>
      </p:sp>
      <p:sp>
        <p:nvSpPr>
          <p:cNvPr id="3" name="Content Placeholder 2"/>
          <p:cNvSpPr>
            <a:spLocks noGrp="1"/>
          </p:cNvSpPr>
          <p:nvPr>
            <p:ph idx="1"/>
          </p:nvPr>
        </p:nvSpPr>
        <p:spPr/>
        <p:txBody>
          <a:bodyPr>
            <a:normAutofit/>
          </a:bodyPr>
          <a:lstStyle/>
          <a:p>
            <a:r>
              <a:rPr lang="en-US" sz="2800" dirty="0" smtClean="0"/>
              <a:t>What kind of verbs are these?  </a:t>
            </a:r>
          </a:p>
          <a:p>
            <a:r>
              <a:rPr lang="en-US" sz="2800" dirty="0" smtClean="0"/>
              <a:t>Explain how they are deictic.</a:t>
            </a:r>
          </a:p>
          <a:p>
            <a:r>
              <a:rPr lang="en-US" sz="2800" dirty="0" smtClean="0"/>
              <a:t>Does ‘go’ show any non-deictic motion senses in English? </a:t>
            </a:r>
            <a:endParaRPr lang="en-US" sz="2800" dirty="0"/>
          </a:p>
        </p:txBody>
      </p:sp>
    </p:spTree>
    <p:extLst>
      <p:ext uri="{BB962C8B-B14F-4D97-AF65-F5344CB8AC3E}">
        <p14:creationId xmlns:p14="http://schemas.microsoft.com/office/powerpoint/2010/main" val="201961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Ideas for things you could reference in your assignment</a:t>
            </a:r>
            <a:endParaRPr lang="en-US" dirty="0"/>
          </a:p>
        </p:txBody>
      </p:sp>
      <p:sp>
        <p:nvSpPr>
          <p:cNvPr id="3" name="Content Placeholder 2"/>
          <p:cNvSpPr>
            <a:spLocks noGrp="1"/>
          </p:cNvSpPr>
          <p:nvPr>
            <p:ph idx="1"/>
          </p:nvPr>
        </p:nvSpPr>
        <p:spPr/>
        <p:txBody>
          <a:bodyPr/>
          <a:lstStyle/>
          <a:p>
            <a:r>
              <a:rPr lang="en-US" dirty="0" smtClean="0"/>
              <a:t>Literal and non-literal meaning</a:t>
            </a:r>
          </a:p>
          <a:p>
            <a:r>
              <a:rPr lang="en-US" dirty="0" smtClean="0"/>
              <a:t>Figurative language (metaphor, irony, metonymy, synecdoche, hyperbole, litotes, etc.</a:t>
            </a:r>
          </a:p>
          <a:p>
            <a:r>
              <a:rPr lang="en-US" dirty="0" smtClean="0"/>
              <a:t>Pragmatics</a:t>
            </a:r>
          </a:p>
          <a:p>
            <a:r>
              <a:rPr lang="en-US" dirty="0" smtClean="0"/>
              <a:t>Compositional meaning</a:t>
            </a:r>
          </a:p>
          <a:p>
            <a:r>
              <a:rPr lang="en-US" dirty="0" smtClean="0"/>
              <a:t>Concepts, mental representations, necessary and sufficient conditions,</a:t>
            </a:r>
          </a:p>
          <a:p>
            <a:r>
              <a:rPr lang="en-US" dirty="0" smtClean="0"/>
              <a:t>Linguistic relativity</a:t>
            </a:r>
          </a:p>
          <a:p>
            <a:r>
              <a:rPr lang="en-US" dirty="0" smtClean="0"/>
              <a:t>Familial terms, referents, prototypes,</a:t>
            </a:r>
          </a:p>
          <a:p>
            <a:r>
              <a:rPr lang="en-US" dirty="0" smtClean="0"/>
              <a:t>Grammatical categories and lexical items, lexemes,</a:t>
            </a:r>
          </a:p>
          <a:p>
            <a:r>
              <a:rPr lang="en-US" dirty="0" smtClean="0"/>
              <a:t>Ambiguity and vagueness,</a:t>
            </a:r>
            <a:endParaRPr lang="en-US" dirty="0"/>
          </a:p>
        </p:txBody>
      </p:sp>
    </p:spTree>
    <p:extLst>
      <p:ext uri="{BB962C8B-B14F-4D97-AF65-F5344CB8AC3E}">
        <p14:creationId xmlns:p14="http://schemas.microsoft.com/office/powerpoint/2010/main" val="245116017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 is…</a:t>
            </a:r>
            <a:endParaRPr lang="en-US" dirty="0"/>
          </a:p>
        </p:txBody>
      </p:sp>
      <p:sp>
        <p:nvSpPr>
          <p:cNvPr id="3" name="Content Placeholder 2"/>
          <p:cNvSpPr>
            <a:spLocks noGrp="1"/>
          </p:cNvSpPr>
          <p:nvPr>
            <p:ph idx="1"/>
          </p:nvPr>
        </p:nvSpPr>
        <p:spPr>
          <a:xfrm>
            <a:off x="530087" y="1484243"/>
            <a:ext cx="8743915" cy="4557119"/>
          </a:xfrm>
        </p:spPr>
        <p:txBody>
          <a:bodyPr>
            <a:normAutofit/>
          </a:bodyPr>
          <a:lstStyle/>
          <a:p>
            <a:r>
              <a:rPr lang="en-US" sz="2800" dirty="0" smtClean="0"/>
              <a:t>NO PANTS DAY…</a:t>
            </a:r>
          </a:p>
          <a:p>
            <a:r>
              <a:rPr lang="en-US" sz="2800" dirty="0" smtClean="0"/>
              <a:t>Define ‘pants’</a:t>
            </a:r>
          </a:p>
          <a:p>
            <a:r>
              <a:rPr lang="en-US" sz="2800" dirty="0" smtClean="0"/>
              <a:t>Compare and contrast ‘pants’ with similar words</a:t>
            </a:r>
          </a:p>
          <a:p>
            <a:r>
              <a:rPr lang="en-US" sz="2800" dirty="0" smtClean="0"/>
              <a:t>Reference the –</a:t>
            </a:r>
            <a:r>
              <a:rPr lang="en-US" sz="2800" dirty="0" err="1" smtClean="0"/>
              <a:t>nyms</a:t>
            </a:r>
            <a:r>
              <a:rPr lang="en-US" sz="2800" dirty="0" smtClean="0"/>
              <a:t>…</a:t>
            </a:r>
          </a:p>
          <a:p>
            <a:r>
              <a:rPr lang="en-US" sz="2800" dirty="0" smtClean="0"/>
              <a:t>Prototype of ‘pants’</a:t>
            </a:r>
          </a:p>
          <a:p>
            <a:r>
              <a:rPr lang="en-US" sz="2800" dirty="0" smtClean="0"/>
              <a:t>Collocations?</a:t>
            </a:r>
          </a:p>
          <a:p>
            <a:r>
              <a:rPr lang="en-US" sz="2800" dirty="0" smtClean="0"/>
              <a:t>Put ‘pants’ in different theta roles.</a:t>
            </a:r>
          </a:p>
          <a:p>
            <a:r>
              <a:rPr lang="en-US" sz="2800" dirty="0" smtClean="0"/>
              <a:t>Tests?  Hereby, zeugma, V easily </a:t>
            </a:r>
            <a:r>
              <a:rPr lang="en-US" sz="2800" dirty="0" err="1" smtClean="0"/>
              <a:t>etc</a:t>
            </a:r>
            <a:r>
              <a:rPr lang="en-US" sz="2800" dirty="0" smtClean="0"/>
              <a:t>?</a:t>
            </a:r>
            <a:endParaRPr lang="en-US" sz="2800" dirty="0"/>
          </a:p>
        </p:txBody>
      </p:sp>
    </p:spTree>
    <p:extLst>
      <p:ext uri="{BB962C8B-B14F-4D97-AF65-F5344CB8AC3E}">
        <p14:creationId xmlns:p14="http://schemas.microsoft.com/office/powerpoint/2010/main" val="297409502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to discuss</a:t>
            </a:r>
            <a:endParaRPr lang="en-US" dirty="0"/>
          </a:p>
        </p:txBody>
      </p:sp>
      <p:sp>
        <p:nvSpPr>
          <p:cNvPr id="3" name="Content Placeholder 2"/>
          <p:cNvSpPr>
            <a:spLocks noGrp="1"/>
          </p:cNvSpPr>
          <p:nvPr>
            <p:ph idx="1"/>
          </p:nvPr>
        </p:nvSpPr>
        <p:spPr/>
        <p:txBody>
          <a:bodyPr/>
          <a:lstStyle/>
          <a:p>
            <a:r>
              <a:rPr lang="en-US" dirty="0" smtClean="0"/>
              <a:t>What is the full set of BCTs of English, according to the criteria we looked at?</a:t>
            </a:r>
          </a:p>
          <a:p>
            <a:r>
              <a:rPr lang="en-US" dirty="0" smtClean="0"/>
              <a:t>Consider and compare cross linguistic variation in body part terms.</a:t>
            </a:r>
          </a:p>
          <a:p>
            <a:r>
              <a:rPr lang="en-US" dirty="0" smtClean="0"/>
              <a:t>When does a specialized color term become a BCT?</a:t>
            </a:r>
            <a:endParaRPr lang="en-US" dirty="0"/>
          </a:p>
        </p:txBody>
      </p:sp>
    </p:spTree>
    <p:extLst>
      <p:ext uri="{BB962C8B-B14F-4D97-AF65-F5344CB8AC3E}">
        <p14:creationId xmlns:p14="http://schemas.microsoft.com/office/powerpoint/2010/main" val="1215143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a:t>
            </a:r>
            <a:endParaRPr lang="en-US" dirty="0"/>
          </a:p>
        </p:txBody>
      </p:sp>
      <p:sp>
        <p:nvSpPr>
          <p:cNvPr id="3" name="Content Placeholder 2"/>
          <p:cNvSpPr>
            <a:spLocks noGrp="1"/>
          </p:cNvSpPr>
          <p:nvPr>
            <p:ph idx="1"/>
          </p:nvPr>
        </p:nvSpPr>
        <p:spPr/>
        <p:txBody>
          <a:bodyPr>
            <a:normAutofit lnSpcReduction="10000"/>
          </a:bodyPr>
          <a:lstStyle/>
          <a:p>
            <a:r>
              <a:rPr lang="en-US" dirty="0" smtClean="0"/>
              <a:t>Lexical relations of homonymy, polysemy, synonymy, etc.</a:t>
            </a:r>
          </a:p>
          <a:p>
            <a:r>
              <a:rPr lang="en-US" dirty="0" smtClean="0"/>
              <a:t>Logic</a:t>
            </a:r>
          </a:p>
          <a:p>
            <a:r>
              <a:rPr lang="en-US" dirty="0" smtClean="0"/>
              <a:t>Verbs and situation types</a:t>
            </a:r>
          </a:p>
          <a:p>
            <a:r>
              <a:rPr lang="en-US" dirty="0" err="1" smtClean="0"/>
              <a:t>Deixis</a:t>
            </a:r>
            <a:endParaRPr lang="en-US" dirty="0" smtClean="0"/>
          </a:p>
          <a:p>
            <a:r>
              <a:rPr lang="en-US" dirty="0" smtClean="0"/>
              <a:t>Aspectual and tense differences</a:t>
            </a:r>
          </a:p>
          <a:p>
            <a:r>
              <a:rPr lang="en-US" dirty="0" err="1" smtClean="0"/>
              <a:t>Evidentiality</a:t>
            </a:r>
            <a:r>
              <a:rPr lang="en-US" dirty="0" smtClean="0"/>
              <a:t>, honorifics,</a:t>
            </a:r>
          </a:p>
          <a:p>
            <a:r>
              <a:rPr lang="en-US" dirty="0" smtClean="0"/>
              <a:t>Theta roles, voice etc.</a:t>
            </a:r>
          </a:p>
          <a:p>
            <a:r>
              <a:rPr lang="en-US" dirty="0" smtClean="0"/>
              <a:t>Background and context, </a:t>
            </a:r>
            <a:r>
              <a:rPr lang="en-US" dirty="0" err="1" smtClean="0"/>
              <a:t>implicature</a:t>
            </a:r>
            <a:r>
              <a:rPr lang="en-US" dirty="0" smtClean="0"/>
              <a:t>, etc.</a:t>
            </a:r>
          </a:p>
          <a:p>
            <a:r>
              <a:rPr lang="en-US" dirty="0" smtClean="0"/>
              <a:t>Speech acts and indirect speech acts</a:t>
            </a:r>
          </a:p>
          <a:p>
            <a:r>
              <a:rPr lang="en-US" dirty="0" smtClean="0"/>
              <a:t> etc.</a:t>
            </a:r>
            <a:endParaRPr lang="en-US" dirty="0"/>
          </a:p>
        </p:txBody>
      </p:sp>
    </p:spTree>
    <p:extLst>
      <p:ext uri="{BB962C8B-B14F-4D97-AF65-F5344CB8AC3E}">
        <p14:creationId xmlns:p14="http://schemas.microsoft.com/office/powerpoint/2010/main" val="15674657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Quiz</a:t>
            </a:r>
            <a:endParaRPr lang="en-US" dirty="0"/>
          </a:p>
        </p:txBody>
      </p:sp>
      <p:sp>
        <p:nvSpPr>
          <p:cNvPr id="3" name="Content Placeholder 2"/>
          <p:cNvSpPr>
            <a:spLocks noGrp="1"/>
          </p:cNvSpPr>
          <p:nvPr>
            <p:ph idx="1"/>
          </p:nvPr>
        </p:nvSpPr>
        <p:spPr/>
        <p:txBody>
          <a:bodyPr/>
          <a:lstStyle/>
          <a:p>
            <a:r>
              <a:rPr lang="en-US" dirty="0" smtClean="0"/>
              <a:t>1. Give an example of </a:t>
            </a:r>
            <a:r>
              <a:rPr lang="en-US" dirty="0" smtClean="0"/>
              <a:t>a </a:t>
            </a:r>
            <a:r>
              <a:rPr lang="en-US" dirty="0" smtClean="0"/>
              <a:t>speech act.</a:t>
            </a:r>
          </a:p>
          <a:p>
            <a:r>
              <a:rPr lang="en-US" dirty="0" smtClean="0"/>
              <a:t>2. Austin called these kinds of sentences __________________.</a:t>
            </a:r>
          </a:p>
          <a:p>
            <a:r>
              <a:rPr lang="en-US" dirty="0" smtClean="0"/>
              <a:t>3. A good test for those is the ________________ test.</a:t>
            </a:r>
          </a:p>
          <a:p>
            <a:r>
              <a:rPr lang="en-US" dirty="0" smtClean="0"/>
              <a:t>4. Instead of calling these true or false they are evaluated as ____________ or _____________.</a:t>
            </a:r>
          </a:p>
          <a:p>
            <a:r>
              <a:rPr lang="en-US" dirty="0" smtClean="0"/>
              <a:t>5. The three facets of a speech act are ___________________, _______________, and _______________________.</a:t>
            </a:r>
          </a:p>
          <a:p>
            <a:r>
              <a:rPr lang="en-US" dirty="0" smtClean="0"/>
              <a:t>6. Positive face is ________________.</a:t>
            </a:r>
          </a:p>
          <a:p>
            <a:r>
              <a:rPr lang="en-US" dirty="0" smtClean="0"/>
              <a:t>7. Negative face is _________________.</a:t>
            </a:r>
          </a:p>
          <a:p>
            <a:endParaRPr lang="en-US" dirty="0" smtClean="0"/>
          </a:p>
          <a:p>
            <a:endParaRPr lang="en-US" dirty="0"/>
          </a:p>
        </p:txBody>
      </p:sp>
    </p:spTree>
    <p:extLst>
      <p:ext uri="{BB962C8B-B14F-4D97-AF65-F5344CB8AC3E}">
        <p14:creationId xmlns:p14="http://schemas.microsoft.com/office/powerpoint/2010/main" val="33591522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we explain the differences between languages?</a:t>
            </a:r>
            <a:endParaRPr lang="en-US" dirty="0"/>
          </a:p>
        </p:txBody>
      </p:sp>
      <p:sp>
        <p:nvSpPr>
          <p:cNvPr id="3" name="Content Placeholder 2"/>
          <p:cNvSpPr>
            <a:spLocks noGrp="1"/>
          </p:cNvSpPr>
          <p:nvPr>
            <p:ph idx="1"/>
          </p:nvPr>
        </p:nvSpPr>
        <p:spPr>
          <a:xfrm>
            <a:off x="677334" y="1841500"/>
            <a:ext cx="9406466" cy="4787899"/>
          </a:xfrm>
        </p:spPr>
        <p:txBody>
          <a:bodyPr>
            <a:noAutofit/>
          </a:bodyPr>
          <a:lstStyle/>
          <a:p>
            <a:r>
              <a:rPr lang="en-US" sz="2400" dirty="0" smtClean="0"/>
              <a:t>Are languages essentially the same with minor differences?</a:t>
            </a:r>
          </a:p>
          <a:p>
            <a:r>
              <a:rPr lang="en-US" sz="2400" dirty="0" smtClean="0"/>
              <a:t>OR</a:t>
            </a:r>
          </a:p>
          <a:p>
            <a:r>
              <a:rPr lang="en-US" sz="2400" dirty="0" smtClean="0"/>
              <a:t>Are languages essentially different, with coincidental similarities?</a:t>
            </a:r>
          </a:p>
          <a:p>
            <a:r>
              <a:rPr lang="en-US" sz="2400" dirty="0" smtClean="0"/>
              <a:t>RELATED to this:</a:t>
            </a:r>
          </a:p>
          <a:p>
            <a:r>
              <a:rPr lang="en-US" sz="2400" dirty="0" smtClean="0"/>
              <a:t>Are all languages basically the same in level or complexity?</a:t>
            </a:r>
          </a:p>
          <a:p>
            <a:r>
              <a:rPr lang="en-US" sz="2400" dirty="0" smtClean="0"/>
              <a:t>OR</a:t>
            </a:r>
          </a:p>
          <a:p>
            <a:r>
              <a:rPr lang="en-US" sz="2400" dirty="0" smtClean="0"/>
              <a:t>Are some languages more difficult than others?  Why?  How?</a:t>
            </a:r>
            <a:endParaRPr lang="en-US" sz="2400" dirty="0"/>
          </a:p>
        </p:txBody>
      </p:sp>
    </p:spTree>
    <p:extLst>
      <p:ext uri="{BB962C8B-B14F-4D97-AF65-F5344CB8AC3E}">
        <p14:creationId xmlns:p14="http://schemas.microsoft.com/office/powerpoint/2010/main" val="36626114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In what ways can languages differ?</a:t>
            </a:r>
            <a:endParaRPr lang="en-US" dirty="0"/>
          </a:p>
        </p:txBody>
      </p:sp>
      <p:sp>
        <p:nvSpPr>
          <p:cNvPr id="3" name="Content Placeholder 2"/>
          <p:cNvSpPr>
            <a:spLocks noGrp="1"/>
          </p:cNvSpPr>
          <p:nvPr>
            <p:ph idx="1"/>
          </p:nvPr>
        </p:nvSpPr>
        <p:spPr>
          <a:xfrm>
            <a:off x="677334" y="1587500"/>
            <a:ext cx="8596668" cy="4965699"/>
          </a:xfrm>
        </p:spPr>
        <p:txBody>
          <a:bodyPr>
            <a:normAutofit/>
          </a:bodyPr>
          <a:lstStyle/>
          <a:p>
            <a:r>
              <a:rPr lang="en-US" sz="2800" dirty="0" smtClean="0"/>
              <a:t>Of course vocabulary</a:t>
            </a:r>
          </a:p>
          <a:p>
            <a:r>
              <a:rPr lang="en-US" sz="2800" dirty="0" smtClean="0"/>
              <a:t>Pronunciation (phonology)</a:t>
            </a:r>
          </a:p>
          <a:p>
            <a:r>
              <a:rPr lang="en-US" sz="2800" dirty="0" smtClean="0"/>
              <a:t>Grammar (syntax)</a:t>
            </a:r>
          </a:p>
          <a:p>
            <a:r>
              <a:rPr lang="en-US" sz="2800" dirty="0" smtClean="0"/>
              <a:t>Semantics</a:t>
            </a:r>
          </a:p>
          <a:p>
            <a:r>
              <a:rPr lang="en-US" sz="2800" dirty="0" smtClean="0"/>
              <a:t>Pragmatics (especially how different utterances are interpreted in other cultures)</a:t>
            </a:r>
          </a:p>
          <a:p>
            <a:r>
              <a:rPr lang="en-US" sz="2800" dirty="0" smtClean="0"/>
              <a:t>Writing system</a:t>
            </a:r>
          </a:p>
          <a:p>
            <a:r>
              <a:rPr lang="en-US" sz="2800" dirty="0" smtClean="0"/>
              <a:t>Domain of </a:t>
            </a:r>
            <a:r>
              <a:rPr lang="en-US" sz="2800" dirty="0" smtClean="0"/>
              <a:t>use</a:t>
            </a:r>
          </a:p>
          <a:p>
            <a:r>
              <a:rPr lang="en-US" sz="2800" dirty="0" smtClean="0"/>
              <a:t>Others?</a:t>
            </a:r>
            <a:endParaRPr lang="en-US" sz="2800" dirty="0"/>
          </a:p>
        </p:txBody>
      </p:sp>
    </p:spTree>
    <p:extLst>
      <p:ext uri="{BB962C8B-B14F-4D97-AF65-F5344CB8AC3E}">
        <p14:creationId xmlns:p14="http://schemas.microsoft.com/office/powerpoint/2010/main" val="39828368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Translation Problems</a:t>
            </a:r>
            <a:endParaRPr lang="en-US" dirty="0"/>
          </a:p>
        </p:txBody>
      </p:sp>
      <p:sp>
        <p:nvSpPr>
          <p:cNvPr id="3" name="Content Placeholder 2"/>
          <p:cNvSpPr>
            <a:spLocks noGrp="1"/>
          </p:cNvSpPr>
          <p:nvPr>
            <p:ph idx="1"/>
          </p:nvPr>
        </p:nvSpPr>
        <p:spPr>
          <a:xfrm>
            <a:off x="677334" y="1371600"/>
            <a:ext cx="9266766" cy="5384799"/>
          </a:xfrm>
        </p:spPr>
        <p:txBody>
          <a:bodyPr>
            <a:normAutofit/>
          </a:bodyPr>
          <a:lstStyle/>
          <a:p>
            <a:r>
              <a:rPr lang="en-US" sz="2400" dirty="0" smtClean="0"/>
              <a:t>Not a 1 for 1 correspondence cross-linguistically.</a:t>
            </a:r>
          </a:p>
          <a:p>
            <a:r>
              <a:rPr lang="en-US" sz="2400" dirty="0" smtClean="0"/>
              <a:t>In fact “semantic equivalence of two lexemes is the exception rather than the rule” (</a:t>
            </a:r>
            <a:r>
              <a:rPr lang="en-US" sz="2400" dirty="0" err="1" smtClean="0"/>
              <a:t>Loebner</a:t>
            </a:r>
            <a:r>
              <a:rPr lang="en-US" sz="2400" dirty="0" smtClean="0"/>
              <a:t>, 154)</a:t>
            </a:r>
          </a:p>
          <a:p>
            <a:r>
              <a:rPr lang="en-US" sz="2400" dirty="0" smtClean="0"/>
              <a:t>One mismatch is when two words are only one word in the target language or when one word is two words in the target language</a:t>
            </a:r>
            <a:r>
              <a:rPr lang="en-US" sz="2400" dirty="0" smtClean="0"/>
              <a:t>. Give examples.</a:t>
            </a:r>
            <a:endParaRPr lang="en-US" sz="2400" dirty="0" smtClean="0"/>
          </a:p>
          <a:p>
            <a:r>
              <a:rPr lang="en-US" sz="2400" dirty="0" smtClean="0"/>
              <a:t>Another mismatch is to do with polysemy.  It is rare to find a word which matches in all its senses or all its denotations</a:t>
            </a:r>
            <a:r>
              <a:rPr lang="en-US" sz="2400" dirty="0" smtClean="0"/>
              <a:t>. Give examples.</a:t>
            </a:r>
            <a:endParaRPr lang="en-US" sz="2400" dirty="0" smtClean="0"/>
          </a:p>
          <a:p>
            <a:r>
              <a:rPr lang="en-US" sz="2400" dirty="0" smtClean="0"/>
              <a:t>Most synonyms are partial synonyms.</a:t>
            </a:r>
          </a:p>
          <a:p>
            <a:r>
              <a:rPr lang="en-US" sz="2400" dirty="0" smtClean="0"/>
              <a:t>Can you think of any words which would be exactly the same cross- linguistically?</a:t>
            </a:r>
            <a:endParaRPr lang="en-US" sz="2400" dirty="0"/>
          </a:p>
        </p:txBody>
      </p:sp>
    </p:spTree>
    <p:extLst>
      <p:ext uri="{BB962C8B-B14F-4D97-AF65-F5344CB8AC3E}">
        <p14:creationId xmlns:p14="http://schemas.microsoft.com/office/powerpoint/2010/main" val="2470206018"/>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5585</TotalTime>
  <Words>1778</Words>
  <Application>Microsoft Office PowerPoint</Application>
  <PresentationFormat>Widescreen</PresentationFormat>
  <Paragraphs>208</Paragraphs>
  <Slides>41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41</vt:i4>
      </vt:variant>
    </vt:vector>
  </HeadingPairs>
  <TitlesOfParts>
    <vt:vector size="45" baseType="lpstr">
      <vt:lpstr>Arial</vt:lpstr>
      <vt:lpstr>Trebuchet MS</vt:lpstr>
      <vt:lpstr>Wingdings 3</vt:lpstr>
      <vt:lpstr>Facet</vt:lpstr>
      <vt:lpstr>Semantics: Translation (Loebner, Ch 8)</vt:lpstr>
      <vt:lpstr>Romans 8:15</vt:lpstr>
      <vt:lpstr>Research Assignment</vt:lpstr>
      <vt:lpstr>Ideas for things you could reference in your assignment</vt:lpstr>
      <vt:lpstr>more</vt:lpstr>
      <vt:lpstr>Quiz</vt:lpstr>
      <vt:lpstr>How can we explain the differences between languages?</vt:lpstr>
      <vt:lpstr> In what ways can languages differ?</vt:lpstr>
      <vt:lpstr>Translation Problems</vt:lpstr>
      <vt:lpstr>And the correspondence (or lack of) goes even further…</vt:lpstr>
      <vt:lpstr>PowerPoint Presentation</vt:lpstr>
      <vt:lpstr>Borrowing in English</vt:lpstr>
      <vt:lpstr>Borrowing </vt:lpstr>
      <vt:lpstr>Lexical borrowing</vt:lpstr>
      <vt:lpstr>Other kinds of borrowing?</vt:lpstr>
      <vt:lpstr>This problem also happens in shared semantic areas</vt:lpstr>
      <vt:lpstr>Switching from sie to du (or other pronouns) in translations</vt:lpstr>
      <vt:lpstr>Also grammar differences (obviously)</vt:lpstr>
      <vt:lpstr>Headache</vt:lpstr>
      <vt:lpstr>PowerPoint Presentation</vt:lpstr>
      <vt:lpstr>How can you say someone else has a headache (in Japanese)? In Italian?</vt:lpstr>
      <vt:lpstr>Evidentials</vt:lpstr>
      <vt:lpstr>What we can learn</vt:lpstr>
      <vt:lpstr>Relativism and universalism</vt:lpstr>
      <vt:lpstr>Universalism</vt:lpstr>
      <vt:lpstr>Relativism</vt:lpstr>
      <vt:lpstr>PowerPoint Presentation</vt:lpstr>
      <vt:lpstr>PowerPoint Presentation</vt:lpstr>
      <vt:lpstr>The question(s) still remain(s)</vt:lpstr>
      <vt:lpstr>Berlin and Kay’s investigation of color terms</vt:lpstr>
      <vt:lpstr>What are BCTs</vt:lpstr>
      <vt:lpstr>PowerPoint Presentation</vt:lpstr>
      <vt:lpstr>Which are the best representatives?</vt:lpstr>
      <vt:lpstr>Munsell colour chart used by Berlin and Kay</vt:lpstr>
      <vt:lpstr>But is this representative of how we use color terms?</vt:lpstr>
      <vt:lpstr>PowerPoint Presentation</vt:lpstr>
      <vt:lpstr>PowerPoint Presentation</vt:lpstr>
      <vt:lpstr>Homework</vt:lpstr>
      <vt:lpstr>Come and Go</vt:lpstr>
      <vt:lpstr>Today is…</vt:lpstr>
      <vt:lpstr>Questions to discuss</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Semantics</dc:title>
  <dc:creator>Mike Randall</dc:creator>
  <cp:lastModifiedBy>Mike Randall</cp:lastModifiedBy>
  <cp:revision>90</cp:revision>
  <dcterms:created xsi:type="dcterms:W3CDTF">2022-01-31T07:35:39Z</dcterms:created>
  <dcterms:modified xsi:type="dcterms:W3CDTF">2022-05-06T01:59:28Z</dcterms:modified>
</cp:coreProperties>
</file>