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58" r:id="rId2"/>
  </p:sldMasterIdLst>
  <p:sldIdLst>
    <p:sldId id="256" r:id="rId3"/>
    <p:sldId id="312" r:id="rId4"/>
    <p:sldId id="283" r:id="rId5"/>
    <p:sldId id="306" r:id="rId6"/>
    <p:sldId id="262" r:id="rId7"/>
    <p:sldId id="313" r:id="rId8"/>
    <p:sldId id="314" r:id="rId9"/>
    <p:sldId id="286" r:id="rId10"/>
    <p:sldId id="287" r:id="rId11"/>
    <p:sldId id="305" r:id="rId12"/>
    <p:sldId id="288" r:id="rId13"/>
    <p:sldId id="289" r:id="rId14"/>
    <p:sldId id="290" r:id="rId15"/>
    <p:sldId id="291" r:id="rId16"/>
    <p:sldId id="292" r:id="rId17"/>
    <p:sldId id="293" r:id="rId18"/>
    <p:sldId id="294" r:id="rId19"/>
    <p:sldId id="295" r:id="rId20"/>
    <p:sldId id="296" r:id="rId21"/>
    <p:sldId id="316" r:id="rId22"/>
    <p:sldId id="297" r:id="rId23"/>
    <p:sldId id="298" r:id="rId24"/>
    <p:sldId id="299" r:id="rId25"/>
    <p:sldId id="300" r:id="rId26"/>
    <p:sldId id="301" r:id="rId27"/>
    <p:sldId id="302" r:id="rId28"/>
    <p:sldId id="303" r:id="rId29"/>
    <p:sldId id="304" r:id="rId30"/>
    <p:sldId id="307" r:id="rId31"/>
    <p:sldId id="308" r:id="rId32"/>
    <p:sldId id="309" r:id="rId33"/>
    <p:sldId id="310" r:id="rId34"/>
    <p:sldId id="311" r:id="rId35"/>
    <p:sldId id="315" r:id="rId36"/>
    <p:sldId id="280" r:id="rId37"/>
    <p:sldId id="317" r:id="rId38"/>
    <p:sldId id="318" r:id="rId39"/>
    <p:sldId id="320" r:id="rId40"/>
    <p:sldId id="281" r:id="rId41"/>
    <p:sldId id="32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7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D25391A-489F-49CC-84D8-D620DECB781A}" type="datetimeFigureOut">
              <a:rPr lang="en-US" smtClean="0"/>
              <a:t>4/28/2022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087EE0E-FAB7-45CB-904A-BB68EDBC968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1605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5391A-489F-49CC-84D8-D620DECB781A}"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7EE0E-FAB7-45CB-904A-BB68EDBC9685}" type="slidenum">
              <a:rPr lang="en-US" smtClean="0"/>
              <a:t>‹#›</a:t>
            </a:fld>
            <a:endParaRPr lang="en-US"/>
          </a:p>
        </p:txBody>
      </p:sp>
    </p:spTree>
    <p:extLst>
      <p:ext uri="{BB962C8B-B14F-4D97-AF65-F5344CB8AC3E}">
        <p14:creationId xmlns:p14="http://schemas.microsoft.com/office/powerpoint/2010/main" val="1022739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473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0693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spTree>
    <p:extLst>
      <p:ext uri="{BB962C8B-B14F-4D97-AF65-F5344CB8AC3E}">
        <p14:creationId xmlns:p14="http://schemas.microsoft.com/office/powerpoint/2010/main" val="3033086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985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2177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9525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643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4/28/2022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31025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4/28/2022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9131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spTree>
    <p:extLst>
      <p:ext uri="{BB962C8B-B14F-4D97-AF65-F5344CB8AC3E}">
        <p14:creationId xmlns:p14="http://schemas.microsoft.com/office/powerpoint/2010/main" val="58823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4/28/2022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64674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4/28/2022</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74485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4/28/2022</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88500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4/28/2022</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52728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4/28/2022</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65197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4/28/2022</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39874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4/28/2022</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0453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4/28/2022</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7579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4/28/2022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00143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4/28/2022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dirty="0">
                <a:solidFill>
                  <a:srgbClr val="B31166">
                    <a:lumMod val="60000"/>
                    <a:lumOff val="40000"/>
                  </a:srgbClr>
                </a:solidFill>
                <a:latin typeface="Arial"/>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dirty="0">
                <a:solidFill>
                  <a:srgbClr val="B31166">
                    <a:lumMod val="60000"/>
                    <a:lumOff val="40000"/>
                  </a:srgbClr>
                </a:solidFill>
                <a:latin typeface="Arial"/>
              </a:rPr>
              <a:t>”</a:t>
            </a:r>
          </a:p>
        </p:txBody>
      </p:sp>
    </p:spTree>
    <p:extLst>
      <p:ext uri="{BB962C8B-B14F-4D97-AF65-F5344CB8AC3E}">
        <p14:creationId xmlns:p14="http://schemas.microsoft.com/office/powerpoint/2010/main" val="8143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3552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4/28/2022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71031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4/28/2022</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95944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4/28/2022</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71166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4/28/2022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35403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4/28/2022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5275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25391A-489F-49CC-84D8-D620DECB781A}"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7EE0E-FAB7-45CB-904A-BB68EDBC9685}"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975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25391A-489F-49CC-84D8-D620DECB781A}" type="datetimeFigureOut">
              <a:rPr lang="en-US" smtClean="0"/>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87EE0E-FAB7-45CB-904A-BB68EDBC968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123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25391A-489F-49CC-84D8-D620DECB781A}" type="datetimeFigureOut">
              <a:rPr lang="en-US" smtClean="0"/>
              <a:t>4/28/2022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87EE0E-FAB7-45CB-904A-BB68EDBC968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08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5391A-489F-49CC-84D8-D620DECB781A}" type="datetimeFigureOut">
              <a:rPr lang="en-US" smtClean="0"/>
              <a:t>4/28/2022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87EE0E-FAB7-45CB-904A-BB68EDBC9685}" type="slidenum">
              <a:rPr lang="en-US" smtClean="0"/>
              <a:t>‹#›</a:t>
            </a:fld>
            <a:endParaRPr lang="en-US"/>
          </a:p>
        </p:txBody>
      </p:sp>
    </p:spTree>
    <p:extLst>
      <p:ext uri="{BB962C8B-B14F-4D97-AF65-F5344CB8AC3E}">
        <p14:creationId xmlns:p14="http://schemas.microsoft.com/office/powerpoint/2010/main" val="69912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5391A-489F-49CC-84D8-D620DECB781A}"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7EE0E-FAB7-45CB-904A-BB68EDBC968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5132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5391A-489F-49CC-84D8-D620DECB781A}"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7EE0E-FAB7-45CB-904A-BB68EDBC9685}" type="slidenum">
              <a:rPr lang="en-US" smtClean="0"/>
              <a:t>‹#›</a:t>
            </a:fld>
            <a:endParaRPr lang="en-US"/>
          </a:p>
        </p:txBody>
      </p:sp>
    </p:spTree>
    <p:extLst>
      <p:ext uri="{BB962C8B-B14F-4D97-AF65-F5344CB8AC3E}">
        <p14:creationId xmlns:p14="http://schemas.microsoft.com/office/powerpoint/2010/main" val="2319716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10.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8.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t>4/28/2022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t>‹#›</a:t>
            </a:fld>
            <a:endParaRPr lang="en-US"/>
          </a:p>
        </p:txBody>
      </p:sp>
    </p:spTree>
    <p:extLst>
      <p:ext uri="{BB962C8B-B14F-4D97-AF65-F5344CB8AC3E}">
        <p14:creationId xmlns:p14="http://schemas.microsoft.com/office/powerpoint/2010/main" val="132624099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D25391A-489F-49CC-84D8-D620DECB781A}" type="datetimeFigureOut">
              <a:rPr lang="en-US" smtClean="0">
                <a:solidFill>
                  <a:prstClr val="white">
                    <a:tint val="75000"/>
                    <a:alpha val="60000"/>
                  </a:prstClr>
                </a:solidFill>
              </a:rPr>
              <a:pPr/>
              <a:t>4/28/2022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00760905"/>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2446869"/>
          </a:xfrm>
        </p:spPr>
        <p:txBody>
          <a:bodyPr/>
          <a:lstStyle/>
          <a:p>
            <a:r>
              <a:rPr lang="en-US" dirty="0" smtClean="0"/>
              <a:t>Semantics:</a:t>
            </a:r>
            <a:br>
              <a:rPr lang="en-US" dirty="0" smtClean="0"/>
            </a:br>
            <a:r>
              <a:rPr lang="en-US" dirty="0" smtClean="0"/>
              <a:t>Functions of language</a:t>
            </a:r>
            <a:br>
              <a:rPr lang="en-US" dirty="0" smtClean="0"/>
            </a:br>
            <a:r>
              <a:rPr lang="en-US" dirty="0" smtClean="0"/>
              <a:t>Speech as action</a:t>
            </a:r>
            <a:endParaRPr lang="en-US" dirty="0"/>
          </a:p>
        </p:txBody>
      </p:sp>
      <p:sp>
        <p:nvSpPr>
          <p:cNvPr id="3" name="Subtitle 2"/>
          <p:cNvSpPr>
            <a:spLocks noGrp="1"/>
          </p:cNvSpPr>
          <p:nvPr>
            <p:ph type="subTitle" idx="1"/>
          </p:nvPr>
        </p:nvSpPr>
        <p:spPr>
          <a:xfrm>
            <a:off x="2692398" y="4432299"/>
            <a:ext cx="6815669" cy="546099"/>
          </a:xfrm>
        </p:spPr>
        <p:txBody>
          <a:bodyPr/>
          <a:lstStyle/>
          <a:p>
            <a:r>
              <a:rPr lang="en-US" dirty="0" smtClean="0"/>
              <a:t>Week 9 (Chapter 8)</a:t>
            </a:r>
            <a:endParaRPr lang="en-US" dirty="0"/>
          </a:p>
        </p:txBody>
      </p:sp>
    </p:spTree>
    <p:extLst>
      <p:ext uri="{BB962C8B-B14F-4D97-AF65-F5344CB8AC3E}">
        <p14:creationId xmlns:p14="http://schemas.microsoft.com/office/powerpoint/2010/main" val="398328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9027"/>
            <a:ext cx="9601196" cy="1510748"/>
          </a:xfrm>
        </p:spPr>
        <p:txBody>
          <a:bodyPr/>
          <a:lstStyle/>
          <a:p>
            <a:r>
              <a:rPr lang="en-US" dirty="0" smtClean="0"/>
              <a:t>Two Important Characteristics (of SAs)</a:t>
            </a:r>
            <a:endParaRPr lang="en-US" dirty="0"/>
          </a:p>
        </p:txBody>
      </p:sp>
      <p:sp>
        <p:nvSpPr>
          <p:cNvPr id="3" name="Content Placeholder 2"/>
          <p:cNvSpPr>
            <a:spLocks noGrp="1"/>
          </p:cNvSpPr>
          <p:nvPr>
            <p:ph idx="1"/>
          </p:nvPr>
        </p:nvSpPr>
        <p:spPr>
          <a:xfrm>
            <a:off x="834887" y="1245703"/>
            <a:ext cx="10694504" cy="5088835"/>
          </a:xfrm>
        </p:spPr>
        <p:txBody>
          <a:bodyPr>
            <a:normAutofit lnSpcReduction="10000"/>
          </a:bodyPr>
          <a:lstStyle/>
          <a:p>
            <a:r>
              <a:rPr lang="en-US" sz="2800" dirty="0" smtClean="0"/>
              <a:t>1. Interactivity, failure results in a response (compensatory behavior).</a:t>
            </a:r>
          </a:p>
          <a:p>
            <a:r>
              <a:rPr lang="en-US" sz="2800" dirty="0" smtClean="0"/>
              <a:t>2. Context dependence (also two parts)</a:t>
            </a:r>
          </a:p>
          <a:p>
            <a:pPr lvl="1"/>
            <a:r>
              <a:rPr lang="en-US" sz="2400" dirty="0" smtClean="0"/>
              <a:t>1. many SAs rely on social conventions (institutional facts)</a:t>
            </a:r>
          </a:p>
          <a:p>
            <a:pPr lvl="1"/>
            <a:r>
              <a:rPr lang="en-US" sz="2400" dirty="0" smtClean="0"/>
              <a:t>Can you think of any examples?</a:t>
            </a:r>
          </a:p>
          <a:p>
            <a:pPr lvl="1"/>
            <a:r>
              <a:rPr lang="en-US" sz="2400" dirty="0" smtClean="0"/>
              <a:t>I sentence you to…</a:t>
            </a:r>
          </a:p>
          <a:p>
            <a:pPr lvl="1"/>
            <a:r>
              <a:rPr lang="en-US" sz="2400" dirty="0" smtClean="0"/>
              <a:t>I now pronounce you…</a:t>
            </a:r>
          </a:p>
          <a:p>
            <a:pPr lvl="1"/>
            <a:r>
              <a:rPr lang="en-US" sz="2400" dirty="0" smtClean="0"/>
              <a:t>Only done by right people in correct situation</a:t>
            </a:r>
          </a:p>
          <a:p>
            <a:pPr lvl="1"/>
            <a:r>
              <a:rPr lang="en-US" sz="2400" dirty="0" smtClean="0"/>
              <a:t>2. context dependence depends on local context.  Meaning may change from situation to situation. 8.3</a:t>
            </a:r>
          </a:p>
          <a:p>
            <a:pPr lvl="1"/>
            <a:r>
              <a:rPr lang="en-US" sz="2400" dirty="0" smtClean="0"/>
              <a:t>Video </a:t>
            </a:r>
            <a:r>
              <a:rPr lang="en-US" sz="2400" dirty="0" smtClean="0"/>
              <a:t>of Ron Swanson only </a:t>
            </a:r>
            <a:r>
              <a:rPr lang="en-US" sz="2400" dirty="0" smtClean="0"/>
              <a:t>answering your questions with questions…</a:t>
            </a:r>
            <a:endParaRPr lang="en-US" sz="2400"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63609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781878"/>
            <a:ext cx="9601196" cy="5093990"/>
          </a:xfrm>
        </p:spPr>
        <p:txBody>
          <a:bodyPr>
            <a:normAutofit/>
          </a:bodyPr>
          <a:lstStyle/>
          <a:p>
            <a:r>
              <a:rPr lang="en-US" sz="3600" dirty="0" smtClean="0"/>
              <a:t>Be careful about terminology and form</a:t>
            </a:r>
          </a:p>
          <a:p>
            <a:r>
              <a:rPr lang="en-US" sz="3600" dirty="0" smtClean="0"/>
              <a:t>Conventional forms may be used for other speech acts (like a question for a positive answer meaning “yes, of course.”</a:t>
            </a:r>
          </a:p>
          <a:p>
            <a:r>
              <a:rPr lang="en-US" sz="3600" dirty="0" smtClean="0"/>
              <a:t>Both the INTERACTIVITY and CONTEXT DEPENDENCE of SAs show the union of linguistic and social behavior.</a:t>
            </a:r>
            <a:endParaRPr lang="en-US" sz="3600" dirty="0"/>
          </a:p>
        </p:txBody>
      </p:sp>
    </p:spTree>
    <p:extLst>
      <p:ext uri="{BB962C8B-B14F-4D97-AF65-F5344CB8AC3E}">
        <p14:creationId xmlns:p14="http://schemas.microsoft.com/office/powerpoint/2010/main" val="230552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Austin’s Speech Act Theory</a:t>
            </a:r>
            <a:endParaRPr lang="en-US" dirty="0"/>
          </a:p>
        </p:txBody>
      </p:sp>
      <p:sp>
        <p:nvSpPr>
          <p:cNvPr id="3" name="Content Placeholder 2"/>
          <p:cNvSpPr>
            <a:spLocks noGrp="1"/>
          </p:cNvSpPr>
          <p:nvPr>
            <p:ph idx="1"/>
          </p:nvPr>
        </p:nvSpPr>
        <p:spPr>
          <a:xfrm>
            <a:off x="1295401" y="2285999"/>
            <a:ext cx="9601196" cy="4088297"/>
          </a:xfrm>
        </p:spPr>
        <p:txBody>
          <a:bodyPr>
            <a:normAutofit/>
          </a:bodyPr>
          <a:lstStyle/>
          <a:p>
            <a:r>
              <a:rPr lang="en-US" sz="2800" dirty="0" smtClean="0"/>
              <a:t>J.L. Austin’s lectures made into “How to Do Things with Words” (1975).</a:t>
            </a:r>
          </a:p>
          <a:p>
            <a:r>
              <a:rPr lang="en-US" sz="2800" dirty="0" smtClean="0"/>
              <a:t>Other important names: John R. Searle, Zwicky, </a:t>
            </a:r>
            <a:r>
              <a:rPr lang="en-US" sz="2800" dirty="0" err="1" smtClean="0"/>
              <a:t>Wierzbicka</a:t>
            </a:r>
            <a:endParaRPr lang="en-US" sz="2800" dirty="0" smtClean="0"/>
          </a:p>
          <a:p>
            <a:r>
              <a:rPr lang="en-US" sz="2800" dirty="0" smtClean="0"/>
              <a:t>Austin reacted to commonly held traditional ideas about language:</a:t>
            </a:r>
          </a:p>
          <a:p>
            <a:pPr lvl="1"/>
            <a:r>
              <a:rPr lang="en-US" sz="2400" dirty="0" smtClean="0"/>
              <a:t>A. Basic sentence type in language is declarative</a:t>
            </a:r>
          </a:p>
          <a:p>
            <a:pPr lvl="1"/>
            <a:r>
              <a:rPr lang="en-US" sz="2400" dirty="0" smtClean="0"/>
              <a:t>B. principle use of language is to describe how things are</a:t>
            </a:r>
          </a:p>
          <a:p>
            <a:pPr lvl="1"/>
            <a:r>
              <a:rPr lang="en-US" sz="2400" dirty="0" smtClean="0"/>
              <a:t>C. meaning of utterances is found in their truth or falsity.</a:t>
            </a:r>
            <a:endParaRPr lang="en-US" sz="2400" dirty="0"/>
          </a:p>
        </p:txBody>
      </p:sp>
    </p:spTree>
    <p:extLst>
      <p:ext uri="{BB962C8B-B14F-4D97-AF65-F5344CB8AC3E}">
        <p14:creationId xmlns:p14="http://schemas.microsoft.com/office/powerpoint/2010/main" val="2773437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01147"/>
            <a:ext cx="10111409" cy="5287617"/>
          </a:xfrm>
        </p:spPr>
        <p:txBody>
          <a:bodyPr/>
          <a:lstStyle/>
          <a:p>
            <a:r>
              <a:rPr lang="en-US" sz="3200" dirty="0" smtClean="0"/>
              <a:t>These assumptions were held by a group called the logical positivists.</a:t>
            </a:r>
          </a:p>
          <a:p>
            <a:r>
              <a:rPr lang="en-US" sz="3200" dirty="0" smtClean="0"/>
              <a:t>One important issue for them was “how far the meaning </a:t>
            </a:r>
            <a:r>
              <a:rPr lang="en-US" sz="3200" dirty="0" smtClean="0"/>
              <a:t>of </a:t>
            </a:r>
            <a:r>
              <a:rPr lang="en-US" sz="3200" dirty="0" smtClean="0"/>
              <a:t>a sentence is reducible to its verifiability.”</a:t>
            </a:r>
          </a:p>
          <a:p>
            <a:r>
              <a:rPr lang="en-US" sz="3200" dirty="0" smtClean="0"/>
              <a:t>Or, how far can we show a statement is true or false.</a:t>
            </a:r>
          </a:p>
          <a:p>
            <a:r>
              <a:rPr lang="en-US" sz="3200" dirty="0" smtClean="0"/>
              <a:t>Austin objected with common sense, that “language is used for far more than making statements and that for the most part utterances cannot be said to be either true or false.”</a:t>
            </a:r>
          </a:p>
          <a:p>
            <a:endParaRPr lang="en-US" dirty="0"/>
          </a:p>
        </p:txBody>
      </p:sp>
    </p:spTree>
    <p:extLst>
      <p:ext uri="{BB962C8B-B14F-4D97-AF65-F5344CB8AC3E}">
        <p14:creationId xmlns:p14="http://schemas.microsoft.com/office/powerpoint/2010/main" val="2463114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Austin makes two observations</a:t>
            </a:r>
            <a:endParaRPr lang="en-US" dirty="0"/>
          </a:p>
        </p:txBody>
      </p:sp>
      <p:sp>
        <p:nvSpPr>
          <p:cNvPr id="3" name="Content Placeholder 2"/>
          <p:cNvSpPr>
            <a:spLocks noGrp="1"/>
          </p:cNvSpPr>
          <p:nvPr>
            <p:ph idx="1"/>
          </p:nvPr>
        </p:nvSpPr>
        <p:spPr/>
        <p:txBody>
          <a:bodyPr/>
          <a:lstStyle/>
          <a:p>
            <a:r>
              <a:rPr lang="en-US" sz="2800" dirty="0" smtClean="0"/>
              <a:t>1. (Obviously) not all sentences are statements.  Many are questions, exclamations, commands, expressions of wishes etc.</a:t>
            </a:r>
          </a:p>
          <a:p>
            <a:r>
              <a:rPr lang="en-US" sz="2800" dirty="0" smtClean="0"/>
              <a:t>8.8</a:t>
            </a:r>
          </a:p>
          <a:p>
            <a:r>
              <a:rPr lang="en-US" sz="2800" dirty="0" smtClean="0"/>
              <a:t>2. Even in sentences using the declarative form, they aren’t always just making statements.  </a:t>
            </a:r>
          </a:p>
          <a:p>
            <a:r>
              <a:rPr lang="en-US" sz="2800" dirty="0" smtClean="0"/>
              <a:t>8.9</a:t>
            </a:r>
          </a:p>
          <a:p>
            <a:endParaRPr lang="en-US" dirty="0"/>
          </a:p>
        </p:txBody>
      </p:sp>
    </p:spTree>
    <p:extLst>
      <p:ext uri="{BB962C8B-B14F-4D97-AF65-F5344CB8AC3E}">
        <p14:creationId xmlns:p14="http://schemas.microsoft.com/office/powerpoint/2010/main" val="3662611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138" y="795130"/>
            <a:ext cx="10575235" cy="5327374"/>
          </a:xfrm>
        </p:spPr>
        <p:txBody>
          <a:bodyPr>
            <a:normAutofit/>
          </a:bodyPr>
          <a:lstStyle/>
          <a:p>
            <a:r>
              <a:rPr lang="en-US" sz="3200" dirty="0" smtClean="0"/>
              <a:t>Saying these kinds of sentences is arguably doing something!  It is a kind of action.</a:t>
            </a:r>
          </a:p>
          <a:p>
            <a:r>
              <a:rPr lang="en-US" sz="3200" dirty="0" smtClean="0"/>
              <a:t>Think about promises.  You don’t just describe one.  You do it.  You make a promise.</a:t>
            </a:r>
          </a:p>
          <a:p>
            <a:r>
              <a:rPr lang="en-US" sz="3200" dirty="0" smtClean="0"/>
              <a:t>Austin called these performatives.</a:t>
            </a:r>
          </a:p>
          <a:p>
            <a:r>
              <a:rPr lang="en-US" sz="3200" dirty="0" smtClean="0"/>
              <a:t>We can insert the adverb “hereby” to make them even more explicit.</a:t>
            </a:r>
          </a:p>
          <a:p>
            <a:r>
              <a:rPr lang="en-US" sz="3200" dirty="0" smtClean="0"/>
              <a:t>8.10, 8.11</a:t>
            </a:r>
            <a:endParaRPr lang="en-US" sz="3200" dirty="0"/>
          </a:p>
        </p:txBody>
      </p:sp>
    </p:spTree>
    <p:extLst>
      <p:ext uri="{BB962C8B-B14F-4D97-AF65-F5344CB8AC3E}">
        <p14:creationId xmlns:p14="http://schemas.microsoft.com/office/powerpoint/2010/main" val="2470206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performative utterances</a:t>
            </a:r>
            <a:endParaRPr lang="en-US" dirty="0"/>
          </a:p>
        </p:txBody>
      </p:sp>
      <p:sp>
        <p:nvSpPr>
          <p:cNvPr id="3" name="Content Placeholder 2"/>
          <p:cNvSpPr>
            <a:spLocks noGrp="1"/>
          </p:cNvSpPr>
          <p:nvPr>
            <p:ph idx="1"/>
          </p:nvPr>
        </p:nvSpPr>
        <p:spPr>
          <a:xfrm>
            <a:off x="1295401" y="2556931"/>
            <a:ext cx="9601196" cy="3764355"/>
          </a:xfrm>
        </p:spPr>
        <p:txBody>
          <a:bodyPr>
            <a:noAutofit/>
          </a:bodyPr>
          <a:lstStyle/>
          <a:p>
            <a:r>
              <a:rPr lang="en-US" sz="2800" dirty="0" smtClean="0"/>
              <a:t>It isn’t useful to talk about whether these kinds of statements are true or false.</a:t>
            </a:r>
          </a:p>
          <a:p>
            <a:r>
              <a:rPr lang="en-US" sz="2800" dirty="0" smtClean="0"/>
              <a:t>Austin used the terms felicitous or infelicitous to describe if they work.</a:t>
            </a:r>
          </a:p>
          <a:p>
            <a:r>
              <a:rPr lang="en-US" sz="2800" dirty="0" smtClean="0"/>
              <a:t>So naming a ship that I don’t own that has already been named would be infelicitous.</a:t>
            </a:r>
          </a:p>
          <a:p>
            <a:r>
              <a:rPr lang="en-US" sz="2800" dirty="0" smtClean="0"/>
              <a:t>Austin’s felicity conditions: 8.12</a:t>
            </a:r>
            <a:endParaRPr lang="en-US" sz="2800" dirty="0"/>
          </a:p>
        </p:txBody>
      </p:sp>
    </p:spTree>
    <p:extLst>
      <p:ext uri="{BB962C8B-B14F-4D97-AF65-F5344CB8AC3E}">
        <p14:creationId xmlns:p14="http://schemas.microsoft.com/office/powerpoint/2010/main" val="799234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9930" y="901148"/>
            <a:ext cx="9992140" cy="5194852"/>
          </a:xfrm>
        </p:spPr>
        <p:txBody>
          <a:bodyPr>
            <a:normAutofit/>
          </a:bodyPr>
          <a:lstStyle/>
          <a:p>
            <a:r>
              <a:rPr lang="en-US" sz="3200" dirty="0" smtClean="0"/>
              <a:t>Explicit vs implicit performatives</a:t>
            </a:r>
          </a:p>
          <a:p>
            <a:r>
              <a:rPr lang="en-US" sz="3200" dirty="0" smtClean="0"/>
              <a:t>Regular descriptions he called “constatives” but later said these are also a speech act, “stating”</a:t>
            </a:r>
          </a:p>
          <a:p>
            <a:r>
              <a:rPr lang="en-US" sz="3200" dirty="0" smtClean="0"/>
              <a:t>No theoretical way to distinguish them,</a:t>
            </a:r>
          </a:p>
          <a:p>
            <a:r>
              <a:rPr lang="en-US" sz="3200" dirty="0" smtClean="0"/>
              <a:t>So ALL utterances constitute speech acts (p 236)</a:t>
            </a:r>
          </a:p>
          <a:p>
            <a:r>
              <a:rPr lang="en-US" sz="3200" dirty="0" smtClean="0"/>
              <a:t>This leads to 2 basic parts of meaning:</a:t>
            </a:r>
          </a:p>
          <a:p>
            <a:pPr lvl="1"/>
            <a:r>
              <a:rPr lang="en-US" sz="2800" dirty="0" smtClean="0"/>
              <a:t>1. conventional meaning of the sentence (proposition)</a:t>
            </a:r>
          </a:p>
          <a:p>
            <a:pPr lvl="1"/>
            <a:r>
              <a:rPr lang="en-US" sz="2800" dirty="0" smtClean="0"/>
              <a:t>2. speaker’s intended speech act</a:t>
            </a:r>
            <a:endParaRPr lang="en-US" sz="2800" dirty="0"/>
          </a:p>
        </p:txBody>
      </p:sp>
    </p:spTree>
    <p:extLst>
      <p:ext uri="{BB962C8B-B14F-4D97-AF65-F5344CB8AC3E}">
        <p14:creationId xmlns:p14="http://schemas.microsoft.com/office/powerpoint/2010/main" val="2731565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45774"/>
            <a:ext cx="9601196" cy="2140225"/>
          </a:xfrm>
        </p:spPr>
        <p:txBody>
          <a:bodyPr/>
          <a:lstStyle/>
          <a:p>
            <a:r>
              <a:rPr lang="en-US" dirty="0" smtClean="0"/>
              <a:t>Three elements of speech acts</a:t>
            </a:r>
            <a:endParaRPr lang="en-US" dirty="0"/>
          </a:p>
        </p:txBody>
      </p:sp>
      <p:sp>
        <p:nvSpPr>
          <p:cNvPr id="3" name="Content Placeholder 2"/>
          <p:cNvSpPr>
            <a:spLocks noGrp="1"/>
          </p:cNvSpPr>
          <p:nvPr>
            <p:ph idx="1"/>
          </p:nvPr>
        </p:nvSpPr>
        <p:spPr>
          <a:xfrm>
            <a:off x="569843" y="1497496"/>
            <a:ext cx="11065566" cy="4837043"/>
          </a:xfrm>
        </p:spPr>
        <p:txBody>
          <a:bodyPr>
            <a:noAutofit/>
          </a:bodyPr>
          <a:lstStyle/>
          <a:p>
            <a:r>
              <a:rPr lang="en-US" sz="3200" dirty="0" smtClean="0"/>
              <a:t>1. Speaker says something</a:t>
            </a:r>
          </a:p>
          <a:p>
            <a:pPr lvl="1"/>
            <a:r>
              <a:rPr lang="en-US" sz="2800" dirty="0" err="1" smtClean="0"/>
              <a:t>Locutionary</a:t>
            </a:r>
            <a:r>
              <a:rPr lang="en-US" sz="2800" dirty="0" smtClean="0"/>
              <a:t> act. The act of saying something which makes sense in a language</a:t>
            </a:r>
          </a:p>
          <a:p>
            <a:r>
              <a:rPr lang="en-US" sz="3200" dirty="0" smtClean="0"/>
              <a:t>2. speaker signals an associated speech act</a:t>
            </a:r>
          </a:p>
          <a:p>
            <a:pPr lvl="1"/>
            <a:r>
              <a:rPr lang="en-US" sz="2800" dirty="0" smtClean="0"/>
              <a:t>Illocutionary act. This is what Austin and others mostly concerned with. The uses of language. The actual speech act.</a:t>
            </a:r>
          </a:p>
          <a:p>
            <a:r>
              <a:rPr lang="en-US" sz="3200" dirty="0" smtClean="0"/>
              <a:t>3. speech act causes an effect on her listeners or the participants</a:t>
            </a:r>
          </a:p>
          <a:p>
            <a:pPr lvl="1"/>
            <a:r>
              <a:rPr lang="en-US" sz="2800" dirty="0" err="1" smtClean="0"/>
              <a:t>Perlocutionary</a:t>
            </a:r>
            <a:r>
              <a:rPr lang="en-US" sz="2800" dirty="0" smtClean="0"/>
              <a:t> act. Concerned with what follows the speech act.  The effect.</a:t>
            </a:r>
            <a:endParaRPr lang="en-US" sz="2800" dirty="0"/>
          </a:p>
        </p:txBody>
      </p:sp>
    </p:spTree>
    <p:extLst>
      <p:ext uri="{BB962C8B-B14F-4D97-AF65-F5344CB8AC3E}">
        <p14:creationId xmlns:p14="http://schemas.microsoft.com/office/powerpoint/2010/main" val="3290274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Categorizing speech acts</a:t>
            </a:r>
            <a:endParaRPr lang="en-US" dirty="0"/>
          </a:p>
        </p:txBody>
      </p:sp>
      <p:sp>
        <p:nvSpPr>
          <p:cNvPr id="3" name="Content Placeholder 2"/>
          <p:cNvSpPr>
            <a:spLocks noGrp="1"/>
          </p:cNvSpPr>
          <p:nvPr>
            <p:ph idx="1"/>
          </p:nvPr>
        </p:nvSpPr>
        <p:spPr/>
        <p:txBody>
          <a:bodyPr/>
          <a:lstStyle/>
          <a:p>
            <a:r>
              <a:rPr lang="en-US" dirty="0" smtClean="0"/>
              <a:t>Representatives</a:t>
            </a:r>
          </a:p>
          <a:p>
            <a:r>
              <a:rPr lang="en-US" dirty="0" smtClean="0"/>
              <a:t>Directives</a:t>
            </a:r>
          </a:p>
          <a:p>
            <a:r>
              <a:rPr lang="en-US" dirty="0" err="1" smtClean="0"/>
              <a:t>Commissives</a:t>
            </a:r>
            <a:r>
              <a:rPr lang="en-US" dirty="0" smtClean="0"/>
              <a:t> </a:t>
            </a:r>
          </a:p>
          <a:p>
            <a:r>
              <a:rPr lang="en-US" dirty="0" err="1" smtClean="0"/>
              <a:t>Expressives</a:t>
            </a:r>
            <a:endParaRPr lang="en-US" dirty="0" smtClean="0"/>
          </a:p>
          <a:p>
            <a:r>
              <a:rPr lang="en-US" dirty="0" smtClean="0"/>
              <a:t>Declarations</a:t>
            </a:r>
          </a:p>
          <a:p>
            <a:r>
              <a:rPr lang="en-US" dirty="0" smtClean="0"/>
              <a:t>8.19 (Searle, 1976)</a:t>
            </a:r>
            <a:endParaRPr lang="en-US" dirty="0"/>
          </a:p>
        </p:txBody>
      </p:sp>
    </p:spTree>
    <p:extLst>
      <p:ext uri="{BB962C8B-B14F-4D97-AF65-F5344CB8AC3E}">
        <p14:creationId xmlns:p14="http://schemas.microsoft.com/office/powerpoint/2010/main" val="1490647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a:t>
            </a:r>
            <a:endParaRPr lang="en-US" dirty="0"/>
          </a:p>
        </p:txBody>
      </p:sp>
      <p:sp>
        <p:nvSpPr>
          <p:cNvPr id="3" name="Content Placeholder 2"/>
          <p:cNvSpPr>
            <a:spLocks noGrp="1"/>
          </p:cNvSpPr>
          <p:nvPr>
            <p:ph idx="1"/>
          </p:nvPr>
        </p:nvSpPr>
        <p:spPr>
          <a:xfrm>
            <a:off x="646112" y="1333500"/>
            <a:ext cx="10936288" cy="5308600"/>
          </a:xfrm>
        </p:spPr>
        <p:txBody>
          <a:bodyPr/>
          <a:lstStyle/>
          <a:p>
            <a:r>
              <a:rPr lang="en-US" dirty="0" smtClean="0"/>
              <a:t>Chapter 1: semantics, semiotics, definitions theory, utterance, propositions, reference, sense, pragmatics, sentence vs speaker meaning.</a:t>
            </a:r>
          </a:p>
          <a:p>
            <a:r>
              <a:rPr lang="en-US" dirty="0" smtClean="0"/>
              <a:t>Chapter 2: denoting, referring, non-referring, constant vs variable, referents and extensions, names, Ns and NPs, mental representation, concepts, necessary and sufficient conditions, prototypes, linguistic relativity, </a:t>
            </a:r>
          </a:p>
          <a:p>
            <a:r>
              <a:rPr lang="en-US" dirty="0" smtClean="0"/>
              <a:t>Chapter 3: word meaning, lexemes, </a:t>
            </a:r>
            <a:r>
              <a:rPr lang="en-US" dirty="0" err="1" smtClean="0"/>
              <a:t>wordhood</a:t>
            </a:r>
            <a:r>
              <a:rPr lang="en-US" dirty="0" smtClean="0"/>
              <a:t>, Zeugma, sense relations, lexical relations of homonymy, polysemy, synonymy, </a:t>
            </a:r>
            <a:r>
              <a:rPr lang="en-US" dirty="0" err="1" smtClean="0"/>
              <a:t>antonymy</a:t>
            </a:r>
            <a:r>
              <a:rPr lang="en-US" dirty="0" smtClean="0"/>
              <a:t>, hyponymy, </a:t>
            </a:r>
            <a:r>
              <a:rPr lang="en-US" dirty="0" err="1" smtClean="0"/>
              <a:t>meronymy</a:t>
            </a:r>
            <a:r>
              <a:rPr lang="en-US" dirty="0" smtClean="0"/>
              <a:t>, derivations, color terms, etc.</a:t>
            </a:r>
          </a:p>
          <a:p>
            <a:r>
              <a:rPr lang="en-US" dirty="0" smtClean="0"/>
              <a:t>Chapter 4</a:t>
            </a:r>
          </a:p>
          <a:p>
            <a:r>
              <a:rPr lang="en-US" dirty="0" smtClean="0"/>
              <a:t>Chapter 5</a:t>
            </a:r>
          </a:p>
          <a:p>
            <a:r>
              <a:rPr lang="en-US" dirty="0" smtClean="0"/>
              <a:t>Chapter 6</a:t>
            </a:r>
            <a:endParaRPr lang="en-US" dirty="0"/>
          </a:p>
        </p:txBody>
      </p:sp>
    </p:spTree>
    <p:extLst>
      <p:ext uri="{BB962C8B-B14F-4D97-AF65-F5344CB8AC3E}">
        <p14:creationId xmlns:p14="http://schemas.microsoft.com/office/powerpoint/2010/main" val="3314861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dirty="0" err="1" smtClean="0"/>
              <a:t>Riemer</a:t>
            </a:r>
            <a:r>
              <a:rPr lang="en-US" dirty="0" smtClean="0"/>
              <a:t> p 109</a:t>
            </a:r>
            <a:endParaRPr lang="en-US" dirty="0"/>
          </a:p>
        </p:txBody>
      </p:sp>
      <p:sp>
        <p:nvSpPr>
          <p:cNvPr id="3" name="Content Placeholder 2"/>
          <p:cNvSpPr>
            <a:spLocks noGrp="1"/>
          </p:cNvSpPr>
          <p:nvPr>
            <p:ph idx="1"/>
          </p:nvPr>
        </p:nvSpPr>
        <p:spPr/>
        <p:txBody>
          <a:bodyPr>
            <a:normAutofit/>
          </a:bodyPr>
          <a:lstStyle/>
          <a:p>
            <a:r>
              <a:rPr lang="en-US" sz="3200" dirty="0" err="1" smtClean="0"/>
              <a:t>Locutionary</a:t>
            </a:r>
            <a:r>
              <a:rPr lang="en-US" sz="3200" dirty="0" smtClean="0"/>
              <a:t> act: the act OF saying something;</a:t>
            </a:r>
          </a:p>
          <a:p>
            <a:r>
              <a:rPr lang="en-US" sz="3200" dirty="0" smtClean="0"/>
              <a:t>Illocutionary act: the act performed IN saying something;</a:t>
            </a:r>
          </a:p>
          <a:p>
            <a:r>
              <a:rPr lang="en-US" sz="3200" dirty="0" err="1" smtClean="0"/>
              <a:t>Perlocutionary</a:t>
            </a:r>
            <a:r>
              <a:rPr lang="en-US" sz="3200" dirty="0" smtClean="0"/>
              <a:t> act: the act performed BY saying something.</a:t>
            </a:r>
            <a:endParaRPr lang="en-US" sz="3200" dirty="0"/>
          </a:p>
        </p:txBody>
      </p:sp>
    </p:spTree>
    <p:extLst>
      <p:ext uri="{BB962C8B-B14F-4D97-AF65-F5344CB8AC3E}">
        <p14:creationId xmlns:p14="http://schemas.microsoft.com/office/powerpoint/2010/main" val="3158069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Searle’s criteria</a:t>
            </a:r>
            <a:endParaRPr lang="en-US" dirty="0"/>
          </a:p>
        </p:txBody>
      </p:sp>
      <p:sp>
        <p:nvSpPr>
          <p:cNvPr id="3" name="Content Placeholder 2"/>
          <p:cNvSpPr>
            <a:spLocks noGrp="1"/>
          </p:cNvSpPr>
          <p:nvPr>
            <p:ph idx="1"/>
          </p:nvPr>
        </p:nvSpPr>
        <p:spPr>
          <a:xfrm>
            <a:off x="1295401" y="2556932"/>
            <a:ext cx="9601196" cy="3724598"/>
          </a:xfrm>
        </p:spPr>
        <p:txBody>
          <a:bodyPr>
            <a:noAutofit/>
          </a:bodyPr>
          <a:lstStyle/>
          <a:p>
            <a:r>
              <a:rPr lang="en-US" sz="2800" dirty="0" smtClean="0"/>
              <a:t>1. illocutionary point: purpose or aim,</a:t>
            </a:r>
          </a:p>
          <a:p>
            <a:r>
              <a:rPr lang="en-US" sz="2800" dirty="0" smtClean="0"/>
              <a:t>2. fit: direction of the relationship between language and the world</a:t>
            </a:r>
          </a:p>
          <a:p>
            <a:r>
              <a:rPr lang="en-US" sz="2800" dirty="0" smtClean="0"/>
              <a:t>3. psychological state: speaker’s state of mind or attitude</a:t>
            </a:r>
          </a:p>
          <a:p>
            <a:r>
              <a:rPr lang="en-US" sz="2800" dirty="0" smtClean="0"/>
              <a:t>4. content: restrictions placed on speech acts by what they are about, their propositional content, promise or threat, beneficial or harmful etc.</a:t>
            </a:r>
            <a:endParaRPr lang="en-US" sz="2800" dirty="0"/>
          </a:p>
        </p:txBody>
      </p:sp>
    </p:spTree>
    <p:extLst>
      <p:ext uri="{BB962C8B-B14F-4D97-AF65-F5344CB8AC3E}">
        <p14:creationId xmlns:p14="http://schemas.microsoft.com/office/powerpoint/2010/main" val="3827117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3183" y="1656522"/>
            <a:ext cx="9783414" cy="4219346"/>
          </a:xfrm>
        </p:spPr>
        <p:txBody>
          <a:bodyPr>
            <a:noAutofit/>
          </a:bodyPr>
          <a:lstStyle/>
          <a:p>
            <a:r>
              <a:rPr lang="en-US" sz="3200" dirty="0" smtClean="0"/>
              <a:t>Preparatory</a:t>
            </a:r>
          </a:p>
          <a:p>
            <a:r>
              <a:rPr lang="en-US" sz="3200" dirty="0" smtClean="0"/>
              <a:t>Propositional</a:t>
            </a:r>
          </a:p>
          <a:p>
            <a:r>
              <a:rPr lang="en-US" sz="3200" dirty="0" smtClean="0"/>
              <a:t>Sincerity</a:t>
            </a:r>
          </a:p>
          <a:p>
            <a:r>
              <a:rPr lang="en-US" sz="3200" dirty="0" smtClean="0"/>
              <a:t>Essential </a:t>
            </a:r>
          </a:p>
          <a:p>
            <a:r>
              <a:rPr lang="en-US" sz="3200" dirty="0" smtClean="0"/>
              <a:t>8.20</a:t>
            </a:r>
          </a:p>
          <a:p>
            <a:r>
              <a:rPr lang="en-US" sz="3200" dirty="0" smtClean="0"/>
              <a:t>8.21</a:t>
            </a:r>
            <a:endParaRPr lang="en-US" sz="3200" dirty="0"/>
          </a:p>
        </p:txBody>
      </p:sp>
    </p:spTree>
    <p:extLst>
      <p:ext uri="{BB962C8B-B14F-4D97-AF65-F5344CB8AC3E}">
        <p14:creationId xmlns:p14="http://schemas.microsoft.com/office/powerpoint/2010/main" val="2056811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5463207" cy="1303867"/>
          </a:xfrm>
        </p:spPr>
        <p:txBody>
          <a:bodyPr>
            <a:normAutofit fontScale="90000"/>
          </a:bodyPr>
          <a:lstStyle/>
          <a:p>
            <a:r>
              <a:rPr lang="en-US" dirty="0" smtClean="0"/>
              <a:t>Direct and indirect speech acts</a:t>
            </a:r>
            <a:endParaRPr lang="en-US" dirty="0"/>
          </a:p>
        </p:txBody>
      </p:sp>
      <p:sp>
        <p:nvSpPr>
          <p:cNvPr id="3" name="Content Placeholder 2"/>
          <p:cNvSpPr>
            <a:spLocks noGrp="1"/>
          </p:cNvSpPr>
          <p:nvPr>
            <p:ph idx="1"/>
          </p:nvPr>
        </p:nvSpPr>
        <p:spPr/>
        <p:txBody>
          <a:bodyPr/>
          <a:lstStyle/>
          <a:p>
            <a:r>
              <a:rPr lang="en-US" sz="3600" dirty="0" smtClean="0"/>
              <a:t>8.22</a:t>
            </a:r>
          </a:p>
          <a:p>
            <a:r>
              <a:rPr lang="en-US" sz="3600" dirty="0" smtClean="0"/>
              <a:t>“good </a:t>
            </a:r>
            <a:r>
              <a:rPr lang="en-US" sz="3600" dirty="0" smtClean="0"/>
              <a:t>morning</a:t>
            </a:r>
            <a:r>
              <a:rPr lang="en-US" sz="3600" dirty="0" smtClean="0"/>
              <a:t>”</a:t>
            </a:r>
            <a:endParaRPr lang="en-US" sz="3600" dirty="0" smtClean="0"/>
          </a:p>
          <a:p>
            <a:r>
              <a:rPr lang="en-US" sz="3600" dirty="0" smtClean="0"/>
              <a:t>The Hobbit</a:t>
            </a:r>
          </a:p>
          <a:p>
            <a:pPr marL="0" indent="0">
              <a:buNone/>
            </a:pPr>
            <a:endParaRPr lang="en-US" sz="3600"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8011" y="742121"/>
            <a:ext cx="4525920" cy="5572539"/>
          </a:xfrm>
          <a:prstGeom prst="rect">
            <a:avLst/>
          </a:prstGeom>
        </p:spPr>
      </p:pic>
    </p:spTree>
    <p:extLst>
      <p:ext uri="{BB962C8B-B14F-4D97-AF65-F5344CB8AC3E}">
        <p14:creationId xmlns:p14="http://schemas.microsoft.com/office/powerpoint/2010/main" val="3056003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768626"/>
            <a:ext cx="9677397" cy="5107242"/>
          </a:xfrm>
        </p:spPr>
        <p:txBody>
          <a:bodyPr>
            <a:normAutofit/>
          </a:bodyPr>
          <a:lstStyle/>
          <a:p>
            <a:r>
              <a:rPr lang="en-US" sz="3600" dirty="0" smtClean="0"/>
              <a:t>Your blue pen is on the table.  </a:t>
            </a:r>
          </a:p>
          <a:p>
            <a:r>
              <a:rPr lang="en-US" sz="3600" dirty="0" smtClean="0"/>
              <a:t>You have many phone numbers on your cell phone.  </a:t>
            </a:r>
          </a:p>
          <a:p>
            <a:r>
              <a:rPr lang="en-US" sz="3600" dirty="0" smtClean="0"/>
              <a:t>Look at 8.23 ff.</a:t>
            </a:r>
          </a:p>
          <a:p>
            <a:r>
              <a:rPr lang="en-US" sz="3600" dirty="0" smtClean="0"/>
              <a:t>How is it that these but not all nonliteral acts will work, that is, why is it that stating “Salt is made of sodium chloride” will not work as a request like “Can you pass the salt?”</a:t>
            </a:r>
            <a:endParaRPr lang="en-US" sz="3600" dirty="0"/>
          </a:p>
        </p:txBody>
      </p:sp>
    </p:spTree>
    <p:extLst>
      <p:ext uri="{BB962C8B-B14F-4D97-AF65-F5344CB8AC3E}">
        <p14:creationId xmlns:p14="http://schemas.microsoft.com/office/powerpoint/2010/main" val="3685804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t>Searle argues that other sentence types can only work as indirect requests when they address </a:t>
            </a:r>
            <a:r>
              <a:rPr lang="en-US" sz="3600" dirty="0" smtClean="0"/>
              <a:t>one </a:t>
            </a:r>
            <a:r>
              <a:rPr lang="en-US" sz="3600" dirty="0" smtClean="0"/>
              <a:t>of the conditions for requests.</a:t>
            </a:r>
            <a:endParaRPr lang="en-US" sz="3600" dirty="0"/>
          </a:p>
        </p:txBody>
      </p:sp>
    </p:spTree>
    <p:extLst>
      <p:ext uri="{BB962C8B-B14F-4D97-AF65-F5344CB8AC3E}">
        <p14:creationId xmlns:p14="http://schemas.microsoft.com/office/powerpoint/2010/main" val="936901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Searle says we combine</a:t>
            </a:r>
            <a:endParaRPr lang="en-US" dirty="0"/>
          </a:p>
        </p:txBody>
      </p:sp>
      <p:sp>
        <p:nvSpPr>
          <p:cNvPr id="3" name="Content Placeholder 2"/>
          <p:cNvSpPr>
            <a:spLocks noGrp="1"/>
          </p:cNvSpPr>
          <p:nvPr>
            <p:ph idx="1"/>
          </p:nvPr>
        </p:nvSpPr>
        <p:spPr/>
        <p:txBody>
          <a:bodyPr/>
          <a:lstStyle/>
          <a:p>
            <a:r>
              <a:rPr lang="en-US" dirty="0" smtClean="0"/>
              <a:t>1. the felicity conditions of direct speech acts</a:t>
            </a:r>
          </a:p>
          <a:p>
            <a:r>
              <a:rPr lang="en-US" dirty="0" smtClean="0"/>
              <a:t>2. the context of the utterance</a:t>
            </a:r>
          </a:p>
          <a:p>
            <a:r>
              <a:rPr lang="en-US" dirty="0" smtClean="0"/>
              <a:t>3. principles of conversational cooperation (such as </a:t>
            </a:r>
            <a:r>
              <a:rPr lang="en-US" dirty="0" err="1" smtClean="0"/>
              <a:t>Gricean</a:t>
            </a:r>
            <a:r>
              <a:rPr lang="en-US" dirty="0" smtClean="0"/>
              <a:t> maxims of relevance, quality etc.).</a:t>
            </a:r>
            <a:endParaRPr lang="en-US" dirty="0"/>
          </a:p>
        </p:txBody>
      </p:sp>
    </p:spTree>
    <p:extLst>
      <p:ext uri="{BB962C8B-B14F-4D97-AF65-F5344CB8AC3E}">
        <p14:creationId xmlns:p14="http://schemas.microsoft.com/office/powerpoint/2010/main" val="4096428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all this relate to politeness?</a:t>
            </a:r>
            <a:endParaRPr lang="en-US" dirty="0"/>
          </a:p>
        </p:txBody>
      </p:sp>
      <p:sp>
        <p:nvSpPr>
          <p:cNvPr id="3" name="Content Placeholder 2"/>
          <p:cNvSpPr>
            <a:spLocks noGrp="1"/>
          </p:cNvSpPr>
          <p:nvPr>
            <p:ph idx="1"/>
          </p:nvPr>
        </p:nvSpPr>
        <p:spPr/>
        <p:txBody>
          <a:bodyPr/>
          <a:lstStyle/>
          <a:p>
            <a:r>
              <a:rPr lang="en-US" dirty="0" smtClean="0"/>
              <a:t>Indirect speech acts versus direct speech acts AND politeness</a:t>
            </a:r>
          </a:p>
          <a:p>
            <a:r>
              <a:rPr lang="en-US" dirty="0" smtClean="0"/>
              <a:t>What do you think?</a:t>
            </a:r>
          </a:p>
          <a:p>
            <a:r>
              <a:rPr lang="en-US" dirty="0" smtClean="0"/>
              <a:t>“In directives, politeness is the chief motivation for indirectness” (Searle)</a:t>
            </a:r>
          </a:p>
          <a:p>
            <a:r>
              <a:rPr lang="en-US" dirty="0" smtClean="0"/>
              <a:t>“Speakers do calculate issues of social power and politeness in framing speech acts.” (Ervin-Tripp)</a:t>
            </a:r>
          </a:p>
          <a:p>
            <a:r>
              <a:rPr lang="en-US" dirty="0" smtClean="0"/>
              <a:t>Examine page 243</a:t>
            </a:r>
            <a:endParaRPr lang="en-US" dirty="0"/>
          </a:p>
        </p:txBody>
      </p:sp>
    </p:spTree>
    <p:extLst>
      <p:ext uri="{BB962C8B-B14F-4D97-AF65-F5344CB8AC3E}">
        <p14:creationId xmlns:p14="http://schemas.microsoft.com/office/powerpoint/2010/main" val="163499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a:t>
            </a:r>
            <a:endParaRPr lang="en-US" dirty="0"/>
          </a:p>
        </p:txBody>
      </p:sp>
      <p:sp>
        <p:nvSpPr>
          <p:cNvPr id="3" name="Content Placeholder 2"/>
          <p:cNvSpPr>
            <a:spLocks noGrp="1"/>
          </p:cNvSpPr>
          <p:nvPr>
            <p:ph idx="1"/>
          </p:nvPr>
        </p:nvSpPr>
        <p:spPr/>
        <p:txBody>
          <a:bodyPr/>
          <a:lstStyle/>
          <a:p>
            <a:r>
              <a:rPr lang="en-US" dirty="0" smtClean="0"/>
              <a:t>“The public self image that every member of society wants to claim for himself.” (Brown and Levinson)</a:t>
            </a:r>
          </a:p>
          <a:p>
            <a:r>
              <a:rPr lang="en-US" dirty="0" smtClean="0"/>
              <a:t>Two components:</a:t>
            </a:r>
          </a:p>
          <a:p>
            <a:r>
              <a:rPr lang="en-US" dirty="0" smtClean="0"/>
              <a:t>Positive face (individual’s desire to seem worthy and deserving of approval)</a:t>
            </a:r>
          </a:p>
          <a:p>
            <a:r>
              <a:rPr lang="en-US" dirty="0" smtClean="0"/>
              <a:t>Negative face (desire to be autonomous and unimpeded by others)</a:t>
            </a:r>
          </a:p>
          <a:p>
            <a:r>
              <a:rPr lang="en-US" dirty="0" smtClean="0"/>
              <a:t>Threats to positive and negative face.</a:t>
            </a:r>
            <a:endParaRPr lang="en-US" dirty="0"/>
          </a:p>
        </p:txBody>
      </p:sp>
    </p:spTree>
    <p:extLst>
      <p:ext uri="{BB962C8B-B14F-4D97-AF65-F5344CB8AC3E}">
        <p14:creationId xmlns:p14="http://schemas.microsoft.com/office/powerpoint/2010/main" val="436213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a:t>
            </a:r>
            <a:endParaRPr lang="en-US" dirty="0"/>
          </a:p>
        </p:txBody>
      </p:sp>
      <p:sp>
        <p:nvSpPr>
          <p:cNvPr id="3" name="Content Placeholder 2"/>
          <p:cNvSpPr>
            <a:spLocks noGrp="1"/>
          </p:cNvSpPr>
          <p:nvPr>
            <p:ph idx="1"/>
          </p:nvPr>
        </p:nvSpPr>
        <p:spPr/>
        <p:txBody>
          <a:bodyPr/>
          <a:lstStyle/>
          <a:p>
            <a:r>
              <a:rPr lang="en-US" dirty="0" smtClean="0"/>
              <a:t>“In the continual interactive balancing of one’s own and other’s faces, politeness serves to diminish potential threats.” p244</a:t>
            </a:r>
          </a:p>
          <a:p>
            <a:r>
              <a:rPr lang="en-US" dirty="0" smtClean="0"/>
              <a:t>One way to do this is to use indirect speech acts.</a:t>
            </a:r>
          </a:p>
          <a:p>
            <a:r>
              <a:rPr lang="en-US" dirty="0" smtClean="0"/>
              <a:t>There is cross cultural variation, but the notion of “face” is universal.</a:t>
            </a:r>
          </a:p>
          <a:p>
            <a:r>
              <a:rPr lang="en-US" dirty="0" smtClean="0"/>
              <a:t>Some systems tend more towards positive while others tend to negative face.</a:t>
            </a:r>
            <a:endParaRPr lang="en-US" dirty="0"/>
          </a:p>
        </p:txBody>
      </p:sp>
    </p:spTree>
    <p:extLst>
      <p:ext uri="{BB962C8B-B14F-4D97-AF65-F5344CB8AC3E}">
        <p14:creationId xmlns:p14="http://schemas.microsoft.com/office/powerpoint/2010/main" val="801906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47700"/>
            <a:ext cx="9601196" cy="901701"/>
          </a:xfrm>
        </p:spPr>
        <p:txBody>
          <a:bodyPr>
            <a:normAutofit/>
          </a:bodyPr>
          <a:lstStyle/>
          <a:p>
            <a:r>
              <a:rPr lang="en-US" dirty="0" smtClean="0"/>
              <a:t>Quiz</a:t>
            </a:r>
            <a:endParaRPr lang="en-US" dirty="0"/>
          </a:p>
        </p:txBody>
      </p:sp>
      <p:sp>
        <p:nvSpPr>
          <p:cNvPr id="3" name="Content Placeholder 2"/>
          <p:cNvSpPr>
            <a:spLocks noGrp="1"/>
          </p:cNvSpPr>
          <p:nvPr>
            <p:ph idx="1"/>
          </p:nvPr>
        </p:nvSpPr>
        <p:spPr>
          <a:xfrm>
            <a:off x="1295401" y="1422400"/>
            <a:ext cx="9601196" cy="4711700"/>
          </a:xfrm>
        </p:spPr>
        <p:txBody>
          <a:bodyPr>
            <a:normAutofit fontScale="92500" lnSpcReduction="10000"/>
          </a:bodyPr>
          <a:lstStyle/>
          <a:p>
            <a:r>
              <a:rPr lang="en-US" dirty="0" smtClean="0"/>
              <a:t>1. </a:t>
            </a:r>
            <a:r>
              <a:rPr lang="en-US" dirty="0" smtClean="0"/>
              <a:t>Name 3 kinds of </a:t>
            </a:r>
            <a:r>
              <a:rPr lang="en-US" dirty="0" err="1" smtClean="0"/>
              <a:t>deixis</a:t>
            </a:r>
            <a:r>
              <a:rPr lang="en-US" dirty="0" smtClean="0"/>
              <a:t>.</a:t>
            </a:r>
          </a:p>
          <a:p>
            <a:r>
              <a:rPr lang="en-US" dirty="0" smtClean="0"/>
              <a:t>2. What does it mean to say something is semantically </a:t>
            </a:r>
            <a:r>
              <a:rPr lang="en-US" dirty="0" err="1" smtClean="0"/>
              <a:t>grammaticalized</a:t>
            </a:r>
            <a:r>
              <a:rPr lang="en-US" dirty="0" smtClean="0"/>
              <a:t>?</a:t>
            </a:r>
          </a:p>
          <a:p>
            <a:r>
              <a:rPr lang="en-US" dirty="0" smtClean="0"/>
              <a:t>3. Give an example of synecdoche.</a:t>
            </a:r>
          </a:p>
          <a:p>
            <a:r>
              <a:rPr lang="en-US" dirty="0" smtClean="0"/>
              <a:t>4. Give an example of metonymy.</a:t>
            </a:r>
          </a:p>
          <a:p>
            <a:r>
              <a:rPr lang="en-US" dirty="0" smtClean="0"/>
              <a:t>5. What does a </a:t>
            </a:r>
            <a:r>
              <a:rPr lang="en-US" dirty="0" err="1" smtClean="0"/>
              <a:t>topicalizer</a:t>
            </a:r>
            <a:r>
              <a:rPr lang="en-US" dirty="0" smtClean="0"/>
              <a:t> do, and how would yo</a:t>
            </a:r>
            <a:r>
              <a:rPr lang="en-US" dirty="0" smtClean="0"/>
              <a:t>u translate it in English?</a:t>
            </a:r>
          </a:p>
          <a:p>
            <a:r>
              <a:rPr lang="en-US" dirty="0" smtClean="0"/>
              <a:t>6. What are “bridging inferences”? Give an example.</a:t>
            </a:r>
          </a:p>
          <a:p>
            <a:r>
              <a:rPr lang="en-US" dirty="0" smtClean="0"/>
              <a:t>7. Name the four Maxims of Conversational Cooperation.</a:t>
            </a:r>
          </a:p>
          <a:p>
            <a:r>
              <a:rPr lang="en-US" dirty="0" smtClean="0"/>
              <a:t>8. What is the difference between violating and flouting (the maxims)?</a:t>
            </a:r>
          </a:p>
          <a:p>
            <a:r>
              <a:rPr lang="en-US" dirty="0" smtClean="0"/>
              <a:t>9. In lexical pragmatics what is broadening?</a:t>
            </a:r>
          </a:p>
          <a:p>
            <a:r>
              <a:rPr lang="en-US" dirty="0" smtClean="0"/>
              <a:t>10. In lexical pragmatics what is narrowing?</a:t>
            </a:r>
            <a:endParaRPr lang="en-US" dirty="0"/>
          </a:p>
        </p:txBody>
      </p:sp>
    </p:spTree>
    <p:extLst>
      <p:ext uri="{BB962C8B-B14F-4D97-AF65-F5344CB8AC3E}">
        <p14:creationId xmlns:p14="http://schemas.microsoft.com/office/powerpoint/2010/main" val="3359152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types</a:t>
            </a:r>
            <a:endParaRPr lang="en-US" dirty="0"/>
          </a:p>
        </p:txBody>
      </p:sp>
      <p:sp>
        <p:nvSpPr>
          <p:cNvPr id="3" name="Content Placeholder 2"/>
          <p:cNvSpPr>
            <a:spLocks noGrp="1"/>
          </p:cNvSpPr>
          <p:nvPr>
            <p:ph idx="1"/>
          </p:nvPr>
        </p:nvSpPr>
        <p:spPr/>
        <p:txBody>
          <a:bodyPr/>
          <a:lstStyle/>
          <a:p>
            <a:r>
              <a:rPr lang="en-US" dirty="0" smtClean="0"/>
              <a:t>So how to we decide whether markers mark sentence type or some semantic category like mood?</a:t>
            </a:r>
          </a:p>
          <a:p>
            <a:r>
              <a:rPr lang="en-US" dirty="0" smtClean="0"/>
              <a:t>8.5</a:t>
            </a:r>
          </a:p>
          <a:p>
            <a:r>
              <a:rPr lang="en-US" dirty="0" smtClean="0"/>
              <a:t>OR, Does every classifier and negative morpheme in table 8.1 mark a distinct sentence type?</a:t>
            </a:r>
          </a:p>
          <a:p>
            <a:r>
              <a:rPr lang="en-US" dirty="0" smtClean="0"/>
              <a:t>Only when it is regularly and conventionally matches a corresponding speech act.</a:t>
            </a:r>
            <a:endParaRPr lang="en-US" dirty="0"/>
          </a:p>
        </p:txBody>
      </p:sp>
    </p:spTree>
    <p:extLst>
      <p:ext uri="{BB962C8B-B14F-4D97-AF65-F5344CB8AC3E}">
        <p14:creationId xmlns:p14="http://schemas.microsoft.com/office/powerpoint/2010/main" val="1493608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 social function  of an utterance is an important part of its meaning. </a:t>
            </a:r>
          </a:p>
          <a:p>
            <a:r>
              <a:rPr lang="en-US" dirty="0" smtClean="0"/>
              <a:t>JL Austin’s theory of speech acts</a:t>
            </a:r>
          </a:p>
          <a:p>
            <a:r>
              <a:rPr lang="en-US" dirty="0" smtClean="0"/>
              <a:t>Things like requesting, questioning, promising, thanking, stating (less formalized) and pronouncing sentences, performing ceremonies, baptizing, marrying etc. (more formalized speech acts).</a:t>
            </a:r>
          </a:p>
          <a:p>
            <a:r>
              <a:rPr lang="en-US" dirty="0" smtClean="0"/>
              <a:t>Illocutionary force</a:t>
            </a:r>
          </a:p>
          <a:p>
            <a:r>
              <a:rPr lang="en-US" dirty="0" smtClean="0"/>
              <a:t>Roles of markers in grammar relating to speech acts and </a:t>
            </a:r>
            <a:r>
              <a:rPr lang="en-US" smtClean="0"/>
              <a:t>sentence types</a:t>
            </a:r>
            <a:endParaRPr lang="en-US"/>
          </a:p>
        </p:txBody>
      </p:sp>
    </p:spTree>
    <p:extLst>
      <p:ext uri="{BB962C8B-B14F-4D97-AF65-F5344CB8AC3E}">
        <p14:creationId xmlns:p14="http://schemas.microsoft.com/office/powerpoint/2010/main" val="3628318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8.1-8.4, 8.6-8.8, </a:t>
            </a:r>
          </a:p>
          <a:p>
            <a:r>
              <a:rPr lang="en-US" dirty="0" smtClean="0"/>
              <a:t>Also two phrases/sentences in other languages which are performatives.  What is the literal meaning?  What do they do?  When do people say this sentence.  Is the sentence type and the speech act type the same? 3 points each.</a:t>
            </a:r>
          </a:p>
          <a:p>
            <a:r>
              <a:rPr lang="en-US" dirty="0" smtClean="0"/>
              <a:t>Total: /45</a:t>
            </a:r>
            <a:endParaRPr lang="en-US" dirty="0"/>
          </a:p>
        </p:txBody>
      </p:sp>
    </p:spTree>
    <p:extLst>
      <p:ext uri="{BB962C8B-B14F-4D97-AF65-F5344CB8AC3E}">
        <p14:creationId xmlns:p14="http://schemas.microsoft.com/office/powerpoint/2010/main" val="35853265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class 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76098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assignment?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424656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12036"/>
            <a:ext cx="9601196" cy="1166190"/>
          </a:xfrm>
        </p:spPr>
        <p:txBody>
          <a:bodyPr/>
          <a:lstStyle/>
          <a:p>
            <a:r>
              <a:rPr lang="en-US" dirty="0" smtClean="0"/>
              <a:t>From</a:t>
            </a:r>
            <a:r>
              <a:rPr lang="en-US" dirty="0" smtClean="0"/>
              <a:t> </a:t>
            </a:r>
            <a:r>
              <a:rPr lang="en-US" dirty="0" err="1" smtClean="0"/>
              <a:t>Riemer</a:t>
            </a:r>
            <a:r>
              <a:rPr lang="en-US" dirty="0" smtClean="0"/>
              <a:t>, p110</a:t>
            </a:r>
            <a:endParaRPr lang="en-US" dirty="0"/>
          </a:p>
        </p:txBody>
      </p:sp>
      <p:sp>
        <p:nvSpPr>
          <p:cNvPr id="3" name="Content Placeholder 2"/>
          <p:cNvSpPr>
            <a:spLocks noGrp="1"/>
          </p:cNvSpPr>
          <p:nvPr>
            <p:ph idx="1"/>
          </p:nvPr>
        </p:nvSpPr>
        <p:spPr>
          <a:xfrm>
            <a:off x="781878" y="1219199"/>
            <a:ext cx="10654748" cy="4969565"/>
          </a:xfrm>
        </p:spPr>
        <p:txBody>
          <a:bodyPr>
            <a:noAutofit/>
          </a:bodyPr>
          <a:lstStyle/>
          <a:p>
            <a:r>
              <a:rPr lang="en-US" sz="3200" dirty="0" smtClean="0"/>
              <a:t>Consider the following sentences. Label them performative (P), possibly performative (PP) or never performative (NP)</a:t>
            </a:r>
          </a:p>
          <a:p>
            <a:r>
              <a:rPr lang="en-US" sz="3200" dirty="0" smtClean="0"/>
              <a:t>I resign</a:t>
            </a:r>
          </a:p>
          <a:p>
            <a:r>
              <a:rPr lang="en-US" sz="3200" dirty="0" smtClean="0"/>
              <a:t>I’m resigning</a:t>
            </a:r>
          </a:p>
          <a:p>
            <a:r>
              <a:rPr lang="en-US" sz="3200" dirty="0" smtClean="0"/>
              <a:t>A poet is chairman of the Australian Tax Research Foundation</a:t>
            </a:r>
          </a:p>
          <a:p>
            <a:r>
              <a:rPr lang="en-US" sz="3200" dirty="0" smtClean="0"/>
              <a:t>Bali is not the same as Mali.</a:t>
            </a:r>
          </a:p>
          <a:p>
            <a:r>
              <a:rPr lang="en-US" sz="3200" dirty="0" smtClean="0"/>
              <a:t>I resigned ten minutes ago.</a:t>
            </a:r>
          </a:p>
        </p:txBody>
      </p:sp>
    </p:spTree>
    <p:extLst>
      <p:ext uri="{BB962C8B-B14F-4D97-AF65-F5344CB8AC3E}">
        <p14:creationId xmlns:p14="http://schemas.microsoft.com/office/powerpoint/2010/main" val="4290735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sp>
        <p:nvSpPr>
          <p:cNvPr id="3" name="Content Placeholder 2"/>
          <p:cNvSpPr>
            <a:spLocks noGrp="1"/>
          </p:cNvSpPr>
          <p:nvPr>
            <p:ph idx="1"/>
          </p:nvPr>
        </p:nvSpPr>
        <p:spPr>
          <a:xfrm>
            <a:off x="1179443" y="1881809"/>
            <a:ext cx="10045148" cy="4280452"/>
          </a:xfrm>
        </p:spPr>
        <p:txBody>
          <a:bodyPr>
            <a:normAutofit/>
          </a:bodyPr>
          <a:lstStyle/>
          <a:p>
            <a:r>
              <a:rPr lang="en-US" dirty="0"/>
              <a:t>I’m telling you not to try sour herring.</a:t>
            </a:r>
          </a:p>
          <a:p>
            <a:r>
              <a:rPr lang="en-US" dirty="0"/>
              <a:t>You’re not allowed to smoke here.</a:t>
            </a:r>
          </a:p>
          <a:p>
            <a:r>
              <a:rPr lang="en-US" dirty="0"/>
              <a:t>We had a lovely time.</a:t>
            </a:r>
          </a:p>
          <a:p>
            <a:r>
              <a:rPr lang="en-US" dirty="0"/>
              <a:t>The storeroom is out of </a:t>
            </a:r>
            <a:r>
              <a:rPr lang="en-US" dirty="0" smtClean="0"/>
              <a:t>bounds</a:t>
            </a:r>
          </a:p>
          <a:p>
            <a:r>
              <a:rPr lang="en-US" dirty="0" smtClean="0"/>
              <a:t>There’s nothing more I can do to help you.</a:t>
            </a:r>
          </a:p>
          <a:p>
            <a:r>
              <a:rPr lang="en-US" dirty="0" smtClean="0"/>
              <a:t>I don’t accept that argument.</a:t>
            </a:r>
          </a:p>
          <a:p>
            <a:r>
              <a:rPr lang="en-US" dirty="0" smtClean="0"/>
              <a:t>Bingo!</a:t>
            </a:r>
          </a:p>
          <a:p>
            <a:r>
              <a:rPr lang="en-US" dirty="0" smtClean="0"/>
              <a:t>The audience are asked to turn off their mobile phones.</a:t>
            </a:r>
            <a:endParaRPr lang="en-US" dirty="0"/>
          </a:p>
          <a:p>
            <a:endParaRPr lang="en-US" dirty="0"/>
          </a:p>
        </p:txBody>
      </p:sp>
    </p:spTree>
    <p:extLst>
      <p:ext uri="{BB962C8B-B14F-4D97-AF65-F5344CB8AC3E}">
        <p14:creationId xmlns:p14="http://schemas.microsoft.com/office/powerpoint/2010/main" val="21001922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sp>
        <p:nvSpPr>
          <p:cNvPr id="3" name="Content Placeholder 2"/>
          <p:cNvSpPr>
            <a:spLocks noGrp="1"/>
          </p:cNvSpPr>
          <p:nvPr>
            <p:ph idx="1"/>
          </p:nvPr>
        </p:nvSpPr>
        <p:spPr/>
        <p:txBody>
          <a:bodyPr/>
          <a:lstStyle/>
          <a:p>
            <a:r>
              <a:rPr lang="en-US" dirty="0" smtClean="0"/>
              <a:t>I believe it’s important to be ethical.</a:t>
            </a:r>
          </a:p>
          <a:p>
            <a:r>
              <a:rPr lang="en-US" dirty="0" smtClean="0"/>
              <a:t>I believe in Hinduism.</a:t>
            </a:r>
          </a:p>
          <a:p>
            <a:r>
              <a:rPr lang="en-US" dirty="0" smtClean="0"/>
              <a:t>I guarantee you’re going to love this!</a:t>
            </a:r>
          </a:p>
          <a:p>
            <a:r>
              <a:rPr lang="en-US" dirty="0" smtClean="0"/>
              <a:t>Can I help you?</a:t>
            </a:r>
          </a:p>
          <a:p>
            <a:r>
              <a:rPr lang="en-US" dirty="0" smtClean="0"/>
              <a:t>For an introduction to Relevance Theory, Blakemore (1992) can be recommended.</a:t>
            </a:r>
          </a:p>
        </p:txBody>
      </p:sp>
    </p:spTree>
    <p:extLst>
      <p:ext uri="{BB962C8B-B14F-4D97-AF65-F5344CB8AC3E}">
        <p14:creationId xmlns:p14="http://schemas.microsoft.com/office/powerpoint/2010/main" val="4099584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Consider the following sentences. What illocutionary acts could they realize?</a:t>
            </a:r>
          </a:p>
          <a:p>
            <a:r>
              <a:rPr lang="en-US" dirty="0" smtClean="0"/>
              <a:t>I’m glad you’re here.</a:t>
            </a:r>
          </a:p>
          <a:p>
            <a:r>
              <a:rPr lang="en-US" dirty="0" smtClean="0"/>
              <a:t>Take your time.</a:t>
            </a:r>
          </a:p>
          <a:p>
            <a:r>
              <a:rPr lang="en-US" dirty="0" smtClean="0"/>
              <a:t>I’m allergic to milk.</a:t>
            </a:r>
          </a:p>
          <a:p>
            <a:r>
              <a:rPr lang="en-US" dirty="0" smtClean="0"/>
              <a:t>Was that the doorbell?</a:t>
            </a:r>
          </a:p>
          <a:p>
            <a:r>
              <a:rPr lang="en-US" dirty="0" smtClean="0"/>
              <a:t>Don’t worry about putting away the rubbish.</a:t>
            </a:r>
            <a:endParaRPr lang="en-US" dirty="0"/>
          </a:p>
        </p:txBody>
      </p:sp>
    </p:spTree>
    <p:extLst>
      <p:ext uri="{BB962C8B-B14F-4D97-AF65-F5344CB8AC3E}">
        <p14:creationId xmlns:p14="http://schemas.microsoft.com/office/powerpoint/2010/main" val="2764075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a:t>
            </a:r>
            <a:endParaRPr lang="en-US" dirty="0"/>
          </a:p>
        </p:txBody>
      </p:sp>
      <p:sp>
        <p:nvSpPr>
          <p:cNvPr id="3" name="Content Placeholder 2"/>
          <p:cNvSpPr>
            <a:spLocks noGrp="1"/>
          </p:cNvSpPr>
          <p:nvPr>
            <p:ph idx="1"/>
          </p:nvPr>
        </p:nvSpPr>
        <p:spPr/>
        <p:txBody>
          <a:bodyPr/>
          <a:lstStyle/>
          <a:p>
            <a:r>
              <a:rPr lang="en-US" dirty="0" smtClean="0"/>
              <a:t>How many ways of asking for tea can you think of?  Discuss and order them.</a:t>
            </a:r>
            <a:endParaRPr lang="en-US" dirty="0"/>
          </a:p>
        </p:txBody>
      </p:sp>
    </p:spTree>
    <p:extLst>
      <p:ext uri="{BB962C8B-B14F-4D97-AF65-F5344CB8AC3E}">
        <p14:creationId xmlns:p14="http://schemas.microsoft.com/office/powerpoint/2010/main" val="121514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0" y="203200"/>
            <a:ext cx="6426200" cy="6426200"/>
          </a:xfrm>
          <a:prstGeom prst="rect">
            <a:avLst/>
          </a:prstGeom>
        </p:spPr>
      </p:pic>
    </p:spTree>
    <p:extLst>
      <p:ext uri="{BB962C8B-B14F-4D97-AF65-F5344CB8AC3E}">
        <p14:creationId xmlns:p14="http://schemas.microsoft.com/office/powerpoint/2010/main" val="33516090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good section in Kroeger p179ff</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85902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49" y="588432"/>
            <a:ext cx="10782300" cy="1303867"/>
          </a:xfrm>
        </p:spPr>
        <p:txBody>
          <a:bodyPr>
            <a:normAutofit fontScale="90000"/>
          </a:bodyPr>
          <a:lstStyle/>
          <a:p>
            <a:r>
              <a:rPr lang="en-US" dirty="0" smtClean="0"/>
              <a:t>Chapter </a:t>
            </a:r>
            <a:r>
              <a:rPr lang="en-US" dirty="0"/>
              <a:t>8</a:t>
            </a:r>
            <a:r>
              <a:rPr lang="en-US" dirty="0" smtClean="0"/>
              <a:t>: Functions of Language: Speech as Action</a:t>
            </a:r>
            <a:endParaRPr lang="en-US" dirty="0"/>
          </a:p>
        </p:txBody>
      </p:sp>
      <p:sp>
        <p:nvSpPr>
          <p:cNvPr id="3" name="Content Placeholder 2"/>
          <p:cNvSpPr>
            <a:spLocks noGrp="1"/>
          </p:cNvSpPr>
          <p:nvPr>
            <p:ph idx="1"/>
          </p:nvPr>
        </p:nvSpPr>
        <p:spPr>
          <a:xfrm>
            <a:off x="876300" y="1625600"/>
            <a:ext cx="10502900" cy="4597400"/>
          </a:xfrm>
        </p:spPr>
        <p:txBody>
          <a:bodyPr>
            <a:normAutofit/>
          </a:bodyPr>
          <a:lstStyle/>
          <a:p>
            <a:r>
              <a:rPr lang="en-US" sz="2800" dirty="0" smtClean="0"/>
              <a:t>“Part of the meaning of an utterance is its intended social function.” p229</a:t>
            </a:r>
          </a:p>
          <a:p>
            <a:r>
              <a:rPr lang="en-US" sz="2800" dirty="0" smtClean="0"/>
              <a:t>What do we use language for?</a:t>
            </a:r>
          </a:p>
          <a:p>
            <a:r>
              <a:rPr lang="en-US" sz="2800" dirty="0" smtClean="0"/>
              <a:t>Ask questions</a:t>
            </a:r>
          </a:p>
          <a:p>
            <a:r>
              <a:rPr lang="en-US" sz="2800" dirty="0" smtClean="0"/>
              <a:t>Give information</a:t>
            </a:r>
          </a:p>
          <a:p>
            <a:r>
              <a:rPr lang="en-US" sz="2800" dirty="0" smtClean="0"/>
              <a:t>Make suggestions. Greet</a:t>
            </a:r>
          </a:p>
          <a:p>
            <a:r>
              <a:rPr lang="en-US" sz="2800" dirty="0" smtClean="0"/>
              <a:t>Show social identity or register</a:t>
            </a:r>
          </a:p>
          <a:p>
            <a:r>
              <a:rPr lang="en-US" sz="2800" dirty="0" smtClean="0"/>
              <a:t>Even enter binding agreements!  Etc.</a:t>
            </a:r>
          </a:p>
          <a:p>
            <a:pPr marL="0" indent="0">
              <a:buNone/>
            </a:pPr>
            <a:endParaRPr lang="en-US" dirty="0" smtClean="0"/>
          </a:p>
        </p:txBody>
      </p:sp>
    </p:spTree>
    <p:extLst>
      <p:ext uri="{BB962C8B-B14F-4D97-AF65-F5344CB8AC3E}">
        <p14:creationId xmlns:p14="http://schemas.microsoft.com/office/powerpoint/2010/main" val="34894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8296" y="155908"/>
            <a:ext cx="4015407" cy="6554359"/>
          </a:xfrm>
        </p:spPr>
      </p:pic>
    </p:spTree>
    <p:extLst>
      <p:ext uri="{BB962C8B-B14F-4D97-AF65-F5344CB8AC3E}">
        <p14:creationId xmlns:p14="http://schemas.microsoft.com/office/powerpoint/2010/main" val="1288485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29670" y="142514"/>
            <a:ext cx="4786067" cy="6501451"/>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41" y="982132"/>
            <a:ext cx="6858000" cy="4572000"/>
          </a:xfrm>
          <a:prstGeom prst="rect">
            <a:avLst/>
          </a:prstGeom>
        </p:spPr>
      </p:pic>
    </p:spTree>
    <p:extLst>
      <p:ext uri="{BB962C8B-B14F-4D97-AF65-F5344CB8AC3E}">
        <p14:creationId xmlns:p14="http://schemas.microsoft.com/office/powerpoint/2010/main" val="826654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72532"/>
            <a:ext cx="9601196" cy="1303867"/>
          </a:xfrm>
        </p:spPr>
        <p:txBody>
          <a:bodyPr/>
          <a:lstStyle/>
          <a:p>
            <a:r>
              <a:rPr lang="en-US" dirty="0" smtClean="0"/>
              <a:t>Speech acts</a:t>
            </a:r>
            <a:endParaRPr lang="en-US" dirty="0"/>
          </a:p>
        </p:txBody>
      </p:sp>
      <p:sp>
        <p:nvSpPr>
          <p:cNvPr id="3" name="Content Placeholder 2"/>
          <p:cNvSpPr>
            <a:spLocks noGrp="1"/>
          </p:cNvSpPr>
          <p:nvPr>
            <p:ph idx="1"/>
          </p:nvPr>
        </p:nvSpPr>
        <p:spPr>
          <a:xfrm>
            <a:off x="516834" y="1484243"/>
            <a:ext cx="11251095" cy="4704521"/>
          </a:xfrm>
        </p:spPr>
        <p:txBody>
          <a:bodyPr>
            <a:normAutofit/>
          </a:bodyPr>
          <a:lstStyle/>
          <a:p>
            <a:r>
              <a:rPr lang="en-US" sz="2800" dirty="0" smtClean="0"/>
              <a:t>Those (and other) functions of language are called “speech acts”</a:t>
            </a:r>
          </a:p>
          <a:p>
            <a:r>
              <a:rPr lang="en-US" sz="2800" dirty="0" smtClean="0"/>
              <a:t>From J. L. Austin’s famous lectures and text “How to do things with words.”</a:t>
            </a:r>
          </a:p>
          <a:p>
            <a:r>
              <a:rPr lang="en-US" sz="2800" dirty="0" smtClean="0"/>
              <a:t>Study of speech acts is borderline (semantics/pragmatics) because:</a:t>
            </a:r>
          </a:p>
          <a:p>
            <a:r>
              <a:rPr lang="en-US" sz="2800" dirty="0" smtClean="0"/>
              <a:t>Sometimes the function is linguistically encoded</a:t>
            </a:r>
          </a:p>
          <a:p>
            <a:r>
              <a:rPr lang="en-US" sz="2800" dirty="0" smtClean="0"/>
              <a:t>And sometimes the function relies on other kinds of knowledge (social, general, etc.).  So:</a:t>
            </a:r>
          </a:p>
          <a:p>
            <a:r>
              <a:rPr lang="en-US" sz="2800" dirty="0" smtClean="0"/>
              <a:t>“hearer’s have to coordinate linguistic AND non-linguistic knowledge to interpret a speaker’s intended meaning.” p230</a:t>
            </a:r>
          </a:p>
          <a:p>
            <a:endParaRPr lang="en-US" dirty="0" smtClean="0"/>
          </a:p>
          <a:p>
            <a:endParaRPr lang="en-US" dirty="0"/>
          </a:p>
        </p:txBody>
      </p:sp>
    </p:spTree>
    <p:extLst>
      <p:ext uri="{BB962C8B-B14F-4D97-AF65-F5344CB8AC3E}">
        <p14:creationId xmlns:p14="http://schemas.microsoft.com/office/powerpoint/2010/main" val="250876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Important Characteristics (of SAs)</a:t>
            </a:r>
            <a:endParaRPr lang="en-US" dirty="0"/>
          </a:p>
        </p:txBody>
      </p:sp>
      <p:sp>
        <p:nvSpPr>
          <p:cNvPr id="3" name="Content Placeholder 2"/>
          <p:cNvSpPr>
            <a:spLocks noGrp="1"/>
          </p:cNvSpPr>
          <p:nvPr>
            <p:ph idx="1"/>
          </p:nvPr>
        </p:nvSpPr>
        <p:spPr>
          <a:xfrm>
            <a:off x="1295401" y="2556932"/>
            <a:ext cx="9601196" cy="3565572"/>
          </a:xfrm>
        </p:spPr>
        <p:txBody>
          <a:bodyPr>
            <a:normAutofit fontScale="92500" lnSpcReduction="10000"/>
          </a:bodyPr>
          <a:lstStyle/>
          <a:p>
            <a:r>
              <a:rPr lang="en-US" sz="2600" dirty="0" smtClean="0"/>
              <a:t>1. Interactivity</a:t>
            </a:r>
          </a:p>
          <a:p>
            <a:r>
              <a:rPr lang="en-US" sz="2600" dirty="0" smtClean="0"/>
              <a:t>“communicating functions involves the speaker in a coordinated activity with other language users.”</a:t>
            </a:r>
          </a:p>
          <a:p>
            <a:r>
              <a:rPr lang="en-US" sz="2600" dirty="0" smtClean="0"/>
              <a:t>Even in English many phrases have a conventional part A and a part B.  In some languages it is more rigid.</a:t>
            </a:r>
          </a:p>
          <a:p>
            <a:r>
              <a:rPr lang="en-US" sz="2600" dirty="0" smtClean="0"/>
              <a:t>What are some examples you can think of?</a:t>
            </a:r>
          </a:p>
          <a:p>
            <a:r>
              <a:rPr lang="en-US" sz="2600" dirty="0" smtClean="0"/>
              <a:t>Betting, etc.  Conversation Analysis (in discourse analysis)</a:t>
            </a:r>
            <a:endParaRPr lang="en-US" sz="2600" dirty="0"/>
          </a:p>
          <a:p>
            <a:r>
              <a:rPr lang="en-US" sz="2600" dirty="0" smtClean="0"/>
              <a:t>2. Context dependence</a:t>
            </a:r>
          </a:p>
          <a:p>
            <a:endParaRPr lang="en-US" dirty="0"/>
          </a:p>
          <a:p>
            <a:endParaRPr lang="en-US" dirty="0"/>
          </a:p>
        </p:txBody>
      </p:sp>
    </p:spTree>
    <p:extLst>
      <p:ext uri="{BB962C8B-B14F-4D97-AF65-F5344CB8AC3E}">
        <p14:creationId xmlns:p14="http://schemas.microsoft.com/office/powerpoint/2010/main" val="32929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Organic</Template>
  <TotalTime>5322</TotalTime>
  <Words>1870</Words>
  <Application>Microsoft Office PowerPoint</Application>
  <PresentationFormat>Widescreen</PresentationFormat>
  <Paragraphs>198</Paragraphs>
  <Slides>40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Century Gothic</vt:lpstr>
      <vt:lpstr>Garamond</vt:lpstr>
      <vt:lpstr>Wingdings 3</vt:lpstr>
      <vt:lpstr>Organic</vt:lpstr>
      <vt:lpstr>Ion</vt:lpstr>
      <vt:lpstr>Semantics: Functions of language Speech as action</vt:lpstr>
      <vt:lpstr>Quick Review</vt:lpstr>
      <vt:lpstr>Quiz</vt:lpstr>
      <vt:lpstr>PowerPoint Presentation</vt:lpstr>
      <vt:lpstr>Chapter 8: Functions of Language: Speech as Action</vt:lpstr>
      <vt:lpstr>PowerPoint Presentation</vt:lpstr>
      <vt:lpstr>PowerPoint Presentation</vt:lpstr>
      <vt:lpstr>Speech acts</vt:lpstr>
      <vt:lpstr>Two Important Characteristics (of SAs)</vt:lpstr>
      <vt:lpstr>Two Important Characteristics (of SAs)</vt:lpstr>
      <vt:lpstr>PowerPoint Presentation</vt:lpstr>
      <vt:lpstr>Austin’s Speech Act Theory</vt:lpstr>
      <vt:lpstr>PowerPoint Presentation</vt:lpstr>
      <vt:lpstr>Austin makes two observations</vt:lpstr>
      <vt:lpstr>PowerPoint Presentation</vt:lpstr>
      <vt:lpstr>Evaluating performative utterances</vt:lpstr>
      <vt:lpstr>PowerPoint Presentation</vt:lpstr>
      <vt:lpstr>Three elements of speech acts</vt:lpstr>
      <vt:lpstr>Categorizing speech acts</vt:lpstr>
      <vt:lpstr>From Riemer p 109</vt:lpstr>
      <vt:lpstr>Searle’s criteria</vt:lpstr>
      <vt:lpstr>PowerPoint Presentation</vt:lpstr>
      <vt:lpstr>Direct and indirect speech acts</vt:lpstr>
      <vt:lpstr>PowerPoint Presentation</vt:lpstr>
      <vt:lpstr>PowerPoint Presentation</vt:lpstr>
      <vt:lpstr>Searle says we combine</vt:lpstr>
      <vt:lpstr>How does all this relate to politeness?</vt:lpstr>
      <vt:lpstr>Face</vt:lpstr>
      <vt:lpstr>face</vt:lpstr>
      <vt:lpstr>Sentence types</vt:lpstr>
      <vt:lpstr>Summary</vt:lpstr>
      <vt:lpstr>Homework</vt:lpstr>
      <vt:lpstr>In class questions</vt:lpstr>
      <vt:lpstr>Your assignment?</vt:lpstr>
      <vt:lpstr>From Riemer, p110</vt:lpstr>
      <vt:lpstr>More…</vt:lpstr>
      <vt:lpstr>More…</vt:lpstr>
      <vt:lpstr>PowerPoint Presentation</vt:lpstr>
      <vt:lpstr>Tea</vt:lpstr>
      <vt:lpstr>Very good section in Kroeger p179ff</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Semantics</dc:title>
  <dc:creator>Mike Randall</dc:creator>
  <cp:lastModifiedBy>Mike Randall</cp:lastModifiedBy>
  <cp:revision>80</cp:revision>
  <dcterms:created xsi:type="dcterms:W3CDTF">2022-01-31T07:35:39Z</dcterms:created>
  <dcterms:modified xsi:type="dcterms:W3CDTF">2022-04-29T00:50:39Z</dcterms:modified>
</cp:coreProperties>
</file>