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40" r:id="rId2"/>
    <p:sldMasterId id="2147483858" r:id="rId3"/>
    <p:sldMasterId id="2147483876" r:id="rId4"/>
  </p:sldMasterIdLst>
  <p:sldIdLst>
    <p:sldId id="256" r:id="rId5"/>
    <p:sldId id="318" r:id="rId6"/>
    <p:sldId id="324" r:id="rId7"/>
    <p:sldId id="262" r:id="rId8"/>
    <p:sldId id="286" r:id="rId9"/>
    <p:sldId id="287" r:id="rId10"/>
    <p:sldId id="288" r:id="rId11"/>
    <p:sldId id="289" r:id="rId12"/>
    <p:sldId id="290" r:id="rId13"/>
    <p:sldId id="291" r:id="rId14"/>
    <p:sldId id="292" r:id="rId15"/>
    <p:sldId id="325" r:id="rId16"/>
    <p:sldId id="293" r:id="rId17"/>
    <p:sldId id="294" r:id="rId18"/>
    <p:sldId id="326" r:id="rId19"/>
    <p:sldId id="295" r:id="rId20"/>
    <p:sldId id="296" r:id="rId21"/>
    <p:sldId id="297" r:id="rId22"/>
    <p:sldId id="298" r:id="rId23"/>
    <p:sldId id="327" r:id="rId24"/>
    <p:sldId id="328" r:id="rId25"/>
    <p:sldId id="329" r:id="rId26"/>
    <p:sldId id="299" r:id="rId27"/>
    <p:sldId id="300" r:id="rId28"/>
    <p:sldId id="301" r:id="rId29"/>
    <p:sldId id="302" r:id="rId30"/>
    <p:sldId id="303" r:id="rId31"/>
    <p:sldId id="304" r:id="rId32"/>
    <p:sldId id="305" r:id="rId33"/>
    <p:sldId id="330" r:id="rId34"/>
    <p:sldId id="331" r:id="rId35"/>
    <p:sldId id="306" r:id="rId36"/>
    <p:sldId id="307" r:id="rId37"/>
    <p:sldId id="308" r:id="rId38"/>
    <p:sldId id="311" r:id="rId39"/>
    <p:sldId id="309" r:id="rId40"/>
    <p:sldId id="310" r:id="rId41"/>
    <p:sldId id="312" r:id="rId42"/>
    <p:sldId id="313" r:id="rId43"/>
    <p:sldId id="314" r:id="rId44"/>
    <p:sldId id="315" r:id="rId45"/>
    <p:sldId id="316" r:id="rId46"/>
    <p:sldId id="280" r:id="rId47"/>
    <p:sldId id="281" r:id="rId48"/>
    <p:sldId id="282" r:id="rId49"/>
    <p:sldId id="317" r:id="rId50"/>
    <p:sldId id="319" r:id="rId51"/>
    <p:sldId id="320" r:id="rId52"/>
    <p:sldId id="321" r:id="rId53"/>
    <p:sldId id="322" r:id="rId54"/>
    <p:sldId id="323"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5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087EE0E-FAB7-45CB-904A-BB68EDBC9685}"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6613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1313492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8515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255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23630218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4813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456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7749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05879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8848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1110249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404648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99811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34345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422944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73386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34376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009226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891790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32015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188590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dirty="0">
                <a:solidFill>
                  <a:srgbClr val="B31166">
                    <a:lumMod val="60000"/>
                    <a:lumOff val="40000"/>
                  </a:srgbClr>
                </a:solidFill>
                <a:latin typeface="Arial"/>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dirty="0">
                <a:solidFill>
                  <a:srgbClr val="B31166">
                    <a:lumMod val="60000"/>
                    <a:lumOff val="40000"/>
                  </a:srgbClr>
                </a:solidFill>
                <a:latin typeface="Arial"/>
              </a:rPr>
              <a:t>”</a:t>
            </a:r>
          </a:p>
        </p:txBody>
      </p:sp>
    </p:spTree>
    <p:extLst>
      <p:ext uri="{BB962C8B-B14F-4D97-AF65-F5344CB8AC3E}">
        <p14:creationId xmlns:p14="http://schemas.microsoft.com/office/powerpoint/2010/main" val="2434739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t>4/21/2022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87EE0E-FAB7-45CB-904A-BB68EDBC9685}"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27440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516252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220946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337811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878578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613683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077620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67116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785638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950751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17087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4099533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44439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190567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7211593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1931481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236203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41743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ACD433"/>
                </a:solidFill>
              </a:rPr>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r>
              <a:rPr lang="en-US" dirty="0">
                <a:solidFill>
                  <a:srgbClr val="ACD433"/>
                </a:solidFill>
              </a:rPr>
              <a:t>”</a:t>
            </a:r>
          </a:p>
        </p:txBody>
      </p:sp>
    </p:spTree>
    <p:extLst>
      <p:ext uri="{BB962C8B-B14F-4D97-AF65-F5344CB8AC3E}">
        <p14:creationId xmlns:p14="http://schemas.microsoft.com/office/powerpoint/2010/main" val="12561965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1059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252809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258709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t>4/21/2022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87EE0E-FAB7-45CB-904A-BB68EDBC9685}"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92884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851732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1450128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2581205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dirty="0">
              <a:solidFill>
                <a:prstClr val="white">
                  <a:tint val="75000"/>
                </a:prstClr>
              </a:solidFill>
            </a:endParaRPr>
          </a:p>
        </p:txBody>
      </p:sp>
    </p:spTree>
    <p:extLst>
      <p:ext uri="{BB962C8B-B14F-4D97-AF65-F5344CB8AC3E}">
        <p14:creationId xmlns:p14="http://schemas.microsoft.com/office/powerpoint/2010/main" val="202326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2">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3">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4">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 lvl="5">
            <p:tnLst>
              <p:par>
                <p:cTn presetID="16" presetClass="entr" presetSubtype="2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barn(inVertical)">
                      <p:cBhvr>
                        <p:cTn dur="500"/>
                        <p:tgtEl>
                          <p:spTgt spid="3"/>
                        </p:tgtEl>
                      </p:cBhvr>
                    </p:animEffect>
                  </p:childTnLst>
                </p:cTn>
              </p:par>
            </p:tnLst>
          </p:tmpl>
        </p:tmplLst>
      </p:bldP>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100353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949154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alpha val="60000"/>
                </a:prstClr>
              </a:solidFill>
            </a:endParaRPr>
          </a:p>
        </p:txBody>
      </p:sp>
      <p:sp>
        <p:nvSpPr>
          <p:cNvPr id="9" name="Slide Number Placeholder 8"/>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369294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3"/>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4"/>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6118486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2"/>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3"/>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3247912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45394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D25391A-489F-49CC-84D8-D620DECB781A}" type="datetimeFigureOut">
              <a:rPr lang="en-US" smtClean="0"/>
              <a:t>4/21/2022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87EE0E-FAB7-45CB-904A-BB68EDBC9685}"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424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030266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alpha val="60000"/>
                </a:prstClr>
              </a:solidFill>
            </a:endParaRPr>
          </a:p>
        </p:txBody>
      </p:sp>
      <p:sp>
        <p:nvSpPr>
          <p:cNvPr id="7" name="Slide Number Placeholder 6"/>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720855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1161746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dirty="0">
                <a:solidFill>
                  <a:srgbClr val="B31166">
                    <a:lumMod val="60000"/>
                    <a:lumOff val="40000"/>
                  </a:srgbClr>
                </a:solidFill>
                <a:latin typeface="Arial"/>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dirty="0">
                <a:solidFill>
                  <a:srgbClr val="B31166">
                    <a:lumMod val="60000"/>
                    <a:lumOff val="40000"/>
                  </a:srgbClr>
                </a:solidFill>
                <a:latin typeface="Arial"/>
              </a:rPr>
              <a:t>”</a:t>
            </a:r>
          </a:p>
        </p:txBody>
      </p:sp>
    </p:spTree>
    <p:extLst>
      <p:ext uri="{BB962C8B-B14F-4D97-AF65-F5344CB8AC3E}">
        <p14:creationId xmlns:p14="http://schemas.microsoft.com/office/powerpoint/2010/main" val="6805224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0368819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26067465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4"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40538970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455130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alpha val="60000"/>
                </a:prstClr>
              </a:solidFill>
            </a:endParaRPr>
          </a:p>
        </p:txBody>
      </p:sp>
      <p:sp>
        <p:nvSpPr>
          <p:cNvPr id="6" name="Slide Number Placeholder 5"/>
          <p:cNvSpPr>
            <a:spLocks noGrp="1"/>
          </p:cNvSpPr>
          <p:nvPr>
            <p:ph type="sldNum" sz="quarter" idx="12"/>
          </p:nvPr>
        </p:nvSpPr>
        <p:spPr/>
        <p:txBody>
          <a:body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863818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5391A-489F-49CC-84D8-D620DECB781A}" type="datetimeFigureOut">
              <a:rPr lang="en-US" smtClean="0"/>
              <a:t>4/21/2022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15563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51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25391A-489F-49CC-84D8-D620DECB781A}" type="datetimeFigureOut">
              <a:rPr lang="en-US" smtClean="0"/>
              <a:t>4/21/2022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87EE0E-FAB7-45CB-904A-BB68EDBC9685}" type="slidenum">
              <a:rPr lang="en-US" smtClean="0"/>
              <a:t>‹#›</a:t>
            </a:fld>
            <a:endParaRPr lang="en-US"/>
          </a:p>
        </p:txBody>
      </p:sp>
    </p:spTree>
    <p:extLst>
      <p:ext uri="{BB962C8B-B14F-4D97-AF65-F5344CB8AC3E}">
        <p14:creationId xmlns:p14="http://schemas.microsoft.com/office/powerpoint/2010/main" val="369204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21" Type="http://schemas.openxmlformats.org/officeDocument/2006/relationships/image" Target="../media/image10.png"/><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9.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8.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21" Type="http://schemas.openxmlformats.org/officeDocument/2006/relationships/image" Target="../media/image14.png"/><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image" Target="../media/image13.pn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2.pn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theme" Target="../theme/theme4.xml"/><Relationship Id="rId3" Type="http://schemas.openxmlformats.org/officeDocument/2006/relationships/slideLayout" Target="../slideLayouts/slideLayout54.xml"/><Relationship Id="rId21" Type="http://schemas.openxmlformats.org/officeDocument/2006/relationships/image" Target="../media/image10.png"/><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image" Target="../media/image9.png"/><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19" Type="http://schemas.openxmlformats.org/officeDocument/2006/relationships/image" Target="../media/image8.png"/><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D25391A-489F-49CC-84D8-D620DECB781A}" type="datetimeFigureOut">
              <a:rPr lang="en-US" smtClean="0"/>
              <a:t>4/21/2022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087EE0E-FAB7-45CB-904A-BB68EDBC9685}" type="slidenum">
              <a:rPr lang="en-US" smtClean="0"/>
              <a:t>‹#›</a:t>
            </a:fld>
            <a:endParaRPr lang="en-US"/>
          </a:p>
        </p:txBody>
      </p:sp>
    </p:spTree>
    <p:extLst>
      <p:ext uri="{BB962C8B-B14F-4D97-AF65-F5344CB8AC3E}">
        <p14:creationId xmlns:p14="http://schemas.microsoft.com/office/powerpoint/2010/main" val="172739691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724632584"/>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11066785"/>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D25391A-489F-49CC-84D8-D620DECB781A}" type="datetimeFigureOut">
              <a:rPr lang="en-US" smtClean="0">
                <a:solidFill>
                  <a:prstClr val="white">
                    <a:tint val="75000"/>
                    <a:alpha val="60000"/>
                  </a:prstClr>
                </a:solidFill>
              </a:rPr>
              <a:pPr/>
              <a:t>4/21/2022</a:t>
            </a:fld>
            <a:endParaRPr lang="en-US">
              <a:solidFill>
                <a:prstClr val="white">
                  <a:tint val="75000"/>
                  <a:alpha val="60000"/>
                </a:prstClr>
              </a:solidFill>
            </a:endParaRP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solidFill>
                <a:prstClr val="white">
                  <a:tint val="75000"/>
                  <a:alpha val="60000"/>
                </a:prstClr>
              </a:solidFill>
            </a:endParaRP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087EE0E-FAB7-45CB-904A-BB68EDBC9685}"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43800536"/>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Lst>
  <p:timing>
    <p:tnLst>
      <p:par>
        <p:cTn id="1" dur="indefinite" restart="never" nodeType="tmRoot"/>
      </p:par>
    </p:tnLst>
  </p:timing>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Semantics</a:t>
            </a:r>
            <a:endParaRPr lang="en-US" dirty="0"/>
          </a:p>
        </p:txBody>
      </p:sp>
      <p:sp>
        <p:nvSpPr>
          <p:cNvPr id="3" name="Subtitle 2"/>
          <p:cNvSpPr>
            <a:spLocks noGrp="1"/>
          </p:cNvSpPr>
          <p:nvPr>
            <p:ph type="subTitle" idx="1"/>
          </p:nvPr>
        </p:nvSpPr>
        <p:spPr/>
        <p:txBody>
          <a:bodyPr/>
          <a:lstStyle/>
          <a:p>
            <a:r>
              <a:rPr lang="en-US" dirty="0" smtClean="0"/>
              <a:t>Week 8 (Chapter 7)</a:t>
            </a:r>
            <a:endParaRPr lang="en-US" dirty="0"/>
          </a:p>
        </p:txBody>
      </p:sp>
    </p:spTree>
    <p:extLst>
      <p:ext uri="{BB962C8B-B14F-4D97-AF65-F5344CB8AC3E}">
        <p14:creationId xmlns:p14="http://schemas.microsoft.com/office/powerpoint/2010/main" val="3983287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834887"/>
            <a:ext cx="10495722" cy="5314122"/>
          </a:xfrm>
        </p:spPr>
        <p:txBody>
          <a:bodyPr>
            <a:normAutofit/>
          </a:bodyPr>
          <a:lstStyle/>
          <a:p>
            <a:r>
              <a:rPr lang="en-US" sz="3200" dirty="0" smtClean="0"/>
              <a:t>Social </a:t>
            </a:r>
            <a:r>
              <a:rPr lang="en-US" sz="3200" dirty="0" err="1" smtClean="0"/>
              <a:t>deixis</a:t>
            </a:r>
            <a:r>
              <a:rPr lang="en-US" sz="3200" dirty="0" smtClean="0"/>
              <a:t>—is when the pronominal system gives information about social identities or relationships.</a:t>
            </a:r>
          </a:p>
          <a:p>
            <a:r>
              <a:rPr lang="en-US" sz="3200" dirty="0" smtClean="0"/>
              <a:t>Polite pronouns, different registers</a:t>
            </a:r>
          </a:p>
          <a:p>
            <a:r>
              <a:rPr lang="en-US" sz="3200" dirty="0" smtClean="0"/>
              <a:t>Honorifics, </a:t>
            </a:r>
            <a:r>
              <a:rPr lang="en-US" sz="3200" dirty="0" err="1" smtClean="0"/>
              <a:t>humilifics</a:t>
            </a:r>
            <a:r>
              <a:rPr lang="en-US" sz="3200" dirty="0" smtClean="0"/>
              <a:t> etc. (not just pronouns in some languages! Even nouns and verbs can have multiple registers denoting social levels)</a:t>
            </a:r>
            <a:endParaRPr lang="en-US" sz="3200" dirty="0"/>
          </a:p>
        </p:txBody>
      </p:sp>
    </p:spTree>
    <p:extLst>
      <p:ext uri="{BB962C8B-B14F-4D97-AF65-F5344CB8AC3E}">
        <p14:creationId xmlns:p14="http://schemas.microsoft.com/office/powerpoint/2010/main" val="2451111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437321"/>
            <a:ext cx="9601196" cy="695738"/>
          </a:xfrm>
        </p:spPr>
        <p:txBody>
          <a:bodyPr>
            <a:normAutofit fontScale="90000"/>
          </a:bodyPr>
          <a:lstStyle/>
          <a:p>
            <a:r>
              <a:rPr lang="en-US" dirty="0" smtClean="0"/>
              <a:t>Reference and Context</a:t>
            </a:r>
            <a:endParaRPr lang="en-US" dirty="0"/>
          </a:p>
        </p:txBody>
      </p:sp>
      <p:sp>
        <p:nvSpPr>
          <p:cNvPr id="3" name="Content Placeholder 2"/>
          <p:cNvSpPr>
            <a:spLocks noGrp="1"/>
          </p:cNvSpPr>
          <p:nvPr>
            <p:ph idx="1"/>
          </p:nvPr>
        </p:nvSpPr>
        <p:spPr>
          <a:xfrm>
            <a:off x="516835" y="1020417"/>
            <a:ext cx="11476381" cy="5274365"/>
          </a:xfrm>
        </p:spPr>
        <p:txBody>
          <a:bodyPr>
            <a:noAutofit/>
          </a:bodyPr>
          <a:lstStyle/>
          <a:p>
            <a:r>
              <a:rPr lang="en-US" dirty="0"/>
              <a:t>D</a:t>
            </a:r>
            <a:r>
              <a:rPr lang="en-US" dirty="0" smtClean="0"/>
              <a:t>eictic expressions are dependent on context—but this is nothing special</a:t>
            </a:r>
          </a:p>
          <a:p>
            <a:r>
              <a:rPr lang="en-US" dirty="0" smtClean="0"/>
              <a:t>Much of reference in language is the same</a:t>
            </a:r>
          </a:p>
          <a:p>
            <a:r>
              <a:rPr lang="en-US" dirty="0" err="1" smtClean="0"/>
              <a:t>Shorthands</a:t>
            </a:r>
            <a:endParaRPr lang="en-US" dirty="0" smtClean="0"/>
          </a:p>
          <a:p>
            <a:r>
              <a:rPr lang="en-US" dirty="0" smtClean="0"/>
              <a:t>“a characteristic of normal language use: speakers calculate how much information their hearers need to make successful references, and where they can economize.” p196</a:t>
            </a:r>
          </a:p>
          <a:p>
            <a:r>
              <a:rPr lang="en-US" dirty="0" smtClean="0"/>
              <a:t>Metonymy: referent identified by something associated with it.</a:t>
            </a:r>
          </a:p>
          <a:p>
            <a:r>
              <a:rPr lang="en-US" dirty="0" smtClean="0"/>
              <a:t>Have you read Tolkien?  Do you like </a:t>
            </a:r>
            <a:r>
              <a:rPr lang="en-US" dirty="0" err="1" smtClean="0"/>
              <a:t>Hayao</a:t>
            </a:r>
            <a:r>
              <a:rPr lang="en-US" dirty="0" smtClean="0"/>
              <a:t> Miyazaki?</a:t>
            </a:r>
          </a:p>
          <a:p>
            <a:r>
              <a:rPr lang="en-US" dirty="0" smtClean="0"/>
              <a:t>Synecdoche:  where the part stands for the whole.</a:t>
            </a:r>
          </a:p>
          <a:p>
            <a:r>
              <a:rPr lang="en-US" dirty="0" smtClean="0"/>
              <a:t>My wheels. All hands on deck!</a:t>
            </a:r>
          </a:p>
          <a:p>
            <a:r>
              <a:rPr lang="en-US" dirty="0" smtClean="0"/>
              <a:t>I want all eyes on me!   </a:t>
            </a:r>
            <a:endParaRPr lang="en-US" dirty="0"/>
          </a:p>
        </p:txBody>
      </p:sp>
    </p:spTree>
    <p:extLst>
      <p:ext uri="{BB962C8B-B14F-4D97-AF65-F5344CB8AC3E}">
        <p14:creationId xmlns:p14="http://schemas.microsoft.com/office/powerpoint/2010/main" val="4220362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600" dirty="0" smtClean="0"/>
              <a:t>Think of some other </a:t>
            </a:r>
            <a:r>
              <a:rPr lang="en-US" sz="3600" dirty="0" err="1" smtClean="0"/>
              <a:t>shorthands</a:t>
            </a:r>
            <a:r>
              <a:rPr lang="en-US" sz="3600" dirty="0" smtClean="0"/>
              <a:t> such as metonymies or </a:t>
            </a:r>
            <a:r>
              <a:rPr lang="en-US" sz="3600" dirty="0" err="1" smtClean="0"/>
              <a:t>synechdoches</a:t>
            </a:r>
            <a:r>
              <a:rPr lang="en-US" sz="3600" dirty="0" smtClean="0"/>
              <a:t>.</a:t>
            </a:r>
          </a:p>
          <a:p>
            <a:r>
              <a:rPr lang="en-US" sz="3600" dirty="0" smtClean="0"/>
              <a:t>Explain their relation to the referent. </a:t>
            </a:r>
            <a:endParaRPr lang="en-US" sz="3600" dirty="0"/>
          </a:p>
        </p:txBody>
      </p:sp>
    </p:spTree>
    <p:extLst>
      <p:ext uri="{BB962C8B-B14F-4D97-AF65-F5344CB8AC3E}">
        <p14:creationId xmlns:p14="http://schemas.microsoft.com/office/powerpoint/2010/main" val="3067321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8957" y="887896"/>
            <a:ext cx="9925878" cy="5208104"/>
          </a:xfrm>
        </p:spPr>
        <p:txBody>
          <a:bodyPr>
            <a:normAutofit/>
          </a:bodyPr>
          <a:lstStyle/>
          <a:p>
            <a:r>
              <a:rPr lang="en-US" sz="3200" dirty="0" smtClean="0"/>
              <a:t>Terms like </a:t>
            </a:r>
            <a:r>
              <a:rPr lang="en-US" sz="3200" dirty="0" err="1" smtClean="0"/>
              <a:t>shorthands</a:t>
            </a:r>
            <a:r>
              <a:rPr lang="en-US" sz="3200" dirty="0" smtClean="0"/>
              <a:t>, metonymy and synecdoche imply that they are special examples of language use, rhetorical devices, but in fact this is routine.</a:t>
            </a:r>
          </a:p>
          <a:p>
            <a:r>
              <a:rPr lang="en-US" sz="3200" dirty="0" smtClean="0"/>
              <a:t>Context and calculation:</a:t>
            </a:r>
          </a:p>
          <a:p>
            <a:r>
              <a:rPr lang="en-US" sz="3200" dirty="0" smtClean="0"/>
              <a:t>Two bottles of Heineken, please!</a:t>
            </a:r>
          </a:p>
          <a:p>
            <a:r>
              <a:rPr lang="en-US" sz="3200" dirty="0" smtClean="0"/>
              <a:t>Two Heinekens, please!</a:t>
            </a:r>
          </a:p>
          <a:p>
            <a:r>
              <a:rPr lang="en-US" sz="3200" dirty="0" smtClean="0"/>
              <a:t>Two bottles, please!</a:t>
            </a:r>
          </a:p>
          <a:p>
            <a:r>
              <a:rPr lang="en-US" sz="3200" dirty="0" smtClean="0"/>
              <a:t>Two please!</a:t>
            </a:r>
            <a:endParaRPr lang="en-US" sz="3200" dirty="0"/>
          </a:p>
        </p:txBody>
      </p:sp>
    </p:spTree>
    <p:extLst>
      <p:ext uri="{BB962C8B-B14F-4D97-AF65-F5344CB8AC3E}">
        <p14:creationId xmlns:p14="http://schemas.microsoft.com/office/powerpoint/2010/main" val="42333850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1175" y="346028"/>
            <a:ext cx="9601196" cy="1303867"/>
          </a:xfrm>
        </p:spPr>
        <p:txBody>
          <a:bodyPr/>
          <a:lstStyle/>
          <a:p>
            <a:r>
              <a:rPr lang="en-US" dirty="0" smtClean="0"/>
              <a:t>Knowledge as Context</a:t>
            </a:r>
            <a:endParaRPr lang="en-US" dirty="0"/>
          </a:p>
        </p:txBody>
      </p:sp>
      <p:sp>
        <p:nvSpPr>
          <p:cNvPr id="3" name="Content Placeholder 2"/>
          <p:cNvSpPr>
            <a:spLocks noGrp="1"/>
          </p:cNvSpPr>
          <p:nvPr>
            <p:ph idx="1"/>
          </p:nvPr>
        </p:nvSpPr>
        <p:spPr>
          <a:xfrm>
            <a:off x="940904" y="2014331"/>
            <a:ext cx="10601739" cy="4558748"/>
          </a:xfrm>
        </p:spPr>
        <p:txBody>
          <a:bodyPr>
            <a:normAutofit/>
          </a:bodyPr>
          <a:lstStyle/>
          <a:p>
            <a:r>
              <a:rPr lang="en-US" sz="2800" dirty="0" smtClean="0"/>
              <a:t>Ordinary use of referential expressions involves calculations of </a:t>
            </a:r>
            <a:r>
              <a:rPr lang="en-US" sz="2800" dirty="0" err="1" smtClean="0"/>
              <a:t>retrievability</a:t>
            </a:r>
            <a:r>
              <a:rPr lang="en-US" sz="2800" dirty="0" smtClean="0"/>
              <a:t>, which take account of contextual information.</a:t>
            </a:r>
          </a:p>
          <a:p>
            <a:r>
              <a:rPr lang="en-US" sz="2800" dirty="0" smtClean="0"/>
              <a:t>These are guesses about knowledge.</a:t>
            </a:r>
          </a:p>
          <a:p>
            <a:r>
              <a:rPr lang="en-US" sz="2800" dirty="0" smtClean="0"/>
              <a:t>1. that is computable from physical context;</a:t>
            </a:r>
          </a:p>
          <a:p>
            <a:r>
              <a:rPr lang="en-US" sz="2800" dirty="0" smtClean="0"/>
              <a:t>2. that is available from what has already been said;</a:t>
            </a:r>
          </a:p>
          <a:p>
            <a:r>
              <a:rPr lang="en-US" sz="2800" dirty="0" smtClean="0"/>
              <a:t>3. that is available from background or common knowledge.</a:t>
            </a:r>
          </a:p>
        </p:txBody>
      </p:sp>
    </p:spTree>
    <p:extLst>
      <p:ext uri="{BB962C8B-B14F-4D97-AF65-F5344CB8AC3E}">
        <p14:creationId xmlns:p14="http://schemas.microsoft.com/office/powerpoint/2010/main" val="22524089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look at page 198 or 199</a:t>
            </a:r>
            <a:endParaRPr lang="en-US" dirty="0"/>
          </a:p>
        </p:txBody>
      </p:sp>
      <p:sp>
        <p:nvSpPr>
          <p:cNvPr id="3" name="Content Placeholder 2"/>
          <p:cNvSpPr>
            <a:spLocks noGrp="1"/>
          </p:cNvSpPr>
          <p:nvPr>
            <p:ph idx="1"/>
          </p:nvPr>
        </p:nvSpPr>
        <p:spPr/>
        <p:txBody>
          <a:bodyPr/>
          <a:lstStyle/>
          <a:p>
            <a:r>
              <a:rPr lang="en-US" dirty="0" smtClean="0"/>
              <a:t>P198 (7.36)</a:t>
            </a:r>
          </a:p>
          <a:p>
            <a:r>
              <a:rPr lang="en-US" dirty="0" smtClean="0"/>
              <a:t>P199 (7.37)</a:t>
            </a:r>
            <a:endParaRPr lang="en-US" dirty="0"/>
          </a:p>
        </p:txBody>
      </p:sp>
    </p:spTree>
    <p:extLst>
      <p:ext uri="{BB962C8B-B14F-4D97-AF65-F5344CB8AC3E}">
        <p14:creationId xmlns:p14="http://schemas.microsoft.com/office/powerpoint/2010/main" val="3364086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Discourse as context</a:t>
            </a:r>
            <a:endParaRPr lang="en-US" dirty="0"/>
          </a:p>
        </p:txBody>
      </p:sp>
      <p:sp>
        <p:nvSpPr>
          <p:cNvPr id="3" name="Content Placeholder 2"/>
          <p:cNvSpPr>
            <a:spLocks noGrp="1"/>
          </p:cNvSpPr>
          <p:nvPr>
            <p:ph idx="1"/>
          </p:nvPr>
        </p:nvSpPr>
        <p:spPr>
          <a:xfrm>
            <a:off x="1295401" y="2385391"/>
            <a:ext cx="9601195" cy="4240695"/>
          </a:xfrm>
        </p:spPr>
        <p:txBody>
          <a:bodyPr>
            <a:normAutofit/>
          </a:bodyPr>
          <a:lstStyle/>
          <a:p>
            <a:r>
              <a:rPr lang="en-US" sz="2800" dirty="0" smtClean="0"/>
              <a:t>Discourse (the actual communication) is also context for each utterance</a:t>
            </a:r>
          </a:p>
          <a:p>
            <a:r>
              <a:rPr lang="en-US" sz="2800" dirty="0" smtClean="0"/>
              <a:t>Phone calls where you can only hear some of the conversation</a:t>
            </a:r>
          </a:p>
          <a:p>
            <a:r>
              <a:rPr lang="en-US" sz="2800" dirty="0" smtClean="0"/>
              <a:t>How my daughters understand some of our Tibetan</a:t>
            </a:r>
          </a:p>
          <a:p>
            <a:r>
              <a:rPr lang="en-US" sz="2800" dirty="0" smtClean="0"/>
              <a:t>Ronan did.</a:t>
            </a:r>
          </a:p>
          <a:p>
            <a:r>
              <a:rPr lang="en-US" sz="2800" dirty="0" smtClean="0"/>
              <a:t>Me too.</a:t>
            </a:r>
          </a:p>
          <a:p>
            <a:r>
              <a:rPr lang="en-US" sz="2800" dirty="0" smtClean="0"/>
              <a:t>The preceding sentences license certain interpretations</a:t>
            </a:r>
            <a:endParaRPr lang="en-US" sz="2800" dirty="0"/>
          </a:p>
        </p:txBody>
      </p:sp>
    </p:spTree>
    <p:extLst>
      <p:ext uri="{BB962C8B-B14F-4D97-AF65-F5344CB8AC3E}">
        <p14:creationId xmlns:p14="http://schemas.microsoft.com/office/powerpoint/2010/main" val="2199291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8713" y="1060174"/>
            <a:ext cx="9597884" cy="4815694"/>
          </a:xfrm>
        </p:spPr>
        <p:txBody>
          <a:bodyPr>
            <a:normAutofit/>
          </a:bodyPr>
          <a:lstStyle/>
          <a:p>
            <a:r>
              <a:rPr lang="en-US" sz="3600" dirty="0" smtClean="0"/>
              <a:t>As conversation progresses the topic changes</a:t>
            </a:r>
          </a:p>
          <a:p>
            <a:r>
              <a:rPr lang="en-US" sz="3600" dirty="0" smtClean="0"/>
              <a:t>This notion of what you are talking about, or discourse topic.</a:t>
            </a:r>
          </a:p>
          <a:p>
            <a:r>
              <a:rPr lang="en-US" sz="3600" dirty="0" smtClean="0"/>
              <a:t>7.36</a:t>
            </a:r>
          </a:p>
          <a:p>
            <a:r>
              <a:rPr lang="en-US" sz="3600" dirty="0" smtClean="0"/>
              <a:t>7.37</a:t>
            </a:r>
          </a:p>
          <a:p>
            <a:r>
              <a:rPr lang="en-US" sz="3600" dirty="0" smtClean="0"/>
              <a:t>Listeners add their own inferences and interpretations</a:t>
            </a:r>
            <a:endParaRPr lang="en-US" sz="3600" dirty="0"/>
          </a:p>
        </p:txBody>
      </p:sp>
    </p:spTree>
    <p:extLst>
      <p:ext uri="{BB962C8B-B14F-4D97-AF65-F5344CB8AC3E}">
        <p14:creationId xmlns:p14="http://schemas.microsoft.com/office/powerpoint/2010/main" val="2949068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knowledge as context</a:t>
            </a:r>
            <a:endParaRPr lang="en-US" dirty="0"/>
          </a:p>
        </p:txBody>
      </p:sp>
      <p:sp>
        <p:nvSpPr>
          <p:cNvPr id="3" name="Content Placeholder 2"/>
          <p:cNvSpPr>
            <a:spLocks noGrp="1"/>
          </p:cNvSpPr>
          <p:nvPr>
            <p:ph idx="1"/>
          </p:nvPr>
        </p:nvSpPr>
        <p:spPr>
          <a:xfrm>
            <a:off x="1295400" y="2556932"/>
            <a:ext cx="9995451" cy="3963138"/>
          </a:xfrm>
        </p:spPr>
        <p:txBody>
          <a:bodyPr>
            <a:normAutofit/>
          </a:bodyPr>
          <a:lstStyle/>
          <a:p>
            <a:r>
              <a:rPr lang="en-US" sz="2800" dirty="0" smtClean="0"/>
              <a:t>Background, common sense, encyclopedic, sociocultural, real-world knowledge.</a:t>
            </a:r>
          </a:p>
          <a:p>
            <a:r>
              <a:rPr lang="en-US" sz="2800" dirty="0" smtClean="0"/>
              <a:t>Knowledge the speaker calculates the listener has already. (by virtue of community membership.)</a:t>
            </a:r>
          </a:p>
          <a:p>
            <a:r>
              <a:rPr lang="en-US" sz="2800" dirty="0" smtClean="0"/>
              <a:t>Each community implies certain types of knowledge.</a:t>
            </a:r>
          </a:p>
          <a:p>
            <a:r>
              <a:rPr lang="en-US" sz="2800" dirty="0" smtClean="0"/>
              <a:t>7.38, 7.39</a:t>
            </a:r>
          </a:p>
          <a:p>
            <a:r>
              <a:rPr lang="en-US" sz="2800" dirty="0" smtClean="0"/>
              <a:t>Implication and inference both rely on cultural knowledge…</a:t>
            </a:r>
          </a:p>
          <a:p>
            <a:endParaRPr lang="en-US" dirty="0"/>
          </a:p>
        </p:txBody>
      </p:sp>
    </p:spTree>
    <p:extLst>
      <p:ext uri="{BB962C8B-B14F-4D97-AF65-F5344CB8AC3E}">
        <p14:creationId xmlns:p14="http://schemas.microsoft.com/office/powerpoint/2010/main" val="32423775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9442" y="768625"/>
            <a:ext cx="10084905" cy="5552661"/>
          </a:xfrm>
        </p:spPr>
        <p:txBody>
          <a:bodyPr/>
          <a:lstStyle/>
          <a:p>
            <a:r>
              <a:rPr lang="en-US" sz="3600" dirty="0" smtClean="0"/>
              <a:t>Common ground– communal common ground and personal common ground—shared knowledge and presuppositions.</a:t>
            </a:r>
          </a:p>
          <a:p>
            <a:r>
              <a:rPr lang="en-US" sz="3600" dirty="0" smtClean="0"/>
              <a:t>John chased the dog with a stick.</a:t>
            </a:r>
          </a:p>
          <a:p>
            <a:r>
              <a:rPr lang="en-US" sz="3600" dirty="0" smtClean="0"/>
              <a:t>(adding VP in English can cause ambiguity).</a:t>
            </a:r>
          </a:p>
          <a:p>
            <a:r>
              <a:rPr lang="en-US" sz="3600" dirty="0" smtClean="0"/>
              <a:t>7.42</a:t>
            </a:r>
          </a:p>
          <a:p>
            <a:r>
              <a:rPr lang="en-US" sz="3600" dirty="0" smtClean="0"/>
              <a:t>I like ice cream more than you, daddy.</a:t>
            </a:r>
          </a:p>
          <a:p>
            <a:r>
              <a:rPr lang="en-US" sz="3600" dirty="0" smtClean="0"/>
              <a:t>A woman gives birth in the UK every 48 seconds.</a:t>
            </a:r>
          </a:p>
          <a:p>
            <a:endParaRPr lang="en-US" dirty="0" smtClean="0"/>
          </a:p>
          <a:p>
            <a:endParaRPr lang="en-US" dirty="0"/>
          </a:p>
        </p:txBody>
      </p:sp>
    </p:spTree>
    <p:extLst>
      <p:ext uri="{BB962C8B-B14F-4D97-AF65-F5344CB8AC3E}">
        <p14:creationId xmlns:p14="http://schemas.microsoft.com/office/powerpoint/2010/main" val="2065223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idx="1"/>
          </p:nvPr>
        </p:nvSpPr>
        <p:spPr>
          <a:xfrm>
            <a:off x="646112" y="1333500"/>
            <a:ext cx="10936288" cy="5308600"/>
          </a:xfrm>
        </p:spPr>
        <p:txBody>
          <a:bodyPr/>
          <a:lstStyle/>
          <a:p>
            <a:r>
              <a:rPr lang="en-US" dirty="0" smtClean="0"/>
              <a:t>Chapter 1: semantics, semiotics, definitions theory, utterance, propositions, reference, sense, pragmatics, sentence vs speaker meaning.</a:t>
            </a:r>
          </a:p>
          <a:p>
            <a:r>
              <a:rPr lang="en-US" dirty="0" smtClean="0"/>
              <a:t>Chapter 2: denoting, referring, non-referring, constant vs variable, referents and extensions, names, Ns and NPs, mental representation, concepts, necessary and sufficient conditions, prototypes, linguistic relativity, </a:t>
            </a:r>
          </a:p>
          <a:p>
            <a:r>
              <a:rPr lang="en-US" dirty="0" smtClean="0"/>
              <a:t>Chapter 3: word meaning, lexemes, </a:t>
            </a:r>
            <a:r>
              <a:rPr lang="en-US" dirty="0" err="1" smtClean="0"/>
              <a:t>wordhood</a:t>
            </a:r>
            <a:r>
              <a:rPr lang="en-US" dirty="0" smtClean="0"/>
              <a:t>, Zeugma, sense relations, lexical relations of homonymy, polysemy, synonymy, </a:t>
            </a:r>
            <a:r>
              <a:rPr lang="en-US" dirty="0" err="1" smtClean="0"/>
              <a:t>antonymy</a:t>
            </a:r>
            <a:r>
              <a:rPr lang="en-US" dirty="0" smtClean="0"/>
              <a:t>, hyponymy, </a:t>
            </a:r>
            <a:r>
              <a:rPr lang="en-US" dirty="0" err="1" smtClean="0"/>
              <a:t>meronymy</a:t>
            </a:r>
            <a:r>
              <a:rPr lang="en-US" dirty="0" smtClean="0"/>
              <a:t>, derivations, color terms, etc.</a:t>
            </a:r>
          </a:p>
          <a:p>
            <a:r>
              <a:rPr lang="en-US" dirty="0" smtClean="0"/>
              <a:t>Chapter 4</a:t>
            </a:r>
          </a:p>
          <a:p>
            <a:r>
              <a:rPr lang="en-US" dirty="0" smtClean="0"/>
              <a:t>Chapter </a:t>
            </a:r>
            <a:r>
              <a:rPr lang="en-US" dirty="0" smtClean="0"/>
              <a:t>5</a:t>
            </a:r>
          </a:p>
          <a:p>
            <a:r>
              <a:rPr lang="en-US" dirty="0" smtClean="0"/>
              <a:t>Chapter 6</a:t>
            </a:r>
            <a:endParaRPr lang="en-US" dirty="0"/>
          </a:p>
        </p:txBody>
      </p:sp>
    </p:spTree>
    <p:extLst>
      <p:ext uri="{BB962C8B-B14F-4D97-AF65-F5344CB8AC3E}">
        <p14:creationId xmlns:p14="http://schemas.microsoft.com/office/powerpoint/2010/main" val="1878274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 a huge metal fan</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24712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That’s a </a:t>
            </a:r>
            <a:r>
              <a:rPr lang="en-US" dirty="0" err="1" smtClean="0"/>
              <a:t>rockin</a:t>
            </a:r>
            <a:r>
              <a:rPr lang="en-US" dirty="0" smtClean="0"/>
              <a:t>’ horse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25748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hit the man with a dog.</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61051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Mutual Knowledge</a:t>
            </a:r>
            <a:endParaRPr lang="en-US" dirty="0"/>
          </a:p>
        </p:txBody>
      </p:sp>
      <p:sp>
        <p:nvSpPr>
          <p:cNvPr id="3" name="Content Placeholder 2"/>
          <p:cNvSpPr>
            <a:spLocks noGrp="1"/>
          </p:cNvSpPr>
          <p:nvPr>
            <p:ph idx="1"/>
          </p:nvPr>
        </p:nvSpPr>
        <p:spPr/>
        <p:txBody>
          <a:bodyPr/>
          <a:lstStyle/>
          <a:p>
            <a:r>
              <a:rPr lang="en-US" sz="3200" dirty="0" smtClean="0"/>
              <a:t>The philosophical notion is too strong and leads to endless loops</a:t>
            </a:r>
          </a:p>
          <a:p>
            <a:endParaRPr lang="en-US" sz="3200" dirty="0"/>
          </a:p>
          <a:p>
            <a:r>
              <a:rPr lang="en-US" sz="3200" dirty="0" smtClean="0"/>
              <a:t>Background knowledge and AI—using scripts</a:t>
            </a:r>
          </a:p>
          <a:p>
            <a:endParaRPr lang="en-US" dirty="0"/>
          </a:p>
        </p:txBody>
      </p:sp>
    </p:spTree>
    <p:extLst>
      <p:ext uri="{BB962C8B-B14F-4D97-AF65-F5344CB8AC3E}">
        <p14:creationId xmlns:p14="http://schemas.microsoft.com/office/powerpoint/2010/main" val="1234690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Structure</a:t>
            </a:r>
            <a:endParaRPr lang="en-US" dirty="0"/>
          </a:p>
        </p:txBody>
      </p:sp>
      <p:sp>
        <p:nvSpPr>
          <p:cNvPr id="3" name="Content Placeholder 2"/>
          <p:cNvSpPr>
            <a:spLocks noGrp="1"/>
          </p:cNvSpPr>
          <p:nvPr>
            <p:ph idx="1"/>
          </p:nvPr>
        </p:nvSpPr>
        <p:spPr/>
        <p:txBody>
          <a:bodyPr/>
          <a:lstStyle/>
          <a:p>
            <a:r>
              <a:rPr lang="en-US" dirty="0" smtClean="0"/>
              <a:t>Speakers make estimations about what the listener knows.</a:t>
            </a:r>
          </a:p>
          <a:p>
            <a:r>
              <a:rPr lang="en-US" dirty="0" smtClean="0"/>
              <a:t>How are these guesses </a:t>
            </a:r>
            <a:r>
              <a:rPr lang="en-US" dirty="0" err="1" smtClean="0"/>
              <a:t>grammaticalized</a:t>
            </a:r>
            <a:r>
              <a:rPr lang="en-US" dirty="0" smtClean="0"/>
              <a:t>?</a:t>
            </a:r>
          </a:p>
          <a:p>
            <a:r>
              <a:rPr lang="en-US" dirty="0" smtClean="0"/>
              <a:t>Speakers package their utterances based on this estimated knowledge</a:t>
            </a:r>
          </a:p>
          <a:p>
            <a:r>
              <a:rPr lang="en-US" dirty="0" smtClean="0"/>
              <a:t>This is called information structure or thematic structure.</a:t>
            </a:r>
          </a:p>
          <a:p>
            <a:r>
              <a:rPr lang="en-US" dirty="0" smtClean="0"/>
              <a:t>Commonly speakers make a distinction between “given” knowledge (that they refer to or repeat) and “new” knowledge that they are introducing.</a:t>
            </a:r>
            <a:endParaRPr lang="en-US" dirty="0"/>
          </a:p>
        </p:txBody>
      </p:sp>
    </p:spTree>
    <p:extLst>
      <p:ext uri="{BB962C8B-B14F-4D97-AF65-F5344CB8AC3E}">
        <p14:creationId xmlns:p14="http://schemas.microsoft.com/office/powerpoint/2010/main" val="903416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95384"/>
            <a:ext cx="9601196" cy="1303867"/>
          </a:xfrm>
        </p:spPr>
        <p:txBody>
          <a:bodyPr/>
          <a:lstStyle/>
          <a:p>
            <a:r>
              <a:rPr lang="en-US" dirty="0" smtClean="0"/>
              <a:t>Information status of nominals</a:t>
            </a:r>
            <a:endParaRPr lang="en-US" dirty="0"/>
          </a:p>
        </p:txBody>
      </p:sp>
      <p:sp>
        <p:nvSpPr>
          <p:cNvPr id="3" name="Content Placeholder 2"/>
          <p:cNvSpPr>
            <a:spLocks noGrp="1"/>
          </p:cNvSpPr>
          <p:nvPr>
            <p:ph idx="1"/>
          </p:nvPr>
        </p:nvSpPr>
        <p:spPr/>
        <p:txBody>
          <a:bodyPr/>
          <a:lstStyle/>
          <a:p>
            <a:r>
              <a:rPr lang="en-US" sz="2800" dirty="0" smtClean="0"/>
              <a:t>Use of articles </a:t>
            </a:r>
          </a:p>
          <a:p>
            <a:r>
              <a:rPr lang="en-US" sz="2800" dirty="0" err="1">
                <a:sym typeface="Wingdings" panose="05000000000000000000" pitchFamily="2" charset="2"/>
              </a:rPr>
              <a:t>a</a:t>
            </a:r>
            <a:r>
              <a:rPr lang="en-US" sz="2800" dirty="0" err="1" smtClean="0">
                <a:sym typeface="Wingdings" panose="05000000000000000000" pitchFamily="2" charset="2"/>
              </a:rPr>
              <a:t>thethat</a:t>
            </a:r>
            <a:r>
              <a:rPr lang="en-US" sz="2800" dirty="0" smtClean="0">
                <a:sym typeface="Wingdings" panose="05000000000000000000" pitchFamily="2" charset="2"/>
              </a:rPr>
              <a:t>, it, </a:t>
            </a:r>
            <a:r>
              <a:rPr lang="en-US" sz="2800" dirty="0" err="1" smtClean="0">
                <a:sym typeface="Wingdings" panose="05000000000000000000" pitchFamily="2" charset="2"/>
              </a:rPr>
              <a:t>etc.might</a:t>
            </a:r>
            <a:r>
              <a:rPr lang="en-US" sz="2800" dirty="0" smtClean="0">
                <a:sym typeface="Wingdings" panose="05000000000000000000" pitchFamily="2" charset="2"/>
              </a:rPr>
              <a:t> need to be reintroduced. </a:t>
            </a:r>
          </a:p>
          <a:p>
            <a:r>
              <a:rPr lang="en-US" sz="2800" dirty="0" smtClean="0">
                <a:sym typeface="Wingdings" panose="05000000000000000000" pitchFamily="2" charset="2"/>
              </a:rPr>
              <a:t>5.54 </a:t>
            </a:r>
            <a:r>
              <a:rPr lang="en-US" sz="2800" dirty="0" err="1" smtClean="0">
                <a:sym typeface="Wingdings" panose="05000000000000000000" pitchFamily="2" charset="2"/>
              </a:rPr>
              <a:t>Givenness</a:t>
            </a:r>
            <a:r>
              <a:rPr lang="en-US" sz="2800" dirty="0" smtClean="0">
                <a:sym typeface="Wingdings" panose="05000000000000000000" pitchFamily="2" charset="2"/>
              </a:rPr>
              <a:t> Hierarchy</a:t>
            </a:r>
          </a:p>
          <a:p>
            <a:r>
              <a:rPr lang="en-US" sz="2800" dirty="0" smtClean="0">
                <a:sym typeface="Wingdings" panose="05000000000000000000" pitchFamily="2" charset="2"/>
              </a:rPr>
              <a:t>Anaphora, anaphoric pronoun</a:t>
            </a:r>
          </a:p>
          <a:p>
            <a:r>
              <a:rPr lang="en-US" sz="2800" dirty="0" smtClean="0">
                <a:sym typeface="Wingdings" panose="05000000000000000000" pitchFamily="2" charset="2"/>
              </a:rPr>
              <a:t>Similar to deictic pronouns—must be maximally accessible</a:t>
            </a: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19969625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and topic</a:t>
            </a:r>
            <a:endParaRPr lang="en-US" dirty="0"/>
          </a:p>
        </p:txBody>
      </p:sp>
      <p:sp>
        <p:nvSpPr>
          <p:cNvPr id="3" name="Content Placeholder 2"/>
          <p:cNvSpPr>
            <a:spLocks noGrp="1"/>
          </p:cNvSpPr>
          <p:nvPr>
            <p:ph idx="1"/>
          </p:nvPr>
        </p:nvSpPr>
        <p:spPr>
          <a:xfrm>
            <a:off x="1295401" y="2001078"/>
            <a:ext cx="9601196" cy="4094922"/>
          </a:xfrm>
        </p:spPr>
        <p:txBody>
          <a:bodyPr>
            <a:normAutofit fontScale="92500"/>
          </a:bodyPr>
          <a:lstStyle/>
          <a:p>
            <a:r>
              <a:rPr lang="en-US" sz="2600" dirty="0" smtClean="0"/>
              <a:t>Intonation in English also marks information structure.</a:t>
            </a:r>
          </a:p>
          <a:p>
            <a:r>
              <a:rPr lang="en-US" sz="2600" dirty="0" smtClean="0"/>
              <a:t>Assignment of primary stress can bring prominence to parts of sentence.</a:t>
            </a:r>
          </a:p>
          <a:p>
            <a:r>
              <a:rPr lang="en-US" sz="2600" dirty="0" smtClean="0"/>
              <a:t>This strategy allows to the speaker to split the sentence into two parts, the important (prominent) part [FOCUS], and the rest.</a:t>
            </a:r>
          </a:p>
          <a:p>
            <a:r>
              <a:rPr lang="en-US" sz="2600" dirty="0" smtClean="0"/>
              <a:t>To introduce new info, or to contrast and clarify</a:t>
            </a:r>
          </a:p>
          <a:p>
            <a:r>
              <a:rPr lang="en-US" sz="2600" dirty="0" smtClean="0"/>
              <a:t>Somali grammatically marks focus with morphemes.</a:t>
            </a:r>
          </a:p>
          <a:p>
            <a:r>
              <a:rPr lang="en-US" sz="2600" dirty="0" smtClean="0"/>
              <a:t>Tibetan uses “</a:t>
            </a:r>
            <a:r>
              <a:rPr lang="en-US" sz="2600" dirty="0" err="1" smtClean="0"/>
              <a:t>ni</a:t>
            </a:r>
            <a:r>
              <a:rPr lang="en-US" sz="2600" dirty="0" smtClean="0"/>
              <a:t>” (in written).</a:t>
            </a:r>
          </a:p>
          <a:p>
            <a:r>
              <a:rPr lang="en-US" sz="2600" dirty="0" smtClean="0"/>
              <a:t>Clefts and pseudo clefts in English</a:t>
            </a:r>
          </a:p>
          <a:p>
            <a:endParaRPr lang="en-US" dirty="0" smtClean="0"/>
          </a:p>
          <a:p>
            <a:endParaRPr lang="en-US" dirty="0"/>
          </a:p>
        </p:txBody>
      </p:sp>
    </p:spTree>
    <p:extLst>
      <p:ext uri="{BB962C8B-B14F-4D97-AF65-F5344CB8AC3E}">
        <p14:creationId xmlns:p14="http://schemas.microsoft.com/office/powerpoint/2010/main" val="295242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900" y="800100"/>
            <a:ext cx="9664697" cy="5075768"/>
          </a:xfrm>
        </p:spPr>
        <p:txBody>
          <a:bodyPr>
            <a:normAutofit/>
          </a:bodyPr>
          <a:lstStyle/>
          <a:p>
            <a:r>
              <a:rPr lang="en-US" sz="3200" dirty="0" smtClean="0"/>
              <a:t>Discourse topic is a general notion among participants of what they are currently discussing.</a:t>
            </a:r>
          </a:p>
          <a:p>
            <a:r>
              <a:rPr lang="en-US" sz="3200" dirty="0" smtClean="0"/>
              <a:t>Variety of strategies to maintain topic. Adds coherence and cohesion to topic.</a:t>
            </a:r>
          </a:p>
          <a:p>
            <a:r>
              <a:rPr lang="en-US" sz="3200" dirty="0" smtClean="0"/>
              <a:t>Sentence topic in Japanese is marked by </a:t>
            </a:r>
            <a:r>
              <a:rPr lang="en-US" sz="3200" dirty="0" err="1" smtClean="0"/>
              <a:t>wa</a:t>
            </a:r>
            <a:r>
              <a:rPr lang="en-US" sz="3200" dirty="0" smtClean="0"/>
              <a:t>.</a:t>
            </a:r>
          </a:p>
          <a:p>
            <a:r>
              <a:rPr lang="en-US" sz="3200" dirty="0" smtClean="0"/>
              <a:t>Chinese uses sentence position.</a:t>
            </a:r>
          </a:p>
          <a:p>
            <a:r>
              <a:rPr lang="en-US" sz="3200" dirty="0" smtClean="0"/>
              <a:t>Li and Thompson identify 4 kinds of languages in topic strategies used.</a:t>
            </a:r>
            <a:endParaRPr lang="en-US" sz="3200" dirty="0"/>
          </a:p>
        </p:txBody>
      </p:sp>
    </p:spTree>
    <p:extLst>
      <p:ext uri="{BB962C8B-B14F-4D97-AF65-F5344CB8AC3E}">
        <p14:creationId xmlns:p14="http://schemas.microsoft.com/office/powerpoint/2010/main" val="1556957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4302" y="647700"/>
            <a:ext cx="9601196" cy="558799"/>
          </a:xfrm>
        </p:spPr>
        <p:txBody>
          <a:bodyPr>
            <a:normAutofit fontScale="90000"/>
          </a:bodyPr>
          <a:lstStyle/>
          <a:p>
            <a:r>
              <a:rPr lang="en-US" dirty="0" smtClean="0"/>
              <a:t>Inference</a:t>
            </a:r>
            <a:endParaRPr lang="en-US" dirty="0"/>
          </a:p>
        </p:txBody>
      </p:sp>
      <p:sp>
        <p:nvSpPr>
          <p:cNvPr id="3" name="Content Placeholder 2"/>
          <p:cNvSpPr>
            <a:spLocks noGrp="1"/>
          </p:cNvSpPr>
          <p:nvPr>
            <p:ph idx="1"/>
          </p:nvPr>
        </p:nvSpPr>
        <p:spPr>
          <a:xfrm>
            <a:off x="1085850" y="1295399"/>
            <a:ext cx="10198100" cy="4673600"/>
          </a:xfrm>
        </p:spPr>
        <p:txBody>
          <a:bodyPr>
            <a:normAutofit fontScale="92500"/>
          </a:bodyPr>
          <a:lstStyle/>
          <a:p>
            <a:r>
              <a:rPr lang="en-US" sz="3200" dirty="0" err="1" smtClean="0"/>
              <a:t>Anaphora</a:t>
            </a:r>
            <a:r>
              <a:rPr lang="en-US" sz="3200" dirty="0" err="1" smtClean="0">
                <a:sym typeface="Wingdings" panose="05000000000000000000" pitchFamily="2" charset="2"/>
              </a:rPr>
              <a:t>is</a:t>
            </a:r>
            <a:r>
              <a:rPr lang="en-US" sz="3200" dirty="0" smtClean="0">
                <a:sym typeface="Wingdings" panose="05000000000000000000" pitchFamily="2" charset="2"/>
              </a:rPr>
              <a:t> </a:t>
            </a:r>
            <a:r>
              <a:rPr lang="en-US" sz="3200" dirty="0" err="1" smtClean="0">
                <a:sym typeface="Wingdings" panose="05000000000000000000" pitchFamily="2" charset="2"/>
              </a:rPr>
              <a:t>coreference</a:t>
            </a:r>
            <a:r>
              <a:rPr lang="en-US" sz="3200" dirty="0" smtClean="0">
                <a:sym typeface="Wingdings" panose="05000000000000000000" pitchFamily="2" charset="2"/>
              </a:rPr>
              <a:t>, that is both refer to the same entity</a:t>
            </a:r>
          </a:p>
          <a:p>
            <a:r>
              <a:rPr lang="en-US" sz="3200" dirty="0" smtClean="0">
                <a:sym typeface="Wingdings" panose="05000000000000000000" pitchFamily="2" charset="2"/>
              </a:rPr>
              <a:t>Could use different noun phrase, or anaphoric pronoun.</a:t>
            </a:r>
          </a:p>
          <a:p>
            <a:r>
              <a:rPr lang="en-US" sz="3200" dirty="0" smtClean="0">
                <a:sym typeface="Wingdings" panose="05000000000000000000" pitchFamily="2" charset="2"/>
              </a:rPr>
              <a:t>Interpreting anaphora across sentences often involves inference.</a:t>
            </a:r>
          </a:p>
          <a:p>
            <a:r>
              <a:rPr lang="en-US" sz="3200" dirty="0" smtClean="0">
                <a:sym typeface="Wingdings" panose="05000000000000000000" pitchFamily="2" charset="2"/>
              </a:rPr>
              <a:t>In 7.77 what is the antecedent?</a:t>
            </a:r>
          </a:p>
          <a:p>
            <a:r>
              <a:rPr lang="en-US" sz="3200" dirty="0" smtClean="0">
                <a:sym typeface="Wingdings" panose="05000000000000000000" pitchFamily="2" charset="2"/>
              </a:rPr>
              <a:t>Bridging inferences.</a:t>
            </a:r>
          </a:p>
          <a:p>
            <a:r>
              <a:rPr lang="en-US" sz="3200" dirty="0" smtClean="0">
                <a:sym typeface="Wingdings" panose="05000000000000000000" pitchFamily="2" charset="2"/>
              </a:rPr>
              <a:t>Speakers rely on listener inferences and speak less explicitly. 7.79, 7.8</a:t>
            </a: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25497184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639233"/>
            <a:ext cx="9601196" cy="821268"/>
          </a:xfrm>
        </p:spPr>
        <p:txBody>
          <a:bodyPr>
            <a:normAutofit/>
          </a:bodyPr>
          <a:lstStyle/>
          <a:p>
            <a:r>
              <a:rPr lang="en-US" dirty="0" smtClean="0"/>
              <a:t>Conversational </a:t>
            </a:r>
            <a:r>
              <a:rPr lang="en-US" dirty="0" err="1" smtClean="0"/>
              <a:t>Implicature</a:t>
            </a:r>
            <a:endParaRPr lang="en-US" dirty="0"/>
          </a:p>
        </p:txBody>
      </p:sp>
      <p:sp>
        <p:nvSpPr>
          <p:cNvPr id="3" name="Content Placeholder 2"/>
          <p:cNvSpPr>
            <a:spLocks noGrp="1"/>
          </p:cNvSpPr>
          <p:nvPr>
            <p:ph idx="1"/>
          </p:nvPr>
        </p:nvSpPr>
        <p:spPr>
          <a:xfrm>
            <a:off x="1092200" y="1460501"/>
            <a:ext cx="10172699" cy="4698999"/>
          </a:xfrm>
        </p:spPr>
        <p:txBody>
          <a:bodyPr>
            <a:normAutofit/>
          </a:bodyPr>
          <a:lstStyle/>
          <a:p>
            <a:r>
              <a:rPr lang="en-US" sz="2800" dirty="0" smtClean="0"/>
              <a:t>H. Paul Grice</a:t>
            </a:r>
          </a:p>
          <a:p>
            <a:r>
              <a:rPr lang="en-US" sz="2800" dirty="0" smtClean="0"/>
              <a:t>Grice’s Co-operative Principle</a:t>
            </a:r>
          </a:p>
          <a:p>
            <a:r>
              <a:rPr lang="en-US" sz="2800" dirty="0" smtClean="0"/>
              <a:t>Make your contribution such as is required, at the stage at which is occurs, by the accepted purpose or direction of the talk exchange in which you are engaged. </a:t>
            </a:r>
          </a:p>
          <a:p>
            <a:r>
              <a:rPr lang="en-US" sz="2800" dirty="0" smtClean="0"/>
              <a:t>A tacit agreement, allows for assumptions about each other’s goals and strategies. </a:t>
            </a:r>
          </a:p>
          <a:p>
            <a:r>
              <a:rPr lang="en-US" sz="2800" dirty="0"/>
              <a:t>Even when speaker and listener are at odds they usually co-operate on a communicative level</a:t>
            </a:r>
            <a:r>
              <a:rPr lang="en-US" sz="2800" dirty="0" smtClean="0"/>
              <a:t>.</a:t>
            </a:r>
            <a:endParaRPr lang="en-US" sz="2800" dirty="0"/>
          </a:p>
        </p:txBody>
      </p:sp>
    </p:spTree>
    <p:extLst>
      <p:ext uri="{BB962C8B-B14F-4D97-AF65-F5344CB8AC3E}">
        <p14:creationId xmlns:p14="http://schemas.microsoft.com/office/powerpoint/2010/main" val="90174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4400" dirty="0" smtClean="0"/>
              <a:t>“In Florida they call me Jeb, because I earned it… they call me Veto Corleone.”</a:t>
            </a:r>
          </a:p>
          <a:p>
            <a:endParaRPr lang="en-US" dirty="0"/>
          </a:p>
        </p:txBody>
      </p:sp>
    </p:spTree>
    <p:extLst>
      <p:ext uri="{BB962C8B-B14F-4D97-AF65-F5344CB8AC3E}">
        <p14:creationId xmlns:p14="http://schemas.microsoft.com/office/powerpoint/2010/main" val="3614453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Yesterday, at my house…</a:t>
            </a:r>
            <a:endParaRPr lang="en-US" dirty="0"/>
          </a:p>
        </p:txBody>
      </p:sp>
      <p:sp>
        <p:nvSpPr>
          <p:cNvPr id="3" name="Content Placeholder 2"/>
          <p:cNvSpPr>
            <a:spLocks noGrp="1"/>
          </p:cNvSpPr>
          <p:nvPr>
            <p:ph idx="1"/>
          </p:nvPr>
        </p:nvSpPr>
        <p:spPr/>
        <p:txBody>
          <a:bodyPr/>
          <a:lstStyle/>
          <a:p>
            <a:r>
              <a:rPr lang="en-US" dirty="0" smtClean="0"/>
              <a:t>While Gabrielle was in my office playing a game on my phone…</a:t>
            </a:r>
          </a:p>
          <a:p>
            <a:r>
              <a:rPr lang="en-US" dirty="0" smtClean="0"/>
              <a:t>Kelly:  “Gabrielle, what are you doing?”</a:t>
            </a:r>
          </a:p>
          <a:p>
            <a:r>
              <a:rPr lang="en-US" dirty="0" smtClean="0"/>
              <a:t>Gabrielle: “I’m in dad’s office.”</a:t>
            </a:r>
          </a:p>
          <a:p>
            <a:endParaRPr lang="en-US" dirty="0"/>
          </a:p>
          <a:p>
            <a:r>
              <a:rPr lang="en-US" dirty="0" smtClean="0"/>
              <a:t>Discuss</a:t>
            </a:r>
            <a:endParaRPr lang="en-US" dirty="0"/>
          </a:p>
        </p:txBody>
      </p:sp>
    </p:spTree>
    <p:extLst>
      <p:ext uri="{BB962C8B-B14F-4D97-AF65-F5344CB8AC3E}">
        <p14:creationId xmlns:p14="http://schemas.microsoft.com/office/powerpoint/2010/main" val="3237157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Kroeger, 155</a:t>
            </a:r>
            <a:endParaRPr lang="en-US" dirty="0"/>
          </a:p>
        </p:txBody>
      </p:sp>
      <p:sp>
        <p:nvSpPr>
          <p:cNvPr id="3" name="Content Placeholder 2"/>
          <p:cNvSpPr>
            <a:spLocks noGrp="1"/>
          </p:cNvSpPr>
          <p:nvPr>
            <p:ph idx="1"/>
          </p:nvPr>
        </p:nvSpPr>
        <p:spPr>
          <a:xfrm>
            <a:off x="800100" y="2285999"/>
            <a:ext cx="10744200" cy="3835401"/>
          </a:xfrm>
        </p:spPr>
        <p:txBody>
          <a:bodyPr>
            <a:noAutofit/>
          </a:bodyPr>
          <a:lstStyle/>
          <a:p>
            <a:r>
              <a:rPr lang="en-US" sz="3200" dirty="0" smtClean="0"/>
              <a:t>A captain and his mate have a long-term quarrel. The mate drinks more rum than is good for him, and the captain is determined not to tolerate this behavior any longer. When the mate is drunk again, the captain writes in his logbook “Today, 11</a:t>
            </a:r>
            <a:r>
              <a:rPr lang="en-US" sz="3200" baseline="30000" dirty="0" smtClean="0"/>
              <a:t>th</a:t>
            </a:r>
            <a:r>
              <a:rPr lang="en-US" sz="3200" dirty="0" smtClean="0"/>
              <a:t> October, the mate is drunk.” When the mate reads this entry during his next watch, he gets angry. Then, after a short moment of reflection, he writes in the logbook: “Today, 14</a:t>
            </a:r>
            <a:r>
              <a:rPr lang="en-US" sz="3200" baseline="30000" dirty="0" smtClean="0"/>
              <a:t>th</a:t>
            </a:r>
            <a:r>
              <a:rPr lang="en-US" sz="3200" dirty="0" smtClean="0"/>
              <a:t> October, the captain is not drunk.”</a:t>
            </a:r>
            <a:endParaRPr lang="en-US" sz="3200" dirty="0"/>
          </a:p>
        </p:txBody>
      </p:sp>
    </p:spTree>
    <p:extLst>
      <p:ext uri="{BB962C8B-B14F-4D97-AF65-F5344CB8AC3E}">
        <p14:creationId xmlns:p14="http://schemas.microsoft.com/office/powerpoint/2010/main" val="229261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6700"/>
            <a:ext cx="11214100" cy="1244601"/>
          </a:xfrm>
        </p:spPr>
        <p:txBody>
          <a:bodyPr>
            <a:normAutofit/>
          </a:bodyPr>
          <a:lstStyle/>
          <a:p>
            <a:r>
              <a:rPr lang="en-US" dirty="0" smtClean="0"/>
              <a:t>Grice’s maxims of conversational cooperation</a:t>
            </a:r>
            <a:endParaRPr lang="en-US" dirty="0"/>
          </a:p>
        </p:txBody>
      </p:sp>
      <p:sp>
        <p:nvSpPr>
          <p:cNvPr id="3" name="Content Placeholder 2"/>
          <p:cNvSpPr>
            <a:spLocks noGrp="1"/>
          </p:cNvSpPr>
          <p:nvPr>
            <p:ph idx="1"/>
          </p:nvPr>
        </p:nvSpPr>
        <p:spPr>
          <a:xfrm>
            <a:off x="838200" y="1358900"/>
            <a:ext cx="10591800" cy="4902200"/>
          </a:xfrm>
        </p:spPr>
        <p:txBody>
          <a:bodyPr>
            <a:normAutofit/>
          </a:bodyPr>
          <a:lstStyle/>
          <a:p>
            <a:r>
              <a:rPr lang="en-US" sz="3200" dirty="0" smtClean="0"/>
              <a:t>They are not rules like ones we see in phonology or syntax, but descriptive statements, phrased as injunctions.</a:t>
            </a:r>
          </a:p>
          <a:p>
            <a:r>
              <a:rPr lang="en-US" sz="3200" dirty="0" smtClean="0"/>
              <a:t>THE MAXIM of QUALITY</a:t>
            </a:r>
          </a:p>
          <a:p>
            <a:r>
              <a:rPr lang="en-US" sz="3200" dirty="0" smtClean="0"/>
              <a:t>Try to make your contribution on that is true, i.e.</a:t>
            </a:r>
          </a:p>
          <a:p>
            <a:pPr marL="0" indent="0">
              <a:buNone/>
            </a:pPr>
            <a:r>
              <a:rPr lang="en-US" sz="3200" dirty="0"/>
              <a:t>	</a:t>
            </a:r>
            <a:r>
              <a:rPr lang="en-US" sz="3200" dirty="0" smtClean="0"/>
              <a:t>	1. Do not say what you believe is false</a:t>
            </a:r>
          </a:p>
          <a:p>
            <a:pPr marL="0" indent="0">
              <a:buNone/>
            </a:pPr>
            <a:r>
              <a:rPr lang="en-US" sz="3200" dirty="0"/>
              <a:t>	</a:t>
            </a:r>
            <a:r>
              <a:rPr lang="en-US" sz="3200" dirty="0" smtClean="0"/>
              <a:t>	2. Do not say that for which you lack adequate evidence</a:t>
            </a:r>
          </a:p>
        </p:txBody>
      </p:sp>
    </p:spTree>
    <p:extLst>
      <p:ext uri="{BB962C8B-B14F-4D97-AF65-F5344CB8AC3E}">
        <p14:creationId xmlns:p14="http://schemas.microsoft.com/office/powerpoint/2010/main" val="28753267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266701"/>
            <a:ext cx="9601196" cy="927100"/>
          </a:xfrm>
        </p:spPr>
        <p:txBody>
          <a:bodyPr/>
          <a:lstStyle/>
          <a:p>
            <a:r>
              <a:rPr lang="en-US" dirty="0" smtClean="0"/>
              <a:t>More maxims…</a:t>
            </a:r>
            <a:endParaRPr lang="en-US" dirty="0"/>
          </a:p>
        </p:txBody>
      </p:sp>
      <p:sp>
        <p:nvSpPr>
          <p:cNvPr id="3" name="Content Placeholder 2"/>
          <p:cNvSpPr>
            <a:spLocks noGrp="1"/>
          </p:cNvSpPr>
          <p:nvPr>
            <p:ph idx="1"/>
          </p:nvPr>
        </p:nvSpPr>
        <p:spPr>
          <a:xfrm>
            <a:off x="825500" y="1054100"/>
            <a:ext cx="10490200" cy="5207000"/>
          </a:xfrm>
        </p:spPr>
        <p:txBody>
          <a:bodyPr>
            <a:normAutofit/>
          </a:bodyPr>
          <a:lstStyle/>
          <a:p>
            <a:r>
              <a:rPr lang="en-US" sz="3600" dirty="0" smtClean="0"/>
              <a:t>MAXIM of QUANTITY</a:t>
            </a:r>
          </a:p>
          <a:p>
            <a:pPr lvl="2"/>
            <a:r>
              <a:rPr lang="en-US" sz="2800" dirty="0" smtClean="0"/>
              <a:t>1. Make your contribution as informative as is required (for the current purposes of the exchange)</a:t>
            </a:r>
          </a:p>
          <a:p>
            <a:pPr lvl="2"/>
            <a:r>
              <a:rPr lang="en-US" sz="2800" dirty="0" smtClean="0"/>
              <a:t>2. Do not make your contribution more informative than is required.</a:t>
            </a:r>
          </a:p>
          <a:p>
            <a:r>
              <a:rPr lang="en-US" sz="3600" dirty="0" smtClean="0"/>
              <a:t>MAXIM of RELEVANCE (RELATION)</a:t>
            </a:r>
          </a:p>
          <a:p>
            <a:pPr lvl="2"/>
            <a:r>
              <a:rPr lang="en-US" sz="2800" dirty="0" smtClean="0"/>
              <a:t>Make your contributions relevant.</a:t>
            </a:r>
          </a:p>
        </p:txBody>
      </p:sp>
    </p:spTree>
    <p:extLst>
      <p:ext uri="{BB962C8B-B14F-4D97-AF65-F5344CB8AC3E}">
        <p14:creationId xmlns:p14="http://schemas.microsoft.com/office/powerpoint/2010/main" val="190355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900" y="952500"/>
            <a:ext cx="9791697" cy="4923368"/>
          </a:xfrm>
        </p:spPr>
        <p:txBody>
          <a:bodyPr>
            <a:normAutofit/>
          </a:bodyPr>
          <a:lstStyle/>
          <a:p>
            <a:r>
              <a:rPr lang="en-US" sz="4000" dirty="0" smtClean="0"/>
              <a:t>MAXIM of MANNER</a:t>
            </a:r>
          </a:p>
          <a:p>
            <a:r>
              <a:rPr lang="en-US" sz="4000" dirty="0" smtClean="0"/>
              <a:t>Be perspicuous, and specifically:</a:t>
            </a:r>
          </a:p>
          <a:p>
            <a:pPr lvl="2"/>
            <a:r>
              <a:rPr lang="en-US" sz="3200" dirty="0" smtClean="0"/>
              <a:t>1. Avoid ambiguity</a:t>
            </a:r>
          </a:p>
          <a:p>
            <a:pPr lvl="2"/>
            <a:r>
              <a:rPr lang="en-US" sz="3200" dirty="0" smtClean="0"/>
              <a:t>2. Avoid obscurity</a:t>
            </a:r>
          </a:p>
          <a:p>
            <a:pPr lvl="2"/>
            <a:r>
              <a:rPr lang="en-US" sz="3200" dirty="0" smtClean="0"/>
              <a:t>3. Be brief</a:t>
            </a:r>
          </a:p>
          <a:p>
            <a:pPr lvl="2"/>
            <a:r>
              <a:rPr lang="en-US" sz="3200" dirty="0" smtClean="0"/>
              <a:t>4. Be orderly</a:t>
            </a:r>
            <a:endParaRPr lang="en-US" sz="3200" dirty="0"/>
          </a:p>
        </p:txBody>
      </p:sp>
    </p:spTree>
    <p:extLst>
      <p:ext uri="{BB962C8B-B14F-4D97-AF65-F5344CB8AC3E}">
        <p14:creationId xmlns:p14="http://schemas.microsoft.com/office/powerpoint/2010/main" val="20656947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2200" y="787400"/>
            <a:ext cx="9804397" cy="5088468"/>
          </a:xfrm>
        </p:spPr>
        <p:txBody>
          <a:bodyPr>
            <a:normAutofit/>
          </a:bodyPr>
          <a:lstStyle/>
          <a:p>
            <a:r>
              <a:rPr lang="en-US" sz="3200" dirty="0" smtClean="0"/>
              <a:t>These are all just assumptions that the listener has about the speaker, and may be wrong, but they are a baseline.</a:t>
            </a:r>
          </a:p>
          <a:p>
            <a:r>
              <a:rPr lang="en-US" sz="3200" dirty="0" smtClean="0"/>
              <a:t>7.83</a:t>
            </a:r>
          </a:p>
          <a:p>
            <a:r>
              <a:rPr lang="en-US" sz="3200" dirty="0" smtClean="0"/>
              <a:t>These </a:t>
            </a:r>
            <a:r>
              <a:rPr lang="en-US" sz="3200" dirty="0" err="1" smtClean="0"/>
              <a:t>implicatures</a:t>
            </a:r>
            <a:r>
              <a:rPr lang="en-US" sz="3200" dirty="0" smtClean="0"/>
              <a:t> are cancellable, or defeasible. More information may change their meaning.  </a:t>
            </a:r>
          </a:p>
          <a:p>
            <a:r>
              <a:rPr lang="en-US" sz="3200" dirty="0" smtClean="0"/>
              <a:t>This is quite different from </a:t>
            </a:r>
            <a:r>
              <a:rPr lang="en-US" sz="3200" dirty="0" smtClean="0"/>
              <a:t>entailments</a:t>
            </a:r>
            <a:r>
              <a:rPr lang="en-US" sz="3200" dirty="0" smtClean="0"/>
              <a:t>!</a:t>
            </a:r>
          </a:p>
          <a:p>
            <a:r>
              <a:rPr lang="en-US" sz="3200" dirty="0" smtClean="0"/>
              <a:t>Who ate all the pizza?  I ate one piece. </a:t>
            </a:r>
            <a:endParaRPr lang="en-US" sz="3200" dirty="0"/>
          </a:p>
        </p:txBody>
      </p:sp>
    </p:spTree>
    <p:extLst>
      <p:ext uri="{BB962C8B-B14F-4D97-AF65-F5344CB8AC3E}">
        <p14:creationId xmlns:p14="http://schemas.microsoft.com/office/powerpoint/2010/main" val="19854725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520700"/>
            <a:ext cx="9829797" cy="5355168"/>
          </a:xfrm>
        </p:spPr>
        <p:txBody>
          <a:bodyPr>
            <a:noAutofit/>
          </a:bodyPr>
          <a:lstStyle/>
          <a:p>
            <a:r>
              <a:rPr lang="en-US" sz="3200" dirty="0" smtClean="0"/>
              <a:t>These </a:t>
            </a:r>
            <a:r>
              <a:rPr lang="en-US" sz="3200" dirty="0" err="1" smtClean="0"/>
              <a:t>implicatures</a:t>
            </a:r>
            <a:r>
              <a:rPr lang="en-US" sz="3200" dirty="0" smtClean="0"/>
              <a:t> are </a:t>
            </a:r>
            <a:r>
              <a:rPr lang="en-US" sz="3200" dirty="0" err="1" smtClean="0"/>
              <a:t>reinforcible</a:t>
            </a:r>
            <a:r>
              <a:rPr lang="en-US" sz="3200" dirty="0" smtClean="0"/>
              <a:t> without causing redundancy.</a:t>
            </a:r>
          </a:p>
          <a:p>
            <a:r>
              <a:rPr lang="en-US" sz="3200" dirty="0" smtClean="0"/>
              <a:t>But entailments can seem redundant if reinforced.  </a:t>
            </a:r>
          </a:p>
          <a:p>
            <a:r>
              <a:rPr lang="en-US" sz="3200" dirty="0" smtClean="0"/>
              <a:t>I came first in the race and I won!</a:t>
            </a:r>
          </a:p>
          <a:p>
            <a:r>
              <a:rPr lang="en-US" sz="3200" dirty="0" smtClean="0"/>
              <a:t>Particularized Conversational </a:t>
            </a:r>
            <a:r>
              <a:rPr lang="en-US" sz="3200" dirty="0" err="1" smtClean="0"/>
              <a:t>Implicatures</a:t>
            </a:r>
            <a:r>
              <a:rPr lang="en-US" sz="3200" dirty="0" smtClean="0"/>
              <a:t> (PCIs)</a:t>
            </a:r>
          </a:p>
          <a:p>
            <a:r>
              <a:rPr lang="en-US" sz="3200" dirty="0" smtClean="0"/>
              <a:t>Where </a:t>
            </a:r>
            <a:r>
              <a:rPr lang="en-US" sz="3200" dirty="0" err="1" smtClean="0"/>
              <a:t>implicature</a:t>
            </a:r>
            <a:r>
              <a:rPr lang="en-US" sz="3200" dirty="0" smtClean="0"/>
              <a:t> is entirely context </a:t>
            </a:r>
            <a:r>
              <a:rPr lang="en-US" sz="3200" dirty="0" smtClean="0"/>
              <a:t>dependent</a:t>
            </a:r>
            <a:endParaRPr lang="en-US" sz="3200" dirty="0" smtClean="0"/>
          </a:p>
          <a:p>
            <a:r>
              <a:rPr lang="en-US" sz="3200" dirty="0" smtClean="0"/>
              <a:t>Generalized Conversational </a:t>
            </a:r>
            <a:r>
              <a:rPr lang="en-US" sz="3200" dirty="0" err="1" smtClean="0"/>
              <a:t>Implicatures</a:t>
            </a:r>
            <a:r>
              <a:rPr lang="en-US" sz="3200" dirty="0" smtClean="0"/>
              <a:t> (GCIs)</a:t>
            </a:r>
          </a:p>
          <a:p>
            <a:r>
              <a:rPr lang="en-US" sz="3200" dirty="0" err="1" smtClean="0"/>
              <a:t>Implicature</a:t>
            </a:r>
            <a:r>
              <a:rPr lang="en-US" sz="3200" dirty="0" smtClean="0"/>
              <a:t> is more </a:t>
            </a:r>
            <a:r>
              <a:rPr lang="en-US" sz="3200" dirty="0" smtClean="0"/>
              <a:t>predictable </a:t>
            </a:r>
            <a:r>
              <a:rPr lang="en-US" sz="3200" dirty="0" smtClean="0"/>
              <a:t>and less context </a:t>
            </a:r>
            <a:r>
              <a:rPr lang="en-US" sz="3200" dirty="0" smtClean="0"/>
              <a:t>dependent. </a:t>
            </a:r>
            <a:r>
              <a:rPr lang="en-US" sz="3200" dirty="0" smtClean="0"/>
              <a:t>Can be overridden in context.</a:t>
            </a:r>
            <a:endParaRPr lang="en-US" sz="3200" dirty="0"/>
          </a:p>
        </p:txBody>
      </p:sp>
    </p:spTree>
    <p:extLst>
      <p:ext uri="{BB962C8B-B14F-4D97-AF65-F5344CB8AC3E}">
        <p14:creationId xmlns:p14="http://schemas.microsoft.com/office/powerpoint/2010/main" val="2307839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1900" y="774700"/>
            <a:ext cx="10007600" cy="5397500"/>
          </a:xfrm>
        </p:spPr>
        <p:txBody>
          <a:bodyPr/>
          <a:lstStyle/>
          <a:p>
            <a:r>
              <a:rPr lang="en-US" sz="3600" dirty="0" smtClean="0"/>
              <a:t>These maxims are basic assumptions, not rules, and can be broken.</a:t>
            </a:r>
          </a:p>
          <a:p>
            <a:r>
              <a:rPr lang="en-US" sz="3600" dirty="0" smtClean="0"/>
              <a:t>If done so secretly, this is violating.</a:t>
            </a:r>
          </a:p>
          <a:p>
            <a:r>
              <a:rPr lang="en-US" sz="3600" dirty="0" smtClean="0"/>
              <a:t>If done so overtly, for linguistic effect, this is flouting.</a:t>
            </a:r>
          </a:p>
          <a:p>
            <a:r>
              <a:rPr lang="en-US" sz="3600" dirty="0" smtClean="0"/>
              <a:t>Irony can be seen as a flouting of the maxim of quality.</a:t>
            </a:r>
          </a:p>
          <a:p>
            <a:r>
              <a:rPr lang="en-US" sz="3600" dirty="0" smtClean="0"/>
              <a:t>7.90, 7.91</a:t>
            </a:r>
          </a:p>
          <a:p>
            <a:endParaRPr lang="en-US" dirty="0"/>
          </a:p>
        </p:txBody>
      </p:sp>
    </p:spTree>
    <p:extLst>
      <p:ext uri="{BB962C8B-B14F-4D97-AF65-F5344CB8AC3E}">
        <p14:creationId xmlns:p14="http://schemas.microsoft.com/office/powerpoint/2010/main" val="5032860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1232"/>
            <a:ext cx="9601196" cy="1303867"/>
          </a:xfrm>
        </p:spPr>
        <p:txBody>
          <a:bodyPr/>
          <a:lstStyle/>
          <a:p>
            <a:r>
              <a:rPr lang="en-US" dirty="0" smtClean="0"/>
              <a:t>Generalizing </a:t>
            </a:r>
            <a:r>
              <a:rPr lang="en-US" dirty="0" err="1" smtClean="0"/>
              <a:t>Gricean</a:t>
            </a:r>
            <a:r>
              <a:rPr lang="en-US" dirty="0" smtClean="0"/>
              <a:t> Maxims</a:t>
            </a:r>
            <a:endParaRPr lang="en-US" dirty="0"/>
          </a:p>
        </p:txBody>
      </p:sp>
      <p:sp>
        <p:nvSpPr>
          <p:cNvPr id="3" name="Content Placeholder 2"/>
          <p:cNvSpPr>
            <a:spLocks noGrp="1"/>
          </p:cNvSpPr>
          <p:nvPr>
            <p:ph idx="1"/>
          </p:nvPr>
        </p:nvSpPr>
        <p:spPr>
          <a:xfrm>
            <a:off x="1295401" y="1435099"/>
            <a:ext cx="9601196" cy="4440769"/>
          </a:xfrm>
        </p:spPr>
        <p:txBody>
          <a:bodyPr/>
          <a:lstStyle/>
          <a:p>
            <a:r>
              <a:rPr lang="en-US" sz="4400" dirty="0" smtClean="0"/>
              <a:t>Others have tried to reduce the 4</a:t>
            </a:r>
          </a:p>
          <a:p>
            <a:r>
              <a:rPr lang="en-US" sz="4400" dirty="0" smtClean="0"/>
              <a:t>Quality maxim elevated above the others</a:t>
            </a:r>
          </a:p>
          <a:p>
            <a:r>
              <a:rPr lang="en-US" sz="4400" dirty="0" smtClean="0"/>
              <a:t>Q-principle and R-principle</a:t>
            </a:r>
          </a:p>
          <a:p>
            <a:r>
              <a:rPr lang="en-US" sz="4400" dirty="0" smtClean="0"/>
              <a:t>Examples</a:t>
            </a:r>
          </a:p>
          <a:p>
            <a:endParaRPr lang="en-US" dirty="0"/>
          </a:p>
        </p:txBody>
      </p:sp>
    </p:spTree>
    <p:extLst>
      <p:ext uri="{BB962C8B-B14F-4D97-AF65-F5344CB8AC3E}">
        <p14:creationId xmlns:p14="http://schemas.microsoft.com/office/powerpoint/2010/main" val="184391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Relevance Theory</a:t>
            </a:r>
            <a:endParaRPr lang="en-US" dirty="0"/>
          </a:p>
        </p:txBody>
      </p:sp>
      <p:sp>
        <p:nvSpPr>
          <p:cNvPr id="3" name="Content Placeholder 2"/>
          <p:cNvSpPr>
            <a:spLocks noGrp="1"/>
          </p:cNvSpPr>
          <p:nvPr>
            <p:ph idx="1"/>
          </p:nvPr>
        </p:nvSpPr>
        <p:spPr/>
        <p:txBody>
          <a:bodyPr>
            <a:normAutofit lnSpcReduction="10000"/>
          </a:bodyPr>
          <a:lstStyle/>
          <a:p>
            <a:r>
              <a:rPr lang="en-US" dirty="0" smtClean="0"/>
              <a:t>Is a unification of Grice’s maxims into a single principle of relevance that motivates hearer’s inferential strategy</a:t>
            </a:r>
          </a:p>
          <a:p>
            <a:r>
              <a:rPr lang="en-US" dirty="0" smtClean="0"/>
              <a:t>PRINCIPLE of RELEVANCE </a:t>
            </a:r>
          </a:p>
          <a:p>
            <a:r>
              <a:rPr lang="en-US" dirty="0" smtClean="0"/>
              <a:t>Every act of ostensive communication communicates the presumption of its own optimal relevance. (</a:t>
            </a:r>
            <a:r>
              <a:rPr lang="en-US" dirty="0" err="1" smtClean="0"/>
              <a:t>Sperber</a:t>
            </a:r>
            <a:r>
              <a:rPr lang="en-US" dirty="0" smtClean="0"/>
              <a:t> and Wilson)</a:t>
            </a:r>
          </a:p>
          <a:p>
            <a:r>
              <a:rPr lang="en-US" dirty="0" smtClean="0"/>
              <a:t>Ostensive communication is an interaction where the communicator wants to create a mutual environment of communication and this is understood by the hearer.</a:t>
            </a:r>
            <a:endParaRPr lang="en-US" dirty="0"/>
          </a:p>
        </p:txBody>
      </p:sp>
    </p:spTree>
    <p:extLst>
      <p:ext uri="{BB962C8B-B14F-4D97-AF65-F5344CB8AC3E}">
        <p14:creationId xmlns:p14="http://schemas.microsoft.com/office/powerpoint/2010/main" val="255878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Chapter 7: Context and Inference</a:t>
            </a:r>
            <a:endParaRPr lang="en-US" dirty="0"/>
          </a:p>
        </p:txBody>
      </p:sp>
      <p:sp>
        <p:nvSpPr>
          <p:cNvPr id="3" name="Content Placeholder 2"/>
          <p:cNvSpPr>
            <a:spLocks noGrp="1"/>
          </p:cNvSpPr>
          <p:nvPr>
            <p:ph idx="1"/>
          </p:nvPr>
        </p:nvSpPr>
        <p:spPr/>
        <p:txBody>
          <a:bodyPr>
            <a:normAutofit lnSpcReduction="10000"/>
          </a:bodyPr>
          <a:lstStyle/>
          <a:p>
            <a:r>
              <a:rPr lang="en-US" dirty="0" smtClean="0"/>
              <a:t>Speakers and hearers rely on context in constructing and interpreting the meaning of utterances.</a:t>
            </a:r>
          </a:p>
          <a:p>
            <a:r>
              <a:rPr lang="en-US" dirty="0" smtClean="0"/>
              <a:t>Non-linguistic knowledge</a:t>
            </a:r>
          </a:p>
          <a:p>
            <a:r>
              <a:rPr lang="en-US" dirty="0" smtClean="0"/>
              <a:t>Famous people, referent of pronouns (note on a scrap) (who is “her”?)</a:t>
            </a:r>
          </a:p>
          <a:p>
            <a:r>
              <a:rPr lang="en-US" dirty="0" smtClean="0"/>
              <a:t>Pronouns are shorthand devices– point to something– contextually bound</a:t>
            </a:r>
          </a:p>
          <a:p>
            <a:r>
              <a:rPr lang="en-US" dirty="0" smtClean="0"/>
              <a:t>Deictic, (to show or point out)</a:t>
            </a:r>
          </a:p>
          <a:p>
            <a:r>
              <a:rPr lang="en-US" dirty="0" smtClean="0"/>
              <a:t>Moving into pragmatic aspects of meaning</a:t>
            </a:r>
          </a:p>
        </p:txBody>
      </p:sp>
    </p:spTree>
    <p:extLst>
      <p:ext uri="{BB962C8B-B14F-4D97-AF65-F5344CB8AC3E}">
        <p14:creationId xmlns:p14="http://schemas.microsoft.com/office/powerpoint/2010/main" val="3489431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0" y="812800"/>
            <a:ext cx="10287000" cy="5232400"/>
          </a:xfrm>
        </p:spPr>
        <p:txBody>
          <a:bodyPr>
            <a:normAutofit/>
          </a:bodyPr>
          <a:lstStyle/>
          <a:p>
            <a:r>
              <a:rPr lang="en-US" sz="3200" dirty="0" smtClean="0"/>
              <a:t>This is communicative intent</a:t>
            </a:r>
          </a:p>
          <a:p>
            <a:r>
              <a:rPr lang="en-US" sz="3200" dirty="0" smtClean="0"/>
              <a:t>This motivates the speaker to calculate the relevance of the utterance with the hearer in mind.</a:t>
            </a:r>
          </a:p>
          <a:p>
            <a:r>
              <a:rPr lang="en-US" sz="3200" dirty="0" smtClean="0"/>
              <a:t>Calculating balance between communicative profit and loss.</a:t>
            </a:r>
          </a:p>
          <a:p>
            <a:r>
              <a:rPr lang="en-US" sz="3200" dirty="0" smtClean="0"/>
              <a:t>Profit is the extent to which the communication produces cognitive effects</a:t>
            </a:r>
          </a:p>
          <a:p>
            <a:r>
              <a:rPr lang="en-US" sz="3200" dirty="0" smtClean="0"/>
              <a:t>Loss is the processing cost.</a:t>
            </a:r>
          </a:p>
          <a:p>
            <a:r>
              <a:rPr lang="en-US" sz="3200" dirty="0" smtClean="0"/>
              <a:t>7.99</a:t>
            </a:r>
            <a:endParaRPr lang="en-US" sz="3200" dirty="0"/>
          </a:p>
        </p:txBody>
      </p:sp>
    </p:spTree>
    <p:extLst>
      <p:ext uri="{BB962C8B-B14F-4D97-AF65-F5344CB8AC3E}">
        <p14:creationId xmlns:p14="http://schemas.microsoft.com/office/powerpoint/2010/main" val="2751356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1700" y="876300"/>
            <a:ext cx="10337800" cy="5194300"/>
          </a:xfrm>
        </p:spPr>
        <p:txBody>
          <a:bodyPr/>
          <a:lstStyle/>
          <a:p>
            <a:r>
              <a:rPr lang="en-US" sz="4000" dirty="0" err="1" smtClean="0"/>
              <a:t>Explicatures</a:t>
            </a:r>
            <a:r>
              <a:rPr lang="en-US" sz="4000" dirty="0" smtClean="0"/>
              <a:t> are what the hearer comes up with after sorting from interpretive options.</a:t>
            </a:r>
          </a:p>
          <a:p>
            <a:r>
              <a:rPr lang="en-US" sz="4000" dirty="0" smtClean="0"/>
              <a:t>This theory stresses the </a:t>
            </a:r>
            <a:r>
              <a:rPr lang="en-US" sz="4000" dirty="0" err="1" smtClean="0"/>
              <a:t>underdetermination</a:t>
            </a:r>
            <a:r>
              <a:rPr lang="en-US" sz="4000" dirty="0" smtClean="0"/>
              <a:t> of meaning and its reliance on context and inference. </a:t>
            </a:r>
          </a:p>
          <a:p>
            <a:endParaRPr lang="en-US" dirty="0"/>
          </a:p>
        </p:txBody>
      </p:sp>
    </p:spTree>
    <p:extLst>
      <p:ext uri="{BB962C8B-B14F-4D97-AF65-F5344CB8AC3E}">
        <p14:creationId xmlns:p14="http://schemas.microsoft.com/office/powerpoint/2010/main" val="2919513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139700"/>
            <a:ext cx="9601196" cy="762001"/>
          </a:xfrm>
        </p:spPr>
        <p:txBody>
          <a:bodyPr>
            <a:normAutofit/>
          </a:bodyPr>
          <a:lstStyle/>
          <a:p>
            <a:r>
              <a:rPr lang="en-US" dirty="0" smtClean="0"/>
              <a:t>Lexical Pragmatics</a:t>
            </a:r>
            <a:endParaRPr lang="en-US" dirty="0"/>
          </a:p>
        </p:txBody>
      </p:sp>
      <p:sp>
        <p:nvSpPr>
          <p:cNvPr id="3" name="Content Placeholder 2"/>
          <p:cNvSpPr>
            <a:spLocks noGrp="1"/>
          </p:cNvSpPr>
          <p:nvPr>
            <p:ph idx="1"/>
          </p:nvPr>
        </p:nvSpPr>
        <p:spPr>
          <a:xfrm>
            <a:off x="1066800" y="1041400"/>
            <a:ext cx="10172700" cy="5067300"/>
          </a:xfrm>
        </p:spPr>
        <p:txBody>
          <a:bodyPr>
            <a:normAutofit/>
          </a:bodyPr>
          <a:lstStyle/>
          <a:p>
            <a:r>
              <a:rPr lang="en-US" sz="2800" dirty="0" smtClean="0"/>
              <a:t>“The linguistic form UNDERDETERMINES meaning</a:t>
            </a:r>
          </a:p>
          <a:p>
            <a:r>
              <a:rPr lang="en-US" sz="2800" dirty="0" smtClean="0"/>
              <a:t>Contextual processes are REQUIRED to derive explicit content” p217</a:t>
            </a:r>
          </a:p>
          <a:p>
            <a:r>
              <a:rPr lang="en-US" sz="2800" dirty="0" smtClean="0"/>
              <a:t>LP investigates how the meanings of words reflect or are adjusted to specific contexts.</a:t>
            </a:r>
          </a:p>
          <a:p>
            <a:r>
              <a:rPr lang="en-US" sz="2800" dirty="0" smtClean="0"/>
              <a:t>Words have a basic semantic specification which is clarified by the context</a:t>
            </a:r>
          </a:p>
          <a:p>
            <a:r>
              <a:rPr lang="en-US" sz="2800" dirty="0" smtClean="0"/>
              <a:t>Broadening examples</a:t>
            </a:r>
          </a:p>
          <a:p>
            <a:r>
              <a:rPr lang="en-US" sz="2800" dirty="0" smtClean="0"/>
              <a:t>Narrowing examples</a:t>
            </a:r>
            <a:endParaRPr lang="en-US" sz="2800" dirty="0"/>
          </a:p>
        </p:txBody>
      </p:sp>
    </p:spTree>
    <p:extLst>
      <p:ext uri="{BB962C8B-B14F-4D97-AF65-F5344CB8AC3E}">
        <p14:creationId xmlns:p14="http://schemas.microsoft.com/office/powerpoint/2010/main" val="1507427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a:t>
            </a:r>
            <a:r>
              <a:rPr lang="en-US" dirty="0" smtClean="0"/>
              <a:t> </a:t>
            </a:r>
            <a:r>
              <a:rPr lang="en-US" dirty="0" err="1" smtClean="0"/>
              <a:t>Riemer</a:t>
            </a:r>
            <a:endParaRPr lang="en-US" dirty="0"/>
          </a:p>
        </p:txBody>
      </p:sp>
      <p:sp>
        <p:nvSpPr>
          <p:cNvPr id="3" name="Content Placeholder 2"/>
          <p:cNvSpPr>
            <a:spLocks noGrp="1"/>
          </p:cNvSpPr>
          <p:nvPr>
            <p:ph idx="1"/>
          </p:nvPr>
        </p:nvSpPr>
        <p:spPr>
          <a:xfrm>
            <a:off x="1168400" y="1879600"/>
            <a:ext cx="9880600" cy="4318000"/>
          </a:xfrm>
        </p:spPr>
        <p:txBody>
          <a:bodyPr>
            <a:normAutofit lnSpcReduction="10000"/>
          </a:bodyPr>
          <a:lstStyle/>
          <a:p>
            <a:r>
              <a:rPr lang="en-US" dirty="0" smtClean="0"/>
              <a:t>P118</a:t>
            </a:r>
          </a:p>
          <a:p>
            <a:r>
              <a:rPr lang="en-US" dirty="0" smtClean="0"/>
              <a:t>A: Have you read </a:t>
            </a:r>
            <a:r>
              <a:rPr lang="en-US" dirty="0" err="1" smtClean="0"/>
              <a:t>Sebald</a:t>
            </a:r>
            <a:r>
              <a:rPr lang="en-US" dirty="0" smtClean="0"/>
              <a:t>?</a:t>
            </a:r>
          </a:p>
          <a:p>
            <a:r>
              <a:rPr lang="en-US" dirty="0" smtClean="0"/>
              <a:t>B: I haven’t read the back of the cereal packet.</a:t>
            </a:r>
          </a:p>
          <a:p>
            <a:endParaRPr lang="en-US" dirty="0"/>
          </a:p>
          <a:p>
            <a:r>
              <a:rPr lang="en-US" dirty="0" smtClean="0"/>
              <a:t>A: Do you know how to get to rue du Pasteur Wagner?</a:t>
            </a:r>
          </a:p>
          <a:p>
            <a:r>
              <a:rPr lang="en-US" dirty="0" smtClean="0"/>
              <a:t>B: I’ve got a map in my bag.</a:t>
            </a:r>
          </a:p>
          <a:p>
            <a:endParaRPr lang="en-US" dirty="0"/>
          </a:p>
          <a:p>
            <a:r>
              <a:rPr lang="en-US" dirty="0" smtClean="0"/>
              <a:t>A: Do you like anchovies?</a:t>
            </a:r>
          </a:p>
          <a:p>
            <a:r>
              <a:rPr lang="en-US" dirty="0" smtClean="0"/>
              <a:t>B: Does a hippo like mud?</a:t>
            </a:r>
            <a:endParaRPr lang="en-US" dirty="0"/>
          </a:p>
        </p:txBody>
      </p:sp>
    </p:spTree>
    <p:extLst>
      <p:ext uri="{BB962C8B-B14F-4D97-AF65-F5344CB8AC3E}">
        <p14:creationId xmlns:p14="http://schemas.microsoft.com/office/powerpoint/2010/main" val="4290735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a:t>
            </a:r>
            <a:r>
              <a:rPr lang="en-US" dirty="0" smtClean="0"/>
              <a:t>Kroeger</a:t>
            </a:r>
            <a:endParaRPr lang="en-US" dirty="0"/>
          </a:p>
        </p:txBody>
      </p:sp>
      <p:sp>
        <p:nvSpPr>
          <p:cNvPr id="3" name="Content Placeholder 2"/>
          <p:cNvSpPr>
            <a:spLocks noGrp="1"/>
          </p:cNvSpPr>
          <p:nvPr>
            <p:ph idx="1"/>
          </p:nvPr>
        </p:nvSpPr>
        <p:spPr/>
        <p:txBody>
          <a:bodyPr/>
          <a:lstStyle/>
          <a:p>
            <a:r>
              <a:rPr lang="en-US" dirty="0" smtClean="0"/>
              <a:t>What is the </a:t>
            </a:r>
            <a:r>
              <a:rPr lang="en-US" dirty="0" err="1" smtClean="0"/>
              <a:t>implicature</a:t>
            </a:r>
            <a:r>
              <a:rPr lang="en-US" dirty="0" smtClean="0"/>
              <a:t>?</a:t>
            </a:r>
          </a:p>
          <a:p>
            <a:r>
              <a:rPr lang="en-US" dirty="0" smtClean="0"/>
              <a:t>I walked into a house.</a:t>
            </a:r>
          </a:p>
          <a:p>
            <a:r>
              <a:rPr lang="en-US" dirty="0" smtClean="0"/>
              <a:t>Arthur is meeting a woman tonight.</a:t>
            </a:r>
          </a:p>
          <a:p>
            <a:r>
              <a:rPr lang="en-US" dirty="0" smtClean="0"/>
              <a:t>I broke a finger yesterday.</a:t>
            </a:r>
          </a:p>
          <a:p>
            <a:endParaRPr lang="en-US" dirty="0"/>
          </a:p>
        </p:txBody>
      </p:sp>
    </p:spTree>
    <p:extLst>
      <p:ext uri="{BB962C8B-B14F-4D97-AF65-F5344CB8AC3E}">
        <p14:creationId xmlns:p14="http://schemas.microsoft.com/office/powerpoint/2010/main" val="1215143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Classwork</a:t>
            </a:r>
            <a:endParaRPr lang="en-US" dirty="0"/>
          </a:p>
        </p:txBody>
      </p:sp>
      <p:sp>
        <p:nvSpPr>
          <p:cNvPr id="3" name="Content Placeholder 2"/>
          <p:cNvSpPr>
            <a:spLocks noGrp="1"/>
          </p:cNvSpPr>
          <p:nvPr>
            <p:ph idx="1"/>
          </p:nvPr>
        </p:nvSpPr>
        <p:spPr/>
        <p:txBody>
          <a:bodyPr/>
          <a:lstStyle/>
          <a:p>
            <a:r>
              <a:rPr lang="en-US" dirty="0" smtClean="0"/>
              <a:t>7.4, 7.6, 7.7</a:t>
            </a:r>
            <a:endParaRPr lang="en-US" dirty="0"/>
          </a:p>
        </p:txBody>
      </p:sp>
    </p:spTree>
    <p:extLst>
      <p:ext uri="{BB962C8B-B14F-4D97-AF65-F5344CB8AC3E}">
        <p14:creationId xmlns:p14="http://schemas.microsoft.com/office/powerpoint/2010/main" val="20897961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Homework</a:t>
            </a:r>
            <a:endParaRPr lang="en-US"/>
          </a:p>
        </p:txBody>
      </p:sp>
      <p:sp>
        <p:nvSpPr>
          <p:cNvPr id="3" name="Content Placeholder 2"/>
          <p:cNvSpPr>
            <a:spLocks noGrp="1"/>
          </p:cNvSpPr>
          <p:nvPr>
            <p:ph idx="1"/>
          </p:nvPr>
        </p:nvSpPr>
        <p:spPr/>
        <p:txBody>
          <a:bodyPr>
            <a:normAutofit/>
          </a:bodyPr>
          <a:lstStyle/>
          <a:p>
            <a:r>
              <a:rPr lang="en-US" sz="3200" dirty="0" smtClean="0"/>
              <a:t>7.1-7.3, 7.5, 7.8 (pick 2) and 7.9 (pick 2) </a:t>
            </a:r>
          </a:p>
          <a:p>
            <a:endParaRPr lang="en-US" sz="3200" dirty="0"/>
          </a:p>
        </p:txBody>
      </p:sp>
    </p:spTree>
    <p:extLst>
      <p:ext uri="{BB962C8B-B14F-4D97-AF65-F5344CB8AC3E}">
        <p14:creationId xmlns:p14="http://schemas.microsoft.com/office/powerpoint/2010/main" val="117162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descriptions of future events:</a:t>
            </a:r>
            <a:endParaRPr lang="en-US" dirty="0"/>
          </a:p>
        </p:txBody>
      </p:sp>
      <p:sp>
        <p:nvSpPr>
          <p:cNvPr id="3" name="Content Placeholder 2"/>
          <p:cNvSpPr>
            <a:spLocks noGrp="1"/>
          </p:cNvSpPr>
          <p:nvPr>
            <p:ph idx="1"/>
          </p:nvPr>
        </p:nvSpPr>
        <p:spPr/>
        <p:txBody>
          <a:bodyPr>
            <a:normAutofit/>
          </a:bodyPr>
          <a:lstStyle/>
          <a:p>
            <a:r>
              <a:rPr lang="en-US" sz="2800" dirty="0" smtClean="0"/>
              <a:t>Q: When are you flying/do you fly out?</a:t>
            </a:r>
          </a:p>
          <a:p>
            <a:r>
              <a:rPr lang="en-US" sz="2800" dirty="0" smtClean="0"/>
              <a:t>A: I’m leaving/I leave next week.</a:t>
            </a:r>
          </a:p>
          <a:p>
            <a:endParaRPr lang="en-US" sz="2800" dirty="0"/>
          </a:p>
          <a:p>
            <a:r>
              <a:rPr lang="en-US" sz="2800" dirty="0" smtClean="0"/>
              <a:t>Can you discern any regular semantic difference between the simple present and the continuous on the basis of this reply?</a:t>
            </a:r>
            <a:endParaRPr lang="en-US" sz="2800" dirty="0"/>
          </a:p>
        </p:txBody>
      </p:sp>
    </p:spTree>
    <p:extLst>
      <p:ext uri="{BB962C8B-B14F-4D97-AF65-F5344CB8AC3E}">
        <p14:creationId xmlns:p14="http://schemas.microsoft.com/office/powerpoint/2010/main" val="22388578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800" dirty="0" smtClean="0"/>
              <a:t>Sometimes the present tense is used for past time situations: “I hear you’re getting married; Glen tells me you’ve been sacked.”  Are there other examples like this?  Can you explain this use of the present?</a:t>
            </a:r>
            <a:endParaRPr lang="en-US" sz="2800" dirty="0"/>
          </a:p>
        </p:txBody>
      </p:sp>
    </p:spTree>
    <p:extLst>
      <p:ext uri="{BB962C8B-B14F-4D97-AF65-F5344CB8AC3E}">
        <p14:creationId xmlns:p14="http://schemas.microsoft.com/office/powerpoint/2010/main" val="193108067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from </a:t>
            </a:r>
            <a:r>
              <a:rPr lang="en-US" dirty="0" err="1" smtClean="0"/>
              <a:t>Riemer</a:t>
            </a:r>
            <a:endParaRPr lang="en-US" dirty="0"/>
          </a:p>
        </p:txBody>
      </p:sp>
      <p:sp>
        <p:nvSpPr>
          <p:cNvPr id="3" name="Content Placeholder 2"/>
          <p:cNvSpPr>
            <a:spLocks noGrp="1"/>
          </p:cNvSpPr>
          <p:nvPr>
            <p:ph idx="1"/>
          </p:nvPr>
        </p:nvSpPr>
        <p:spPr>
          <a:xfrm>
            <a:off x="795130" y="1497496"/>
            <a:ext cx="9886122" cy="4956313"/>
          </a:xfrm>
        </p:spPr>
        <p:txBody>
          <a:bodyPr>
            <a:normAutofit/>
          </a:bodyPr>
          <a:lstStyle/>
          <a:p>
            <a:r>
              <a:rPr lang="en-US" dirty="0" smtClean="0"/>
              <a:t>The following sentences seem to be exceptions to the principle that states do not occur in the progressive.  Can we explain them in some way?</a:t>
            </a:r>
          </a:p>
          <a:p>
            <a:r>
              <a:rPr lang="en-US" dirty="0" smtClean="0"/>
              <a:t>A. You’re looking well today.</a:t>
            </a:r>
          </a:p>
          <a:p>
            <a:r>
              <a:rPr lang="en-US" dirty="0" smtClean="0"/>
              <a:t>B. I’m living in Australia now.</a:t>
            </a:r>
          </a:p>
          <a:p>
            <a:r>
              <a:rPr lang="en-US" dirty="0" smtClean="0"/>
              <a:t>C. I was feeling good that morning.</a:t>
            </a:r>
          </a:p>
          <a:p>
            <a:r>
              <a:rPr lang="en-US" dirty="0" smtClean="0"/>
              <a:t>D. Jones is sitting on his horse right in front of her.</a:t>
            </a:r>
          </a:p>
          <a:p>
            <a:r>
              <a:rPr lang="en-US" dirty="0" smtClean="0"/>
              <a:t>E. Another week passed and even the missionaries were enjoying the voyage.</a:t>
            </a:r>
          </a:p>
          <a:p>
            <a:r>
              <a:rPr lang="en-US" dirty="0" smtClean="0"/>
              <a:t>F. I’m hoping you’ll be able to join us for dinner tonight.</a:t>
            </a:r>
          </a:p>
          <a:p>
            <a:r>
              <a:rPr lang="en-US" dirty="0" smtClean="0"/>
              <a:t>G. I’m wondering what to do about the twins.</a:t>
            </a:r>
            <a:endParaRPr lang="en-US" dirty="0"/>
          </a:p>
        </p:txBody>
      </p:sp>
    </p:spTree>
    <p:extLst>
      <p:ext uri="{BB962C8B-B14F-4D97-AF65-F5344CB8AC3E}">
        <p14:creationId xmlns:p14="http://schemas.microsoft.com/office/powerpoint/2010/main" val="36441111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Deixis</a:t>
            </a:r>
            <a:r>
              <a:rPr lang="en-US" dirty="0" smtClean="0"/>
              <a:t>—spatial </a:t>
            </a:r>
            <a:r>
              <a:rPr lang="en-US" dirty="0" err="1" smtClean="0"/>
              <a:t>deixis</a:t>
            </a:r>
            <a:endParaRPr lang="en-US" dirty="0"/>
          </a:p>
        </p:txBody>
      </p:sp>
      <p:sp>
        <p:nvSpPr>
          <p:cNvPr id="3" name="Content Placeholder 2"/>
          <p:cNvSpPr>
            <a:spLocks noGrp="1"/>
          </p:cNvSpPr>
          <p:nvPr>
            <p:ph idx="1"/>
          </p:nvPr>
        </p:nvSpPr>
        <p:spPr>
          <a:xfrm>
            <a:off x="1295401" y="2285999"/>
            <a:ext cx="9601196" cy="3810001"/>
          </a:xfrm>
        </p:spPr>
        <p:txBody>
          <a:bodyPr>
            <a:normAutofit/>
          </a:bodyPr>
          <a:lstStyle/>
          <a:p>
            <a:r>
              <a:rPr lang="en-US" sz="2800" dirty="0" smtClean="0"/>
              <a:t>Deictic devices “commit a speaker to set up a frame of reference.”</a:t>
            </a:r>
          </a:p>
          <a:p>
            <a:r>
              <a:rPr lang="en-US" sz="2800" dirty="0" smtClean="0"/>
              <a:t>Every language carries an implicit division of</a:t>
            </a:r>
          </a:p>
          <a:p>
            <a:r>
              <a:rPr lang="en-US" sz="2800" dirty="0" smtClean="0"/>
              <a:t>Space around speaker (adverbs of location)</a:t>
            </a:r>
          </a:p>
          <a:p>
            <a:r>
              <a:rPr lang="en-US" sz="2800" dirty="0" smtClean="0"/>
              <a:t>Time relative to act of utterance (tense)</a:t>
            </a:r>
          </a:p>
          <a:p>
            <a:r>
              <a:rPr lang="en-US" sz="2800" dirty="0" smtClean="0"/>
              <a:t>pronouns</a:t>
            </a:r>
            <a:endParaRPr lang="en-US" sz="2800" dirty="0"/>
          </a:p>
        </p:txBody>
      </p:sp>
    </p:spTree>
    <p:extLst>
      <p:ext uri="{BB962C8B-B14F-4D97-AF65-F5344CB8AC3E}">
        <p14:creationId xmlns:p14="http://schemas.microsoft.com/office/powerpoint/2010/main" val="25087687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Epistemic vs deontic modality. (Kroeger)</a:t>
            </a:r>
            <a:endParaRPr lang="en-US" dirty="0"/>
          </a:p>
        </p:txBody>
      </p:sp>
      <p:sp>
        <p:nvSpPr>
          <p:cNvPr id="3" name="Content Placeholder 2"/>
          <p:cNvSpPr>
            <a:spLocks noGrp="1"/>
          </p:cNvSpPr>
          <p:nvPr>
            <p:ph idx="1"/>
          </p:nvPr>
        </p:nvSpPr>
        <p:spPr/>
        <p:txBody>
          <a:bodyPr>
            <a:normAutofit/>
          </a:bodyPr>
          <a:lstStyle/>
          <a:p>
            <a:r>
              <a:rPr lang="en-US" sz="2400" dirty="0" smtClean="0"/>
              <a:t>For each of the sentences below, describe two contexts: one where the modal would most likely have an epistemic reading, the other where the modal would most likely have a deontic reading:</a:t>
            </a:r>
          </a:p>
          <a:p>
            <a:r>
              <a:rPr lang="en-US" sz="2400" dirty="0" smtClean="0"/>
              <a:t>1. Arnold must not recognize me.</a:t>
            </a:r>
          </a:p>
          <a:p>
            <a:r>
              <a:rPr lang="en-US" sz="2400" dirty="0" smtClean="0"/>
              <a:t>2. Henry ought to be in his office by now.</a:t>
            </a:r>
          </a:p>
          <a:p>
            <a:r>
              <a:rPr lang="en-US" sz="2400" dirty="0" smtClean="0"/>
              <a:t>3. Baxter may support Suharto.</a:t>
            </a:r>
          </a:p>
          <a:p>
            <a:r>
              <a:rPr lang="en-US" sz="2400" dirty="0" smtClean="0"/>
              <a:t>4. George should be working late tonight.</a:t>
            </a:r>
          </a:p>
          <a:p>
            <a:r>
              <a:rPr lang="en-US" sz="2400" dirty="0" smtClean="0"/>
              <a:t>5. You have to know how to drive.</a:t>
            </a:r>
            <a:endParaRPr lang="en-US" sz="2400" dirty="0"/>
          </a:p>
        </p:txBody>
      </p:sp>
    </p:spTree>
    <p:extLst>
      <p:ext uri="{BB962C8B-B14F-4D97-AF65-F5344CB8AC3E}">
        <p14:creationId xmlns:p14="http://schemas.microsoft.com/office/powerpoint/2010/main" val="25978185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your assignment and presentation</a:t>
            </a:r>
            <a:endParaRPr lang="en-US" dirty="0"/>
          </a:p>
        </p:txBody>
      </p:sp>
      <p:sp>
        <p:nvSpPr>
          <p:cNvPr id="3" name="Content Placeholder 2"/>
          <p:cNvSpPr>
            <a:spLocks noGrp="1"/>
          </p:cNvSpPr>
          <p:nvPr>
            <p:ph idx="1"/>
          </p:nvPr>
        </p:nvSpPr>
        <p:spPr>
          <a:xfrm>
            <a:off x="889000" y="2044700"/>
            <a:ext cx="10341953" cy="4495799"/>
          </a:xfrm>
        </p:spPr>
        <p:txBody>
          <a:bodyPr>
            <a:normAutofit/>
          </a:bodyPr>
          <a:lstStyle/>
          <a:p>
            <a:r>
              <a:rPr lang="en-US" sz="2400" dirty="0" smtClean="0"/>
              <a:t>Your research assignment. 25%  Due in 6 weeks!</a:t>
            </a:r>
          </a:p>
          <a:p>
            <a:r>
              <a:rPr lang="en-US" sz="2400" dirty="0"/>
              <a:t> </a:t>
            </a:r>
            <a:r>
              <a:rPr lang="en-US" sz="2400" dirty="0" smtClean="0"/>
              <a:t>You can choose the sample passage in English (or another language).  Consider its potential for translation. (what is the target language?). Identify areas which will be challenging or problematic. Reference existing research on semantic difficulties that arise in translation. Reference topics we have covered in class and from the book (also </a:t>
            </a:r>
            <a:r>
              <a:rPr lang="en-US" sz="2400" dirty="0" err="1" smtClean="0"/>
              <a:t>Riemer</a:t>
            </a:r>
            <a:r>
              <a:rPr lang="en-US" sz="2400" dirty="0" smtClean="0"/>
              <a:t> or Kroeger or other texts that were recommended). Synthesize this and present it in a point by point discussion offering possible solutions.</a:t>
            </a:r>
          </a:p>
          <a:p>
            <a:r>
              <a:rPr lang="en-US" sz="2400" dirty="0" smtClean="0"/>
              <a:t>Your review presentation. 10% Due in 7 weeks!</a:t>
            </a:r>
            <a:endParaRPr lang="en-US" sz="2400" dirty="0"/>
          </a:p>
        </p:txBody>
      </p:sp>
    </p:spTree>
    <p:extLst>
      <p:ext uri="{BB962C8B-B14F-4D97-AF65-F5344CB8AC3E}">
        <p14:creationId xmlns:p14="http://schemas.microsoft.com/office/powerpoint/2010/main" val="1377017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a:t>
            </a:r>
            <a:r>
              <a:rPr lang="en-US" dirty="0" err="1" smtClean="0"/>
              <a:t>deixis</a:t>
            </a:r>
            <a:endParaRPr lang="en-US" dirty="0"/>
          </a:p>
        </p:txBody>
      </p:sp>
      <p:sp>
        <p:nvSpPr>
          <p:cNvPr id="3" name="Content Placeholder 2"/>
          <p:cNvSpPr>
            <a:spLocks noGrp="1"/>
          </p:cNvSpPr>
          <p:nvPr>
            <p:ph idx="1"/>
          </p:nvPr>
        </p:nvSpPr>
        <p:spPr>
          <a:xfrm>
            <a:off x="927652" y="1974573"/>
            <a:ext cx="10508974" cy="4161183"/>
          </a:xfrm>
        </p:spPr>
        <p:txBody>
          <a:bodyPr>
            <a:normAutofit/>
          </a:bodyPr>
          <a:lstStyle/>
          <a:p>
            <a:r>
              <a:rPr lang="en-US" sz="2800" dirty="0" smtClean="0"/>
              <a:t>English has binary opposition </a:t>
            </a:r>
          </a:p>
          <a:p>
            <a:r>
              <a:rPr lang="en-US" sz="2800" dirty="0" smtClean="0"/>
              <a:t>Still relative to context (actual size of the area) (speaker doesn’t have to be there—maps)</a:t>
            </a:r>
          </a:p>
          <a:p>
            <a:r>
              <a:rPr lang="en-US" sz="2800" dirty="0" smtClean="0"/>
              <a:t>Spanish has 3 terms, Tibetan, etc.</a:t>
            </a:r>
          </a:p>
          <a:p>
            <a:r>
              <a:rPr lang="en-US" sz="2800" dirty="0" smtClean="0"/>
              <a:t>Hausa has 4 (also location of addressee) How would you translate that into English?  Japanese also has reference to addressee.</a:t>
            </a:r>
          </a:p>
          <a:p>
            <a:r>
              <a:rPr lang="en-US" sz="2800" dirty="0" smtClean="0"/>
              <a:t>Malagasy (6), </a:t>
            </a:r>
            <a:r>
              <a:rPr lang="en-US" sz="2800" dirty="0" err="1" smtClean="0"/>
              <a:t>Daga</a:t>
            </a:r>
            <a:r>
              <a:rPr lang="en-US" sz="2800" dirty="0" smtClean="0"/>
              <a:t> (vertical dimension, above, below, and same level)</a:t>
            </a:r>
          </a:p>
          <a:p>
            <a:endParaRPr lang="en-US" dirty="0" smtClean="0"/>
          </a:p>
          <a:p>
            <a:endParaRPr lang="en-US" dirty="0" smtClean="0"/>
          </a:p>
          <a:p>
            <a:endParaRPr lang="en-US" dirty="0"/>
          </a:p>
        </p:txBody>
      </p:sp>
    </p:spTree>
    <p:extLst>
      <p:ext uri="{BB962C8B-B14F-4D97-AF65-F5344CB8AC3E}">
        <p14:creationId xmlns:p14="http://schemas.microsoft.com/office/powerpoint/2010/main" val="2977744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3200" dirty="0" smtClean="0"/>
              <a:t>Also deictic elements can show direction/motion relative to speaker</a:t>
            </a:r>
          </a:p>
          <a:p>
            <a:r>
              <a:rPr lang="en-US" sz="3200" dirty="0" smtClean="0"/>
              <a:t>Come/go</a:t>
            </a:r>
          </a:p>
          <a:p>
            <a:r>
              <a:rPr lang="en-US" sz="3200" dirty="0" smtClean="0"/>
              <a:t>7.14</a:t>
            </a:r>
          </a:p>
          <a:p>
            <a:r>
              <a:rPr lang="en-US" sz="3200" dirty="0" smtClean="0"/>
              <a:t>7.17 complex system of </a:t>
            </a:r>
            <a:r>
              <a:rPr lang="en-US" sz="3200" dirty="0" err="1" smtClean="0"/>
              <a:t>Yup’ik</a:t>
            </a:r>
            <a:r>
              <a:rPr lang="en-US" sz="3200" dirty="0" smtClean="0"/>
              <a:t> demonstratives!</a:t>
            </a:r>
            <a:endParaRPr lang="en-US" sz="3200" dirty="0"/>
          </a:p>
        </p:txBody>
      </p:sp>
    </p:spTree>
    <p:extLst>
      <p:ext uri="{BB962C8B-B14F-4D97-AF65-F5344CB8AC3E}">
        <p14:creationId xmlns:p14="http://schemas.microsoft.com/office/powerpoint/2010/main" val="3833617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662" y="622852"/>
            <a:ext cx="9601196" cy="947529"/>
          </a:xfrm>
        </p:spPr>
        <p:txBody>
          <a:bodyPr/>
          <a:lstStyle/>
          <a:p>
            <a:r>
              <a:rPr lang="en-US" dirty="0" err="1" smtClean="0"/>
              <a:t>Grammaticalization</a:t>
            </a:r>
            <a:r>
              <a:rPr lang="en-US" dirty="0" smtClean="0"/>
              <a:t> of context</a:t>
            </a:r>
            <a:endParaRPr lang="en-US" dirty="0"/>
          </a:p>
        </p:txBody>
      </p:sp>
      <p:sp>
        <p:nvSpPr>
          <p:cNvPr id="3" name="Content Placeholder 2"/>
          <p:cNvSpPr>
            <a:spLocks noGrp="1"/>
          </p:cNvSpPr>
          <p:nvPr>
            <p:ph idx="1"/>
          </p:nvPr>
        </p:nvSpPr>
        <p:spPr>
          <a:xfrm>
            <a:off x="967409" y="1364974"/>
            <a:ext cx="10429460" cy="4810539"/>
          </a:xfrm>
        </p:spPr>
        <p:txBody>
          <a:bodyPr>
            <a:noAutofit/>
          </a:bodyPr>
          <a:lstStyle/>
          <a:p>
            <a:r>
              <a:rPr lang="en-US" sz="2800" dirty="0" smtClean="0"/>
              <a:t>If semantic distinctions are obligatory they are said to be </a:t>
            </a:r>
            <a:r>
              <a:rPr lang="en-US" sz="2800" dirty="0" err="1" smtClean="0"/>
              <a:t>grammaticalized</a:t>
            </a:r>
            <a:r>
              <a:rPr lang="en-US" sz="2800" dirty="0" smtClean="0"/>
              <a:t>.</a:t>
            </a:r>
          </a:p>
          <a:p>
            <a:r>
              <a:rPr lang="en-US" sz="2800" dirty="0" smtClean="0"/>
              <a:t>Difference between ability to communicate these things (all languages) and it being obligatory (some languages)</a:t>
            </a:r>
          </a:p>
          <a:p>
            <a:r>
              <a:rPr lang="en-US" sz="2800" dirty="0" smtClean="0"/>
              <a:t>Arabic—gender of addressee in first person pronouns</a:t>
            </a:r>
          </a:p>
          <a:p>
            <a:r>
              <a:rPr lang="en-US" sz="2800" dirty="0" smtClean="0"/>
              <a:t>Japanese–-pronouns </a:t>
            </a:r>
          </a:p>
          <a:p>
            <a:r>
              <a:rPr lang="en-US" sz="2800" dirty="0" smtClean="0"/>
              <a:t>Tibetan—honorifics (is this </a:t>
            </a:r>
            <a:r>
              <a:rPr lang="en-US" sz="2800" dirty="0" err="1" smtClean="0"/>
              <a:t>deixis</a:t>
            </a:r>
            <a:r>
              <a:rPr lang="en-US" sz="2800" dirty="0" smtClean="0"/>
              <a:t>? Why?)</a:t>
            </a:r>
          </a:p>
          <a:p>
            <a:r>
              <a:rPr lang="en-US" sz="2800" dirty="0" smtClean="0"/>
              <a:t>We are more interested with “contextualized features </a:t>
            </a:r>
            <a:r>
              <a:rPr lang="en-US" sz="2800" dirty="0" err="1" smtClean="0"/>
              <a:t>grammaticalized</a:t>
            </a:r>
            <a:r>
              <a:rPr lang="en-US" sz="2800" dirty="0" smtClean="0"/>
              <a:t> in language</a:t>
            </a:r>
            <a:endParaRPr lang="en-US" sz="2800" dirty="0"/>
          </a:p>
        </p:txBody>
      </p:sp>
    </p:spTree>
    <p:extLst>
      <p:ext uri="{BB962C8B-B14F-4D97-AF65-F5344CB8AC3E}">
        <p14:creationId xmlns:p14="http://schemas.microsoft.com/office/powerpoint/2010/main" val="29138775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Extensions of spatial </a:t>
            </a:r>
            <a:r>
              <a:rPr lang="en-US" dirty="0" err="1" smtClean="0"/>
              <a:t>deixis</a:t>
            </a:r>
            <a:endParaRPr lang="en-US" dirty="0"/>
          </a:p>
        </p:txBody>
      </p:sp>
      <p:sp>
        <p:nvSpPr>
          <p:cNvPr id="3" name="Content Placeholder 2"/>
          <p:cNvSpPr>
            <a:spLocks noGrp="1"/>
          </p:cNvSpPr>
          <p:nvPr>
            <p:ph idx="1"/>
          </p:nvPr>
        </p:nvSpPr>
        <p:spPr>
          <a:xfrm>
            <a:off x="901148" y="1974573"/>
            <a:ext cx="10482469" cy="4161183"/>
          </a:xfrm>
        </p:spPr>
        <p:txBody>
          <a:bodyPr>
            <a:normAutofit/>
          </a:bodyPr>
          <a:lstStyle/>
          <a:p>
            <a:r>
              <a:rPr lang="en-US" sz="2800" dirty="0" smtClean="0"/>
              <a:t>Other domains—discourse/textual </a:t>
            </a:r>
            <a:r>
              <a:rPr lang="en-US" sz="2800" dirty="0" err="1" smtClean="0"/>
              <a:t>deixis</a:t>
            </a:r>
            <a:r>
              <a:rPr lang="en-US" sz="2800" dirty="0" smtClean="0"/>
              <a:t>, time,</a:t>
            </a:r>
          </a:p>
          <a:p>
            <a:r>
              <a:rPr lang="en-US" sz="2800" dirty="0" smtClean="0"/>
              <a:t>Sometimes called localism—general tendency to extend spatial terms to a range of other linguistic domains</a:t>
            </a:r>
          </a:p>
          <a:p>
            <a:r>
              <a:rPr lang="en-US" sz="2800" dirty="0" smtClean="0"/>
              <a:t>Examples </a:t>
            </a:r>
          </a:p>
          <a:p>
            <a:r>
              <a:rPr lang="en-US" sz="2800" dirty="0" smtClean="0"/>
              <a:t>Person </a:t>
            </a:r>
            <a:r>
              <a:rPr lang="en-US" sz="2800" dirty="0" err="1" smtClean="0"/>
              <a:t>deixis</a:t>
            </a:r>
            <a:r>
              <a:rPr lang="en-US" sz="2800" dirty="0" smtClean="0"/>
              <a:t>—</a:t>
            </a:r>
            <a:r>
              <a:rPr lang="en-US" sz="2800" dirty="0" err="1" smtClean="0"/>
              <a:t>grammaticalizes</a:t>
            </a:r>
            <a:r>
              <a:rPr lang="en-US" sz="2800" dirty="0" smtClean="0"/>
              <a:t> the roles of participants (speaker and addressee, and 3</a:t>
            </a:r>
            <a:r>
              <a:rPr lang="en-US" sz="2800" baseline="30000" dirty="0" smtClean="0"/>
              <a:t>rd</a:t>
            </a:r>
            <a:r>
              <a:rPr lang="en-US" sz="2800" dirty="0" smtClean="0"/>
              <a:t> category for neither)</a:t>
            </a:r>
          </a:p>
          <a:p>
            <a:r>
              <a:rPr lang="en-US" sz="2800" dirty="0" smtClean="0"/>
              <a:t>Examples </a:t>
            </a:r>
            <a:endParaRPr lang="en-US" sz="2800" dirty="0"/>
          </a:p>
        </p:txBody>
      </p:sp>
    </p:spTree>
    <p:extLst>
      <p:ext uri="{BB962C8B-B14F-4D97-AF65-F5344CB8AC3E}">
        <p14:creationId xmlns:p14="http://schemas.microsoft.com/office/powerpoint/2010/main" val="7945837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7.jpeg"/></Relationships>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2_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4.xml><?xml version="1.0" encoding="utf-8"?>
<a:theme xmlns:a="http://schemas.openxmlformats.org/drawingml/2006/main" name="1_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docProps/app.xml><?xml version="1.0" encoding="utf-8"?>
<Properties xmlns="http://schemas.openxmlformats.org/officeDocument/2006/extended-properties" xmlns:vt="http://schemas.openxmlformats.org/officeDocument/2006/docPropsVTypes">
  <Template>Organic</Template>
  <TotalTime>9368</TotalTime>
  <Words>2445</Words>
  <Application>Microsoft Office PowerPoint</Application>
  <PresentationFormat>Widescreen</PresentationFormat>
  <Paragraphs>259</Paragraphs>
  <Slides>51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51</vt:i4>
      </vt:variant>
    </vt:vector>
  </HeadingPairs>
  <TitlesOfParts>
    <vt:vector size="60" baseType="lpstr">
      <vt:lpstr>Arial</vt:lpstr>
      <vt:lpstr>Century Gothic</vt:lpstr>
      <vt:lpstr>Garamond</vt:lpstr>
      <vt:lpstr>Wingdings</vt:lpstr>
      <vt:lpstr>Wingdings 3</vt:lpstr>
      <vt:lpstr>Organic</vt:lpstr>
      <vt:lpstr>Ion</vt:lpstr>
      <vt:lpstr>2_Ion</vt:lpstr>
      <vt:lpstr>1_Ion</vt:lpstr>
      <vt:lpstr>Semantics</vt:lpstr>
      <vt:lpstr>Quick Review</vt:lpstr>
      <vt:lpstr>PowerPoint Presentation</vt:lpstr>
      <vt:lpstr>Chapter 7: Context and Inference</vt:lpstr>
      <vt:lpstr>Deixis—spatial deixis</vt:lpstr>
      <vt:lpstr>Spatial deixis</vt:lpstr>
      <vt:lpstr>PowerPoint Presentation</vt:lpstr>
      <vt:lpstr>Grammaticalization of context</vt:lpstr>
      <vt:lpstr>Extensions of spatial deixis</vt:lpstr>
      <vt:lpstr>PowerPoint Presentation</vt:lpstr>
      <vt:lpstr>Reference and Context</vt:lpstr>
      <vt:lpstr>PowerPoint Presentation</vt:lpstr>
      <vt:lpstr>PowerPoint Presentation</vt:lpstr>
      <vt:lpstr>Knowledge as Context</vt:lpstr>
      <vt:lpstr>Don’t look at page 198 or 199</vt:lpstr>
      <vt:lpstr>Discourse as context</vt:lpstr>
      <vt:lpstr>PowerPoint Presentation</vt:lpstr>
      <vt:lpstr>Background knowledge as context</vt:lpstr>
      <vt:lpstr>PowerPoint Presentation</vt:lpstr>
      <vt:lpstr>I’m a huge metal fan</vt:lpstr>
      <vt:lpstr>That’s a rockin’ horse</vt:lpstr>
      <vt:lpstr>I hit the man with a dog.</vt:lpstr>
      <vt:lpstr>Mutual Knowledge</vt:lpstr>
      <vt:lpstr>Information Structure</vt:lpstr>
      <vt:lpstr>Information status of nominals</vt:lpstr>
      <vt:lpstr>Focus and topic</vt:lpstr>
      <vt:lpstr>PowerPoint Presentation</vt:lpstr>
      <vt:lpstr>Inference</vt:lpstr>
      <vt:lpstr>Conversational Implicature</vt:lpstr>
      <vt:lpstr>Yesterday, at my house…</vt:lpstr>
      <vt:lpstr>From Kroeger, 155</vt:lpstr>
      <vt:lpstr>Grice’s maxims of conversational cooperation</vt:lpstr>
      <vt:lpstr>More maxims…</vt:lpstr>
      <vt:lpstr>PowerPoint Presentation</vt:lpstr>
      <vt:lpstr>PowerPoint Presentation</vt:lpstr>
      <vt:lpstr>PowerPoint Presentation</vt:lpstr>
      <vt:lpstr>PowerPoint Presentation</vt:lpstr>
      <vt:lpstr>Generalizing Gricean Maxims</vt:lpstr>
      <vt:lpstr>Relevance Theory</vt:lpstr>
      <vt:lpstr>PowerPoint Presentation</vt:lpstr>
      <vt:lpstr>PowerPoint Presentation</vt:lpstr>
      <vt:lpstr>Lexical Pragmatics</vt:lpstr>
      <vt:lpstr>From Riemer</vt:lpstr>
      <vt:lpstr>From Kroeger</vt:lpstr>
      <vt:lpstr>Classwork</vt:lpstr>
      <vt:lpstr>Homework</vt:lpstr>
      <vt:lpstr>Two descriptions of future events:</vt:lpstr>
      <vt:lpstr>PowerPoint Presentation</vt:lpstr>
      <vt:lpstr>More from Riemer</vt:lpstr>
      <vt:lpstr>Epistemic vs deontic modality. (Kroeger)</vt:lpstr>
      <vt:lpstr>Consider your assignment and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Semantics</dc:title>
  <dc:creator>Mike Randall</dc:creator>
  <cp:lastModifiedBy>Mike Randall</cp:lastModifiedBy>
  <cp:revision>102</cp:revision>
  <dcterms:created xsi:type="dcterms:W3CDTF">2022-01-31T07:35:39Z</dcterms:created>
  <dcterms:modified xsi:type="dcterms:W3CDTF">2022-04-22T00:58:02Z</dcterms:modified>
</cp:coreProperties>
</file>