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 id="2147483804" r:id="rId2"/>
    <p:sldMasterId id="2147483822" r:id="rId3"/>
  </p:sldMasterIdLst>
  <p:sldIdLst>
    <p:sldId id="256" r:id="rId4"/>
    <p:sldId id="257" r:id="rId5"/>
    <p:sldId id="283" r:id="rId6"/>
    <p:sldId id="318" r:id="rId7"/>
    <p:sldId id="319" r:id="rId8"/>
    <p:sldId id="262" r:id="rId9"/>
    <p:sldId id="286" r:id="rId10"/>
    <p:sldId id="287" r:id="rId11"/>
    <p:sldId id="288" r:id="rId12"/>
    <p:sldId id="289" r:id="rId13"/>
    <p:sldId id="290" r:id="rId14"/>
    <p:sldId id="291" r:id="rId15"/>
    <p:sldId id="292" r:id="rId16"/>
    <p:sldId id="293" r:id="rId17"/>
    <p:sldId id="294" r:id="rId18"/>
    <p:sldId id="295" r:id="rId19"/>
    <p:sldId id="315" r:id="rId20"/>
    <p:sldId id="296" r:id="rId21"/>
    <p:sldId id="316" r:id="rId22"/>
    <p:sldId id="317"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263" r:id="rId38"/>
    <p:sldId id="280" r:id="rId39"/>
    <p:sldId id="320" r:id="rId40"/>
    <p:sldId id="281" r:id="rId41"/>
    <p:sldId id="312" r:id="rId42"/>
    <p:sldId id="313" r:id="rId43"/>
    <p:sldId id="314" r:id="rId44"/>
    <p:sldId id="311"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snapToGrid="0">
      <p:cViewPr varScale="1">
        <p:scale>
          <a:sx n="75" d="100"/>
          <a:sy n="75" d="100"/>
        </p:scale>
        <p:origin x="5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3809577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450335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890802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1100216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699797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600919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4193161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1981696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6200755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771983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96535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dirty="0"/>
          </a:p>
        </p:txBody>
      </p:sp>
    </p:spTree>
    <p:extLst>
      <p:ext uri="{BB962C8B-B14F-4D97-AF65-F5344CB8AC3E}">
        <p14:creationId xmlns:p14="http://schemas.microsoft.com/office/powerpoint/2010/main" val="202548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6" presetClass="entr" presetSubtype="2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barn(inVertical)">
                      <p:cBhvr>
                        <p:cTn dur="500"/>
                        <p:tgtEl>
                          <p:spTgt spid="3"/>
                        </p:tgtEl>
                      </p:cBhvr>
                    </p:animEffect>
                  </p:childTnLst>
                </p:cTn>
              </p:par>
            </p:tnLst>
          </p:tmpl>
          <p:tmpl lvl="2">
            <p:tnLst>
              <p:par>
                <p:cTn presetID="16" presetClass="entr" presetSubtype="2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barn(inVertical)">
                      <p:cBhvr>
                        <p:cTn dur="500"/>
                        <p:tgtEl>
                          <p:spTgt spid="3"/>
                        </p:tgtEl>
                      </p:cBhvr>
                    </p:animEffect>
                  </p:childTnLst>
                </p:cTn>
              </p:par>
            </p:tnLst>
          </p:tmpl>
          <p:tmpl lvl="3">
            <p:tnLst>
              <p:par>
                <p:cTn presetID="16" presetClass="entr" presetSubtype="2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barn(inVertical)">
                      <p:cBhvr>
                        <p:cTn dur="500"/>
                        <p:tgtEl>
                          <p:spTgt spid="3"/>
                        </p:tgtEl>
                      </p:cBhvr>
                    </p:animEffect>
                  </p:childTnLst>
                </p:cTn>
              </p:par>
            </p:tnLst>
          </p:tmpl>
          <p:tmpl lvl="4">
            <p:tnLst>
              <p:par>
                <p:cTn presetID="16" presetClass="entr" presetSubtype="2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barn(inVertical)">
                      <p:cBhvr>
                        <p:cTn dur="500"/>
                        <p:tgtEl>
                          <p:spTgt spid="3"/>
                        </p:tgtEl>
                      </p:cBhvr>
                    </p:animEffect>
                  </p:childTnLst>
                </p:cTn>
              </p:par>
            </p:tnLst>
          </p:tmpl>
          <p:tmpl lvl="5">
            <p:tnLst>
              <p:par>
                <p:cTn presetID="16" presetClass="entr" presetSubtype="21"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barn(inVertical)">
                      <p:cBhvr>
                        <p:cTn dur="500"/>
                        <p:tgtEl>
                          <p:spTgt spid="3"/>
                        </p:tgtEl>
                      </p:cBhvr>
                    </p:animEffect>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07082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1741673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alpha val="60000"/>
                </a:prstClr>
              </a:solidFill>
            </a:endParaRPr>
          </a:p>
        </p:txBody>
      </p:sp>
      <p:sp>
        <p:nvSpPr>
          <p:cNvPr id="9" name="Slide Number Placeholder 8"/>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478892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3"/>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4"/>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673417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2"/>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3"/>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727347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076271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516276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155507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517882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r>
              <a:rPr lang="en-US" dirty="0">
                <a:solidFill>
                  <a:srgbClr val="ACD433"/>
                </a:solidFill>
              </a:rPr>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r>
              <a:rPr lang="en-US" dirty="0">
                <a:solidFill>
                  <a:srgbClr val="ACD433"/>
                </a:solidFill>
              </a:rPr>
              <a:t>”</a:t>
            </a:r>
          </a:p>
        </p:txBody>
      </p:sp>
    </p:spTree>
    <p:extLst>
      <p:ext uri="{BB962C8B-B14F-4D97-AF65-F5344CB8AC3E}">
        <p14:creationId xmlns:p14="http://schemas.microsoft.com/office/powerpoint/2010/main" val="2906997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912740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717303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4"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751892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4"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62167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6936762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892565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581877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0198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75425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602831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alpha val="60000"/>
                </a:prstClr>
              </a:solidFill>
            </a:endParaRPr>
          </a:p>
        </p:txBody>
      </p:sp>
      <p:sp>
        <p:nvSpPr>
          <p:cNvPr id="9" name="Slide Number Placeholder 8"/>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0612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25391A-489F-49CC-84D8-D620DECB781A}"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19726181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3"/>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4"/>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564510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2"/>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3"/>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8662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970084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79725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alpha val="60000"/>
                </a:prstClr>
              </a:solidFill>
            </a:endParaRPr>
          </a:p>
        </p:txBody>
      </p:sp>
      <p:sp>
        <p:nvSpPr>
          <p:cNvPr id="7" name="Slide Number Placeholder 6"/>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239259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726382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r>
              <a:rPr lang="en-US" dirty="0">
                <a:solidFill>
                  <a:srgbClr val="ACD433"/>
                </a:solidFill>
              </a:rPr>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r>
              <a:rPr lang="en-US" dirty="0">
                <a:solidFill>
                  <a:srgbClr val="ACD433"/>
                </a:solidFill>
              </a:rPr>
              <a:t>”</a:t>
            </a:r>
          </a:p>
        </p:txBody>
      </p:sp>
    </p:spTree>
    <p:extLst>
      <p:ext uri="{BB962C8B-B14F-4D97-AF65-F5344CB8AC3E}">
        <p14:creationId xmlns:p14="http://schemas.microsoft.com/office/powerpoint/2010/main" val="179939320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7907219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4"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0245476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4"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60890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25391A-489F-49CC-84D8-D620DECB781A}" type="datetimeFigureOut">
              <a:rPr lang="en-US" smtClean="0"/>
              <a:t>4/8/2022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51159580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44488218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alpha val="60000"/>
                </a:prstClr>
              </a:solidFill>
            </a:endParaRPr>
          </a:p>
        </p:txBody>
      </p:sp>
      <p:sp>
        <p:nvSpPr>
          <p:cNvPr id="6" name="Slide Number Placeholder 5"/>
          <p:cNvSpPr>
            <a:spLocks noGrp="1"/>
          </p:cNvSpPr>
          <p:nvPr>
            <p:ph type="sldNum" sz="quarter" idx="12"/>
          </p:nvPr>
        </p:nvSpPr>
        <p:spPr/>
        <p:txBody>
          <a:body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622507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3154645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7966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D25391A-489F-49CC-84D8-D620DECB781A}" type="datetimeFigureOut">
              <a:rPr lang="en-US" smtClean="0"/>
              <a:t>4/8/2022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658284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941202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21" Type="http://schemas.openxmlformats.org/officeDocument/2006/relationships/image" Target="../media/image8.png"/><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image" Target="../media/image7.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6.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21" Type="http://schemas.openxmlformats.org/officeDocument/2006/relationships/image" Target="../media/image8.png"/><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image" Target="../media/image7.png"/><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6.pn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D25391A-489F-49CC-84D8-D620DECB781A}" type="datetimeFigureOut">
              <a:rPr lang="en-US" smtClean="0"/>
              <a:t>4/8/2022</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087EE0E-FAB7-45CB-904A-BB68EDBC9685}" type="slidenum">
              <a:rPr lang="en-US" smtClean="0"/>
              <a:t>‹#›</a:t>
            </a:fld>
            <a:endParaRPr lang="en-US"/>
          </a:p>
        </p:txBody>
      </p:sp>
    </p:spTree>
    <p:extLst>
      <p:ext uri="{BB962C8B-B14F-4D97-AF65-F5344CB8AC3E}">
        <p14:creationId xmlns:p14="http://schemas.microsoft.com/office/powerpoint/2010/main" val="1427423412"/>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solidFill>
                <a:prstClr val="white">
                  <a:tint val="75000"/>
                  <a:alpha val="60000"/>
                </a:prstClr>
              </a:solidFill>
            </a:endParaRP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85230291"/>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D25391A-489F-49CC-84D8-D620DECB781A}" type="datetimeFigureOut">
              <a:rPr lang="en-US" smtClean="0">
                <a:solidFill>
                  <a:prstClr val="white">
                    <a:tint val="75000"/>
                    <a:alpha val="60000"/>
                  </a:prstClr>
                </a:solidFill>
              </a:rPr>
              <a:pPr/>
              <a:t>4/8/2022</a:t>
            </a:fld>
            <a:endParaRPr lang="en-US">
              <a:solidFill>
                <a:prstClr val="white">
                  <a:tint val="75000"/>
                  <a:alpha val="60000"/>
                </a:prstClr>
              </a:solidFill>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solidFill>
                <a:prstClr val="white">
                  <a:tint val="75000"/>
                  <a:alpha val="60000"/>
                </a:prstClr>
              </a:solidFill>
            </a:endParaRP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087EE0E-FAB7-45CB-904A-BB68EDBC9685}"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95717702"/>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Semantics</a:t>
            </a:r>
            <a:endParaRPr lang="en-US" dirty="0"/>
          </a:p>
        </p:txBody>
      </p:sp>
      <p:sp>
        <p:nvSpPr>
          <p:cNvPr id="3" name="Subtitle 2"/>
          <p:cNvSpPr>
            <a:spLocks noGrp="1"/>
          </p:cNvSpPr>
          <p:nvPr>
            <p:ph type="subTitle" idx="1"/>
          </p:nvPr>
        </p:nvSpPr>
        <p:spPr/>
        <p:txBody>
          <a:bodyPr/>
          <a:lstStyle/>
          <a:p>
            <a:r>
              <a:rPr lang="en-US" smtClean="0"/>
              <a:t>Week </a:t>
            </a:r>
            <a:r>
              <a:rPr lang="en-US" dirty="0"/>
              <a:t>6</a:t>
            </a:r>
          </a:p>
        </p:txBody>
      </p:sp>
    </p:spTree>
    <p:extLst>
      <p:ext uri="{BB962C8B-B14F-4D97-AF65-F5344CB8AC3E}">
        <p14:creationId xmlns:p14="http://schemas.microsoft.com/office/powerpoint/2010/main" val="3983287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Tests for identifying thematic roles</a:t>
            </a:r>
            <a:endParaRPr lang="en-US" dirty="0"/>
          </a:p>
        </p:txBody>
      </p:sp>
      <p:sp>
        <p:nvSpPr>
          <p:cNvPr id="3" name="Content Placeholder 2"/>
          <p:cNvSpPr>
            <a:spLocks noGrp="1"/>
          </p:cNvSpPr>
          <p:nvPr>
            <p:ph idx="1"/>
          </p:nvPr>
        </p:nvSpPr>
        <p:spPr/>
        <p:txBody>
          <a:bodyPr/>
          <a:lstStyle/>
          <a:p>
            <a:r>
              <a:rPr lang="en-US" sz="4000" dirty="0" smtClean="0"/>
              <a:t>AG: “deliberately, on purpose”</a:t>
            </a:r>
          </a:p>
          <a:p>
            <a:r>
              <a:rPr lang="en-US" sz="4000" dirty="0" smtClean="0"/>
              <a:t>Frame for AC and PA</a:t>
            </a:r>
          </a:p>
          <a:p>
            <a:endParaRPr lang="en-US" dirty="0"/>
          </a:p>
        </p:txBody>
      </p:sp>
    </p:spTree>
    <p:extLst>
      <p:ext uri="{BB962C8B-B14F-4D97-AF65-F5344CB8AC3E}">
        <p14:creationId xmlns:p14="http://schemas.microsoft.com/office/powerpoint/2010/main" val="34808903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516836"/>
            <a:ext cx="9869488" cy="5731564"/>
          </a:xfrm>
        </p:spPr>
        <p:txBody>
          <a:bodyPr/>
          <a:lstStyle/>
          <a:p>
            <a:r>
              <a:rPr lang="en-US" sz="3600" dirty="0" smtClean="0"/>
              <a:t>These roles are not always clear.</a:t>
            </a:r>
          </a:p>
          <a:p>
            <a:r>
              <a:rPr lang="en-US" sz="3600" dirty="0" smtClean="0"/>
              <a:t>6.39 Mr. Wheeler jumped off the cliff.</a:t>
            </a:r>
          </a:p>
          <a:p>
            <a:r>
              <a:rPr lang="en-US" sz="3600" dirty="0" smtClean="0"/>
              <a:t>Can a single entity fulfill two or more thematic roles?</a:t>
            </a:r>
          </a:p>
          <a:p>
            <a:r>
              <a:rPr lang="en-US" sz="3600" dirty="0" smtClean="0"/>
              <a:t>Chomsky: no</a:t>
            </a:r>
          </a:p>
          <a:p>
            <a:r>
              <a:rPr lang="en-US" sz="3600" dirty="0" err="1" smtClean="0"/>
              <a:t>Jackendoff</a:t>
            </a:r>
            <a:r>
              <a:rPr lang="en-US" sz="3600" dirty="0" smtClean="0"/>
              <a:t>: yes</a:t>
            </a:r>
          </a:p>
          <a:p>
            <a:endParaRPr lang="en-US" dirty="0" smtClean="0"/>
          </a:p>
          <a:p>
            <a:endParaRPr lang="en-US" dirty="0"/>
          </a:p>
        </p:txBody>
      </p:sp>
    </p:spTree>
    <p:extLst>
      <p:ext uri="{BB962C8B-B14F-4D97-AF65-F5344CB8AC3E}">
        <p14:creationId xmlns:p14="http://schemas.microsoft.com/office/powerpoint/2010/main" val="1723537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104" y="503584"/>
            <a:ext cx="10774018" cy="6003234"/>
          </a:xfrm>
        </p:spPr>
        <p:txBody>
          <a:bodyPr>
            <a:noAutofit/>
          </a:bodyPr>
          <a:lstStyle/>
          <a:p>
            <a:r>
              <a:rPr lang="en-US" sz="3200" dirty="0" smtClean="0"/>
              <a:t>“The basic insight is clear: the roles that speakers assign to entities may be more complicated than a single thematic role label.” p154</a:t>
            </a:r>
          </a:p>
          <a:p>
            <a:endParaRPr lang="en-US" sz="3200" dirty="0"/>
          </a:p>
          <a:p>
            <a:r>
              <a:rPr lang="en-US" sz="3200" dirty="0" smtClean="0"/>
              <a:t>How are thematic roles related to grammar?</a:t>
            </a:r>
          </a:p>
          <a:p>
            <a:r>
              <a:rPr lang="en-US" sz="3200" dirty="0" smtClean="0"/>
              <a:t>English: syntactic structure, and choice of verb.</a:t>
            </a:r>
          </a:p>
          <a:p>
            <a:r>
              <a:rPr lang="en-US" sz="3200" dirty="0" smtClean="0"/>
              <a:t>Subject=</a:t>
            </a:r>
          </a:p>
          <a:p>
            <a:r>
              <a:rPr lang="en-US" sz="3200" dirty="0" smtClean="0"/>
              <a:t>Direct object=</a:t>
            </a:r>
          </a:p>
          <a:p>
            <a:r>
              <a:rPr lang="en-US" sz="3200" dirty="0" smtClean="0"/>
              <a:t>Prepositional phrase=</a:t>
            </a:r>
          </a:p>
          <a:p>
            <a:r>
              <a:rPr lang="en-US" sz="3200" dirty="0" smtClean="0"/>
              <a:t>But this is not always so!</a:t>
            </a:r>
            <a:endParaRPr lang="en-US" sz="3200" dirty="0"/>
          </a:p>
        </p:txBody>
      </p:sp>
    </p:spTree>
    <p:extLst>
      <p:ext uri="{BB962C8B-B14F-4D97-AF65-F5344CB8AC3E}">
        <p14:creationId xmlns:p14="http://schemas.microsoft.com/office/powerpoint/2010/main" val="22559665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Speaker’s choice of participant roles has two aspects:</a:t>
            </a:r>
          </a:p>
          <a:p>
            <a:r>
              <a:rPr lang="en-US" sz="3200" dirty="0" smtClean="0"/>
              <a:t>1. Choice of verb</a:t>
            </a:r>
          </a:p>
          <a:p>
            <a:r>
              <a:rPr lang="en-US" sz="3200" dirty="0" smtClean="0"/>
              <a:t>2. Choice of grammatical relations for the roles</a:t>
            </a:r>
            <a:endParaRPr lang="en-US" sz="3200" dirty="0"/>
          </a:p>
        </p:txBody>
      </p:sp>
    </p:spTree>
    <p:extLst>
      <p:ext uri="{BB962C8B-B14F-4D97-AF65-F5344CB8AC3E}">
        <p14:creationId xmlns:p14="http://schemas.microsoft.com/office/powerpoint/2010/main" val="39408509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Grammatical Relations and Thematic Roles</a:t>
            </a:r>
            <a:endParaRPr lang="en-US" dirty="0"/>
          </a:p>
        </p:txBody>
      </p:sp>
      <p:sp>
        <p:nvSpPr>
          <p:cNvPr id="3" name="Content Placeholder 2"/>
          <p:cNvSpPr>
            <a:spLocks noGrp="1"/>
          </p:cNvSpPr>
          <p:nvPr>
            <p:ph idx="1"/>
          </p:nvPr>
        </p:nvSpPr>
        <p:spPr>
          <a:xfrm>
            <a:off x="410817" y="1974574"/>
            <a:ext cx="11198087" cy="4598504"/>
          </a:xfrm>
        </p:spPr>
        <p:txBody>
          <a:bodyPr>
            <a:normAutofit/>
          </a:bodyPr>
          <a:lstStyle/>
          <a:p>
            <a:r>
              <a:rPr lang="en-US" sz="2800" dirty="0" smtClean="0"/>
              <a:t>In English…</a:t>
            </a:r>
          </a:p>
          <a:p>
            <a:r>
              <a:rPr lang="en-US" sz="2800" dirty="0" smtClean="0"/>
              <a:t>Subjects tend to be AG</a:t>
            </a:r>
          </a:p>
          <a:p>
            <a:r>
              <a:rPr lang="en-US" sz="2800" dirty="0" smtClean="0"/>
              <a:t>Direct objects tend to be PA and TH</a:t>
            </a:r>
          </a:p>
          <a:p>
            <a:r>
              <a:rPr lang="en-US" sz="2800" dirty="0" smtClean="0"/>
              <a:t>IN tend to occur as prepositional phrases</a:t>
            </a:r>
          </a:p>
          <a:p>
            <a:r>
              <a:rPr lang="en-US" sz="2800" dirty="0" smtClean="0"/>
              <a:t>But not always.</a:t>
            </a:r>
            <a:r>
              <a:rPr lang="en-US" sz="2800" dirty="0"/>
              <a:t> </a:t>
            </a:r>
            <a:r>
              <a:rPr lang="en-US" sz="2800" dirty="0" smtClean="0"/>
              <a:t> Two situations change this:</a:t>
            </a:r>
          </a:p>
          <a:p>
            <a:r>
              <a:rPr lang="en-US" sz="2800" dirty="0" smtClean="0"/>
              <a:t>1. Roles omitted </a:t>
            </a:r>
          </a:p>
          <a:p>
            <a:r>
              <a:rPr lang="en-US" sz="2800" dirty="0" smtClean="0"/>
              <a:t>2. Altering the semantic roles and grammatical relations (often by changing voice).</a:t>
            </a:r>
          </a:p>
        </p:txBody>
      </p:sp>
    </p:spTree>
    <p:extLst>
      <p:ext uri="{BB962C8B-B14F-4D97-AF65-F5344CB8AC3E}">
        <p14:creationId xmlns:p14="http://schemas.microsoft.com/office/powerpoint/2010/main" val="2036327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Thematic Role Omission</a:t>
            </a:r>
            <a:endParaRPr lang="en-US" dirty="0"/>
          </a:p>
        </p:txBody>
      </p:sp>
      <p:sp>
        <p:nvSpPr>
          <p:cNvPr id="3" name="Content Placeholder 2"/>
          <p:cNvSpPr>
            <a:spLocks noGrp="1"/>
          </p:cNvSpPr>
          <p:nvPr>
            <p:ph idx="1"/>
          </p:nvPr>
        </p:nvSpPr>
        <p:spPr/>
        <p:txBody>
          <a:bodyPr>
            <a:normAutofit/>
          </a:bodyPr>
          <a:lstStyle/>
          <a:p>
            <a:r>
              <a:rPr lang="en-US" sz="3200" dirty="0" smtClean="0"/>
              <a:t>Examine 6.47-49</a:t>
            </a:r>
            <a:endParaRPr lang="en-US" sz="3200" dirty="0"/>
          </a:p>
        </p:txBody>
      </p:sp>
    </p:spTree>
    <p:extLst>
      <p:ext uri="{BB962C8B-B14F-4D97-AF65-F5344CB8AC3E}">
        <p14:creationId xmlns:p14="http://schemas.microsoft.com/office/powerpoint/2010/main" val="2292651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566" y="304800"/>
            <a:ext cx="10601738" cy="6255026"/>
          </a:xfrm>
        </p:spPr>
        <p:txBody>
          <a:bodyPr>
            <a:normAutofit/>
          </a:bodyPr>
          <a:lstStyle/>
          <a:p>
            <a:r>
              <a:rPr lang="en-US" sz="2800" dirty="0" smtClean="0"/>
              <a:t>Verb “break”, (unlike “raise”) allows all three thematic roles</a:t>
            </a:r>
          </a:p>
          <a:p>
            <a:r>
              <a:rPr lang="en-US" sz="2800" dirty="0" smtClean="0"/>
              <a:t>“This process of different roles occupying the subject position is a hierarchical process” (in many, if not all languages).</a:t>
            </a:r>
          </a:p>
          <a:p>
            <a:r>
              <a:rPr lang="en-US" sz="2800" dirty="0" smtClean="0"/>
              <a:t>6.5</a:t>
            </a:r>
          </a:p>
          <a:p>
            <a:r>
              <a:rPr lang="en-US" sz="2800" dirty="0" smtClean="0"/>
              <a:t>AGENT</a:t>
            </a:r>
            <a:r>
              <a:rPr lang="en-US" sz="2800" dirty="0" smtClean="0">
                <a:sym typeface="Wingdings" panose="05000000000000000000" pitchFamily="2" charset="2"/>
              </a:rPr>
              <a:t> RECIP/BEN THEME/PAT  INSTR LOCATION</a:t>
            </a:r>
          </a:p>
          <a:p>
            <a:r>
              <a:rPr lang="en-US" sz="2800" dirty="0" smtClean="0">
                <a:sym typeface="Wingdings" panose="05000000000000000000" pitchFamily="2" charset="2"/>
              </a:rPr>
              <a:t>Leftmost elements are preferred/basic/expected</a:t>
            </a:r>
          </a:p>
          <a:p>
            <a:r>
              <a:rPr lang="en-US" sz="2800" dirty="0" smtClean="0">
                <a:sym typeface="Wingdings" panose="05000000000000000000" pitchFamily="2" charset="2"/>
              </a:rPr>
              <a:t>And</a:t>
            </a:r>
          </a:p>
          <a:p>
            <a:r>
              <a:rPr lang="en-US" sz="2800" dirty="0" smtClean="0">
                <a:sym typeface="Wingdings" panose="05000000000000000000" pitchFamily="2" charset="2"/>
              </a:rPr>
              <a:t>Rule of expectation, “if a language allows the LOC role to be subject, we expect it will allow all the rest.”</a:t>
            </a:r>
          </a:p>
          <a:p>
            <a:r>
              <a:rPr lang="en-US" sz="2800" dirty="0" smtClean="0">
                <a:sym typeface="Wingdings" panose="05000000000000000000" pitchFamily="2" charset="2"/>
              </a:rPr>
              <a:t>6.51 </a:t>
            </a:r>
            <a:r>
              <a:rPr lang="en-US" sz="2800" dirty="0" err="1" smtClean="0">
                <a:sym typeface="Wingdings" panose="05000000000000000000" pitchFamily="2" charset="2"/>
              </a:rPr>
              <a:t>ff</a:t>
            </a:r>
            <a:endParaRPr lang="en-US" sz="2800" dirty="0"/>
          </a:p>
        </p:txBody>
      </p:sp>
    </p:spTree>
    <p:extLst>
      <p:ext uri="{BB962C8B-B14F-4D97-AF65-F5344CB8AC3E}">
        <p14:creationId xmlns:p14="http://schemas.microsoft.com/office/powerpoint/2010/main" val="10076453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399" y="516836"/>
            <a:ext cx="10575235" cy="5897216"/>
          </a:xfrm>
        </p:spPr>
        <p:txBody>
          <a:bodyPr>
            <a:normAutofit/>
          </a:bodyPr>
          <a:lstStyle/>
          <a:p>
            <a:r>
              <a:rPr lang="en-US" sz="3200" dirty="0" smtClean="0"/>
              <a:t>Can you think of any other hierarchies like this in linguistics?</a:t>
            </a:r>
          </a:p>
          <a:p>
            <a:r>
              <a:rPr lang="en-US" sz="3200" dirty="0" smtClean="0"/>
              <a:t>Levels of linguistics</a:t>
            </a:r>
          </a:p>
          <a:p>
            <a:r>
              <a:rPr lang="en-US" sz="3200" dirty="0" smtClean="0"/>
              <a:t>Subject predicate etc.</a:t>
            </a:r>
          </a:p>
          <a:p>
            <a:r>
              <a:rPr lang="en-US" sz="3200" dirty="0" smtClean="0"/>
              <a:t>Syntactic hierarchy</a:t>
            </a:r>
          </a:p>
          <a:p>
            <a:r>
              <a:rPr lang="en-US" sz="3200" dirty="0" smtClean="0"/>
              <a:t>Phonological hierarchy (feature</a:t>
            </a:r>
            <a:r>
              <a:rPr lang="en-US" sz="3200" dirty="0" smtClean="0">
                <a:sym typeface="Wingdings" panose="05000000000000000000" pitchFamily="2" charset="2"/>
              </a:rPr>
              <a:t>…utterance)</a:t>
            </a:r>
            <a:endParaRPr lang="en-US" sz="3200" dirty="0"/>
          </a:p>
        </p:txBody>
      </p:sp>
    </p:spTree>
    <p:extLst>
      <p:ext uri="{BB962C8B-B14F-4D97-AF65-F5344CB8AC3E}">
        <p14:creationId xmlns:p14="http://schemas.microsoft.com/office/powerpoint/2010/main" val="4089705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Verbs and Thematic Role Grids</a:t>
            </a:r>
            <a:endParaRPr lang="en-US" dirty="0"/>
          </a:p>
        </p:txBody>
      </p:sp>
      <p:sp>
        <p:nvSpPr>
          <p:cNvPr id="3" name="Content Placeholder 2"/>
          <p:cNvSpPr>
            <a:spLocks noGrp="1"/>
          </p:cNvSpPr>
          <p:nvPr>
            <p:ph idx="1"/>
          </p:nvPr>
        </p:nvSpPr>
        <p:spPr>
          <a:xfrm>
            <a:off x="424070" y="1298714"/>
            <a:ext cx="10893287" cy="5274364"/>
          </a:xfrm>
        </p:spPr>
        <p:txBody>
          <a:bodyPr/>
          <a:lstStyle/>
          <a:p>
            <a:r>
              <a:rPr lang="en-US" sz="2400" dirty="0" smtClean="0"/>
              <a:t>Verbs (like raise, rise, drive, put) have particular requirements for their thematic roles.</a:t>
            </a:r>
          </a:p>
          <a:p>
            <a:r>
              <a:rPr lang="en-US" sz="2400" dirty="0" smtClean="0"/>
              <a:t>This is part of a speaker’s knowledge of the language and is expected to be a part of lexical information stored for verbs.</a:t>
            </a:r>
          </a:p>
          <a:p>
            <a:r>
              <a:rPr lang="en-US" sz="2400" dirty="0" smtClean="0"/>
              <a:t>6.58  put V: &lt;</a:t>
            </a:r>
            <a:r>
              <a:rPr lang="en-US" sz="2400" u="sng" dirty="0" smtClean="0"/>
              <a:t>AGENT</a:t>
            </a:r>
            <a:r>
              <a:rPr lang="en-US" sz="2400" dirty="0" smtClean="0"/>
              <a:t>, THEME, LOCATION&gt;</a:t>
            </a:r>
          </a:p>
          <a:p>
            <a:r>
              <a:rPr lang="en-US" sz="2400" dirty="0" smtClean="0"/>
              <a:t>Underlined means typically subject of the verb</a:t>
            </a:r>
          </a:p>
          <a:p>
            <a:r>
              <a:rPr lang="en-US" sz="2400" dirty="0" smtClean="0"/>
              <a:t>6.59 </a:t>
            </a:r>
            <a:r>
              <a:rPr lang="en-US" sz="2400" dirty="0" err="1" smtClean="0"/>
              <a:t>John</a:t>
            </a:r>
            <a:r>
              <a:rPr lang="en-US" sz="2400" baseline="-25000" dirty="0" err="1" smtClean="0"/>
              <a:t>AG</a:t>
            </a:r>
            <a:r>
              <a:rPr lang="en-US" sz="2400" dirty="0" smtClean="0"/>
              <a:t> put the </a:t>
            </a:r>
            <a:r>
              <a:rPr lang="en-US" sz="2400" dirty="0" err="1" smtClean="0"/>
              <a:t>book</a:t>
            </a:r>
            <a:r>
              <a:rPr lang="en-US" sz="2400" baseline="-25000" dirty="0" err="1" smtClean="0"/>
              <a:t>TH</a:t>
            </a:r>
            <a:r>
              <a:rPr lang="en-US" sz="2400" dirty="0" smtClean="0"/>
              <a:t> on the </a:t>
            </a:r>
            <a:r>
              <a:rPr lang="en-US" sz="2400" dirty="0" err="1" smtClean="0"/>
              <a:t>shelf</a:t>
            </a:r>
            <a:r>
              <a:rPr lang="en-US" sz="2400" baseline="-25000" dirty="0" err="1" smtClean="0"/>
              <a:t>LOC</a:t>
            </a:r>
            <a:endParaRPr lang="en-US" sz="2400" baseline="-25000" dirty="0" smtClean="0"/>
          </a:p>
          <a:p>
            <a:r>
              <a:rPr lang="en-US" sz="2400" dirty="0"/>
              <a:t>Not all nominals are </a:t>
            </a:r>
            <a:r>
              <a:rPr lang="en-US" sz="2400" dirty="0" smtClean="0"/>
              <a:t>arguments. We can use tests to identify them.</a:t>
            </a:r>
          </a:p>
          <a:p>
            <a:r>
              <a:rPr lang="en-US" sz="2400" dirty="0" smtClean="0"/>
              <a:t>See 6.6 and 6.61</a:t>
            </a:r>
            <a:endParaRPr lang="en-US" sz="2400" dirty="0"/>
          </a:p>
          <a:p>
            <a:endParaRPr lang="en-US" baseline="-25000" dirty="0" smtClean="0"/>
          </a:p>
        </p:txBody>
      </p:sp>
    </p:spTree>
    <p:extLst>
      <p:ext uri="{BB962C8B-B14F-4D97-AF65-F5344CB8AC3E}">
        <p14:creationId xmlns:p14="http://schemas.microsoft.com/office/powerpoint/2010/main" val="23495979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Make theta grids for:</a:t>
            </a:r>
          </a:p>
          <a:p>
            <a:r>
              <a:rPr lang="en-US" sz="2800" dirty="0" smtClean="0"/>
              <a:t>1. receive</a:t>
            </a:r>
          </a:p>
          <a:p>
            <a:r>
              <a:rPr lang="en-US" sz="2800" dirty="0" smtClean="0"/>
              <a:t>2. repair</a:t>
            </a:r>
          </a:p>
          <a:p>
            <a:r>
              <a:rPr lang="en-US" sz="2800" dirty="0" smtClean="0"/>
              <a:t>3. snore</a:t>
            </a:r>
            <a:endParaRPr lang="en-US" sz="2800" dirty="0"/>
          </a:p>
        </p:txBody>
      </p:sp>
    </p:spTree>
    <p:extLst>
      <p:ext uri="{BB962C8B-B14F-4D97-AF65-F5344CB8AC3E}">
        <p14:creationId xmlns:p14="http://schemas.microsoft.com/office/powerpoint/2010/main" val="4280894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Review</a:t>
            </a:r>
            <a:endParaRPr lang="en-US" dirty="0"/>
          </a:p>
        </p:txBody>
      </p:sp>
      <p:sp>
        <p:nvSpPr>
          <p:cNvPr id="3" name="Content Placeholder 2"/>
          <p:cNvSpPr>
            <a:spLocks noGrp="1"/>
          </p:cNvSpPr>
          <p:nvPr>
            <p:ph idx="1"/>
          </p:nvPr>
        </p:nvSpPr>
        <p:spPr>
          <a:xfrm>
            <a:off x="646112" y="1333500"/>
            <a:ext cx="10936288" cy="5308600"/>
          </a:xfrm>
        </p:spPr>
        <p:txBody>
          <a:bodyPr/>
          <a:lstStyle/>
          <a:p>
            <a:r>
              <a:rPr lang="en-US" dirty="0" smtClean="0"/>
              <a:t>Chapter 1: semantics, semiotics, definitions theory, utterance, propositions, reference, sense, pragmatics, sentence vs speaker meaning.</a:t>
            </a:r>
          </a:p>
          <a:p>
            <a:r>
              <a:rPr lang="en-US" dirty="0" smtClean="0"/>
              <a:t>Chapter 2: denoting, referring, non-referring, constant vs variable, referents and extensions, names, Ns and NPs, mental representation, concepts, necessary and sufficient conditions, prototypes, linguistic relativity, </a:t>
            </a:r>
          </a:p>
          <a:p>
            <a:r>
              <a:rPr lang="en-US" dirty="0" smtClean="0"/>
              <a:t>Chapter 3: word meaning, lexemes, </a:t>
            </a:r>
            <a:r>
              <a:rPr lang="en-US" dirty="0" err="1" smtClean="0"/>
              <a:t>wordhood</a:t>
            </a:r>
            <a:r>
              <a:rPr lang="en-US" dirty="0" smtClean="0"/>
              <a:t>, Zeugma, sense relations, lexical relations of homonymy, polysemy, synonymy, </a:t>
            </a:r>
            <a:r>
              <a:rPr lang="en-US" dirty="0" err="1" smtClean="0"/>
              <a:t>antonymy</a:t>
            </a:r>
            <a:r>
              <a:rPr lang="en-US" dirty="0" smtClean="0"/>
              <a:t>, hyponymy, </a:t>
            </a:r>
            <a:r>
              <a:rPr lang="en-US" dirty="0" err="1" smtClean="0"/>
              <a:t>meronymy</a:t>
            </a:r>
            <a:r>
              <a:rPr lang="en-US" dirty="0" smtClean="0"/>
              <a:t>, derivations, color terms</a:t>
            </a:r>
            <a:r>
              <a:rPr lang="en-US" smtClean="0"/>
              <a:t>, etc.</a:t>
            </a:r>
            <a:endParaRPr lang="en-US" dirty="0" smtClean="0"/>
          </a:p>
          <a:p>
            <a:r>
              <a:rPr lang="en-US" dirty="0" smtClean="0"/>
              <a:t>Chapter 4</a:t>
            </a:r>
          </a:p>
          <a:p>
            <a:r>
              <a:rPr lang="en-US" dirty="0" smtClean="0"/>
              <a:t>Chapter 5</a:t>
            </a:r>
            <a:endParaRPr lang="en-US" dirty="0"/>
          </a:p>
        </p:txBody>
      </p:sp>
    </p:spTree>
    <p:extLst>
      <p:ext uri="{BB962C8B-B14F-4D97-AF65-F5344CB8AC3E}">
        <p14:creationId xmlns:p14="http://schemas.microsoft.com/office/powerpoint/2010/main" val="23876575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a:t>
            </a:r>
            <a:endParaRPr lang="en-US" dirty="0"/>
          </a:p>
        </p:txBody>
      </p:sp>
      <p:sp>
        <p:nvSpPr>
          <p:cNvPr id="3" name="Content Placeholder 2"/>
          <p:cNvSpPr>
            <a:spLocks noGrp="1"/>
          </p:cNvSpPr>
          <p:nvPr>
            <p:ph idx="1"/>
          </p:nvPr>
        </p:nvSpPr>
        <p:spPr>
          <a:xfrm>
            <a:off x="1103312" y="2052918"/>
            <a:ext cx="10359818" cy="4195481"/>
          </a:xfrm>
        </p:spPr>
        <p:txBody>
          <a:bodyPr/>
          <a:lstStyle/>
          <a:p>
            <a:r>
              <a:rPr lang="en-US" sz="3200" dirty="0" smtClean="0"/>
              <a:t>John received </a:t>
            </a:r>
            <a:r>
              <a:rPr lang="en-US" sz="3200" smtClean="0"/>
              <a:t>a message on his phone.</a:t>
            </a:r>
            <a:endParaRPr lang="en-US" sz="3200" dirty="0" smtClean="0"/>
          </a:p>
          <a:p>
            <a:r>
              <a:rPr lang="en-US" sz="3200" dirty="0" smtClean="0"/>
              <a:t>1</a:t>
            </a:r>
            <a:r>
              <a:rPr lang="en-US" sz="3200" dirty="0"/>
              <a:t>. </a:t>
            </a:r>
            <a:r>
              <a:rPr lang="en-US" sz="3200" dirty="0" smtClean="0"/>
              <a:t>receive V: &lt;</a:t>
            </a:r>
            <a:r>
              <a:rPr lang="en-US" sz="3200" u="sng" dirty="0" smtClean="0"/>
              <a:t>RECIPIENT</a:t>
            </a:r>
            <a:r>
              <a:rPr lang="en-US" sz="3200" dirty="0" smtClean="0"/>
              <a:t>, THEME, LOCATION&gt;</a:t>
            </a:r>
          </a:p>
          <a:p>
            <a:r>
              <a:rPr lang="en-US" sz="3200" dirty="0" smtClean="0"/>
              <a:t>Sue repaired the truck.</a:t>
            </a:r>
            <a:endParaRPr lang="en-US" sz="3200" dirty="0"/>
          </a:p>
          <a:p>
            <a:r>
              <a:rPr lang="en-US" sz="3200" dirty="0"/>
              <a:t>2. </a:t>
            </a:r>
            <a:r>
              <a:rPr lang="en-US" sz="3200" dirty="0" smtClean="0"/>
              <a:t>repair V: &lt;</a:t>
            </a:r>
            <a:r>
              <a:rPr lang="en-US" sz="3200" u="sng" dirty="0" smtClean="0"/>
              <a:t>AGENT</a:t>
            </a:r>
            <a:r>
              <a:rPr lang="en-US" sz="3200" dirty="0" smtClean="0"/>
              <a:t>, PATIENT&gt;</a:t>
            </a:r>
          </a:p>
          <a:p>
            <a:r>
              <a:rPr lang="en-US" sz="3200" dirty="0" smtClean="0"/>
              <a:t>Evelyn snored.</a:t>
            </a:r>
            <a:endParaRPr lang="en-US" sz="3200" dirty="0"/>
          </a:p>
          <a:p>
            <a:r>
              <a:rPr lang="en-US" sz="3200" dirty="0"/>
              <a:t>3. </a:t>
            </a:r>
            <a:r>
              <a:rPr lang="en-US" sz="3200" dirty="0" smtClean="0"/>
              <a:t>snore V: &lt;</a:t>
            </a:r>
            <a:r>
              <a:rPr lang="en-US" sz="3200" u="sng" dirty="0" smtClean="0"/>
              <a:t>EXPERIENCER</a:t>
            </a:r>
            <a:r>
              <a:rPr lang="en-US" sz="3200" dirty="0" smtClean="0"/>
              <a:t>&gt;</a:t>
            </a:r>
            <a:endParaRPr lang="en-US" sz="3200" dirty="0"/>
          </a:p>
          <a:p>
            <a:endParaRPr lang="en-US" dirty="0"/>
          </a:p>
        </p:txBody>
      </p:sp>
    </p:spTree>
    <p:extLst>
      <p:ext uri="{BB962C8B-B14F-4D97-AF65-F5344CB8AC3E}">
        <p14:creationId xmlns:p14="http://schemas.microsoft.com/office/powerpoint/2010/main" val="1015577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0" y="584200"/>
            <a:ext cx="9779000" cy="5956300"/>
          </a:xfrm>
        </p:spPr>
        <p:txBody>
          <a:bodyPr/>
          <a:lstStyle/>
          <a:p>
            <a:r>
              <a:rPr lang="en-US" sz="3200" dirty="0" smtClean="0"/>
              <a:t>Verbs form classes, which share the same role grids (theta grid, thematic role grid)</a:t>
            </a:r>
          </a:p>
          <a:p>
            <a:r>
              <a:rPr lang="en-US" sz="3200" dirty="0" smtClean="0"/>
              <a:t>Give, lend, supply, pay, donate, contribute, are in a class of TRANSFER, or GIVING verbs and all follow:</a:t>
            </a:r>
          </a:p>
          <a:p>
            <a:r>
              <a:rPr lang="en-US" sz="3200" dirty="0" smtClean="0"/>
              <a:t>V: &lt;</a:t>
            </a:r>
            <a:r>
              <a:rPr lang="en-US" sz="3200" u="sng" dirty="0" smtClean="0"/>
              <a:t>AGENT</a:t>
            </a:r>
            <a:r>
              <a:rPr lang="en-US" sz="3200" dirty="0" smtClean="0"/>
              <a:t>, THEME, RECIPIENT&gt;</a:t>
            </a:r>
          </a:p>
          <a:p>
            <a:r>
              <a:rPr lang="en-US" sz="3200" dirty="0" smtClean="0"/>
              <a:t>Or verbs like receive, accept, borrow, buy, purchase, rent, hire:</a:t>
            </a:r>
          </a:p>
          <a:p>
            <a:r>
              <a:rPr lang="en-US" sz="3200" dirty="0" smtClean="0"/>
              <a:t>V: &lt;</a:t>
            </a:r>
            <a:r>
              <a:rPr lang="en-US" sz="3200" u="sng" dirty="0" smtClean="0"/>
              <a:t>AGENT</a:t>
            </a:r>
            <a:r>
              <a:rPr lang="en-US" sz="3200" dirty="0" smtClean="0"/>
              <a:t>, THEME, SOURCE&gt;</a:t>
            </a:r>
          </a:p>
          <a:p>
            <a:endParaRPr lang="en-US" dirty="0" smtClean="0"/>
          </a:p>
          <a:p>
            <a:endParaRPr lang="en-US" dirty="0"/>
          </a:p>
        </p:txBody>
      </p:sp>
    </p:spTree>
    <p:extLst>
      <p:ext uri="{BB962C8B-B14F-4D97-AF65-F5344CB8AC3E}">
        <p14:creationId xmlns:p14="http://schemas.microsoft.com/office/powerpoint/2010/main" val="3674552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Thematic Roles</a:t>
            </a:r>
            <a:endParaRPr lang="en-US" dirty="0"/>
          </a:p>
        </p:txBody>
      </p:sp>
      <p:sp>
        <p:nvSpPr>
          <p:cNvPr id="3" name="Content Placeholder 2"/>
          <p:cNvSpPr>
            <a:spLocks noGrp="1"/>
          </p:cNvSpPr>
          <p:nvPr>
            <p:ph idx="1"/>
          </p:nvPr>
        </p:nvSpPr>
        <p:spPr>
          <a:xfrm>
            <a:off x="317500" y="1473200"/>
            <a:ext cx="11633200" cy="5054600"/>
          </a:xfrm>
        </p:spPr>
        <p:txBody>
          <a:bodyPr>
            <a:normAutofit/>
          </a:bodyPr>
          <a:lstStyle/>
          <a:p>
            <a:r>
              <a:rPr lang="en-US" sz="2400" dirty="0" smtClean="0"/>
              <a:t>Disagreement over terminology </a:t>
            </a:r>
          </a:p>
          <a:p>
            <a:r>
              <a:rPr lang="en-US" sz="2400" dirty="0" smtClean="0"/>
              <a:t>Where to delimit theta roles?</a:t>
            </a:r>
          </a:p>
          <a:p>
            <a:r>
              <a:rPr lang="en-US" sz="2400" dirty="0" smtClean="0"/>
              <a:t>Too specific and they lose utility</a:t>
            </a:r>
          </a:p>
          <a:p>
            <a:r>
              <a:rPr lang="en-US" sz="2400" dirty="0" smtClean="0"/>
              <a:t>But if they are too general then how do we describe variations?</a:t>
            </a:r>
          </a:p>
          <a:p>
            <a:r>
              <a:rPr lang="en-US" sz="2400" dirty="0" smtClean="0"/>
              <a:t>Also, what basis do we have for these theta roles?  How do we define them?</a:t>
            </a:r>
          </a:p>
          <a:p>
            <a:r>
              <a:rPr lang="en-US" sz="2400" dirty="0" err="1" smtClean="0"/>
              <a:t>Dowty</a:t>
            </a:r>
            <a:r>
              <a:rPr lang="en-US" sz="2400" dirty="0" smtClean="0"/>
              <a:t> defines them as entailments of the predicate</a:t>
            </a:r>
          </a:p>
          <a:p>
            <a:r>
              <a:rPr lang="en-US" sz="2400" dirty="0" smtClean="0"/>
              <a:t>This gives us clusters of similar verbs, which </a:t>
            </a:r>
            <a:r>
              <a:rPr lang="en-US" sz="2400" dirty="0" err="1" smtClean="0"/>
              <a:t>Dowty</a:t>
            </a:r>
            <a:r>
              <a:rPr lang="en-US" sz="2400" dirty="0" smtClean="0"/>
              <a:t> says are not discrete or bounded but are prototypes with varying degrees of membership.</a:t>
            </a:r>
          </a:p>
          <a:p>
            <a:r>
              <a:rPr lang="en-US" sz="2400" dirty="0" smtClean="0"/>
              <a:t>Proto-Agent and Proto-Patient</a:t>
            </a:r>
            <a:endParaRPr lang="en-US" sz="2400" dirty="0"/>
          </a:p>
        </p:txBody>
      </p:sp>
    </p:spTree>
    <p:extLst>
      <p:ext uri="{BB962C8B-B14F-4D97-AF65-F5344CB8AC3E}">
        <p14:creationId xmlns:p14="http://schemas.microsoft.com/office/powerpoint/2010/main" val="11325262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kind of “prototypes”</a:t>
            </a:r>
            <a:endParaRPr lang="en-US" dirty="0"/>
          </a:p>
        </p:txBody>
      </p:sp>
      <p:sp>
        <p:nvSpPr>
          <p:cNvPr id="3" name="Content Placeholder 2"/>
          <p:cNvSpPr>
            <a:spLocks noGrp="1"/>
          </p:cNvSpPr>
          <p:nvPr>
            <p:ph idx="1"/>
          </p:nvPr>
        </p:nvSpPr>
        <p:spPr/>
        <p:txBody>
          <a:bodyPr>
            <a:normAutofit/>
          </a:bodyPr>
          <a:lstStyle/>
          <a:p>
            <a:r>
              <a:rPr lang="en-US" sz="3600" dirty="0" smtClean="0"/>
              <a:t>6.77</a:t>
            </a:r>
          </a:p>
          <a:p>
            <a:r>
              <a:rPr lang="en-US" sz="3600" dirty="0" smtClean="0"/>
              <a:t>6.78</a:t>
            </a:r>
            <a:endParaRPr lang="en-US" sz="3600" dirty="0"/>
          </a:p>
        </p:txBody>
      </p:sp>
    </p:spTree>
    <p:extLst>
      <p:ext uri="{BB962C8B-B14F-4D97-AF65-F5344CB8AC3E}">
        <p14:creationId xmlns:p14="http://schemas.microsoft.com/office/powerpoint/2010/main" val="570605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motivation for identifying Thematic Roles</a:t>
            </a:r>
            <a:endParaRPr lang="en-US" dirty="0"/>
          </a:p>
        </p:txBody>
      </p:sp>
      <p:sp>
        <p:nvSpPr>
          <p:cNvPr id="3" name="Content Placeholder 2"/>
          <p:cNvSpPr>
            <a:spLocks noGrp="1"/>
          </p:cNvSpPr>
          <p:nvPr>
            <p:ph idx="1"/>
          </p:nvPr>
        </p:nvSpPr>
        <p:spPr/>
        <p:txBody>
          <a:bodyPr>
            <a:normAutofit/>
          </a:bodyPr>
          <a:lstStyle/>
          <a:p>
            <a:r>
              <a:rPr lang="en-US" sz="2800" dirty="0" smtClean="0"/>
              <a:t>“</a:t>
            </a:r>
            <a:r>
              <a:rPr lang="en-US" sz="2800" dirty="0" err="1" smtClean="0"/>
              <a:t>Th</a:t>
            </a:r>
            <a:r>
              <a:rPr lang="en-US" sz="2800" dirty="0" smtClean="0"/>
              <a:t> roles describe aspects of the interface between semantics and syntax.”</a:t>
            </a:r>
          </a:p>
          <a:p>
            <a:r>
              <a:rPr lang="en-US" sz="2800" dirty="0" smtClean="0"/>
              <a:t>It is inherent in a verb’s meaning</a:t>
            </a:r>
          </a:p>
          <a:p>
            <a:r>
              <a:rPr lang="en-US" sz="2800" dirty="0" smtClean="0"/>
              <a:t>Predicting links and general patterns is a primary function of </a:t>
            </a:r>
            <a:r>
              <a:rPr lang="en-US" sz="2800" dirty="0" err="1" smtClean="0"/>
              <a:t>Th</a:t>
            </a:r>
            <a:r>
              <a:rPr lang="en-US" sz="2800" dirty="0" smtClean="0"/>
              <a:t> roles.</a:t>
            </a:r>
          </a:p>
          <a:p>
            <a:r>
              <a:rPr lang="en-US" sz="2800" dirty="0" err="1" smtClean="0"/>
              <a:t>Dowty’s</a:t>
            </a:r>
            <a:r>
              <a:rPr lang="en-US" sz="2800" dirty="0" smtClean="0"/>
              <a:t> prototypical entailments principles 6.81</a:t>
            </a:r>
            <a:endParaRPr lang="en-US" sz="2800" dirty="0"/>
          </a:p>
        </p:txBody>
      </p:sp>
    </p:spTree>
    <p:extLst>
      <p:ext uri="{BB962C8B-B14F-4D97-AF65-F5344CB8AC3E}">
        <p14:creationId xmlns:p14="http://schemas.microsoft.com/office/powerpoint/2010/main" val="1344342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500" y="393700"/>
            <a:ext cx="9753600" cy="6210300"/>
          </a:xfrm>
        </p:spPr>
        <p:txBody>
          <a:bodyPr/>
          <a:lstStyle/>
          <a:p>
            <a:r>
              <a:rPr lang="en-US" sz="2800" dirty="0" smtClean="0"/>
              <a:t>Examples 6.82</a:t>
            </a:r>
          </a:p>
          <a:p>
            <a:r>
              <a:rPr lang="en-US" sz="2800" dirty="0" err="1" smtClean="0"/>
              <a:t>Dowty’s</a:t>
            </a:r>
            <a:r>
              <a:rPr lang="en-US" sz="2800" dirty="0" smtClean="0"/>
              <a:t> subject hierarchy 6.83</a:t>
            </a:r>
          </a:p>
          <a:p>
            <a:endParaRPr lang="en-US" sz="2800" dirty="0"/>
          </a:p>
          <a:p>
            <a:r>
              <a:rPr lang="en-US" sz="2800" dirty="0" smtClean="0"/>
              <a:t>Another use of </a:t>
            </a:r>
            <a:r>
              <a:rPr lang="en-US" sz="2800" dirty="0" err="1" smtClean="0"/>
              <a:t>th</a:t>
            </a:r>
            <a:r>
              <a:rPr lang="en-US" sz="2800" dirty="0" smtClean="0"/>
              <a:t> roles is that they help characterize semantic verbal classes.</a:t>
            </a:r>
          </a:p>
          <a:p>
            <a:r>
              <a:rPr lang="en-US" sz="2800" dirty="0" smtClean="0"/>
              <a:t>Examples of psychological verb classes:</a:t>
            </a:r>
          </a:p>
          <a:p>
            <a:r>
              <a:rPr lang="en-US" sz="2800" dirty="0" smtClean="0"/>
              <a:t>6.84</a:t>
            </a:r>
          </a:p>
          <a:p>
            <a:r>
              <a:rPr lang="en-US" sz="2800" dirty="0" smtClean="0"/>
              <a:t>6.85</a:t>
            </a:r>
          </a:p>
          <a:p>
            <a:r>
              <a:rPr lang="en-US" sz="2800" dirty="0" smtClean="0"/>
              <a:t>Also theta roles play a role in some languages’ verbal agreement, 6.88</a:t>
            </a:r>
          </a:p>
          <a:p>
            <a:endParaRPr lang="en-US" dirty="0"/>
          </a:p>
        </p:txBody>
      </p:sp>
    </p:spTree>
    <p:extLst>
      <p:ext uri="{BB962C8B-B14F-4D97-AF65-F5344CB8AC3E}">
        <p14:creationId xmlns:p14="http://schemas.microsoft.com/office/powerpoint/2010/main" val="21669079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317500"/>
            <a:ext cx="9829800" cy="6261100"/>
          </a:xfrm>
        </p:spPr>
        <p:txBody>
          <a:bodyPr>
            <a:normAutofit/>
          </a:bodyPr>
          <a:lstStyle/>
          <a:p>
            <a:r>
              <a:rPr lang="en-US" sz="2800" dirty="0" smtClean="0"/>
              <a:t>“if we need theta-roles to explain morphological patterns, this is strong evidence that they are significant semantic categories.” p164</a:t>
            </a:r>
          </a:p>
          <a:p>
            <a:r>
              <a:rPr lang="en-US" sz="2800" dirty="0" smtClean="0"/>
              <a:t>Used for their utility (in spite of definitional problems)</a:t>
            </a:r>
          </a:p>
          <a:p>
            <a:r>
              <a:rPr lang="en-US" sz="2800" dirty="0" smtClean="0"/>
              <a:t>Psycholinguistics, language acquisition, computer lexicons and machine translation etc.</a:t>
            </a:r>
            <a:endParaRPr lang="en-US" sz="2800" dirty="0"/>
          </a:p>
        </p:txBody>
      </p:sp>
    </p:spTree>
    <p:extLst>
      <p:ext uri="{BB962C8B-B14F-4D97-AF65-F5344CB8AC3E}">
        <p14:creationId xmlns:p14="http://schemas.microsoft.com/office/powerpoint/2010/main" val="4226456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88900"/>
            <a:ext cx="9404723" cy="1400530"/>
          </a:xfrm>
        </p:spPr>
        <p:txBody>
          <a:bodyPr/>
          <a:lstStyle/>
          <a:p>
            <a:r>
              <a:rPr lang="en-US" dirty="0" smtClean="0"/>
              <a:t>Causation</a:t>
            </a:r>
            <a:endParaRPr lang="en-US" dirty="0"/>
          </a:p>
        </p:txBody>
      </p:sp>
      <p:sp>
        <p:nvSpPr>
          <p:cNvPr id="3" name="Content Placeholder 2"/>
          <p:cNvSpPr>
            <a:spLocks noGrp="1"/>
          </p:cNvSpPr>
          <p:nvPr>
            <p:ph idx="1"/>
          </p:nvPr>
        </p:nvSpPr>
        <p:spPr>
          <a:xfrm>
            <a:off x="381000" y="1041400"/>
            <a:ext cx="10845800" cy="5511800"/>
          </a:xfrm>
        </p:spPr>
        <p:txBody>
          <a:bodyPr>
            <a:normAutofit/>
          </a:bodyPr>
          <a:lstStyle/>
          <a:p>
            <a:r>
              <a:rPr lang="en-US" sz="2400" dirty="0" smtClean="0"/>
              <a:t>“Prototypical thematic roles are defined by properties of the situation, in particular causation and change.”</a:t>
            </a:r>
          </a:p>
          <a:p>
            <a:r>
              <a:rPr lang="en-US" sz="2400" dirty="0" smtClean="0"/>
              <a:t>Look at the English causative-inchoative verb alteration.</a:t>
            </a:r>
          </a:p>
          <a:p>
            <a:r>
              <a:rPr lang="en-US" sz="2400" dirty="0" smtClean="0"/>
              <a:t>Examples</a:t>
            </a:r>
          </a:p>
          <a:p>
            <a:r>
              <a:rPr lang="en-US" sz="2400" dirty="0" smtClean="0"/>
              <a:t>Isn’t always allowed.</a:t>
            </a:r>
          </a:p>
          <a:p>
            <a:r>
              <a:rPr lang="en-US" sz="2400" dirty="0" smtClean="0"/>
              <a:t>This is very common cross-linguistically</a:t>
            </a:r>
          </a:p>
          <a:p>
            <a:r>
              <a:rPr lang="en-US" sz="2400" dirty="0" smtClean="0"/>
              <a:t>Causative affixes and </a:t>
            </a:r>
            <a:r>
              <a:rPr lang="en-US" sz="2400" dirty="0" err="1" smtClean="0"/>
              <a:t>decausatives</a:t>
            </a:r>
            <a:endParaRPr lang="en-US" sz="2400" dirty="0" smtClean="0"/>
          </a:p>
          <a:p>
            <a:r>
              <a:rPr lang="en-US" sz="2400" dirty="0" smtClean="0"/>
              <a:t>Speakers have a number of ways to characterize these events.</a:t>
            </a:r>
          </a:p>
          <a:p>
            <a:pPr lvl="1"/>
            <a:r>
              <a:rPr lang="en-US" sz="2000" dirty="0" smtClean="0"/>
              <a:t>A. the car stopped.</a:t>
            </a:r>
          </a:p>
          <a:p>
            <a:pPr lvl="1"/>
            <a:r>
              <a:rPr lang="en-US" sz="2000" dirty="0" smtClean="0"/>
              <a:t>B. I stopped the car.</a:t>
            </a:r>
          </a:p>
          <a:p>
            <a:pPr lvl="1"/>
            <a:r>
              <a:rPr lang="en-US" sz="2000" dirty="0" smtClean="0"/>
              <a:t>C. I made the car stop.</a:t>
            </a:r>
          </a:p>
          <a:p>
            <a:pPr lvl="1"/>
            <a:r>
              <a:rPr lang="en-US" sz="2000" dirty="0" smtClean="0"/>
              <a:t>D. I had the car stopped.</a:t>
            </a:r>
          </a:p>
          <a:p>
            <a:endParaRPr lang="en-US" dirty="0"/>
          </a:p>
        </p:txBody>
      </p:sp>
    </p:spTree>
    <p:extLst>
      <p:ext uri="{BB962C8B-B14F-4D97-AF65-F5344CB8AC3E}">
        <p14:creationId xmlns:p14="http://schemas.microsoft.com/office/powerpoint/2010/main" val="2048257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Voice—passive voice</a:t>
            </a:r>
            <a:endParaRPr lang="en-US" dirty="0"/>
          </a:p>
        </p:txBody>
      </p:sp>
      <p:sp>
        <p:nvSpPr>
          <p:cNvPr id="3" name="Content Placeholder 2"/>
          <p:cNvSpPr>
            <a:spLocks noGrp="1"/>
          </p:cNvSpPr>
          <p:nvPr>
            <p:ph idx="1"/>
          </p:nvPr>
        </p:nvSpPr>
        <p:spPr>
          <a:xfrm>
            <a:off x="419100" y="1346200"/>
            <a:ext cx="11099800" cy="5334000"/>
          </a:xfrm>
        </p:spPr>
        <p:txBody>
          <a:bodyPr>
            <a:normAutofit/>
          </a:bodyPr>
          <a:lstStyle/>
          <a:p>
            <a:r>
              <a:rPr lang="en-US" sz="2800" dirty="0" smtClean="0"/>
              <a:t>Voice also gives speakers choice in characterizing roles.</a:t>
            </a:r>
          </a:p>
          <a:p>
            <a:r>
              <a:rPr lang="en-US" sz="2800" dirty="0" smtClean="0"/>
              <a:t>Sarah cooked the muffins.</a:t>
            </a:r>
          </a:p>
          <a:p>
            <a:r>
              <a:rPr lang="en-US" sz="2800" dirty="0" smtClean="0"/>
              <a:t>The muffins were cooked by Sarah.</a:t>
            </a:r>
          </a:p>
          <a:p>
            <a:r>
              <a:rPr lang="en-US" sz="2800" dirty="0" smtClean="0"/>
              <a:t>The muffins were cooked.</a:t>
            </a:r>
          </a:p>
          <a:p>
            <a:r>
              <a:rPr lang="en-US" sz="2800" dirty="0" smtClean="0"/>
              <a:t>Here the AGENT is so far backgrounded that it is just implied.</a:t>
            </a:r>
          </a:p>
          <a:p>
            <a:r>
              <a:rPr lang="en-US" sz="2800" dirty="0" smtClean="0"/>
              <a:t>Speakers “figure” or “ground” entities in a “scene.”  </a:t>
            </a:r>
          </a:p>
          <a:p>
            <a:r>
              <a:rPr lang="en-US" sz="2800" dirty="0" smtClean="0"/>
              <a:t>“Passive constructions allow the foregrounding of roles other than patient.”</a:t>
            </a:r>
            <a:endParaRPr lang="en-US" sz="2800" dirty="0"/>
          </a:p>
        </p:txBody>
      </p:sp>
    </p:spTree>
    <p:extLst>
      <p:ext uri="{BB962C8B-B14F-4D97-AF65-F5344CB8AC3E}">
        <p14:creationId xmlns:p14="http://schemas.microsoft.com/office/powerpoint/2010/main" val="10864951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Ungrammatical examples</a:t>
            </a:r>
            <a:endParaRPr lang="en-US" dirty="0"/>
          </a:p>
        </p:txBody>
      </p:sp>
      <p:sp>
        <p:nvSpPr>
          <p:cNvPr id="3" name="Content Placeholder 2"/>
          <p:cNvSpPr>
            <a:spLocks noGrp="1"/>
          </p:cNvSpPr>
          <p:nvPr>
            <p:ph idx="1"/>
          </p:nvPr>
        </p:nvSpPr>
        <p:spPr>
          <a:xfrm>
            <a:off x="825500" y="1574800"/>
            <a:ext cx="9224353" cy="4673599"/>
          </a:xfrm>
        </p:spPr>
        <p:txBody>
          <a:bodyPr>
            <a:normAutofit/>
          </a:bodyPr>
          <a:lstStyle/>
          <a:p>
            <a:r>
              <a:rPr lang="en-US" sz="2800" dirty="0" smtClean="0"/>
              <a:t>6.108 ff.</a:t>
            </a:r>
          </a:p>
          <a:p>
            <a:r>
              <a:rPr lang="en-US" sz="2800" dirty="0" smtClean="0"/>
              <a:t>Also consider these examples showing the notion of speaker empathy:</a:t>
            </a:r>
          </a:p>
          <a:p>
            <a:r>
              <a:rPr lang="en-US" sz="2800" dirty="0" smtClean="0"/>
              <a:t>6.115ff</a:t>
            </a:r>
          </a:p>
          <a:p>
            <a:r>
              <a:rPr lang="en-US" sz="2800" dirty="0" smtClean="0"/>
              <a:t>There has been a lot of research on passive constructions</a:t>
            </a:r>
          </a:p>
          <a:p>
            <a:r>
              <a:rPr lang="en-US" sz="2800" dirty="0" smtClean="0"/>
              <a:t>They allow changing of theta roles and grammatical relations for various reasons.</a:t>
            </a:r>
            <a:endParaRPr lang="en-US" sz="2800" dirty="0"/>
          </a:p>
        </p:txBody>
      </p:sp>
    </p:spTree>
    <p:extLst>
      <p:ext uri="{BB962C8B-B14F-4D97-AF65-F5344CB8AC3E}">
        <p14:creationId xmlns:p14="http://schemas.microsoft.com/office/powerpoint/2010/main" val="3583807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3" name="Content Placeholder 2"/>
          <p:cNvSpPr>
            <a:spLocks noGrp="1"/>
          </p:cNvSpPr>
          <p:nvPr>
            <p:ph idx="1"/>
          </p:nvPr>
        </p:nvSpPr>
        <p:spPr>
          <a:xfrm>
            <a:off x="646112" y="1460500"/>
            <a:ext cx="10923588" cy="5143500"/>
          </a:xfrm>
        </p:spPr>
        <p:txBody>
          <a:bodyPr>
            <a:normAutofit fontScale="92500"/>
          </a:bodyPr>
          <a:lstStyle/>
          <a:p>
            <a:r>
              <a:rPr lang="en-US" sz="2800" dirty="0" smtClean="0"/>
              <a:t>1. Define </a:t>
            </a:r>
            <a:r>
              <a:rPr lang="en-US" sz="2800" dirty="0" err="1" smtClean="0"/>
              <a:t>evidentiality</a:t>
            </a:r>
            <a:r>
              <a:rPr lang="en-US" sz="2800" dirty="0" smtClean="0"/>
              <a:t>.</a:t>
            </a:r>
          </a:p>
          <a:p>
            <a:r>
              <a:rPr lang="en-US" sz="2800" dirty="0" smtClean="0"/>
              <a:t>2. What are some different grammatical moods?</a:t>
            </a:r>
          </a:p>
          <a:p>
            <a:r>
              <a:rPr lang="en-US" sz="2800" dirty="0" smtClean="0"/>
              <a:t>3. Is “She must be home by now” deontic or epistemic modality?</a:t>
            </a:r>
          </a:p>
          <a:p>
            <a:r>
              <a:rPr lang="en-US" sz="2800" dirty="0" smtClean="0"/>
              <a:t>4. How is tense different to aspect?</a:t>
            </a:r>
          </a:p>
          <a:p>
            <a:r>
              <a:rPr lang="en-US" sz="2800" dirty="0" smtClean="0"/>
              <a:t>5. What kind of verb is “</a:t>
            </a:r>
            <a:r>
              <a:rPr lang="en-US" sz="2800" dirty="0"/>
              <a:t>w</a:t>
            </a:r>
            <a:r>
              <a:rPr lang="en-US" sz="2800" dirty="0" smtClean="0"/>
              <a:t>inked” and what does adding “for half an hour” do to it? </a:t>
            </a:r>
          </a:p>
          <a:p>
            <a:r>
              <a:rPr lang="en-US" sz="2800" dirty="0" smtClean="0"/>
              <a:t>6. Give three stative verbs___________,______________,______.</a:t>
            </a:r>
          </a:p>
          <a:p>
            <a:r>
              <a:rPr lang="en-US" sz="2800" dirty="0" smtClean="0"/>
              <a:t>7. Give three dynamic verbs ____________,________,________.</a:t>
            </a:r>
          </a:p>
          <a:p>
            <a:r>
              <a:rPr lang="en-US" sz="2800" dirty="0" smtClean="0"/>
              <a:t>8. Explain Telic/atelic? What are two other common words for them?</a:t>
            </a:r>
          </a:p>
          <a:p>
            <a:endParaRPr lang="en-US" dirty="0"/>
          </a:p>
        </p:txBody>
      </p:sp>
    </p:spTree>
    <p:extLst>
      <p:ext uri="{BB962C8B-B14F-4D97-AF65-F5344CB8AC3E}">
        <p14:creationId xmlns:p14="http://schemas.microsoft.com/office/powerpoint/2010/main" val="33591522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Cross-linguistic passives</a:t>
            </a:r>
            <a:endParaRPr lang="en-US" dirty="0"/>
          </a:p>
        </p:txBody>
      </p:sp>
      <p:sp>
        <p:nvSpPr>
          <p:cNvPr id="3" name="Content Placeholder 2"/>
          <p:cNvSpPr>
            <a:spLocks noGrp="1"/>
          </p:cNvSpPr>
          <p:nvPr>
            <p:ph idx="1"/>
          </p:nvPr>
        </p:nvSpPr>
        <p:spPr>
          <a:xfrm>
            <a:off x="342900" y="1447800"/>
            <a:ext cx="10947400" cy="5130800"/>
          </a:xfrm>
        </p:spPr>
        <p:txBody>
          <a:bodyPr>
            <a:normAutofit lnSpcReduction="10000"/>
          </a:bodyPr>
          <a:lstStyle/>
          <a:p>
            <a:r>
              <a:rPr lang="en-US" sz="2800" dirty="0" smtClean="0"/>
              <a:t>Often languages have more than one passive construction</a:t>
            </a:r>
          </a:p>
          <a:p>
            <a:r>
              <a:rPr lang="en-US" sz="2800" dirty="0" smtClean="0"/>
              <a:t>English has be-passives and get-passives</a:t>
            </a:r>
          </a:p>
          <a:p>
            <a:r>
              <a:rPr lang="en-US" sz="2800" dirty="0" smtClean="0"/>
              <a:t>Irish has impersonal passive (AGENT is omitted and not allowed)</a:t>
            </a:r>
          </a:p>
          <a:p>
            <a:r>
              <a:rPr lang="en-US" sz="2800" dirty="0" smtClean="0"/>
              <a:t>Two functions of passives:</a:t>
            </a:r>
          </a:p>
          <a:p>
            <a:r>
              <a:rPr lang="en-US" sz="2800" dirty="0" smtClean="0"/>
              <a:t>To demote AGENTS</a:t>
            </a:r>
          </a:p>
          <a:p>
            <a:r>
              <a:rPr lang="en-US" sz="2800" dirty="0" smtClean="0"/>
              <a:t>To promote non-AGENTS</a:t>
            </a:r>
          </a:p>
          <a:p>
            <a:r>
              <a:rPr lang="en-US" sz="2800" dirty="0" smtClean="0"/>
              <a:t>Cross-linguistically passives can be used for a cluster of functions.</a:t>
            </a:r>
          </a:p>
          <a:p>
            <a:r>
              <a:rPr lang="en-US" sz="2800" dirty="0" smtClean="0"/>
              <a:t>The active form is usually grammatically simpler.</a:t>
            </a:r>
          </a:p>
          <a:p>
            <a:endParaRPr lang="en-US" dirty="0"/>
          </a:p>
        </p:txBody>
      </p:sp>
    </p:spTree>
    <p:extLst>
      <p:ext uri="{BB962C8B-B14F-4D97-AF65-F5344CB8AC3E}">
        <p14:creationId xmlns:p14="http://schemas.microsoft.com/office/powerpoint/2010/main" val="35624555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711" y="97118"/>
            <a:ext cx="9404723" cy="1400530"/>
          </a:xfrm>
        </p:spPr>
        <p:txBody>
          <a:bodyPr/>
          <a:lstStyle/>
          <a:p>
            <a:r>
              <a:rPr lang="en-US" dirty="0" smtClean="0"/>
              <a:t>Middle voice</a:t>
            </a:r>
            <a:endParaRPr lang="en-US" dirty="0"/>
          </a:p>
        </p:txBody>
      </p:sp>
      <p:sp>
        <p:nvSpPr>
          <p:cNvPr id="3" name="Content Placeholder 2"/>
          <p:cNvSpPr>
            <a:spLocks noGrp="1"/>
          </p:cNvSpPr>
          <p:nvPr>
            <p:ph idx="1"/>
          </p:nvPr>
        </p:nvSpPr>
        <p:spPr>
          <a:xfrm>
            <a:off x="292100" y="977900"/>
            <a:ext cx="11531600" cy="5613400"/>
          </a:xfrm>
        </p:spPr>
        <p:txBody>
          <a:bodyPr>
            <a:noAutofit/>
          </a:bodyPr>
          <a:lstStyle/>
          <a:p>
            <a:r>
              <a:rPr lang="en-US" sz="2800" dirty="0" smtClean="0"/>
              <a:t>Many languages have active/passive voice.</a:t>
            </a:r>
          </a:p>
          <a:p>
            <a:r>
              <a:rPr lang="en-US" sz="2800" dirty="0" smtClean="0"/>
              <a:t>Some even have a third voice.  Middle voice.</a:t>
            </a:r>
          </a:p>
          <a:p>
            <a:r>
              <a:rPr lang="en-US" sz="2800" dirty="0" smtClean="0"/>
              <a:t>Lots of variation but commonly used for when the subject of the verb is affected by the action.  Affectedness.</a:t>
            </a:r>
          </a:p>
          <a:p>
            <a:r>
              <a:rPr lang="en-US" sz="2800" dirty="0" smtClean="0"/>
              <a:t>1. neuters</a:t>
            </a:r>
          </a:p>
          <a:p>
            <a:r>
              <a:rPr lang="en-US" sz="2800" dirty="0" smtClean="0"/>
              <a:t>2. bodily activity/emotions</a:t>
            </a:r>
          </a:p>
          <a:p>
            <a:r>
              <a:rPr lang="en-US" sz="2800" dirty="0" smtClean="0"/>
              <a:t>3. reflexives</a:t>
            </a:r>
          </a:p>
          <a:p>
            <a:pPr lvl="1"/>
            <a:r>
              <a:rPr lang="en-US" sz="2400" dirty="0" smtClean="0"/>
              <a:t>Sometimes no need for reflexive pronoun</a:t>
            </a:r>
          </a:p>
          <a:p>
            <a:r>
              <a:rPr lang="en-US" sz="2800" dirty="0" smtClean="0"/>
              <a:t>4. </a:t>
            </a:r>
            <a:r>
              <a:rPr lang="en-US" sz="2800" dirty="0" err="1" smtClean="0"/>
              <a:t>autobenefactives</a:t>
            </a:r>
            <a:endParaRPr lang="en-US" sz="2800" dirty="0" smtClean="0"/>
          </a:p>
          <a:p>
            <a:r>
              <a:rPr lang="en-US" sz="2800" dirty="0" smtClean="0"/>
              <a:t>Some use verbal inflection but some use </a:t>
            </a:r>
            <a:r>
              <a:rPr lang="en-US" sz="2800" dirty="0" err="1" smtClean="0"/>
              <a:t>pronominals</a:t>
            </a:r>
            <a:endParaRPr lang="en-US" sz="2800" dirty="0"/>
          </a:p>
        </p:txBody>
      </p:sp>
    </p:spTree>
    <p:extLst>
      <p:ext uri="{BB962C8B-B14F-4D97-AF65-F5344CB8AC3E}">
        <p14:creationId xmlns:p14="http://schemas.microsoft.com/office/powerpoint/2010/main" val="1163581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Classifiers</a:t>
            </a:r>
            <a:endParaRPr lang="en-US" dirty="0"/>
          </a:p>
        </p:txBody>
      </p:sp>
      <p:sp>
        <p:nvSpPr>
          <p:cNvPr id="3" name="Content Placeholder 2"/>
          <p:cNvSpPr>
            <a:spLocks noGrp="1"/>
          </p:cNvSpPr>
          <p:nvPr>
            <p:ph idx="1"/>
          </p:nvPr>
        </p:nvSpPr>
        <p:spPr>
          <a:xfrm>
            <a:off x="279400" y="1308100"/>
            <a:ext cx="11201400" cy="5207000"/>
          </a:xfrm>
        </p:spPr>
        <p:txBody>
          <a:bodyPr>
            <a:normAutofit/>
          </a:bodyPr>
          <a:lstStyle/>
          <a:p>
            <a:r>
              <a:rPr lang="en-US" sz="3200" dirty="0" smtClean="0"/>
              <a:t>“morphemes or lexical words that code characteristics of the referent of the noun, allowing the speaker to classify the referent according to a system of semantic/conceptual categories.” p175 </a:t>
            </a:r>
          </a:p>
          <a:p>
            <a:r>
              <a:rPr lang="en-US" sz="3200" dirty="0" smtClean="0"/>
              <a:t>Numeral classifiers</a:t>
            </a:r>
          </a:p>
          <a:p>
            <a:r>
              <a:rPr lang="en-US" sz="3200" dirty="0" smtClean="0"/>
              <a:t>Possessive classifiers</a:t>
            </a:r>
          </a:p>
          <a:p>
            <a:r>
              <a:rPr lang="en-US" sz="3200" dirty="0" smtClean="0"/>
              <a:t>Verbal classifiers</a:t>
            </a:r>
          </a:p>
          <a:p>
            <a:r>
              <a:rPr lang="en-US" sz="3200" dirty="0" smtClean="0"/>
              <a:t>6.146 Prototypical classifier categories</a:t>
            </a:r>
            <a:endParaRPr lang="en-US" sz="3200" dirty="0"/>
          </a:p>
        </p:txBody>
      </p:sp>
    </p:spTree>
    <p:extLst>
      <p:ext uri="{BB962C8B-B14F-4D97-AF65-F5344CB8AC3E}">
        <p14:creationId xmlns:p14="http://schemas.microsoft.com/office/powerpoint/2010/main" val="31614347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Noun Classes</a:t>
            </a:r>
            <a:endParaRPr lang="en-US" dirty="0"/>
          </a:p>
        </p:txBody>
      </p:sp>
      <p:sp>
        <p:nvSpPr>
          <p:cNvPr id="3" name="Content Placeholder 2"/>
          <p:cNvSpPr>
            <a:spLocks noGrp="1"/>
          </p:cNvSpPr>
          <p:nvPr>
            <p:ph idx="1"/>
          </p:nvPr>
        </p:nvSpPr>
        <p:spPr>
          <a:xfrm>
            <a:off x="368300" y="1295400"/>
            <a:ext cx="11480800" cy="5359400"/>
          </a:xfrm>
        </p:spPr>
        <p:txBody>
          <a:bodyPr>
            <a:normAutofit/>
          </a:bodyPr>
          <a:lstStyle/>
          <a:p>
            <a:r>
              <a:rPr lang="en-US" sz="3200" dirty="0" smtClean="0"/>
              <a:t>“are agreement-based noun systems… based on (historical) semantic classifications.” p177</a:t>
            </a:r>
          </a:p>
          <a:p>
            <a:r>
              <a:rPr lang="en-US" sz="3200" dirty="0" smtClean="0"/>
              <a:t>6.147</a:t>
            </a:r>
          </a:p>
          <a:p>
            <a:r>
              <a:rPr lang="en-US" sz="3200" dirty="0" smtClean="0"/>
              <a:t>Women, Fire, and Dangerous things.</a:t>
            </a:r>
          </a:p>
          <a:p>
            <a:r>
              <a:rPr lang="en-US" sz="3200" dirty="0" smtClean="0"/>
              <a:t>A key feature is agreement.</a:t>
            </a:r>
          </a:p>
          <a:p>
            <a:r>
              <a:rPr lang="en-US" sz="3200" dirty="0" smtClean="0"/>
              <a:t>Gender systems are a type of noun class system.</a:t>
            </a:r>
            <a:endParaRPr lang="en-US" sz="3200" dirty="0"/>
          </a:p>
        </p:txBody>
      </p:sp>
    </p:spTree>
    <p:extLst>
      <p:ext uri="{BB962C8B-B14F-4D97-AF65-F5344CB8AC3E}">
        <p14:creationId xmlns:p14="http://schemas.microsoft.com/office/powerpoint/2010/main" val="814494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normAutofit/>
          </a:bodyPr>
          <a:lstStyle/>
          <a:p>
            <a:r>
              <a:rPr lang="en-US" sz="4000" dirty="0" smtClean="0"/>
              <a:t>P 179, </a:t>
            </a:r>
            <a:r>
              <a:rPr lang="en-US" sz="4000" dirty="0" smtClean="0"/>
              <a:t>6.1-6.4, 6.6, 6.9</a:t>
            </a:r>
            <a:endParaRPr lang="en-US" sz="4000" dirty="0"/>
          </a:p>
        </p:txBody>
      </p:sp>
    </p:spTree>
    <p:extLst>
      <p:ext uri="{BB962C8B-B14F-4D97-AF65-F5344CB8AC3E}">
        <p14:creationId xmlns:p14="http://schemas.microsoft.com/office/powerpoint/2010/main" val="2495875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your assignment and presentation</a:t>
            </a:r>
            <a:endParaRPr lang="en-US" dirty="0"/>
          </a:p>
        </p:txBody>
      </p:sp>
      <p:sp>
        <p:nvSpPr>
          <p:cNvPr id="3" name="Content Placeholder 2"/>
          <p:cNvSpPr>
            <a:spLocks noGrp="1"/>
          </p:cNvSpPr>
          <p:nvPr>
            <p:ph idx="1"/>
          </p:nvPr>
        </p:nvSpPr>
        <p:spPr>
          <a:xfrm>
            <a:off x="889000" y="2044700"/>
            <a:ext cx="10341953" cy="4495799"/>
          </a:xfrm>
        </p:spPr>
        <p:txBody>
          <a:bodyPr>
            <a:normAutofit/>
          </a:bodyPr>
          <a:lstStyle/>
          <a:p>
            <a:r>
              <a:rPr lang="en-US" sz="2400" dirty="0" smtClean="0"/>
              <a:t>Your research assignment. 25%  Due in 6 weeks!</a:t>
            </a:r>
          </a:p>
          <a:p>
            <a:r>
              <a:rPr lang="en-US" sz="2400" dirty="0"/>
              <a:t> </a:t>
            </a:r>
            <a:r>
              <a:rPr lang="en-US" sz="2400" dirty="0" smtClean="0"/>
              <a:t>You can choose the sample passage in English (or another language).  Consider its potential for translation. (what is the target language?). Identify areas which will be challenging or problematic. Reference existing research on semantic difficulties that arise in translation. Reference topics we have covered in class and from the book (also </a:t>
            </a:r>
            <a:r>
              <a:rPr lang="en-US" sz="2400" dirty="0" err="1" smtClean="0"/>
              <a:t>Riemer</a:t>
            </a:r>
            <a:r>
              <a:rPr lang="en-US" sz="2400" dirty="0" smtClean="0"/>
              <a:t> or Kroeger or other texts that were recommended). Synthesize this and present it in a point by point discussion offering possible solutions.</a:t>
            </a:r>
          </a:p>
          <a:p>
            <a:r>
              <a:rPr lang="en-US" sz="2400" dirty="0" smtClean="0"/>
              <a:t>Your review presentation. 10% Due in 7 weeks!</a:t>
            </a:r>
            <a:endParaRPr lang="en-US" sz="2400" dirty="0"/>
          </a:p>
        </p:txBody>
      </p:sp>
    </p:spTree>
    <p:extLst>
      <p:ext uri="{BB962C8B-B14F-4D97-AF65-F5344CB8AC3E}">
        <p14:creationId xmlns:p14="http://schemas.microsoft.com/office/powerpoint/2010/main" val="2019618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a:t>
            </a:r>
            <a:r>
              <a:rPr lang="en-US" dirty="0" err="1" smtClean="0"/>
              <a:t>Riemer</a:t>
            </a:r>
            <a:endParaRPr lang="en-US" dirty="0"/>
          </a:p>
        </p:txBody>
      </p:sp>
      <p:sp>
        <p:nvSpPr>
          <p:cNvPr id="3" name="Content Placeholder 2"/>
          <p:cNvSpPr>
            <a:spLocks noGrp="1"/>
          </p:cNvSpPr>
          <p:nvPr>
            <p:ph idx="1"/>
          </p:nvPr>
        </p:nvSpPr>
        <p:spPr>
          <a:xfrm>
            <a:off x="876300" y="1485900"/>
            <a:ext cx="10261600" cy="5156200"/>
          </a:xfrm>
        </p:spPr>
        <p:txBody>
          <a:bodyPr/>
          <a:lstStyle/>
          <a:p>
            <a:r>
              <a:rPr lang="en-US" sz="2800" dirty="0" smtClean="0"/>
              <a:t>P359</a:t>
            </a:r>
            <a:r>
              <a:rPr lang="en-US" sz="2800" dirty="0"/>
              <a:t> </a:t>
            </a:r>
            <a:r>
              <a:rPr lang="en-US" sz="2800" dirty="0" smtClean="0"/>
              <a:t> Psych-verbs do not allow the middle alternation, as the following sentences show.  Can you suggest why, why not?</a:t>
            </a:r>
          </a:p>
          <a:p>
            <a:r>
              <a:rPr lang="en-US" sz="2800" dirty="0" smtClean="0"/>
              <a:t>Amber considers the problem/*The problem considers easily.</a:t>
            </a:r>
          </a:p>
          <a:p>
            <a:r>
              <a:rPr lang="en-US" sz="2800" dirty="0" smtClean="0"/>
              <a:t>Sophie believes Sam/*Sam believes easily. [This can only mean that Sam believes other people easily, that that he is easy to believe, the meaning required for the middle.]</a:t>
            </a:r>
          </a:p>
          <a:p>
            <a:endParaRPr lang="en-US" dirty="0" smtClean="0"/>
          </a:p>
        </p:txBody>
      </p:sp>
    </p:spTree>
    <p:extLst>
      <p:ext uri="{BB962C8B-B14F-4D97-AF65-F5344CB8AC3E}">
        <p14:creationId xmlns:p14="http://schemas.microsoft.com/office/powerpoint/2010/main" val="42907352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 the subjects, complements and adjuncts…</a:t>
            </a:r>
            <a:endParaRPr lang="en-US" dirty="0"/>
          </a:p>
        </p:txBody>
      </p:sp>
      <p:sp>
        <p:nvSpPr>
          <p:cNvPr id="3" name="Content Placeholder 2"/>
          <p:cNvSpPr>
            <a:spLocks noGrp="1"/>
          </p:cNvSpPr>
          <p:nvPr>
            <p:ph idx="1"/>
          </p:nvPr>
        </p:nvSpPr>
        <p:spPr>
          <a:xfrm>
            <a:off x="646112" y="2057400"/>
            <a:ext cx="9403742" cy="4190999"/>
          </a:xfrm>
        </p:spPr>
        <p:txBody>
          <a:bodyPr>
            <a:normAutofit/>
          </a:bodyPr>
          <a:lstStyle/>
          <a:p>
            <a:r>
              <a:rPr lang="en-US" sz="2800" dirty="0" smtClean="0"/>
              <a:t>1. Bismarck coveted power in the 1870s.</a:t>
            </a:r>
          </a:p>
          <a:p>
            <a:r>
              <a:rPr lang="en-US" sz="2800" dirty="0" smtClean="0"/>
              <a:t>2. Bismarck waged war against Denmark in 1864.</a:t>
            </a:r>
          </a:p>
          <a:p>
            <a:r>
              <a:rPr lang="en-US" sz="2800" dirty="0" smtClean="0"/>
              <a:t>3. Prussian has been compared by Bismarck to ancient Rome.</a:t>
            </a:r>
          </a:p>
          <a:p>
            <a:r>
              <a:rPr lang="en-US" sz="2800" dirty="0" smtClean="0"/>
              <a:t>4. Lieutenant-General Graf-Fink von </a:t>
            </a:r>
            <a:r>
              <a:rPr lang="en-US" sz="2800" dirty="0" err="1" smtClean="0"/>
              <a:t>Finkenstein</a:t>
            </a:r>
            <a:r>
              <a:rPr lang="en-US" sz="2800" dirty="0" smtClean="0"/>
              <a:t> is Head Tutor.</a:t>
            </a:r>
          </a:p>
          <a:p>
            <a:r>
              <a:rPr lang="en-US" sz="2800" dirty="0" smtClean="0"/>
              <a:t>5. The boy’s mind was opened by his tutor to a lively perception of things round him.</a:t>
            </a:r>
            <a:endParaRPr lang="en-US" sz="2800" dirty="0"/>
          </a:p>
        </p:txBody>
      </p:sp>
    </p:spTree>
    <p:extLst>
      <p:ext uri="{BB962C8B-B14F-4D97-AF65-F5344CB8AC3E}">
        <p14:creationId xmlns:p14="http://schemas.microsoft.com/office/powerpoint/2010/main" val="37524555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Kroeger</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15143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descriptions of future events:</a:t>
            </a:r>
            <a:endParaRPr lang="en-US" dirty="0"/>
          </a:p>
        </p:txBody>
      </p:sp>
      <p:sp>
        <p:nvSpPr>
          <p:cNvPr id="3" name="Content Placeholder 2"/>
          <p:cNvSpPr>
            <a:spLocks noGrp="1"/>
          </p:cNvSpPr>
          <p:nvPr>
            <p:ph idx="1"/>
          </p:nvPr>
        </p:nvSpPr>
        <p:spPr/>
        <p:txBody>
          <a:bodyPr>
            <a:normAutofit/>
          </a:bodyPr>
          <a:lstStyle/>
          <a:p>
            <a:r>
              <a:rPr lang="en-US" sz="2800" dirty="0" smtClean="0"/>
              <a:t>Q: When are you flying/do you fly out?</a:t>
            </a:r>
          </a:p>
          <a:p>
            <a:r>
              <a:rPr lang="en-US" sz="2800" dirty="0" smtClean="0"/>
              <a:t>A: I’m leaving/I leave next week.</a:t>
            </a:r>
          </a:p>
          <a:p>
            <a:endParaRPr lang="en-US" sz="2800" dirty="0"/>
          </a:p>
          <a:p>
            <a:r>
              <a:rPr lang="en-US" sz="2800" dirty="0" smtClean="0"/>
              <a:t>Can you discern any regular semantic difference between the simple present and the continuous on the basis of this reply?</a:t>
            </a:r>
            <a:endParaRPr lang="en-US" sz="2800" dirty="0"/>
          </a:p>
        </p:txBody>
      </p:sp>
    </p:spTree>
    <p:extLst>
      <p:ext uri="{BB962C8B-B14F-4D97-AF65-F5344CB8AC3E}">
        <p14:creationId xmlns:p14="http://schemas.microsoft.com/office/powerpoint/2010/main" val="2973240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900" y="647700"/>
            <a:ext cx="9325953" cy="5600699"/>
          </a:xfrm>
        </p:spPr>
        <p:txBody>
          <a:bodyPr/>
          <a:lstStyle/>
          <a:p>
            <a:r>
              <a:rPr lang="en-US" sz="2800" dirty="0" smtClean="0"/>
              <a:t>I </a:t>
            </a:r>
            <a:r>
              <a:rPr lang="en-US" sz="2800" b="1" u="sng" dirty="0" smtClean="0"/>
              <a:t>GAVE</a:t>
            </a:r>
            <a:r>
              <a:rPr lang="en-US" sz="2800" dirty="0" smtClean="0"/>
              <a:t> the BONE to the DOG.</a:t>
            </a:r>
          </a:p>
          <a:p>
            <a:r>
              <a:rPr lang="en-US" sz="2800" dirty="0" smtClean="0"/>
              <a:t>I </a:t>
            </a:r>
            <a:r>
              <a:rPr lang="en-US" sz="2800" b="1" u="sng" dirty="0" smtClean="0"/>
              <a:t>GAVE</a:t>
            </a:r>
            <a:r>
              <a:rPr lang="en-US" sz="2800" dirty="0" smtClean="0"/>
              <a:t> the DOG the BONE.</a:t>
            </a:r>
          </a:p>
          <a:p>
            <a:r>
              <a:rPr lang="en-US" sz="2800" dirty="0" smtClean="0"/>
              <a:t>The DOG was </a:t>
            </a:r>
            <a:r>
              <a:rPr lang="en-US" sz="2800" b="1" u="sng" dirty="0" smtClean="0"/>
              <a:t>GIVEN</a:t>
            </a:r>
            <a:r>
              <a:rPr lang="en-US" sz="2800" dirty="0" smtClean="0"/>
              <a:t> the BONE (by ME).</a:t>
            </a:r>
          </a:p>
          <a:p>
            <a:r>
              <a:rPr lang="en-US" sz="2800" dirty="0" smtClean="0"/>
              <a:t> </a:t>
            </a:r>
          </a:p>
          <a:p>
            <a:r>
              <a:rPr lang="en-US" sz="2800" dirty="0" smtClean="0"/>
              <a:t>I </a:t>
            </a:r>
            <a:r>
              <a:rPr lang="en-US" sz="2800" b="1" u="sng" dirty="0" smtClean="0"/>
              <a:t>SENT</a:t>
            </a:r>
            <a:r>
              <a:rPr lang="en-US" sz="2800" dirty="0" smtClean="0"/>
              <a:t> the CHIMP to the CAGE.</a:t>
            </a:r>
          </a:p>
          <a:p>
            <a:r>
              <a:rPr lang="en-US" sz="2800" dirty="0" smtClean="0"/>
              <a:t>I </a:t>
            </a:r>
            <a:r>
              <a:rPr lang="en-US" sz="2800" b="1" u="sng" dirty="0" smtClean="0"/>
              <a:t>SENT</a:t>
            </a:r>
            <a:r>
              <a:rPr lang="en-US" sz="2800" dirty="0" smtClean="0"/>
              <a:t> the CHIMP.</a:t>
            </a:r>
          </a:p>
          <a:p>
            <a:r>
              <a:rPr lang="en-US" sz="2800" dirty="0" smtClean="0"/>
              <a:t>*The CAGE was </a:t>
            </a:r>
            <a:r>
              <a:rPr lang="en-US" sz="2800" b="1" u="sng" dirty="0" smtClean="0"/>
              <a:t>SENT</a:t>
            </a:r>
            <a:r>
              <a:rPr lang="en-US" sz="2800" dirty="0" smtClean="0"/>
              <a:t> the CHIMP by ME.</a:t>
            </a:r>
          </a:p>
          <a:p>
            <a:endParaRPr lang="en-US" sz="2800" dirty="0"/>
          </a:p>
          <a:p>
            <a:r>
              <a:rPr lang="en-US" sz="2800" dirty="0" smtClean="0"/>
              <a:t>We can come back to these examples…</a:t>
            </a:r>
            <a:endParaRPr lang="en-US" sz="2800" dirty="0"/>
          </a:p>
          <a:p>
            <a:endParaRPr lang="en-US" dirty="0"/>
          </a:p>
        </p:txBody>
      </p:sp>
    </p:spTree>
    <p:extLst>
      <p:ext uri="{BB962C8B-B14F-4D97-AF65-F5344CB8AC3E}">
        <p14:creationId xmlns:p14="http://schemas.microsoft.com/office/powerpoint/2010/main" val="6440856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Sometimes the present tense is used for past time situations: “I hear you’re getting married; Glen tells me you’ve been sacked.”  Are there other examples like this?  Can you explain this use of the present?</a:t>
            </a:r>
            <a:endParaRPr lang="en-US" sz="2800" dirty="0"/>
          </a:p>
        </p:txBody>
      </p:sp>
    </p:spTree>
    <p:extLst>
      <p:ext uri="{BB962C8B-B14F-4D97-AF65-F5344CB8AC3E}">
        <p14:creationId xmlns:p14="http://schemas.microsoft.com/office/powerpoint/2010/main" val="27818739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from </a:t>
            </a:r>
            <a:r>
              <a:rPr lang="en-US" dirty="0" err="1" smtClean="0"/>
              <a:t>Riemer</a:t>
            </a:r>
            <a:endParaRPr lang="en-US" dirty="0"/>
          </a:p>
        </p:txBody>
      </p:sp>
      <p:sp>
        <p:nvSpPr>
          <p:cNvPr id="3" name="Content Placeholder 2"/>
          <p:cNvSpPr>
            <a:spLocks noGrp="1"/>
          </p:cNvSpPr>
          <p:nvPr>
            <p:ph idx="1"/>
          </p:nvPr>
        </p:nvSpPr>
        <p:spPr>
          <a:xfrm>
            <a:off x="795130" y="1497496"/>
            <a:ext cx="9886122" cy="4956313"/>
          </a:xfrm>
        </p:spPr>
        <p:txBody>
          <a:bodyPr>
            <a:normAutofit/>
          </a:bodyPr>
          <a:lstStyle/>
          <a:p>
            <a:r>
              <a:rPr lang="en-US" dirty="0" smtClean="0"/>
              <a:t>The following sentences seem to be exceptions to the principle that states do not occur in the progressive.  Can we explain them in some way?</a:t>
            </a:r>
          </a:p>
          <a:p>
            <a:r>
              <a:rPr lang="en-US" dirty="0" smtClean="0"/>
              <a:t>A. You’re looking well today.</a:t>
            </a:r>
          </a:p>
          <a:p>
            <a:r>
              <a:rPr lang="en-US" dirty="0" smtClean="0"/>
              <a:t>B. I’m living in Australia now.</a:t>
            </a:r>
          </a:p>
          <a:p>
            <a:r>
              <a:rPr lang="en-US" dirty="0" smtClean="0"/>
              <a:t>C. I was feeling good that morning.</a:t>
            </a:r>
          </a:p>
          <a:p>
            <a:r>
              <a:rPr lang="en-US" dirty="0" smtClean="0"/>
              <a:t>D. Jones is sitting on his horse right in front of her.</a:t>
            </a:r>
          </a:p>
          <a:p>
            <a:r>
              <a:rPr lang="en-US" dirty="0" smtClean="0"/>
              <a:t>E. Another week passed and even the missionaries were enjoying the voyage.</a:t>
            </a:r>
          </a:p>
          <a:p>
            <a:r>
              <a:rPr lang="en-US" dirty="0" smtClean="0"/>
              <a:t>F. I’m hoping you’ll be able to join us for dinner tonight.</a:t>
            </a:r>
          </a:p>
          <a:p>
            <a:r>
              <a:rPr lang="en-US" dirty="0" smtClean="0"/>
              <a:t>G. I’m wondering what to do about the twins.</a:t>
            </a:r>
            <a:endParaRPr lang="en-US" dirty="0"/>
          </a:p>
        </p:txBody>
      </p:sp>
    </p:spTree>
    <p:extLst>
      <p:ext uri="{BB962C8B-B14F-4D97-AF65-F5344CB8AC3E}">
        <p14:creationId xmlns:p14="http://schemas.microsoft.com/office/powerpoint/2010/main" val="33516674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Epistemic vs deontic modality. (Kroeger)</a:t>
            </a:r>
            <a:endParaRPr lang="en-US" dirty="0"/>
          </a:p>
        </p:txBody>
      </p:sp>
      <p:sp>
        <p:nvSpPr>
          <p:cNvPr id="3" name="Content Placeholder 2"/>
          <p:cNvSpPr>
            <a:spLocks noGrp="1"/>
          </p:cNvSpPr>
          <p:nvPr>
            <p:ph idx="1"/>
          </p:nvPr>
        </p:nvSpPr>
        <p:spPr/>
        <p:txBody>
          <a:bodyPr>
            <a:normAutofit/>
          </a:bodyPr>
          <a:lstStyle/>
          <a:p>
            <a:r>
              <a:rPr lang="en-US" sz="2400" dirty="0" smtClean="0"/>
              <a:t>For each of the sentences below, describe two contexts: one where the modal would most likely have an epistemic reading, the other where the modal would most likely have a deontic reading:</a:t>
            </a:r>
          </a:p>
          <a:p>
            <a:r>
              <a:rPr lang="en-US" sz="2400" dirty="0" smtClean="0"/>
              <a:t>1. Arnold must not recognize me.</a:t>
            </a:r>
          </a:p>
          <a:p>
            <a:r>
              <a:rPr lang="en-US" sz="2400" dirty="0" smtClean="0"/>
              <a:t>2. Henry ought to be in his office by now.</a:t>
            </a:r>
          </a:p>
          <a:p>
            <a:r>
              <a:rPr lang="en-US" sz="2400" dirty="0" smtClean="0"/>
              <a:t>3. Baxter may support Suharto.</a:t>
            </a:r>
          </a:p>
          <a:p>
            <a:r>
              <a:rPr lang="en-US" sz="2400" dirty="0" smtClean="0"/>
              <a:t>4. George should be working late tonight.</a:t>
            </a:r>
          </a:p>
          <a:p>
            <a:r>
              <a:rPr lang="en-US" sz="2400" dirty="0" smtClean="0"/>
              <a:t>5. You have to know how to drive.</a:t>
            </a:r>
            <a:endParaRPr lang="en-US" sz="2400" dirty="0"/>
          </a:p>
        </p:txBody>
      </p:sp>
    </p:spTree>
    <p:extLst>
      <p:ext uri="{BB962C8B-B14F-4D97-AF65-F5344CB8AC3E}">
        <p14:creationId xmlns:p14="http://schemas.microsoft.com/office/powerpoint/2010/main" val="749767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these are from </a:t>
            </a:r>
            <a:r>
              <a:rPr lang="en-US" dirty="0" err="1" smtClean="0"/>
              <a:t>Riemer</a:t>
            </a:r>
            <a:endParaRPr lang="en-US" dirty="0"/>
          </a:p>
        </p:txBody>
      </p:sp>
      <p:sp>
        <p:nvSpPr>
          <p:cNvPr id="3" name="Content Placeholder 2"/>
          <p:cNvSpPr>
            <a:spLocks noGrp="1"/>
          </p:cNvSpPr>
          <p:nvPr>
            <p:ph idx="1"/>
          </p:nvPr>
        </p:nvSpPr>
        <p:spPr>
          <a:xfrm>
            <a:off x="749300" y="1853248"/>
            <a:ext cx="9300553" cy="4395151"/>
          </a:xfrm>
        </p:spPr>
        <p:txBody>
          <a:bodyPr>
            <a:normAutofit/>
          </a:bodyPr>
          <a:lstStyle/>
          <a:p>
            <a:r>
              <a:rPr lang="en-US" sz="3200" dirty="0" smtClean="0"/>
              <a:t>John opened the door with a key.</a:t>
            </a:r>
          </a:p>
          <a:p>
            <a:r>
              <a:rPr lang="en-US" sz="3200" dirty="0" smtClean="0"/>
              <a:t>The key opened the door.</a:t>
            </a:r>
          </a:p>
          <a:p>
            <a:r>
              <a:rPr lang="en-US" sz="3200" dirty="0" smtClean="0"/>
              <a:t>The door was opened by John with a key.</a:t>
            </a:r>
          </a:p>
          <a:p>
            <a:r>
              <a:rPr lang="en-US" sz="3200" dirty="0" smtClean="0"/>
              <a:t>*The key opened the door by John.</a:t>
            </a:r>
          </a:p>
          <a:p>
            <a:endParaRPr lang="en-US" sz="3200" dirty="0"/>
          </a:p>
          <a:p>
            <a:r>
              <a:rPr lang="en-US" sz="3200" dirty="0" smtClean="0"/>
              <a:t>Remember… complements vs adjuncts…</a:t>
            </a:r>
            <a:endParaRPr lang="en-US" sz="3200" dirty="0"/>
          </a:p>
        </p:txBody>
      </p:sp>
    </p:spTree>
    <p:extLst>
      <p:ext uri="{BB962C8B-B14F-4D97-AF65-F5344CB8AC3E}">
        <p14:creationId xmlns:p14="http://schemas.microsoft.com/office/powerpoint/2010/main" val="307559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Chapter Six: </a:t>
            </a:r>
            <a:r>
              <a:rPr lang="en-US" dirty="0" smtClean="0"/>
              <a:t>Sentence Semantics 2: Participants</a:t>
            </a:r>
            <a:endParaRPr lang="en-US" dirty="0"/>
          </a:p>
        </p:txBody>
      </p:sp>
      <p:sp>
        <p:nvSpPr>
          <p:cNvPr id="3" name="Content Placeholder 2"/>
          <p:cNvSpPr>
            <a:spLocks noGrp="1"/>
          </p:cNvSpPr>
          <p:nvPr>
            <p:ph idx="1"/>
          </p:nvPr>
        </p:nvSpPr>
        <p:spPr>
          <a:xfrm>
            <a:off x="1103312" y="2052918"/>
            <a:ext cx="10333314" cy="4195481"/>
          </a:xfrm>
        </p:spPr>
        <p:txBody>
          <a:bodyPr>
            <a:normAutofit/>
          </a:bodyPr>
          <a:lstStyle/>
          <a:p>
            <a:r>
              <a:rPr lang="en-US" sz="2800" dirty="0" smtClean="0"/>
              <a:t>Mike dug a hole with the shovel.</a:t>
            </a:r>
          </a:p>
          <a:p>
            <a:r>
              <a:rPr lang="en-US" sz="2800" dirty="0" smtClean="0"/>
              <a:t>Mike</a:t>
            </a:r>
          </a:p>
          <a:p>
            <a:r>
              <a:rPr lang="en-US" sz="2800" dirty="0" smtClean="0"/>
              <a:t>Hole</a:t>
            </a:r>
          </a:p>
          <a:p>
            <a:r>
              <a:rPr lang="en-US" sz="2800" dirty="0" smtClean="0"/>
              <a:t>Shovel</a:t>
            </a:r>
          </a:p>
          <a:p>
            <a:r>
              <a:rPr lang="en-US" sz="2800" dirty="0" smtClean="0"/>
              <a:t>Thematic roles (many different labels)</a:t>
            </a:r>
          </a:p>
          <a:p>
            <a:r>
              <a:rPr lang="en-US" sz="2800" dirty="0" smtClean="0"/>
              <a:t> participant roles, deep semantic cases, semantic roles, thematic relations etc.</a:t>
            </a:r>
          </a:p>
        </p:txBody>
      </p:sp>
    </p:spTree>
    <p:extLst>
      <p:ext uri="{BB962C8B-B14F-4D97-AF65-F5344CB8AC3E}">
        <p14:creationId xmlns:p14="http://schemas.microsoft.com/office/powerpoint/2010/main" val="348943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Thematic Roles</a:t>
            </a:r>
            <a:endParaRPr lang="en-US" dirty="0"/>
          </a:p>
        </p:txBody>
      </p:sp>
      <p:sp>
        <p:nvSpPr>
          <p:cNvPr id="3" name="Content Placeholder 2"/>
          <p:cNvSpPr>
            <a:spLocks noGrp="1"/>
          </p:cNvSpPr>
          <p:nvPr>
            <p:ph idx="1"/>
          </p:nvPr>
        </p:nvSpPr>
        <p:spPr>
          <a:xfrm>
            <a:off x="1103312" y="1391478"/>
            <a:ext cx="10412827" cy="5181600"/>
          </a:xfrm>
        </p:spPr>
        <p:txBody>
          <a:bodyPr>
            <a:normAutofit/>
          </a:bodyPr>
          <a:lstStyle/>
          <a:p>
            <a:r>
              <a:rPr lang="en-US" sz="2400" dirty="0" smtClean="0"/>
              <a:t>AGENT (sometimes under ACTOR)</a:t>
            </a:r>
          </a:p>
          <a:p>
            <a:r>
              <a:rPr lang="en-US" sz="2400" dirty="0" smtClean="0"/>
              <a:t>PATIENT</a:t>
            </a:r>
          </a:p>
          <a:p>
            <a:r>
              <a:rPr lang="en-US" sz="2400" dirty="0" smtClean="0"/>
              <a:t>THEME (sometimes these two are argued to be the same)</a:t>
            </a:r>
          </a:p>
          <a:p>
            <a:r>
              <a:rPr lang="en-US" sz="2400" dirty="0"/>
              <a:t>EXPERIENCER</a:t>
            </a:r>
          </a:p>
          <a:p>
            <a:r>
              <a:rPr lang="en-US" sz="2400" dirty="0"/>
              <a:t>BENEFICIARY</a:t>
            </a:r>
          </a:p>
          <a:p>
            <a:r>
              <a:rPr lang="en-US" sz="2400" dirty="0"/>
              <a:t>INSTRUMENT</a:t>
            </a:r>
          </a:p>
          <a:p>
            <a:r>
              <a:rPr lang="en-US" sz="2400" dirty="0"/>
              <a:t>LOCATION</a:t>
            </a:r>
          </a:p>
          <a:p>
            <a:r>
              <a:rPr lang="en-US" sz="2400" dirty="0"/>
              <a:t>GOAL</a:t>
            </a:r>
          </a:p>
          <a:p>
            <a:r>
              <a:rPr lang="en-US" sz="2400" dirty="0"/>
              <a:t>SOURCE</a:t>
            </a:r>
          </a:p>
          <a:p>
            <a:r>
              <a:rPr lang="en-US" sz="2400" dirty="0"/>
              <a:t>STIMULUS (FORCE)</a:t>
            </a:r>
          </a:p>
          <a:p>
            <a:endParaRPr lang="en-US" dirty="0" smtClean="0"/>
          </a:p>
        </p:txBody>
      </p:sp>
    </p:spTree>
    <p:extLst>
      <p:ext uri="{BB962C8B-B14F-4D97-AF65-F5344CB8AC3E}">
        <p14:creationId xmlns:p14="http://schemas.microsoft.com/office/powerpoint/2010/main" val="2508768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thematic roles</a:t>
            </a:r>
            <a:endParaRPr lang="en-US" dirty="0"/>
          </a:p>
        </p:txBody>
      </p:sp>
      <p:sp>
        <p:nvSpPr>
          <p:cNvPr id="3" name="Content Placeholder 2"/>
          <p:cNvSpPr>
            <a:spLocks noGrp="1"/>
          </p:cNvSpPr>
          <p:nvPr>
            <p:ph idx="1"/>
          </p:nvPr>
        </p:nvSpPr>
        <p:spPr/>
        <p:txBody>
          <a:bodyPr/>
          <a:lstStyle/>
          <a:p>
            <a:r>
              <a:rPr lang="en-US" sz="3600" dirty="0"/>
              <a:t>AGENT (sometimes under ACTOR)</a:t>
            </a:r>
          </a:p>
          <a:p>
            <a:r>
              <a:rPr lang="en-US" sz="3600" dirty="0"/>
              <a:t>PATIENT</a:t>
            </a:r>
          </a:p>
          <a:p>
            <a:r>
              <a:rPr lang="en-US" sz="3600" dirty="0"/>
              <a:t>THEME (sometimes these two are argued to be the same)</a:t>
            </a:r>
          </a:p>
          <a:p>
            <a:r>
              <a:rPr lang="en-US" sz="3600" dirty="0"/>
              <a:t>EXPERIENCER</a:t>
            </a:r>
          </a:p>
          <a:p>
            <a:r>
              <a:rPr lang="en-US" sz="3600" dirty="0"/>
              <a:t>BENEFICIARY</a:t>
            </a:r>
          </a:p>
          <a:p>
            <a:endParaRPr lang="en-US" dirty="0"/>
          </a:p>
        </p:txBody>
      </p:sp>
    </p:spTree>
    <p:extLst>
      <p:ext uri="{BB962C8B-B14F-4D97-AF65-F5344CB8AC3E}">
        <p14:creationId xmlns:p14="http://schemas.microsoft.com/office/powerpoint/2010/main" val="2209301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endParaRPr lang="en-US" dirty="0"/>
          </a:p>
        </p:txBody>
      </p:sp>
      <p:sp>
        <p:nvSpPr>
          <p:cNvPr id="3" name="Content Placeholder 2"/>
          <p:cNvSpPr>
            <a:spLocks noGrp="1"/>
          </p:cNvSpPr>
          <p:nvPr>
            <p:ph idx="1"/>
          </p:nvPr>
        </p:nvSpPr>
        <p:spPr/>
        <p:txBody>
          <a:bodyPr/>
          <a:lstStyle/>
          <a:p>
            <a:r>
              <a:rPr lang="en-US" sz="4000" dirty="0"/>
              <a:t>INSTRUMENT</a:t>
            </a:r>
          </a:p>
          <a:p>
            <a:r>
              <a:rPr lang="en-US" sz="4000" dirty="0"/>
              <a:t>LOCATION</a:t>
            </a:r>
          </a:p>
          <a:p>
            <a:r>
              <a:rPr lang="en-US" sz="4000" dirty="0"/>
              <a:t>GOAL</a:t>
            </a:r>
          </a:p>
          <a:p>
            <a:r>
              <a:rPr lang="en-US" sz="4000" dirty="0"/>
              <a:t>SOURCE</a:t>
            </a:r>
          </a:p>
          <a:p>
            <a:r>
              <a:rPr lang="en-US" sz="4000" dirty="0"/>
              <a:t>STIMULUS (FORCE)</a:t>
            </a:r>
          </a:p>
          <a:p>
            <a:endParaRPr lang="en-US" dirty="0"/>
          </a:p>
        </p:txBody>
      </p:sp>
    </p:spTree>
    <p:extLst>
      <p:ext uri="{BB962C8B-B14F-4D97-AF65-F5344CB8AC3E}">
        <p14:creationId xmlns:p14="http://schemas.microsoft.com/office/powerpoint/2010/main" val="37699010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1_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3.xml><?xml version="1.0" encoding="utf-8"?>
<a:theme xmlns:a="http://schemas.openxmlformats.org/drawingml/2006/main" name="2_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4908</TotalTime>
  <Words>2109</Words>
  <Application>Microsoft Office PowerPoint</Application>
  <PresentationFormat>Widescreen</PresentationFormat>
  <Paragraphs>253</Paragraphs>
  <Slides>42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42</vt:i4>
      </vt:variant>
    </vt:vector>
  </HeadingPairs>
  <TitlesOfParts>
    <vt:vector size="49" baseType="lpstr">
      <vt:lpstr>Arial</vt:lpstr>
      <vt:lpstr>Century Gothic</vt:lpstr>
      <vt:lpstr>Wingdings</vt:lpstr>
      <vt:lpstr>Wingdings 3</vt:lpstr>
      <vt:lpstr>Ion</vt:lpstr>
      <vt:lpstr>1_Ion</vt:lpstr>
      <vt:lpstr>2_Ion</vt:lpstr>
      <vt:lpstr>Semantics</vt:lpstr>
      <vt:lpstr>Quick Review</vt:lpstr>
      <vt:lpstr>Quiz</vt:lpstr>
      <vt:lpstr>PowerPoint Presentation</vt:lpstr>
      <vt:lpstr>Both these are from Riemer</vt:lpstr>
      <vt:lpstr>Chapter Six: Sentence Semantics 2: Participants</vt:lpstr>
      <vt:lpstr>Thematic Roles</vt:lpstr>
      <vt:lpstr>Examples of thematic roles</vt:lpstr>
      <vt:lpstr>Examples </vt:lpstr>
      <vt:lpstr>Tests for identifying thematic roles</vt:lpstr>
      <vt:lpstr>PowerPoint Presentation</vt:lpstr>
      <vt:lpstr>PowerPoint Presentation</vt:lpstr>
      <vt:lpstr>PowerPoint Presentation</vt:lpstr>
      <vt:lpstr>Grammatical Relations and Thematic Roles</vt:lpstr>
      <vt:lpstr>Thematic Role Omission</vt:lpstr>
      <vt:lpstr>PowerPoint Presentation</vt:lpstr>
      <vt:lpstr>PowerPoint Presentation</vt:lpstr>
      <vt:lpstr>Verbs and Thematic Role Grids</vt:lpstr>
      <vt:lpstr>PowerPoint Presentation</vt:lpstr>
      <vt:lpstr>Answers:</vt:lpstr>
      <vt:lpstr>PowerPoint Presentation</vt:lpstr>
      <vt:lpstr>Problems with Thematic Roles</vt:lpstr>
      <vt:lpstr>Another kind of “prototypes”</vt:lpstr>
      <vt:lpstr>The motivation for identifying Thematic Roles</vt:lpstr>
      <vt:lpstr>PowerPoint Presentation</vt:lpstr>
      <vt:lpstr>PowerPoint Presentation</vt:lpstr>
      <vt:lpstr>Causation</vt:lpstr>
      <vt:lpstr>Voice—passive voice</vt:lpstr>
      <vt:lpstr>Ungrammatical examples</vt:lpstr>
      <vt:lpstr>Cross-linguistic passives</vt:lpstr>
      <vt:lpstr>Middle voice</vt:lpstr>
      <vt:lpstr>Classifiers</vt:lpstr>
      <vt:lpstr>Noun Classes</vt:lpstr>
      <vt:lpstr>Homework</vt:lpstr>
      <vt:lpstr>Consider your assignment and presentation</vt:lpstr>
      <vt:lpstr>From Riemer</vt:lpstr>
      <vt:lpstr>Mark the subjects, complements and adjuncts…</vt:lpstr>
      <vt:lpstr>Check Kroeger</vt:lpstr>
      <vt:lpstr>Two descriptions of future events:</vt:lpstr>
      <vt:lpstr>PowerPoint Presentation</vt:lpstr>
      <vt:lpstr>More from Riemer</vt:lpstr>
      <vt:lpstr>Epistemic vs deontic modality. (Kroeger)</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Semantics</dc:title>
  <dc:creator>Mike Randall</dc:creator>
  <cp:lastModifiedBy>Mike Randall</cp:lastModifiedBy>
  <cp:revision>86</cp:revision>
  <dcterms:created xsi:type="dcterms:W3CDTF">2022-01-31T07:35:39Z</dcterms:created>
  <dcterms:modified xsi:type="dcterms:W3CDTF">2022-04-08T04:21:39Z</dcterms:modified>
</cp:coreProperties>
</file>