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3" r:id="rId3"/>
    <p:sldId id="262" r:id="rId4"/>
    <p:sldId id="286" r:id="rId5"/>
    <p:sldId id="287" r:id="rId6"/>
    <p:sldId id="288" r:id="rId7"/>
    <p:sldId id="321" r:id="rId8"/>
    <p:sldId id="289" r:id="rId9"/>
    <p:sldId id="290" r:id="rId10"/>
    <p:sldId id="322" r:id="rId11"/>
    <p:sldId id="301" r:id="rId12"/>
    <p:sldId id="302" r:id="rId13"/>
    <p:sldId id="303" r:id="rId14"/>
    <p:sldId id="304" r:id="rId15"/>
    <p:sldId id="305" r:id="rId16"/>
    <p:sldId id="306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8" r:id="rId36"/>
    <p:sldId id="319" r:id="rId37"/>
    <p:sldId id="317" r:id="rId38"/>
    <p:sldId id="281" r:id="rId39"/>
    <p:sldId id="315" r:id="rId40"/>
    <p:sldId id="316" r:id="rId41"/>
    <p:sldId id="263" r:id="rId42"/>
    <p:sldId id="280" r:id="rId43"/>
    <p:sldId id="323" r:id="rId44"/>
    <p:sldId id="324" r:id="rId45"/>
    <p:sldId id="325" r:id="rId46"/>
    <p:sldId id="326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7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19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0301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44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44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20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75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4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1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5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7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0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94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8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7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D25391A-489F-49CC-84D8-D620DECB781A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310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5, Chapter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87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helpful tests…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00" y="1266032"/>
            <a:ext cx="5321299" cy="5321299"/>
          </a:xfrm>
        </p:spPr>
      </p:pic>
    </p:spTree>
    <p:extLst>
      <p:ext uri="{BB962C8B-B14F-4D97-AF65-F5344CB8AC3E}">
        <p14:creationId xmlns:p14="http://schemas.microsoft.com/office/powerpoint/2010/main" val="2368843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grammatical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 am learning Dutch</a:t>
            </a:r>
          </a:p>
          <a:p>
            <a:r>
              <a:rPr lang="en-US" sz="3200" dirty="0" smtClean="0"/>
              <a:t>*I am knowing Dutch</a:t>
            </a:r>
          </a:p>
          <a:p>
            <a:endParaRPr lang="en-US" sz="3200" dirty="0"/>
          </a:p>
          <a:p>
            <a:r>
              <a:rPr lang="en-US" sz="3200" dirty="0" smtClean="0"/>
              <a:t>But …</a:t>
            </a:r>
          </a:p>
          <a:p>
            <a:r>
              <a:rPr lang="en-US" sz="3200" dirty="0" smtClean="0"/>
              <a:t>I’m loving it.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17831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1" y="147918"/>
            <a:ext cx="11050589" cy="1400530"/>
          </a:xfrm>
        </p:spPr>
        <p:txBody>
          <a:bodyPr/>
          <a:lstStyle/>
          <a:p>
            <a:r>
              <a:rPr lang="en-US" dirty="0" smtClean="0"/>
              <a:t>That was with –</a:t>
            </a:r>
            <a:r>
              <a:rPr lang="en-US" dirty="0" err="1" smtClean="0"/>
              <a:t>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also with imperatives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676400"/>
            <a:ext cx="10858500" cy="5041900"/>
          </a:xfrm>
        </p:spPr>
        <p:txBody>
          <a:bodyPr>
            <a:noAutofit/>
          </a:bodyPr>
          <a:lstStyle/>
          <a:p>
            <a:r>
              <a:rPr lang="en-US" sz="2800" dirty="0" smtClean="0"/>
              <a:t>Learn Dutch!</a:t>
            </a:r>
          </a:p>
          <a:p>
            <a:r>
              <a:rPr lang="en-US" sz="2800" dirty="0" smtClean="0"/>
              <a:t>?Know Dutch!</a:t>
            </a:r>
          </a:p>
          <a:p>
            <a:r>
              <a:rPr lang="en-US" sz="2800" dirty="0" smtClean="0"/>
              <a:t>?Hate Dutch!</a:t>
            </a:r>
          </a:p>
          <a:p>
            <a:endParaRPr lang="en-US" sz="2800" dirty="0" smtClean="0"/>
          </a:p>
          <a:p>
            <a:r>
              <a:rPr lang="en-US" sz="2800" dirty="0" smtClean="0"/>
              <a:t>but</a:t>
            </a:r>
            <a:endParaRPr lang="en-US" sz="2800" dirty="0"/>
          </a:p>
          <a:p>
            <a:r>
              <a:rPr lang="en-US" sz="2800" dirty="0" smtClean="0"/>
              <a:t>Love me!</a:t>
            </a:r>
          </a:p>
          <a:p>
            <a:r>
              <a:rPr lang="en-US" sz="2800" dirty="0" smtClean="0"/>
              <a:t>Realize ___</a:t>
            </a:r>
          </a:p>
          <a:p>
            <a:r>
              <a:rPr lang="en-US" sz="2800" dirty="0" smtClean="0"/>
              <a:t>Know the author’s ____</a:t>
            </a:r>
          </a:p>
          <a:p>
            <a:r>
              <a:rPr lang="en-US" sz="2800" dirty="0" smtClean="0"/>
              <a:t>Fear the lord!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09402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2100"/>
            <a:ext cx="10477500" cy="62357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answer remains the same.</a:t>
            </a:r>
          </a:p>
          <a:p>
            <a:r>
              <a:rPr lang="en-US" sz="3200" dirty="0" smtClean="0"/>
              <a:t>*The answer is remaining the same.</a:t>
            </a:r>
          </a:p>
          <a:p>
            <a:r>
              <a:rPr lang="en-US" sz="3200" dirty="0" smtClean="0"/>
              <a:t>Remain at your posts!</a:t>
            </a:r>
          </a:p>
          <a:p>
            <a:endParaRPr lang="en-US" sz="3200" dirty="0"/>
          </a:p>
          <a:p>
            <a:r>
              <a:rPr lang="en-US" sz="3200" dirty="0" smtClean="0"/>
              <a:t>(remember we can learn a lot about the language by strange and also ungrammatical examples!  Always try to think this way and come up with good and bad examples).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34029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711" y="160618"/>
            <a:ext cx="9404723" cy="1400530"/>
          </a:xfrm>
        </p:spPr>
        <p:txBody>
          <a:bodyPr/>
          <a:lstStyle/>
          <a:p>
            <a:r>
              <a:rPr lang="en-US" dirty="0" smtClean="0"/>
              <a:t>Of course the verbs may have different meanings (stative or dynamic)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806700"/>
            <a:ext cx="8946541" cy="3441699"/>
          </a:xfrm>
        </p:spPr>
        <p:txBody>
          <a:bodyPr/>
          <a:lstStyle/>
          <a:p>
            <a:r>
              <a:rPr lang="en-US" smtClean="0"/>
              <a:t>Have  5.23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046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09700"/>
            <a:ext cx="8946541" cy="5143500"/>
          </a:xfrm>
        </p:spPr>
        <p:txBody>
          <a:bodyPr>
            <a:noAutofit/>
          </a:bodyPr>
          <a:lstStyle/>
          <a:p>
            <a:r>
              <a:rPr lang="en-US" sz="2400" dirty="0" smtClean="0"/>
              <a:t>Durative—lasts for a period of time</a:t>
            </a:r>
          </a:p>
          <a:p>
            <a:pPr lvl="1"/>
            <a:r>
              <a:rPr lang="en-US" sz="2000" dirty="0" smtClean="0"/>
              <a:t>John slept</a:t>
            </a:r>
          </a:p>
          <a:p>
            <a:r>
              <a:rPr lang="en-US" sz="2400" dirty="0" smtClean="0"/>
              <a:t>Punctual—instantaneous, almost no time, also </a:t>
            </a:r>
            <a:r>
              <a:rPr lang="en-US" sz="2400" dirty="0" err="1" smtClean="0"/>
              <a:t>semelfactive</a:t>
            </a:r>
            <a:endParaRPr lang="en-US" sz="2400" dirty="0" smtClean="0"/>
          </a:p>
          <a:p>
            <a:pPr lvl="1"/>
            <a:r>
              <a:rPr lang="en-US" sz="2000" dirty="0" smtClean="0"/>
              <a:t>John coughed.  Flash, shoot, knock, sneeze, blink</a:t>
            </a:r>
          </a:p>
          <a:p>
            <a:pPr lvl="1"/>
            <a:r>
              <a:rPr lang="en-US" sz="2000" dirty="0" err="1" smtClean="0"/>
              <a:t>Semelfactive</a:t>
            </a:r>
            <a:r>
              <a:rPr lang="en-US" sz="2000" dirty="0" smtClean="0"/>
              <a:t> verb + durative adverbial= iterative interpretation</a:t>
            </a:r>
          </a:p>
          <a:p>
            <a:pPr lvl="1"/>
            <a:r>
              <a:rPr lang="en-US" sz="2000" dirty="0" smtClean="0"/>
              <a:t>Fred coughed all night.</a:t>
            </a:r>
          </a:p>
          <a:p>
            <a:pPr lvl="1"/>
            <a:r>
              <a:rPr lang="en-US" sz="2000" dirty="0" smtClean="0"/>
              <a:t>Cf. Fred slept all night.</a:t>
            </a:r>
            <a:endParaRPr lang="en-US" sz="2000" dirty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Telic (bounded)</a:t>
            </a:r>
          </a:p>
          <a:p>
            <a:r>
              <a:rPr lang="en-US" sz="2400" dirty="0" smtClean="0"/>
              <a:t>Atelic (unbounded)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9811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1" y="452718"/>
            <a:ext cx="11264900" cy="1400530"/>
          </a:xfrm>
        </p:spPr>
        <p:txBody>
          <a:bodyPr/>
          <a:lstStyle/>
          <a:p>
            <a:r>
              <a:rPr lang="en-US" dirty="0" smtClean="0"/>
              <a:t>Telic (bounded) vs atelic (unbounded)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11163300" cy="51689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Telic– processes that are seen as having a natural completion.</a:t>
            </a:r>
          </a:p>
          <a:p>
            <a:r>
              <a:rPr lang="en-US" sz="2800" dirty="0" smtClean="0"/>
              <a:t>Harry was building a raft.</a:t>
            </a:r>
          </a:p>
          <a:p>
            <a:r>
              <a:rPr lang="en-US" sz="2800" dirty="0" smtClean="0"/>
              <a:t>Harry was gazing at the sea.</a:t>
            </a:r>
          </a:p>
          <a:p>
            <a:pPr lvl="1"/>
            <a:r>
              <a:rPr lang="en-US" sz="2400" dirty="0" smtClean="0"/>
              <a:t>Interrupt these processes</a:t>
            </a:r>
          </a:p>
          <a:p>
            <a:pPr lvl="1"/>
            <a:r>
              <a:rPr lang="en-US" sz="2400" dirty="0" smtClean="0"/>
              <a:t>Harry gazed at the sea.  </a:t>
            </a:r>
          </a:p>
          <a:p>
            <a:pPr lvl="1"/>
            <a:r>
              <a:rPr lang="en-US" sz="2400" dirty="0" smtClean="0"/>
              <a:t>OK</a:t>
            </a:r>
          </a:p>
          <a:p>
            <a:pPr lvl="1"/>
            <a:r>
              <a:rPr lang="en-US" sz="2400" dirty="0" smtClean="0"/>
              <a:t>Harry built a raft. MAYBE.  </a:t>
            </a:r>
          </a:p>
          <a:p>
            <a:pPr lvl="1"/>
            <a:r>
              <a:rPr lang="en-US" sz="2400" dirty="0" smtClean="0"/>
              <a:t>We don’t know if he finished.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5994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 can change atelic to telic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55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to table 5.41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1" t="21302" r="4625" b="9383"/>
          <a:stretch/>
        </p:blipFill>
        <p:spPr>
          <a:xfrm>
            <a:off x="863600" y="1383888"/>
            <a:ext cx="9702800" cy="515661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58821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</a:t>
            </a:r>
            <a:r>
              <a:rPr lang="en-US" sz="2800" dirty="0"/>
              <a:t>Speakers (unconsciously?) use </a:t>
            </a:r>
            <a:r>
              <a:rPr lang="en-US" sz="2800" dirty="0" smtClean="0"/>
              <a:t>their knowledge of these semantic distinctions… to draw distinctions of situation type.” p118</a:t>
            </a:r>
          </a:p>
          <a:p>
            <a:endParaRPr lang="en-US" sz="2800" dirty="0" smtClean="0"/>
          </a:p>
          <a:p>
            <a:r>
              <a:rPr lang="en-US" sz="2800" dirty="0" smtClean="0"/>
              <a:t>“The task for semanticists is to show how the inherent semantic distinctions carried by verbs, and verb phrases, map into a system of situation types.” p119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947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19200"/>
            <a:ext cx="10199688" cy="5334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1. Define logic.</a:t>
            </a:r>
            <a:endParaRPr lang="en-US" sz="3200" dirty="0" smtClean="0"/>
          </a:p>
          <a:p>
            <a:r>
              <a:rPr lang="en-US" sz="3200" dirty="0" smtClean="0"/>
              <a:t>2</a:t>
            </a:r>
            <a:r>
              <a:rPr lang="en-US" sz="3200" dirty="0" smtClean="0"/>
              <a:t>. What is the difference between entailment and presupposition?</a:t>
            </a:r>
            <a:endParaRPr lang="en-US" sz="3200" dirty="0" smtClean="0"/>
          </a:p>
          <a:p>
            <a:r>
              <a:rPr lang="en-US" sz="3200" dirty="0" smtClean="0"/>
              <a:t>3</a:t>
            </a:r>
            <a:r>
              <a:rPr lang="en-US" sz="3200" dirty="0" smtClean="0"/>
              <a:t>. What is the difference between a priori and a </a:t>
            </a:r>
            <a:r>
              <a:rPr lang="en-US" sz="3200" dirty="0" err="1" smtClean="0"/>
              <a:t>postiori</a:t>
            </a:r>
            <a:r>
              <a:rPr lang="en-US" sz="3200" dirty="0" smtClean="0"/>
              <a:t> knowledge?</a:t>
            </a:r>
            <a:endParaRPr lang="en-US" sz="3200" dirty="0" smtClean="0"/>
          </a:p>
          <a:p>
            <a:r>
              <a:rPr lang="en-US" sz="3200" dirty="0" smtClean="0"/>
              <a:t>4</a:t>
            </a:r>
            <a:r>
              <a:rPr lang="en-US" sz="3200" dirty="0" smtClean="0"/>
              <a:t>. Necessary and contingent truth?</a:t>
            </a:r>
            <a:endParaRPr lang="en-US" sz="3200" dirty="0" smtClean="0"/>
          </a:p>
          <a:p>
            <a:r>
              <a:rPr lang="en-US" sz="3200" dirty="0" smtClean="0"/>
              <a:t>5</a:t>
            </a:r>
            <a:r>
              <a:rPr lang="en-US" sz="3200" dirty="0" smtClean="0"/>
              <a:t>. Analytic and synthetic truth?</a:t>
            </a:r>
            <a:endParaRPr lang="en-US" sz="3200" dirty="0" smtClean="0"/>
          </a:p>
          <a:p>
            <a:r>
              <a:rPr lang="en-US" sz="3200" dirty="0" smtClean="0"/>
              <a:t>6</a:t>
            </a:r>
            <a:r>
              <a:rPr lang="en-US" sz="3200" dirty="0" smtClean="0"/>
              <a:t>. All, every, each, some, one are kinds of _______________</a:t>
            </a:r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9152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Vendler</a:t>
            </a:r>
            <a:r>
              <a:rPr lang="en-US" dirty="0" smtClean="0"/>
              <a:t>, 1967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600200"/>
            <a:ext cx="9275153" cy="464819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States</a:t>
            </a:r>
          </a:p>
          <a:p>
            <a:r>
              <a:rPr lang="en-US" sz="3200" dirty="0" smtClean="0"/>
              <a:t>Activities (unbounded processes)</a:t>
            </a:r>
          </a:p>
          <a:p>
            <a:r>
              <a:rPr lang="en-US" sz="3200" dirty="0" smtClean="0"/>
              <a:t>Accomplishments (bounded processes)</a:t>
            </a:r>
          </a:p>
          <a:p>
            <a:r>
              <a:rPr lang="en-US" sz="3200" dirty="0" smtClean="0"/>
              <a:t>Achievements (point events)</a:t>
            </a:r>
          </a:p>
          <a:p>
            <a:pPr lvl="1"/>
            <a:r>
              <a:rPr lang="en-US" sz="2800" dirty="0" smtClean="0"/>
              <a:t>Smith made this distinction:</a:t>
            </a:r>
          </a:p>
          <a:p>
            <a:r>
              <a:rPr lang="en-US" sz="3200" dirty="0" err="1" smtClean="0"/>
              <a:t>Semeltfactives</a:t>
            </a:r>
            <a:endParaRPr lang="en-US" sz="3200" dirty="0" smtClean="0"/>
          </a:p>
          <a:p>
            <a:r>
              <a:rPr lang="en-US" sz="3200" dirty="0" err="1" smtClean="0"/>
              <a:t>Acievements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47318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Smith’s table, 5.44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3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Frankie cycled IN the park.</a:t>
            </a:r>
          </a:p>
          <a:p>
            <a:r>
              <a:rPr lang="en-US" sz="3200" dirty="0" smtClean="0"/>
              <a:t>Frankie cycled TO the park.</a:t>
            </a:r>
          </a:p>
          <a:p>
            <a:endParaRPr lang="en-US" sz="3200" dirty="0"/>
          </a:p>
          <a:p>
            <a:r>
              <a:rPr lang="en-US" sz="3200" dirty="0" smtClean="0"/>
              <a:t>Alexander built a bridge.</a:t>
            </a:r>
          </a:p>
          <a:p>
            <a:r>
              <a:rPr lang="en-US" sz="3200" dirty="0" smtClean="0"/>
              <a:t>Alexander built bridges.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91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for situation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46200"/>
            <a:ext cx="10326689" cy="518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Or diagnostics (thesis)</a:t>
            </a:r>
          </a:p>
          <a:p>
            <a:r>
              <a:rPr lang="en-US" sz="2800" b="1" u="sng" dirty="0" smtClean="0"/>
              <a:t>Statives:</a:t>
            </a:r>
          </a:p>
          <a:p>
            <a:r>
              <a:rPr lang="en-US" sz="2800" dirty="0" smtClean="0"/>
              <a:t>Only non-statives occur in the progressive</a:t>
            </a:r>
          </a:p>
          <a:p>
            <a:r>
              <a:rPr lang="en-US" sz="2800" dirty="0" smtClean="0"/>
              <a:t>Similarly imperatives</a:t>
            </a:r>
          </a:p>
          <a:p>
            <a:r>
              <a:rPr lang="en-US" sz="2800" dirty="0" smtClean="0"/>
              <a:t>Simple present verb forms (refer to current time of speaking with statives, but have habitual reading with non-statives)</a:t>
            </a:r>
          </a:p>
          <a:p>
            <a:r>
              <a:rPr lang="en-US" sz="2800" dirty="0" smtClean="0"/>
              <a:t>Frame “what happened was…”</a:t>
            </a:r>
          </a:p>
          <a:p>
            <a:r>
              <a:rPr lang="en-US" sz="2800" dirty="0" smtClean="0"/>
              <a:t>Less effective is the stative + complement “finish”.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23815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29982"/>
          </a:xfrm>
        </p:spPr>
        <p:txBody>
          <a:bodyPr/>
          <a:lstStyle/>
          <a:p>
            <a:r>
              <a:rPr lang="en-US" dirty="0" smtClean="0"/>
              <a:t>More tests…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447800"/>
            <a:ext cx="10618788" cy="5105400"/>
          </a:xfrm>
        </p:spPr>
        <p:txBody>
          <a:bodyPr>
            <a:noAutofit/>
          </a:bodyPr>
          <a:lstStyle/>
          <a:p>
            <a:r>
              <a:rPr lang="en-US" sz="2800" b="1" u="sng" dirty="0" err="1" smtClean="0"/>
              <a:t>Duratives</a:t>
            </a:r>
            <a:r>
              <a:rPr lang="en-US" sz="2800" b="1" u="sng" dirty="0" smtClean="0"/>
              <a:t>:</a:t>
            </a:r>
          </a:p>
          <a:p>
            <a:r>
              <a:rPr lang="en-US" sz="2800" dirty="0" smtClean="0"/>
              <a:t>Between Achievement (telic) and activity (atelic) use “in + time period”</a:t>
            </a:r>
          </a:p>
          <a:p>
            <a:r>
              <a:rPr lang="en-US" sz="2800" dirty="0" smtClean="0"/>
              <a:t>Similarly “for + time period”</a:t>
            </a:r>
          </a:p>
          <a:p>
            <a:r>
              <a:rPr lang="en-US" sz="2800" dirty="0" smtClean="0"/>
              <a:t>Finish naturally occurs with accomplishments, not activity or achievement.</a:t>
            </a:r>
          </a:p>
          <a:p>
            <a:r>
              <a:rPr lang="en-US" sz="2800" dirty="0" smtClean="0"/>
              <a:t>“almost” test for accomplishment will give two readings: the described event occurred but was not completed, and it has not occurred at all. Whereas activity and achievement types only have one reading.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9816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00" y="685800"/>
            <a:ext cx="10045700" cy="5867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“situation type is a characteristic of clauses rather than individual verbs.”</a:t>
            </a:r>
          </a:p>
          <a:p>
            <a:r>
              <a:rPr lang="en-US" sz="3200" dirty="0" smtClean="0"/>
              <a:t>This can be seen in verbs shifting situation types.</a:t>
            </a:r>
          </a:p>
          <a:p>
            <a:pPr lvl="1"/>
            <a:r>
              <a:rPr lang="en-US" sz="2800" dirty="0" smtClean="0"/>
              <a:t>The soup cooled for ten minutes</a:t>
            </a:r>
          </a:p>
          <a:p>
            <a:pPr lvl="1"/>
            <a:r>
              <a:rPr lang="en-US" sz="2800" dirty="0" smtClean="0"/>
              <a:t>(Activity)</a:t>
            </a:r>
          </a:p>
          <a:p>
            <a:pPr lvl="1"/>
            <a:r>
              <a:rPr lang="en-US" sz="2800" dirty="0" smtClean="0"/>
              <a:t>The soup cooled in ten minutes</a:t>
            </a:r>
          </a:p>
          <a:p>
            <a:pPr lvl="1"/>
            <a:r>
              <a:rPr lang="en-US" sz="2800" dirty="0" smtClean="0"/>
              <a:t>(Accomplishment)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3471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193800"/>
            <a:ext cx="10821989" cy="54483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Tense locates a situation relative to some reference in time.</a:t>
            </a:r>
          </a:p>
          <a:p>
            <a:r>
              <a:rPr lang="en-US" sz="2800" dirty="0" smtClean="0"/>
              <a:t>Tense is a deictic system (because the reference point is usually the act of speaking, the utterance).</a:t>
            </a:r>
          </a:p>
          <a:p>
            <a:r>
              <a:rPr lang="en-US" sz="2800" dirty="0" smtClean="0"/>
              <a:t>Deictic systems show relation of space or time to “here and now”</a:t>
            </a:r>
          </a:p>
          <a:p>
            <a:r>
              <a:rPr lang="en-US" sz="2800" dirty="0" smtClean="0"/>
              <a:t>Before…   Over there…</a:t>
            </a:r>
          </a:p>
          <a:p>
            <a:r>
              <a:rPr lang="en-US" sz="2800" dirty="0" smtClean="0"/>
              <a:t>3 common tenses in reference to “now”</a:t>
            </a:r>
          </a:p>
          <a:p>
            <a:r>
              <a:rPr lang="en-US" sz="2800" dirty="0" smtClean="0"/>
              <a:t>Also possible to reference those times to a different point in time.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2493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31900"/>
            <a:ext cx="8946541" cy="52451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Relative past to past event</a:t>
            </a:r>
          </a:p>
          <a:p>
            <a:r>
              <a:rPr lang="en-US" sz="3600" dirty="0" smtClean="0"/>
              <a:t>Relative past to future event</a:t>
            </a:r>
          </a:p>
          <a:p>
            <a:r>
              <a:rPr lang="en-US" sz="3600" dirty="0" smtClean="0"/>
              <a:t>Tense systems vary from language to language</a:t>
            </a:r>
          </a:p>
          <a:p>
            <a:r>
              <a:rPr lang="en-US" sz="3600" dirty="0" smtClean="0"/>
              <a:t>5.71 </a:t>
            </a:r>
            <a:r>
              <a:rPr lang="en-US" sz="3600" dirty="0" err="1" smtClean="0"/>
              <a:t>Chibemba</a:t>
            </a:r>
            <a:endParaRPr lang="en-US" sz="3600" dirty="0" smtClean="0"/>
          </a:p>
          <a:p>
            <a:r>
              <a:rPr lang="en-US" sz="3600" dirty="0" err="1" smtClean="0"/>
              <a:t>Reichenbach’s</a:t>
            </a:r>
            <a:r>
              <a:rPr lang="en-US" sz="3600" dirty="0" smtClean="0"/>
              <a:t> SRE system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197863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71600"/>
            <a:ext cx="10034589" cy="51689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Tense and aspect are similar and interact in various ways but while tense shows when something happened, aspect shows various ways to view the event.</a:t>
            </a:r>
          </a:p>
          <a:p>
            <a:r>
              <a:rPr lang="en-US" sz="2800" dirty="0" smtClean="0"/>
              <a:t>“Aspects have to do, not with the location of an event in time, but with its temporal distribution or contour.” (</a:t>
            </a:r>
            <a:r>
              <a:rPr lang="en-US" sz="2800" dirty="0" err="1" smtClean="0"/>
              <a:t>Hockett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John was eating a donut last night.</a:t>
            </a:r>
          </a:p>
          <a:p>
            <a:pPr lvl="1"/>
            <a:r>
              <a:rPr lang="en-US" sz="2400" dirty="0" smtClean="0"/>
              <a:t>John ate a donut last night.</a:t>
            </a:r>
          </a:p>
          <a:p>
            <a:r>
              <a:rPr lang="en-US" sz="2800" dirty="0" smtClean="0"/>
              <a:t>Compare.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5241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Tense/aspect in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Can you think of more English examples?</a:t>
            </a:r>
          </a:p>
          <a:p>
            <a:r>
              <a:rPr lang="en-US" sz="3200" dirty="0" smtClean="0"/>
              <a:t>126-128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2477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Five: Sentence Semantics 1, Situations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We’ve already looked at aspects of word meaning.</a:t>
            </a:r>
          </a:p>
          <a:p>
            <a:r>
              <a:rPr lang="en-US" dirty="0" smtClean="0"/>
              <a:t>Now we will look at aspects of sentence meaning.</a:t>
            </a:r>
          </a:p>
          <a:p>
            <a:r>
              <a:rPr lang="en-US" dirty="0" smtClean="0"/>
              <a:t>One such aspect is tense.</a:t>
            </a:r>
          </a:p>
          <a:p>
            <a:r>
              <a:rPr lang="en-US" dirty="0" smtClean="0"/>
              <a:t>Marking varies from language to language</a:t>
            </a:r>
          </a:p>
          <a:p>
            <a:endParaRPr lang="en-US" dirty="0" smtClean="0"/>
          </a:p>
          <a:p>
            <a:r>
              <a:rPr lang="en-US" dirty="0" smtClean="0"/>
              <a:t>Situation type</a:t>
            </a:r>
          </a:p>
          <a:p>
            <a:r>
              <a:rPr lang="en-US" dirty="0" smtClean="0"/>
              <a:t>Tense</a:t>
            </a:r>
          </a:p>
          <a:p>
            <a:r>
              <a:rPr lang="en-US" dirty="0" smtClean="0"/>
              <a:t>Aspect</a:t>
            </a:r>
          </a:p>
          <a:p>
            <a:r>
              <a:rPr lang="en-US" dirty="0" smtClean="0"/>
              <a:t>Mood (modality)</a:t>
            </a:r>
          </a:p>
          <a:p>
            <a:r>
              <a:rPr lang="en-US" dirty="0" err="1" smtClean="0"/>
              <a:t>Evidentiality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431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aspect across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 is a feature of sentences, BUT</a:t>
            </a:r>
          </a:p>
          <a:p>
            <a:r>
              <a:rPr lang="en-US" dirty="0" smtClean="0"/>
              <a:t>It’s usually marked on verbs</a:t>
            </a:r>
          </a:p>
          <a:p>
            <a:r>
              <a:rPr lang="en-US" dirty="0" smtClean="0"/>
              <a:t>Perfective/imperfective is very common.</a:t>
            </a:r>
          </a:p>
          <a:p>
            <a:r>
              <a:rPr lang="en-US" dirty="0" err="1" smtClean="0"/>
              <a:t>Comrie</a:t>
            </a:r>
            <a:endParaRPr lang="en-US" dirty="0" smtClean="0"/>
          </a:p>
          <a:p>
            <a:r>
              <a:rPr lang="en-US" dirty="0" smtClean="0"/>
              <a:t>C. S. Smith</a:t>
            </a:r>
          </a:p>
          <a:p>
            <a:r>
              <a:rPr lang="en-US" dirty="0" smtClean="0"/>
              <a:t>Perfective focuses on the completed action (beginning and end)</a:t>
            </a:r>
          </a:p>
          <a:p>
            <a:r>
              <a:rPr lang="en-US" dirty="0" smtClean="0"/>
              <a:t>Complete </a:t>
            </a:r>
          </a:p>
          <a:p>
            <a:r>
              <a:rPr lang="en-US" dirty="0" smtClean="0"/>
              <a:t>Imperfective focuses on the middle leaving the end unspecified</a:t>
            </a:r>
          </a:p>
          <a:p>
            <a:r>
              <a:rPr lang="en-US" dirty="0" smtClean="0"/>
              <a:t>Incomplete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0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very difficult to characterize a typical aspectual system.</a:t>
            </a:r>
          </a:p>
          <a:p>
            <a:r>
              <a:rPr lang="en-US" sz="2800" dirty="0" smtClean="0"/>
              <a:t>Different ways of marking aspect</a:t>
            </a:r>
          </a:p>
          <a:p>
            <a:r>
              <a:rPr lang="en-US" sz="2800" dirty="0" smtClean="0"/>
              <a:t>Different kinds of aspect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18538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situation type and aspect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505592" cy="44936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Each language has constraints when combining situation types, tenses and aspects.</a:t>
            </a:r>
          </a:p>
          <a:p>
            <a:r>
              <a:rPr lang="en-US" sz="2400" dirty="0" smtClean="0"/>
              <a:t>“Speakers know the valid combinations and the semanticist’s task is to reflect this knowledge.”</a:t>
            </a:r>
          </a:p>
          <a:p>
            <a:r>
              <a:rPr lang="en-US" sz="2400" dirty="0" smtClean="0"/>
              <a:t>An example: progressive (continuous tense)/imperfective does not combine with stative situation types in English.</a:t>
            </a:r>
          </a:p>
          <a:p>
            <a:r>
              <a:rPr lang="en-US" sz="2400" dirty="0" smtClean="0"/>
              <a:t>In French this is fine.</a:t>
            </a:r>
          </a:p>
          <a:p>
            <a:r>
              <a:rPr lang="en-US" sz="2400" dirty="0" smtClean="0"/>
              <a:t>The semanticist needs to describe what available choices a speaker has and what the differences are.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618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in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122" y="1550504"/>
            <a:ext cx="10986052" cy="49960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This is a very complex area of linguistics</a:t>
            </a:r>
          </a:p>
          <a:p>
            <a:r>
              <a:rPr lang="en-US" sz="2800" dirty="0" smtClean="0"/>
              <a:t>And differences in terminology make it even harder!</a:t>
            </a:r>
          </a:p>
          <a:p>
            <a:r>
              <a:rPr lang="en-US" sz="2800" dirty="0" smtClean="0"/>
              <a:t>Literature review is important!</a:t>
            </a:r>
          </a:p>
          <a:p>
            <a:r>
              <a:rPr lang="en-US" sz="2800" dirty="0" smtClean="0"/>
              <a:t>Three dimensions:</a:t>
            </a:r>
          </a:p>
          <a:p>
            <a:pPr lvl="1"/>
            <a:r>
              <a:rPr lang="en-US" sz="2400" dirty="0" smtClean="0"/>
              <a:t>1. real situations</a:t>
            </a:r>
          </a:p>
          <a:p>
            <a:pPr lvl="1"/>
            <a:r>
              <a:rPr lang="en-US" sz="2400" dirty="0" smtClean="0"/>
              <a:t>2. the situation types lexically coded in languages</a:t>
            </a:r>
          </a:p>
          <a:p>
            <a:pPr lvl="1"/>
            <a:r>
              <a:rPr lang="en-US" sz="2400" dirty="0" smtClean="0"/>
              <a:t>3. ways of viewing these situation types in terms of their internal structure (focus on beginning, middle or end phases).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714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Modality and </a:t>
            </a:r>
            <a:r>
              <a:rPr lang="en-US" dirty="0" err="1" smtClean="0"/>
              <a:t>Evidentiality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84" y="1431235"/>
            <a:ext cx="10641494" cy="5062329"/>
          </a:xfrm>
        </p:spPr>
        <p:txBody>
          <a:bodyPr>
            <a:noAutofit/>
          </a:bodyPr>
          <a:lstStyle/>
          <a:p>
            <a:r>
              <a:rPr lang="en-US" sz="2400" dirty="0" smtClean="0"/>
              <a:t>Modality is also sentence level</a:t>
            </a:r>
          </a:p>
          <a:p>
            <a:r>
              <a:rPr lang="en-US" sz="2400" dirty="0" smtClean="0"/>
              <a:t>Lets a speaker express commitment to or belief in a proposition</a:t>
            </a:r>
          </a:p>
          <a:p>
            <a:r>
              <a:rPr lang="en-US" sz="2400" dirty="0" smtClean="0"/>
              <a:t>Shannon has eaten the cake</a:t>
            </a:r>
          </a:p>
          <a:p>
            <a:r>
              <a:rPr lang="en-US" sz="2400" dirty="0" smtClean="0"/>
              <a:t>“to the best of my knowledge” guarantee</a:t>
            </a:r>
          </a:p>
          <a:p>
            <a:r>
              <a:rPr lang="en-US" sz="2400" dirty="0" smtClean="0"/>
              <a:t>Modal systems allow speakers to modulate this guarantee.</a:t>
            </a:r>
          </a:p>
          <a:p>
            <a:pPr lvl="1"/>
            <a:r>
              <a:rPr lang="en-US" sz="2000" dirty="0" smtClean="0"/>
              <a:t>The sentence can be embedded under higher clause with </a:t>
            </a:r>
            <a:r>
              <a:rPr lang="en-US" sz="2000" dirty="0" err="1" smtClean="0"/>
              <a:t>adj</a:t>
            </a:r>
            <a:r>
              <a:rPr lang="en-US" sz="2000" dirty="0" smtClean="0"/>
              <a:t> or </a:t>
            </a:r>
            <a:r>
              <a:rPr lang="en-US" sz="2000" dirty="0" err="1" smtClean="0"/>
              <a:t>adv</a:t>
            </a:r>
            <a:r>
              <a:rPr lang="en-US" sz="2000" dirty="0" smtClean="0"/>
              <a:t> of modality</a:t>
            </a:r>
          </a:p>
          <a:p>
            <a:pPr lvl="1"/>
            <a:r>
              <a:rPr lang="en-US" sz="2000" dirty="0" smtClean="0"/>
              <a:t>The verb itself can be changed (propositional attitude)</a:t>
            </a:r>
          </a:p>
          <a:p>
            <a:pPr lvl="1"/>
            <a:r>
              <a:rPr lang="en-US" sz="2000" dirty="0" smtClean="0"/>
              <a:t>Employ and auxiliary verb (or two in some dialects of English!) Modal verbs.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592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404730"/>
            <a:ext cx="10764010" cy="5141844"/>
          </a:xfrm>
        </p:spPr>
        <p:txBody>
          <a:bodyPr/>
          <a:lstStyle/>
          <a:p>
            <a:r>
              <a:rPr lang="en-US" sz="2800" dirty="0" smtClean="0"/>
              <a:t>The modal verbs can show:</a:t>
            </a:r>
          </a:p>
          <a:p>
            <a:r>
              <a:rPr lang="en-US" sz="2800" dirty="0" smtClean="0"/>
              <a:t>Epistemic modality (how certain you are about something)</a:t>
            </a:r>
          </a:p>
          <a:p>
            <a:pPr lvl="1"/>
            <a:r>
              <a:rPr lang="en-US" sz="2400" dirty="0" smtClean="0"/>
              <a:t>About the way the world is</a:t>
            </a:r>
          </a:p>
          <a:p>
            <a:r>
              <a:rPr lang="en-US" sz="2800" dirty="0" smtClean="0"/>
              <a:t>Deontic modality (speaker’s attitude regarding social factors, obligation, responsibility, permission </a:t>
            </a:r>
            <a:r>
              <a:rPr lang="en-US" sz="2800" dirty="0" err="1" smtClean="0"/>
              <a:t>etc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About the speakers judgment</a:t>
            </a:r>
          </a:p>
          <a:p>
            <a:r>
              <a:rPr lang="en-US" sz="2800" dirty="0"/>
              <a:t> </a:t>
            </a:r>
            <a:r>
              <a:rPr lang="en-US" sz="2800" dirty="0" err="1" smtClean="0"/>
              <a:t>Deontics</a:t>
            </a:r>
            <a:r>
              <a:rPr lang="en-US" sz="2800" dirty="0" smtClean="0"/>
              <a:t> are tied up with speaker’s belief system.</a:t>
            </a:r>
          </a:p>
          <a:p>
            <a:r>
              <a:rPr lang="en-US" sz="2800" dirty="0" smtClean="0"/>
              <a:t>Speakers can even use “epistemic modal to imply deontic” use</a:t>
            </a:r>
          </a:p>
          <a:p>
            <a:pPr lvl="1"/>
            <a:r>
              <a:rPr lang="en-US" sz="2400" dirty="0" smtClean="0"/>
              <a:t>You could have finished your homework on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339" y="1853248"/>
            <a:ext cx="10880035" cy="47330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“modality in general allows us to compare the real world with hypothetical versions of it.”</a:t>
            </a:r>
          </a:p>
          <a:p>
            <a:r>
              <a:rPr lang="en-US" sz="2400" dirty="0" smtClean="0"/>
              <a:t>From possible world semantics (David Lewis)</a:t>
            </a:r>
          </a:p>
          <a:p>
            <a:r>
              <a:rPr lang="en-US" sz="2400" dirty="0" smtClean="0"/>
              <a:t>This shows both epistemic and deontic modalities setting up hypothetical situations to varying degrees of certainty.</a:t>
            </a:r>
          </a:p>
          <a:p>
            <a:r>
              <a:rPr lang="en-US" sz="2400" dirty="0" smtClean="0"/>
              <a:t>Relates to conditional sentences</a:t>
            </a:r>
          </a:p>
          <a:p>
            <a:r>
              <a:rPr lang="en-US" sz="2400" dirty="0" smtClean="0"/>
              <a:t>Hypothetical and real</a:t>
            </a:r>
          </a:p>
          <a:p>
            <a:r>
              <a:rPr lang="en-US" sz="2400" dirty="0" smtClean="0"/>
              <a:t>Many languages mark this grammatically: realis/</a:t>
            </a:r>
            <a:r>
              <a:rPr lang="en-US" sz="2400" dirty="0" err="1" smtClean="0"/>
              <a:t>irrealis</a:t>
            </a:r>
            <a:endParaRPr lang="en-US" sz="2400" dirty="0" smtClean="0"/>
          </a:p>
          <a:p>
            <a:r>
              <a:rPr lang="en-US" sz="2400" dirty="0" smtClean="0"/>
              <a:t>Which is called</a:t>
            </a:r>
            <a:r>
              <a:rPr lang="en-US" sz="2400" dirty="0" smtClean="0">
                <a:sym typeface="Wingdings" panose="05000000000000000000" pitchFamily="2" charset="2"/>
              </a:rPr>
              <a:t> Mood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7462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Indicative, conditional, potential, subjunctive, imperative, optative, jussive, concessive etc.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641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</a:t>
            </a:r>
            <a:r>
              <a:rPr lang="en-US" dirty="0" smtClean="0"/>
              <a:t> </a:t>
            </a:r>
            <a:r>
              <a:rPr lang="en-US" dirty="0" smtClean="0"/>
              <a:t>Kroeger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Deontic vs. epistemic modality.  Identify the type of modality in the following statements:</a:t>
            </a:r>
          </a:p>
          <a:p>
            <a:r>
              <a:rPr lang="en-US" sz="2800" dirty="0" smtClean="0"/>
              <a:t>1. You must leave tomorrow.</a:t>
            </a:r>
          </a:p>
          <a:p>
            <a:r>
              <a:rPr lang="en-US" sz="2800" dirty="0" smtClean="0"/>
              <a:t>2. You must have offended the Prime Minister very seriously.</a:t>
            </a:r>
          </a:p>
          <a:p>
            <a:r>
              <a:rPr lang="en-US" sz="2800" dirty="0" smtClean="0"/>
              <a:t>3. You must be very patient.</a:t>
            </a:r>
          </a:p>
          <a:p>
            <a:r>
              <a:rPr lang="en-US" sz="2800" dirty="0" smtClean="0"/>
              <a:t>4. You must use a Mac.</a:t>
            </a:r>
          </a:p>
          <a:p>
            <a:r>
              <a:rPr lang="en-US" sz="2800" dirty="0" smtClean="0"/>
              <a:t>5. You must be using a Mac.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51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Evidentiality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44" y="1537252"/>
            <a:ext cx="10111408" cy="50093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Allows the reader to communicate attitude toward source of information</a:t>
            </a:r>
          </a:p>
          <a:p>
            <a:r>
              <a:rPr lang="en-US" sz="2400" dirty="0" smtClean="0"/>
              <a:t>How certain they are about something they are saying.</a:t>
            </a:r>
          </a:p>
          <a:p>
            <a:r>
              <a:rPr lang="en-US" sz="2400" dirty="0" smtClean="0"/>
              <a:t>English doesn’t encode this grammatically</a:t>
            </a:r>
          </a:p>
          <a:p>
            <a:r>
              <a:rPr lang="en-US" sz="2400" dirty="0" smtClean="0"/>
              <a:t>Some languages do.</a:t>
            </a:r>
          </a:p>
          <a:p>
            <a:r>
              <a:rPr lang="en-US" sz="2400" dirty="0" smtClean="0"/>
              <a:t>Some are optional</a:t>
            </a:r>
          </a:p>
          <a:p>
            <a:r>
              <a:rPr lang="en-US" sz="2400" dirty="0" smtClean="0"/>
              <a:t>Some are obligatory</a:t>
            </a:r>
          </a:p>
          <a:p>
            <a:r>
              <a:rPr lang="en-US" sz="2400" dirty="0" smtClean="0"/>
              <a:t>“Accuracy on the part of the speaker is a crucial element in the public reputation of individuals; misuse of data-source is somehow somewhat less than human, or insulting to the listener.” Hardman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526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important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Situation type</a:t>
            </a:r>
          </a:p>
          <a:p>
            <a:r>
              <a:rPr lang="en-US" sz="4400" dirty="0" smtClean="0"/>
              <a:t>Tense</a:t>
            </a:r>
          </a:p>
          <a:p>
            <a:r>
              <a:rPr lang="en-US" sz="4400" dirty="0" smtClean="0"/>
              <a:t>Aspect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087687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do </a:t>
            </a:r>
            <a:r>
              <a:rPr lang="en-US" sz="2800" dirty="0" err="1" smtClean="0"/>
              <a:t>evidentials</a:t>
            </a:r>
            <a:r>
              <a:rPr lang="en-US" sz="2800" dirty="0" smtClean="0"/>
              <a:t> (obligatory or optional) relate to Bible translation (or any translation)?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101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homework do the exercises at the end of the chapter.</a:t>
            </a:r>
          </a:p>
          <a:p>
            <a:r>
              <a:rPr lang="en-US" sz="2800" dirty="0" smtClean="0"/>
              <a:t>You can skip 5.4, 5.7 and 5.9</a:t>
            </a:r>
          </a:p>
          <a:p>
            <a:r>
              <a:rPr lang="en-US" sz="2800" dirty="0" smtClean="0"/>
              <a:t>We might do these in class.</a:t>
            </a:r>
          </a:p>
          <a:p>
            <a:r>
              <a:rPr lang="en-US" sz="2800" dirty="0" smtClean="0"/>
              <a:t>It is out of 75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96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</a:t>
            </a:r>
            <a:r>
              <a:rPr lang="en-US" dirty="0" err="1" smtClean="0"/>
              <a:t>Riemer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 some criteria for determining parts of speech in English.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Consider the following test-frame for adverbs (Radford, 2004)</a:t>
            </a:r>
          </a:p>
          <a:p>
            <a:r>
              <a:rPr lang="en-US" dirty="0" smtClean="0"/>
              <a:t>He treats her ______________</a:t>
            </a:r>
          </a:p>
          <a:p>
            <a:r>
              <a:rPr lang="en-US" dirty="0" smtClean="0"/>
              <a:t>She behaved ____________</a:t>
            </a:r>
          </a:p>
          <a:p>
            <a:r>
              <a:rPr lang="en-US" dirty="0" smtClean="0"/>
              <a:t>He worded the statement _____________</a:t>
            </a:r>
          </a:p>
          <a:p>
            <a:r>
              <a:rPr lang="en-US" dirty="0" smtClean="0"/>
              <a:t>Does this work for all and only those words which we traditionally classify adverbs?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73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descriptions of future events: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Q: When are you flying/do you fly out?</a:t>
            </a:r>
          </a:p>
          <a:p>
            <a:r>
              <a:rPr lang="en-US" sz="2800" dirty="0" smtClean="0"/>
              <a:t>A: I’m leaving/I leave next week.</a:t>
            </a:r>
          </a:p>
          <a:p>
            <a:endParaRPr lang="en-US" sz="2800" dirty="0"/>
          </a:p>
          <a:p>
            <a:r>
              <a:rPr lang="en-US" sz="2800" dirty="0" smtClean="0"/>
              <a:t>Can you discern any regular semantic difference between the simple present and the continuous on the basis of this reply?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295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Sometimes the present tense is used for past time situations: “I hear you’re getting married; Glen tells me you’ve been sacked.”  Are there other examples like this?  Can you explain this use of the present?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456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from </a:t>
            </a:r>
            <a:r>
              <a:rPr lang="en-US" dirty="0" err="1" smtClean="0"/>
              <a:t>Riemer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0" y="1497496"/>
            <a:ext cx="9886122" cy="4956313"/>
          </a:xfrm>
        </p:spPr>
        <p:txBody>
          <a:bodyPr>
            <a:normAutofit/>
          </a:bodyPr>
          <a:lstStyle/>
          <a:p>
            <a:r>
              <a:rPr lang="en-US" dirty="0" smtClean="0"/>
              <a:t>The following sentences seem to be exceptions to the principle that states do not occur in the progressive.  Can we explain them in some way?</a:t>
            </a:r>
          </a:p>
          <a:p>
            <a:r>
              <a:rPr lang="en-US" dirty="0" smtClean="0"/>
              <a:t>A. You’re looking well today.</a:t>
            </a:r>
          </a:p>
          <a:p>
            <a:r>
              <a:rPr lang="en-US" dirty="0" smtClean="0"/>
              <a:t>B. I’m living in Australia now.</a:t>
            </a:r>
          </a:p>
          <a:p>
            <a:r>
              <a:rPr lang="en-US" dirty="0" smtClean="0"/>
              <a:t>C. I was feeling good that morning.</a:t>
            </a:r>
          </a:p>
          <a:p>
            <a:r>
              <a:rPr lang="en-US" dirty="0" smtClean="0"/>
              <a:t>D. Jones is sitting on his horse right in front of her.</a:t>
            </a:r>
          </a:p>
          <a:p>
            <a:r>
              <a:rPr lang="en-US" dirty="0" smtClean="0"/>
              <a:t>E. Another week passed and even the missionaries were enjoying the voyage.</a:t>
            </a:r>
          </a:p>
          <a:p>
            <a:r>
              <a:rPr lang="en-US" dirty="0" smtClean="0"/>
              <a:t>F. I’m hoping you’ll be able to join us for dinner tonight.</a:t>
            </a:r>
          </a:p>
          <a:p>
            <a:r>
              <a:rPr lang="en-US" dirty="0" smtClean="0"/>
              <a:t>G. I’m wondering what to do about the twins.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5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Epistemic vs deontic modality. (Kroeger)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 each of the sentences below, describe two contexts: one where the modal would most likely have an epistemic reading, the other where the modal would most likely have a deontic reading:</a:t>
            </a:r>
          </a:p>
          <a:p>
            <a:r>
              <a:rPr lang="en-US" sz="2400" dirty="0" smtClean="0"/>
              <a:t>1. Arnold must not recognize me.</a:t>
            </a:r>
          </a:p>
          <a:p>
            <a:r>
              <a:rPr lang="en-US" sz="2400" dirty="0" smtClean="0"/>
              <a:t>2. Henry ought to be in his office by now.</a:t>
            </a:r>
          </a:p>
          <a:p>
            <a:r>
              <a:rPr lang="en-US" sz="2400" dirty="0" smtClean="0"/>
              <a:t>3. Baxter may support Suharto.</a:t>
            </a:r>
          </a:p>
          <a:p>
            <a:r>
              <a:rPr lang="en-US" sz="2400" dirty="0" smtClean="0"/>
              <a:t>4. George should be working late tonight.</a:t>
            </a:r>
          </a:p>
          <a:p>
            <a:r>
              <a:rPr lang="en-US" sz="2400" dirty="0" smtClean="0"/>
              <a:t>5. You have to know how to drive.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434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111" y="1435100"/>
            <a:ext cx="10059989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Situation type is label for the typology of situations encoded in the semantics of a language.</a:t>
            </a:r>
          </a:p>
          <a:p>
            <a:r>
              <a:rPr lang="en-US" sz="2800" dirty="0" smtClean="0"/>
              <a:t>Example: states</a:t>
            </a:r>
          </a:p>
          <a:p>
            <a:r>
              <a:rPr lang="en-US" sz="2800" dirty="0" smtClean="0"/>
              <a:t>Mike likes sushi.</a:t>
            </a:r>
          </a:p>
          <a:p>
            <a:r>
              <a:rPr lang="en-US" sz="2800" dirty="0" smtClean="0"/>
              <a:t>Contrasted with dynamic situations</a:t>
            </a:r>
          </a:p>
          <a:p>
            <a:r>
              <a:rPr lang="en-US" sz="2800" dirty="0" smtClean="0"/>
              <a:t>Joe is learning Tae Kwon Do.</a:t>
            </a:r>
          </a:p>
          <a:p>
            <a:r>
              <a:rPr lang="en-US" sz="2800" dirty="0" smtClean="0"/>
              <a:t>Reflected in choice of lexical items. (English </a:t>
            </a:r>
            <a:r>
              <a:rPr lang="en-US" sz="2800" dirty="0" smtClean="0">
                <a:sym typeface="Wingdings" panose="05000000000000000000" pitchFamily="2" charset="2"/>
              </a:rPr>
              <a:t> adjectives for ____, verbs for _____)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359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300" y="317500"/>
            <a:ext cx="10274300" cy="6197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But there are also stative verbs</a:t>
            </a:r>
          </a:p>
          <a:p>
            <a:r>
              <a:rPr lang="en-US" sz="3200" i="1" dirty="0" smtClean="0"/>
              <a:t>Be, have, remain, know, love </a:t>
            </a:r>
            <a:r>
              <a:rPr lang="en-US" sz="3200" dirty="0" smtClean="0"/>
              <a:t>etc.</a:t>
            </a:r>
          </a:p>
          <a:p>
            <a:r>
              <a:rPr lang="en-US" sz="3200" dirty="0" smtClean="0"/>
              <a:t>Adjectives and stative verbs are inherently static.</a:t>
            </a:r>
          </a:p>
          <a:p>
            <a:r>
              <a:rPr lang="en-US" sz="3200" dirty="0" smtClean="0"/>
              <a:t>It is a part of their lexical semantics to portray a static situation type.</a:t>
            </a:r>
          </a:p>
          <a:p>
            <a:r>
              <a:rPr lang="en-US" sz="3200" dirty="0" smtClean="0"/>
              <a:t>SLPs and ILPs</a:t>
            </a:r>
          </a:p>
          <a:p>
            <a:r>
              <a:rPr lang="en-US" sz="3200" dirty="0" smtClean="0"/>
              <a:t>Tense– in relation to now.</a:t>
            </a:r>
          </a:p>
          <a:p>
            <a:r>
              <a:rPr lang="en-US" sz="3200" dirty="0" smtClean="0"/>
              <a:t>Aspect—more the internal temporal nature of situation, how it is/was happening.</a:t>
            </a:r>
          </a:p>
          <a:p>
            <a:r>
              <a:rPr lang="en-US" sz="3200" dirty="0" err="1" smtClean="0"/>
              <a:t>Eg</a:t>
            </a:r>
            <a:r>
              <a:rPr lang="en-US" sz="3200" dirty="0" smtClean="0"/>
              <a:t>. completed, ongoing process, unfinished etc.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8802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Riemer</a:t>
            </a:r>
            <a:r>
              <a:rPr lang="en-US" dirty="0" smtClean="0"/>
              <a:t>, 314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12" y="1964018"/>
            <a:ext cx="10758488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Tenses are about the </a:t>
            </a:r>
            <a:r>
              <a:rPr lang="en-US" sz="2800" u="sng" dirty="0" smtClean="0"/>
              <a:t>event IN time.</a:t>
            </a:r>
          </a:p>
          <a:p>
            <a:r>
              <a:rPr lang="en-US" sz="2800" dirty="0" smtClean="0"/>
              <a:t>(whether it is located in the past, present or future)</a:t>
            </a:r>
          </a:p>
          <a:p>
            <a:r>
              <a:rPr lang="en-US" sz="2800" dirty="0" smtClean="0"/>
              <a:t>Where it is in time…</a:t>
            </a:r>
          </a:p>
          <a:p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Aspect are about time moving through the event.</a:t>
            </a:r>
          </a:p>
          <a:p>
            <a:r>
              <a:rPr lang="en-US" sz="2800" dirty="0" smtClean="0"/>
              <a:t>They’re about </a:t>
            </a:r>
            <a:r>
              <a:rPr lang="en-US" sz="2800" u="sng" dirty="0" smtClean="0"/>
              <a:t>time IN the event.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65453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Verbs and situation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So, we see that certain lexical categories (verbs) inherently describe situation types (states or dynamic processes or events)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54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Stative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Steady state</a:t>
            </a:r>
          </a:p>
          <a:p>
            <a:r>
              <a:rPr lang="en-US" sz="3200" dirty="0" smtClean="0"/>
              <a:t>No internal phases or changes</a:t>
            </a:r>
          </a:p>
          <a:p>
            <a:r>
              <a:rPr lang="en-US" sz="3200" dirty="0" smtClean="0"/>
              <a:t>Speaker does not focus overtly on the beginning or end of the state</a:t>
            </a:r>
          </a:p>
          <a:p>
            <a:r>
              <a:rPr lang="en-US" sz="3200" dirty="0" smtClean="0"/>
              <a:t>Mike hated speaking in public</a:t>
            </a:r>
          </a:p>
          <a:p>
            <a:endParaRPr lang="en-US" sz="3200" dirty="0"/>
          </a:p>
          <a:p>
            <a:r>
              <a:rPr lang="en-US" sz="3200" dirty="0" smtClean="0"/>
              <a:t>Mike learned to speak in public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05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2571</TotalTime>
  <Words>2020</Words>
  <Application>Microsoft Office PowerPoint</Application>
  <PresentationFormat>Widescreen</PresentationFormat>
  <Paragraphs>263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Century Gothic</vt:lpstr>
      <vt:lpstr>Wingdings</vt:lpstr>
      <vt:lpstr>Wingdings 3</vt:lpstr>
      <vt:lpstr>Ion</vt:lpstr>
      <vt:lpstr>Semantics</vt:lpstr>
      <vt:lpstr>Review Quiz</vt:lpstr>
      <vt:lpstr>Chapter Five: Sentence Semantics 1, Situations</vt:lpstr>
      <vt:lpstr>3 important dimensions</vt:lpstr>
      <vt:lpstr>Situation types</vt:lpstr>
      <vt:lpstr>PowerPoint Presentation</vt:lpstr>
      <vt:lpstr>Riemer, 314</vt:lpstr>
      <vt:lpstr>Verbs and situation types</vt:lpstr>
      <vt:lpstr>Stative Verbs</vt:lpstr>
      <vt:lpstr>Two helpful tests…</vt:lpstr>
      <vt:lpstr>Some grammatical differences</vt:lpstr>
      <vt:lpstr>That was with –ing also with imperatives</vt:lpstr>
      <vt:lpstr>PowerPoint Presentation</vt:lpstr>
      <vt:lpstr>Of course the verbs may have different meanings (stative or dynamic)</vt:lpstr>
      <vt:lpstr>Dynamic Verbs</vt:lpstr>
      <vt:lpstr>Telic (bounded) vs atelic (unbounded)</vt:lpstr>
      <vt:lpstr>Combinations can change atelic to telic</vt:lpstr>
      <vt:lpstr>Compare to table 5.41</vt:lpstr>
      <vt:lpstr>PowerPoint Presentation</vt:lpstr>
      <vt:lpstr>Vendler, 1967</vt:lpstr>
      <vt:lpstr>Smith’s table, 5.44</vt:lpstr>
      <vt:lpstr>PowerPoint Presentation</vt:lpstr>
      <vt:lpstr>Tests for situation types</vt:lpstr>
      <vt:lpstr>More tests…</vt:lpstr>
      <vt:lpstr>PowerPoint Presentation</vt:lpstr>
      <vt:lpstr>Tense</vt:lpstr>
      <vt:lpstr>PowerPoint Presentation</vt:lpstr>
      <vt:lpstr>Aspect</vt:lpstr>
      <vt:lpstr>Tense/aspect in English</vt:lpstr>
      <vt:lpstr>Comparing aspect across languages</vt:lpstr>
      <vt:lpstr>PowerPoint Presentation</vt:lpstr>
      <vt:lpstr>Combining situation type and aspect</vt:lpstr>
      <vt:lpstr>Differences in terminology</vt:lpstr>
      <vt:lpstr>Modality and Evidentiality</vt:lpstr>
      <vt:lpstr>PowerPoint Presentation</vt:lpstr>
      <vt:lpstr>PowerPoint Presentation</vt:lpstr>
      <vt:lpstr>Mood</vt:lpstr>
      <vt:lpstr>From Kroeger</vt:lpstr>
      <vt:lpstr>Evidentiality </vt:lpstr>
      <vt:lpstr>PowerPoint Presentation</vt:lpstr>
      <vt:lpstr>Class Exercises</vt:lpstr>
      <vt:lpstr>Check Riemer</vt:lpstr>
      <vt:lpstr>Two descriptions of future events:</vt:lpstr>
      <vt:lpstr>PowerPoint Presentation</vt:lpstr>
      <vt:lpstr>More from Riemer</vt:lpstr>
      <vt:lpstr>Epistemic vs deontic modality. (Kroeger)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Semantics</dc:title>
  <dc:creator>Mike Randall</dc:creator>
  <cp:lastModifiedBy>Mike Randall</cp:lastModifiedBy>
  <cp:revision>79</cp:revision>
  <dcterms:created xsi:type="dcterms:W3CDTF">2022-01-31T07:35:39Z</dcterms:created>
  <dcterms:modified xsi:type="dcterms:W3CDTF">2022-04-01T02:28:23Z</dcterms:modified>
</cp:coreProperties>
</file>