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  <p:sldMasterId id="2147483768" r:id="rId2"/>
    <p:sldMasterId id="2147483786" r:id="rId3"/>
  </p:sldMasterIdLst>
  <p:sldIdLst>
    <p:sldId id="256" r:id="rId4"/>
    <p:sldId id="306" r:id="rId5"/>
    <p:sldId id="307" r:id="rId6"/>
    <p:sldId id="262" r:id="rId7"/>
    <p:sldId id="284" r:id="rId8"/>
    <p:sldId id="316" r:id="rId9"/>
    <p:sldId id="285" r:id="rId10"/>
    <p:sldId id="286" r:id="rId11"/>
    <p:sldId id="287" r:id="rId12"/>
    <p:sldId id="314" r:id="rId13"/>
    <p:sldId id="288" r:id="rId14"/>
    <p:sldId id="315" r:id="rId15"/>
    <p:sldId id="289" r:id="rId16"/>
    <p:sldId id="320" r:id="rId17"/>
    <p:sldId id="321" r:id="rId18"/>
    <p:sldId id="290" r:id="rId19"/>
    <p:sldId id="291" r:id="rId20"/>
    <p:sldId id="331" r:id="rId21"/>
    <p:sldId id="292" r:id="rId22"/>
    <p:sldId id="31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24" r:id="rId31"/>
    <p:sldId id="326" r:id="rId32"/>
    <p:sldId id="327" r:id="rId33"/>
    <p:sldId id="328" r:id="rId34"/>
    <p:sldId id="329" r:id="rId35"/>
    <p:sldId id="330" r:id="rId36"/>
    <p:sldId id="300" r:id="rId37"/>
    <p:sldId id="301" r:id="rId38"/>
    <p:sldId id="302" r:id="rId39"/>
    <p:sldId id="303" r:id="rId40"/>
    <p:sldId id="304" r:id="rId41"/>
    <p:sldId id="305" r:id="rId42"/>
    <p:sldId id="308" r:id="rId43"/>
    <p:sldId id="309" r:id="rId44"/>
    <p:sldId id="311" r:id="rId45"/>
    <p:sldId id="317" r:id="rId46"/>
    <p:sldId id="318" r:id="rId47"/>
    <p:sldId id="319" r:id="rId48"/>
    <p:sldId id="322" r:id="rId49"/>
    <p:sldId id="323" r:id="rId50"/>
    <p:sldId id="325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6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5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25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3847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12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3074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96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27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64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D25391A-489F-49CC-84D8-D620DECB781A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3/25/2022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245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53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792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776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48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0462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4336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1770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3742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8170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1655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4243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88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806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8008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5535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0150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695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6146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D25391A-489F-49CC-84D8-D620DECB781A}" type="datetimeFigureOut">
              <a:rPr lang="en-US" smtClean="0">
                <a:solidFill>
                  <a:prstClr val="white">
                    <a:alpha val="60000"/>
                  </a:prstClr>
                </a:solidFill>
              </a:rPr>
              <a:pPr/>
              <a:t>3/25/2022</a:t>
            </a:fld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032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5622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603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5469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427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634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2612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453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243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8142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559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81578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dirty="0">
                <a:solidFill>
                  <a:srgbClr val="B31166">
                    <a:lumMod val="60000"/>
                    <a:lumOff val="40000"/>
                  </a:srgb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9626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8974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3005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93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67754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95224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63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553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17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5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3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D25391A-489F-49CC-84D8-D620DECB781A}" type="datetimeFigureOut">
              <a:rPr lang="en-US" smtClean="0"/>
              <a:t>3/25/2022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7EE0E-FAB7-45CB-904A-BB68EDBC96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961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62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D25391A-489F-49CC-84D8-D620DECB781A}" type="datetimeFigureOut">
              <a:rPr lang="en-US" smtClean="0">
                <a:solidFill>
                  <a:srgbClr val="B31166"/>
                </a:solidFill>
              </a:rPr>
              <a:pPr/>
              <a:t>3/25/2022</a:t>
            </a:fld>
            <a:endParaRPr lang="en-US">
              <a:solidFill>
                <a:srgbClr val="B311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>
              <a:solidFill>
                <a:srgbClr val="B31166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087EE0E-FAB7-45CB-904A-BB68EDBC968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6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4</a:t>
            </a:r>
            <a:r>
              <a:rPr lang="en-US" smtClean="0"/>
              <a:t>, Chapter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8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194167" cy="1400530"/>
          </a:xfrm>
        </p:spPr>
        <p:txBody>
          <a:bodyPr/>
          <a:lstStyle/>
          <a:p>
            <a:r>
              <a:rPr lang="en-US" dirty="0" smtClean="0"/>
              <a:t>Logic symbols in (propositional logic)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0992"/>
            <a:ext cx="8946541" cy="47774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Basic logic symbols</a:t>
            </a:r>
          </a:p>
          <a:p>
            <a:r>
              <a:rPr lang="en-US" sz="3200" dirty="0" smtClean="0"/>
              <a:t>¬</a:t>
            </a:r>
          </a:p>
          <a:p>
            <a:r>
              <a:rPr lang="en-US" sz="3200" dirty="0" smtClean="0"/>
              <a:t>^ </a:t>
            </a:r>
          </a:p>
          <a:p>
            <a:r>
              <a:rPr lang="en-US" sz="3200" dirty="0" smtClean="0"/>
              <a:t>V  </a:t>
            </a:r>
            <a:endParaRPr lang="en-US" sz="3200" dirty="0"/>
          </a:p>
          <a:p>
            <a:r>
              <a:rPr lang="en-US" sz="3200" u="sng" dirty="0" smtClean="0"/>
              <a:t>V</a:t>
            </a:r>
            <a:endParaRPr lang="en-US" sz="3200" u="sng" dirty="0"/>
          </a:p>
          <a:p>
            <a:r>
              <a:rPr lang="en-US" sz="3200" dirty="0" smtClean="0"/>
              <a:t>→</a:t>
            </a:r>
          </a:p>
          <a:p>
            <a:r>
              <a:rPr lang="en-US" sz="3200" dirty="0" smtClean="0"/>
              <a:t>≡ 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194167" cy="1400530"/>
          </a:xfrm>
        </p:spPr>
        <p:txBody>
          <a:bodyPr/>
          <a:lstStyle/>
          <a:p>
            <a:r>
              <a:rPr lang="en-US" dirty="0" smtClean="0"/>
              <a:t>Logic symbols in (propositional logic)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0992"/>
            <a:ext cx="8946541" cy="47774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Basic logic symbols</a:t>
            </a:r>
          </a:p>
          <a:p>
            <a:r>
              <a:rPr lang="en-US" sz="3200" dirty="0" smtClean="0"/>
              <a:t>NEGATION (not)										¬</a:t>
            </a:r>
          </a:p>
          <a:p>
            <a:r>
              <a:rPr lang="en-US" sz="3200" dirty="0" smtClean="0"/>
              <a:t>LOGICAL CONJUNCTION (and)(&amp;)		^ </a:t>
            </a:r>
          </a:p>
          <a:p>
            <a:r>
              <a:rPr lang="en-US" sz="3200" dirty="0" smtClean="0"/>
              <a:t>INCLUSIVE DISJUNCTION (or)					V  </a:t>
            </a:r>
            <a:endParaRPr lang="en-US" sz="3200" dirty="0"/>
          </a:p>
          <a:p>
            <a:r>
              <a:rPr lang="en-US" sz="3200" dirty="0" smtClean="0"/>
              <a:t>EXCLUSIVE DISJUNCTION (or)	(XOR)		</a:t>
            </a:r>
            <a:r>
              <a:rPr lang="en-US" sz="3200" u="sng" dirty="0" smtClean="0"/>
              <a:t>V</a:t>
            </a:r>
            <a:endParaRPr lang="en-US" sz="3200" u="sng" dirty="0"/>
          </a:p>
          <a:p>
            <a:r>
              <a:rPr lang="en-US" sz="3200" dirty="0" smtClean="0"/>
              <a:t>MATERIAL IMPLICATION							→</a:t>
            </a:r>
          </a:p>
          <a:p>
            <a:r>
              <a:rPr lang="en-US" sz="3200" dirty="0" smtClean="0"/>
              <a:t>BI-CONDITIONAL										≡  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86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propositional logic symbols…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r>
              <a:rPr lang="en-US" sz="4800" dirty="0" smtClean="0">
                <a:sym typeface="Symbol" panose="05050102010706020507" pitchFamily="18" charset="2"/>
              </a:rPr>
              <a:t>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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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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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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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</a:t>
            </a:r>
          </a:p>
          <a:p>
            <a:r>
              <a:rPr lang="en-US" sz="4800" dirty="0" smtClean="0">
                <a:sym typeface="Symbol" panose="05050102010706020507" pitchFamily="18" charset="2"/>
              </a:rPr>
              <a:t></a:t>
            </a:r>
          </a:p>
        </p:txBody>
      </p:sp>
    </p:spTree>
    <p:extLst>
      <p:ext uri="{BB962C8B-B14F-4D97-AF65-F5344CB8AC3E}">
        <p14:creationId xmlns:p14="http://schemas.microsoft.com/office/powerpoint/2010/main" val="77792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Propositional logic (</a:t>
            </a:r>
            <a:r>
              <a:rPr lang="en-US" dirty="0" err="1" smtClean="0"/>
              <a:t>ch.</a:t>
            </a:r>
            <a:r>
              <a:rPr lang="en-US" dirty="0" smtClean="0"/>
              <a:t> 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63757"/>
            <a:ext cx="8946541" cy="4929807"/>
          </a:xfrm>
        </p:spPr>
        <p:txBody>
          <a:bodyPr>
            <a:noAutofit/>
          </a:bodyPr>
          <a:lstStyle/>
          <a:p>
            <a:r>
              <a:rPr lang="en-US" sz="2800" dirty="0" smtClean="0"/>
              <a:t>Logical operators</a:t>
            </a:r>
          </a:p>
          <a:p>
            <a:r>
              <a:rPr lang="en-US" sz="2800" dirty="0" smtClean="0"/>
              <a:t>Logical conjunctions</a:t>
            </a:r>
          </a:p>
          <a:p>
            <a:r>
              <a:rPr lang="en-US" sz="2800" dirty="0" smtClean="0"/>
              <a:t>Disjunction (inclusive or)</a:t>
            </a:r>
          </a:p>
          <a:p>
            <a:r>
              <a:rPr lang="en-US" sz="2800" dirty="0" smtClean="0"/>
              <a:t>Exclusive or (XOR)</a:t>
            </a:r>
          </a:p>
          <a:p>
            <a:r>
              <a:rPr lang="en-US" sz="2800" dirty="0" smtClean="0"/>
              <a:t>Material implication</a:t>
            </a:r>
          </a:p>
          <a:p>
            <a:r>
              <a:rPr lang="en-US" sz="2800" dirty="0" smtClean="0"/>
              <a:t>Antecedent and consequent</a:t>
            </a:r>
          </a:p>
          <a:p>
            <a:r>
              <a:rPr lang="en-US" sz="2800" dirty="0" smtClean="0"/>
              <a:t>Sufficient condition </a:t>
            </a:r>
          </a:p>
          <a:p>
            <a:r>
              <a:rPr lang="en-US" sz="2800" dirty="0" smtClean="0"/>
              <a:t>Necessary condition</a:t>
            </a:r>
          </a:p>
        </p:txBody>
      </p:sp>
    </p:spTree>
    <p:extLst>
      <p:ext uri="{BB962C8B-B14F-4D97-AF65-F5344CB8AC3E}">
        <p14:creationId xmlns:p14="http://schemas.microsoft.com/office/powerpoint/2010/main" val="290529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“We </a:t>
            </a:r>
            <a:r>
              <a:rPr lang="en-US" sz="3200" dirty="0"/>
              <a:t>could have a conjunction made up of 99 true propositions and a single false proposition… but as a whole the conjunction would be false</a:t>
            </a:r>
            <a:r>
              <a:rPr lang="en-US" sz="3200" dirty="0" smtClean="0"/>
              <a:t>.” </a:t>
            </a:r>
            <a:r>
              <a:rPr lang="en-US" sz="3200" dirty="0" err="1" smtClean="0"/>
              <a:t>Riemer</a:t>
            </a:r>
            <a:r>
              <a:rPr lang="en-US" sz="3200" dirty="0" smtClean="0"/>
              <a:t>, 182</a:t>
            </a:r>
          </a:p>
          <a:p>
            <a:endParaRPr lang="en-US" sz="3200" dirty="0" smtClean="0"/>
          </a:p>
          <a:p>
            <a:r>
              <a:rPr lang="en-US" sz="3200" dirty="0" smtClean="0"/>
              <a:t>Peaches are fruit, and grapes are fruit… and beans are fruit.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864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Logical operators and natural language are often quite different making it difficult to study and counterintuitive.</a:t>
            </a:r>
          </a:p>
          <a:p>
            <a:r>
              <a:rPr lang="en-US" sz="3200" dirty="0" smtClean="0"/>
              <a:t>Double negative.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0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781878"/>
            <a:ext cx="9524931" cy="5466521"/>
          </a:xfrm>
        </p:spPr>
        <p:txBody>
          <a:bodyPr/>
          <a:lstStyle/>
          <a:p>
            <a:r>
              <a:rPr lang="en-US" sz="3200" dirty="0" smtClean="0"/>
              <a:t>Counterfactuals</a:t>
            </a:r>
          </a:p>
          <a:p>
            <a:r>
              <a:rPr lang="en-US" sz="3200" dirty="0" smtClean="0"/>
              <a:t>“The logical relation of material implication captures some but not all aspects of our use of </a:t>
            </a:r>
            <a:r>
              <a:rPr lang="en-US" sz="3200" i="1" dirty="0" smtClean="0"/>
              <a:t>if…then</a:t>
            </a:r>
            <a:r>
              <a:rPr lang="en-US" sz="3200" dirty="0" smtClean="0"/>
              <a:t> in English”</a:t>
            </a:r>
          </a:p>
          <a:p>
            <a:endParaRPr lang="en-US" sz="3200" dirty="0"/>
          </a:p>
          <a:p>
            <a:r>
              <a:rPr lang="en-US" sz="3200" dirty="0" smtClean="0"/>
              <a:t>Bi-conditional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63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Truth, A Priori Truth, and Analyticity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584" y="1987826"/>
            <a:ext cx="11317356" cy="461175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Sentences can be “true” (internally) without having to refer to facts about the world.</a:t>
            </a:r>
          </a:p>
          <a:p>
            <a:r>
              <a:rPr lang="en-US" sz="2400" dirty="0" smtClean="0"/>
              <a:t>Truth that is known before or without experience has been traditionally called “A Priori.”</a:t>
            </a:r>
          </a:p>
          <a:p>
            <a:r>
              <a:rPr lang="en-US" sz="2400" dirty="0" smtClean="0"/>
              <a:t>A posteriori truth: can only be known on the basis of empirical testing.</a:t>
            </a:r>
          </a:p>
          <a:p>
            <a:r>
              <a:rPr lang="en-US" sz="2400" dirty="0" smtClean="0"/>
              <a:t>Grammatical </a:t>
            </a:r>
            <a:r>
              <a:rPr lang="en-US" sz="2400" dirty="0" err="1" smtClean="0"/>
              <a:t>evidentials</a:t>
            </a:r>
            <a:endParaRPr lang="en-US" sz="2400" dirty="0" smtClean="0"/>
          </a:p>
          <a:p>
            <a:r>
              <a:rPr lang="en-US" sz="2400" dirty="0" smtClean="0"/>
              <a:t>Necessary truths and</a:t>
            </a:r>
          </a:p>
          <a:p>
            <a:r>
              <a:rPr lang="en-US" sz="2400" dirty="0" smtClean="0"/>
              <a:t>Contingent truths (Leibniz)</a:t>
            </a:r>
          </a:p>
          <a:p>
            <a:r>
              <a:rPr lang="en-US" sz="2400" dirty="0" smtClean="0"/>
              <a:t>Comes at truth from not what the speaker knows but what the world is like.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507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father is my father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is</a:t>
            </a:r>
          </a:p>
          <a:p>
            <a:r>
              <a:rPr lang="en-US" sz="3600" dirty="0" smtClean="0"/>
              <a:t>A priori</a:t>
            </a:r>
          </a:p>
          <a:p>
            <a:r>
              <a:rPr lang="en-US" sz="3600" dirty="0" smtClean="0"/>
              <a:t>Necessary</a:t>
            </a:r>
          </a:p>
          <a:p>
            <a:r>
              <a:rPr lang="en-US" sz="3600" dirty="0" smtClean="0"/>
              <a:t>analytic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973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Tautologies (</a:t>
            </a:r>
            <a:r>
              <a:rPr lang="en-US" dirty="0" err="1" smtClean="0"/>
              <a:t>tautos</a:t>
            </a:r>
            <a:r>
              <a:rPr lang="en-US" dirty="0" smtClean="0"/>
              <a:t>—same)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45704"/>
            <a:ext cx="8946541" cy="53008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Analytic sentences </a:t>
            </a:r>
          </a:p>
          <a:p>
            <a:r>
              <a:rPr lang="en-US" sz="2800" dirty="0" smtClean="0"/>
              <a:t>Those where the truth follows from the meaning relations within the sentence</a:t>
            </a:r>
          </a:p>
          <a:p>
            <a:r>
              <a:rPr lang="en-US" sz="2800" dirty="0" smtClean="0"/>
              <a:t>Synthetic statements</a:t>
            </a:r>
          </a:p>
          <a:p>
            <a:r>
              <a:rPr lang="en-US" sz="2800" dirty="0" smtClean="0"/>
              <a:t>Those where the truth follows from the facts of the world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0850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810490"/>
            <a:ext cx="9720072" cy="858983"/>
          </a:xfrm>
        </p:spPr>
        <p:txBody>
          <a:bodyPr/>
          <a:lstStyle/>
          <a:p>
            <a:r>
              <a:rPr lang="en-US" dirty="0" smtClean="0"/>
              <a:t>Quiz #3 (week four)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305878"/>
            <a:ext cx="9720071" cy="4399722"/>
          </a:xfrm>
        </p:spPr>
        <p:txBody>
          <a:bodyPr>
            <a:normAutofit/>
          </a:bodyPr>
          <a:lstStyle/>
          <a:p>
            <a:r>
              <a:rPr lang="en-US" dirty="0" smtClean="0"/>
              <a:t>1. Lexical Semantics shows how words are related to ____________________</a:t>
            </a:r>
          </a:p>
          <a:p>
            <a:r>
              <a:rPr lang="en-US" dirty="0"/>
              <a:t>a</a:t>
            </a:r>
            <a:r>
              <a:rPr lang="en-US" dirty="0" smtClean="0"/>
              <a:t>nd 2. how words are related to __________________________</a:t>
            </a:r>
          </a:p>
          <a:p>
            <a:r>
              <a:rPr lang="en-US" dirty="0" smtClean="0"/>
              <a:t>3.  “My bank manager has been murdered” ____________________ “My bank manger is dead.”</a:t>
            </a:r>
          </a:p>
          <a:p>
            <a:r>
              <a:rPr lang="en-US" dirty="0" smtClean="0"/>
              <a:t>4. One possible test for </a:t>
            </a:r>
            <a:r>
              <a:rPr lang="en-US" dirty="0" err="1" smtClean="0"/>
              <a:t>wordhood</a:t>
            </a:r>
            <a:r>
              <a:rPr lang="en-US" dirty="0" smtClean="0"/>
              <a:t> is ________________________.  </a:t>
            </a:r>
          </a:p>
          <a:p>
            <a:r>
              <a:rPr lang="en-US" dirty="0" smtClean="0"/>
              <a:t>5. Another is ____________________________.</a:t>
            </a:r>
          </a:p>
          <a:p>
            <a:r>
              <a:rPr lang="en-US" dirty="0" smtClean="0"/>
              <a:t>6. A lexeme is _______________________.</a:t>
            </a:r>
          </a:p>
          <a:p>
            <a:r>
              <a:rPr lang="en-US" dirty="0" smtClean="0"/>
              <a:t>7. What is one problem with identifying words? _________________________</a:t>
            </a:r>
          </a:p>
          <a:p>
            <a:r>
              <a:rPr lang="en-US" dirty="0" smtClean="0"/>
              <a:t>8. What can the “do so” test be used for? __________________</a:t>
            </a:r>
          </a:p>
          <a:p>
            <a:r>
              <a:rPr lang="en-US" dirty="0" smtClean="0"/>
              <a:t>9.  Name two kinds of </a:t>
            </a:r>
            <a:r>
              <a:rPr lang="en-US" dirty="0" err="1" smtClean="0"/>
              <a:t>antonymy</a:t>
            </a:r>
            <a:r>
              <a:rPr lang="en-US" dirty="0" smtClean="0"/>
              <a:t>. _______________________________________</a:t>
            </a:r>
          </a:p>
          <a:p>
            <a:r>
              <a:rPr lang="en-US" dirty="0" smtClean="0"/>
              <a:t>10. Give an example of hyponymy ____________________________________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942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38540"/>
            <a:ext cx="8946541" cy="6009860"/>
          </a:xfrm>
        </p:spPr>
        <p:txBody>
          <a:bodyPr/>
          <a:lstStyle/>
          <a:p>
            <a:r>
              <a:rPr lang="en-US" sz="3200" dirty="0"/>
              <a:t>Same </a:t>
            </a:r>
            <a:r>
              <a:rPr lang="en-US" sz="3200" dirty="0" err="1"/>
              <a:t>Same</a:t>
            </a:r>
            <a:endParaRPr lang="en-US" sz="3200" dirty="0"/>
          </a:p>
          <a:p>
            <a:r>
              <a:rPr lang="en-US" sz="3200" dirty="0"/>
              <a:t>Adequate enough</a:t>
            </a:r>
          </a:p>
          <a:p>
            <a:r>
              <a:rPr lang="en-US" sz="3200" dirty="0"/>
              <a:t>Please RSVP</a:t>
            </a:r>
          </a:p>
          <a:p>
            <a:r>
              <a:rPr lang="en-US" sz="3200" dirty="0"/>
              <a:t>Close proximity</a:t>
            </a:r>
          </a:p>
          <a:p>
            <a:r>
              <a:rPr lang="en-US" sz="3200" dirty="0"/>
              <a:t>It is what it is.</a:t>
            </a:r>
          </a:p>
          <a:p>
            <a:r>
              <a:rPr lang="en-US" sz="3200" dirty="0"/>
              <a:t>First and foremost.</a:t>
            </a:r>
          </a:p>
          <a:p>
            <a:r>
              <a:rPr lang="en-US" sz="3200" dirty="0"/>
              <a:t>You </a:t>
            </a:r>
            <a:r>
              <a:rPr lang="en-US" sz="3200" dirty="0" err="1"/>
              <a:t>gotta</a:t>
            </a:r>
            <a:r>
              <a:rPr lang="en-US" sz="3200" dirty="0"/>
              <a:t> do what you </a:t>
            </a:r>
            <a:r>
              <a:rPr lang="en-US" sz="3200" dirty="0" err="1"/>
              <a:t>gotta</a:t>
            </a:r>
            <a:r>
              <a:rPr lang="en-US" sz="3200" dirty="0"/>
              <a:t> do</a:t>
            </a:r>
          </a:p>
          <a:p>
            <a:r>
              <a:rPr lang="en-US" sz="3200" dirty="0"/>
              <a:t>I am what I am.</a:t>
            </a:r>
          </a:p>
          <a:p>
            <a:r>
              <a:rPr lang="en-US" sz="3200" dirty="0"/>
              <a:t> The Bible is true because it says it is true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40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related truth distinctions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Closely related but not the same</a:t>
            </a:r>
          </a:p>
          <a:p>
            <a:r>
              <a:rPr lang="en-US" sz="2800" dirty="0" smtClean="0"/>
              <a:t>1. </a:t>
            </a:r>
          </a:p>
          <a:p>
            <a:r>
              <a:rPr lang="en-US" sz="2800" dirty="0" smtClean="0"/>
              <a:t>2. </a:t>
            </a:r>
          </a:p>
          <a:p>
            <a:r>
              <a:rPr lang="en-US" sz="2800" dirty="0" smtClean="0"/>
              <a:t>3. </a:t>
            </a:r>
          </a:p>
          <a:p>
            <a:r>
              <a:rPr lang="en-US" sz="2800" dirty="0" smtClean="0"/>
              <a:t>A priori/a posteriori</a:t>
            </a:r>
          </a:p>
          <a:p>
            <a:r>
              <a:rPr lang="en-US" sz="2800" dirty="0" smtClean="0"/>
              <a:t>Necessary/contingent</a:t>
            </a:r>
          </a:p>
          <a:p>
            <a:r>
              <a:rPr lang="en-US" sz="2800" dirty="0" smtClean="0"/>
              <a:t>Analytic/synthetic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81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58958"/>
            <a:ext cx="8946541" cy="4989442"/>
          </a:xfrm>
        </p:spPr>
        <p:txBody>
          <a:bodyPr>
            <a:noAutofit/>
          </a:bodyPr>
          <a:lstStyle/>
          <a:p>
            <a:r>
              <a:rPr lang="en-US" sz="2800" dirty="0" smtClean="0"/>
              <a:t>All</a:t>
            </a:r>
          </a:p>
          <a:p>
            <a:r>
              <a:rPr lang="en-US" sz="2800" dirty="0" smtClean="0"/>
              <a:t>Every</a:t>
            </a:r>
          </a:p>
          <a:p>
            <a:r>
              <a:rPr lang="en-US" sz="2800" dirty="0" smtClean="0"/>
              <a:t>Each</a:t>
            </a:r>
          </a:p>
          <a:p>
            <a:r>
              <a:rPr lang="en-US" sz="2800" dirty="0" smtClean="0"/>
              <a:t>Some</a:t>
            </a:r>
          </a:p>
          <a:p>
            <a:r>
              <a:rPr lang="en-US" sz="2800" dirty="0" smtClean="0"/>
              <a:t>One</a:t>
            </a:r>
          </a:p>
          <a:p>
            <a:r>
              <a:rPr lang="en-US" sz="2800" dirty="0" smtClean="0"/>
              <a:t>This is usually called predicate logic</a:t>
            </a:r>
          </a:p>
          <a:p>
            <a:r>
              <a:rPr lang="en-US" sz="2800" dirty="0" smtClean="0"/>
              <a:t>Other logical words: and, or, if…then, (connectors), not (negative word), and quantifiers (above)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209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these examples (4.51)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1236"/>
            <a:ext cx="8946541" cy="4817164"/>
          </a:xfrm>
        </p:spPr>
        <p:txBody>
          <a:bodyPr>
            <a:noAutofit/>
          </a:bodyPr>
          <a:lstStyle/>
          <a:p>
            <a:r>
              <a:rPr lang="en-US" sz="2800" dirty="0" smtClean="0"/>
              <a:t>My bachelor brother is an unmarried man.</a:t>
            </a:r>
          </a:p>
          <a:p>
            <a:r>
              <a:rPr lang="en-US" sz="2800" dirty="0" smtClean="0"/>
              <a:t>Synonymy</a:t>
            </a:r>
          </a:p>
          <a:p>
            <a:r>
              <a:rPr lang="en-US" sz="2800" dirty="0" smtClean="0"/>
              <a:t>If Elvis is dead then he is not alive.</a:t>
            </a:r>
          </a:p>
          <a:p>
            <a:r>
              <a:rPr lang="en-US" sz="2800" dirty="0" err="1" smtClean="0"/>
              <a:t>Antonymy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If she’s his sister then he’s her brother.</a:t>
            </a:r>
          </a:p>
          <a:p>
            <a:r>
              <a:rPr lang="en-US" sz="2800" dirty="0" smtClean="0"/>
              <a:t>Converse pair </a:t>
            </a:r>
          </a:p>
          <a:p>
            <a:r>
              <a:rPr lang="en-US" sz="2800" dirty="0" smtClean="0"/>
              <a:t>A cat is an animal.</a:t>
            </a:r>
          </a:p>
          <a:p>
            <a:r>
              <a:rPr lang="en-US" sz="2800" dirty="0" smtClean="0"/>
              <a:t>Hyponymy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418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Sentences can be analytically true because of the behavior of logical words (connectors, quantifiers)</a:t>
            </a:r>
          </a:p>
          <a:p>
            <a:r>
              <a:rPr lang="en-US" sz="2800" dirty="0" smtClean="0"/>
              <a:t>Or because of the meanings of individual nouns and verbs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94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Entailment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78" y="1311966"/>
            <a:ext cx="11290852" cy="515509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Some semanticists have “claimed that there are fixed truth relations between sentences which hold regardless of the empirical truth of the sentences”</a:t>
            </a:r>
          </a:p>
          <a:p>
            <a:r>
              <a:rPr lang="en-US" sz="2800" dirty="0" smtClean="0"/>
              <a:t>Assassinated</a:t>
            </a:r>
            <a:r>
              <a:rPr lang="en-US" sz="2800" dirty="0" smtClean="0">
                <a:sym typeface="Wingdings" panose="05000000000000000000" pitchFamily="2" charset="2"/>
              </a:rPr>
              <a:t> dead</a:t>
            </a:r>
          </a:p>
          <a:p>
            <a:r>
              <a:rPr lang="en-US" sz="2800" dirty="0" smtClean="0">
                <a:sym typeface="Wingdings" panose="05000000000000000000" pitchFamily="2" charset="2"/>
              </a:rPr>
              <a:t>The first entails the second</a:t>
            </a:r>
          </a:p>
          <a:p>
            <a:r>
              <a:rPr lang="en-US" sz="2800" dirty="0" smtClean="0">
                <a:sym typeface="Wingdings" panose="05000000000000000000" pitchFamily="2" charset="2"/>
              </a:rPr>
              <a:t>If we learn the first we automatically know the second</a:t>
            </a:r>
          </a:p>
          <a:p>
            <a:r>
              <a:rPr lang="en-US" sz="2800" dirty="0" smtClean="0">
                <a:sym typeface="Wingdings" panose="05000000000000000000" pitchFamily="2" charset="2"/>
              </a:rPr>
              <a:t>It is impossible to affirm the first and not the second</a:t>
            </a:r>
          </a:p>
          <a:p>
            <a:r>
              <a:rPr lang="en-US" sz="2800" dirty="0" smtClean="0">
                <a:sym typeface="Wingdings" panose="05000000000000000000" pitchFamily="2" charset="2"/>
              </a:rPr>
              <a:t>It is more than reasoning or inference.  We know it automatically because of our knowledge of the language.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4419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Entailment defined by truth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75" y="1152983"/>
            <a:ext cx="11304104" cy="5261113"/>
          </a:xfrm>
        </p:spPr>
        <p:txBody>
          <a:bodyPr>
            <a:noAutofit/>
          </a:bodyPr>
          <a:lstStyle/>
          <a:p>
            <a:r>
              <a:rPr lang="en-US" sz="2400" dirty="0" smtClean="0"/>
              <a:t>4.53</a:t>
            </a:r>
          </a:p>
          <a:p>
            <a:endParaRPr lang="en-US" sz="2400" dirty="0"/>
          </a:p>
          <a:p>
            <a:r>
              <a:rPr lang="en-US" sz="2400" dirty="0" smtClean="0"/>
              <a:t>Adapted truth table</a:t>
            </a:r>
          </a:p>
          <a:p>
            <a:endParaRPr lang="en-US" sz="2400" dirty="0"/>
          </a:p>
          <a:p>
            <a:r>
              <a:rPr lang="en-US" sz="2400" dirty="0" smtClean="0"/>
              <a:t>An entailment relation is given to us by linguistic structure: </a:t>
            </a:r>
          </a:p>
          <a:p>
            <a:r>
              <a:rPr lang="en-US" sz="2400" dirty="0" smtClean="0"/>
              <a:t>We do not have to check any facts</a:t>
            </a:r>
          </a:p>
          <a:p>
            <a:r>
              <a:rPr lang="en-US" sz="2400" dirty="0" smtClean="0"/>
              <a:t>The source may be lexical or syntactic</a:t>
            </a:r>
          </a:p>
          <a:p>
            <a:r>
              <a:rPr lang="en-US" sz="2400" dirty="0" smtClean="0"/>
              <a:t>Hyponymy (lexical)</a:t>
            </a:r>
          </a:p>
          <a:p>
            <a:r>
              <a:rPr lang="en-US" sz="2400" dirty="0" smtClean="0"/>
              <a:t>Active passive (syntactic)</a:t>
            </a:r>
          </a:p>
          <a:p>
            <a:r>
              <a:rPr lang="en-US" sz="2400" dirty="0" smtClean="0"/>
              <a:t>Entailment allows us to paraphrase (they mutually entail)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551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Presupposition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431236"/>
            <a:ext cx="10631489" cy="5102086"/>
          </a:xfrm>
        </p:spPr>
        <p:txBody>
          <a:bodyPr/>
          <a:lstStyle/>
          <a:p>
            <a:r>
              <a:rPr lang="en-US" sz="2800" dirty="0" smtClean="0"/>
              <a:t>A little different to ordinary usage (narrower and more technical)</a:t>
            </a:r>
          </a:p>
          <a:p>
            <a:r>
              <a:rPr lang="en-US" sz="2800" dirty="0" smtClean="0"/>
              <a:t>4.5.1</a:t>
            </a:r>
          </a:p>
          <a:p>
            <a:r>
              <a:rPr lang="en-US" sz="2800" dirty="0" smtClean="0"/>
              <a:t>Semantic and pragmatic approaches</a:t>
            </a:r>
          </a:p>
          <a:p>
            <a:endParaRPr lang="en-US" sz="2800" dirty="0"/>
          </a:p>
          <a:p>
            <a:r>
              <a:rPr lang="en-US" sz="2800" dirty="0" smtClean="0"/>
              <a:t>How is it different to entailment?</a:t>
            </a:r>
          </a:p>
          <a:p>
            <a:r>
              <a:rPr lang="en-US" sz="2800" dirty="0" smtClean="0"/>
              <a:t>“negating the presupposing sentence does not affect the presupposition, whereas, as we saw, negating an entailing sentence destroys the entailment” p99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08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Entailment and presupposition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P. The 40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pope was German.</a:t>
            </a:r>
          </a:p>
          <a:p>
            <a:r>
              <a:rPr lang="en-US" sz="2400" dirty="0" smtClean="0"/>
              <a:t>Q. There was a 40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pope.</a:t>
            </a:r>
          </a:p>
          <a:p>
            <a:endParaRPr lang="en-US" sz="2400" dirty="0" smtClean="0"/>
          </a:p>
          <a:p>
            <a:r>
              <a:rPr lang="en-US" sz="2400" dirty="0" smtClean="0"/>
              <a:t>P. entails Q.</a:t>
            </a:r>
          </a:p>
          <a:p>
            <a:r>
              <a:rPr lang="en-US" sz="2400" dirty="0" smtClean="0"/>
              <a:t>But notice that Q can still be true even if P was negated.</a:t>
            </a:r>
          </a:p>
          <a:p>
            <a:r>
              <a:rPr lang="en-US" sz="2400" dirty="0" smtClean="0"/>
              <a:t>So, P actually presupposes Q.</a:t>
            </a:r>
          </a:p>
          <a:p>
            <a:r>
              <a:rPr lang="en-US" sz="2400" dirty="0" smtClean="0"/>
              <a:t>A proposition P presupposes another proposition Q if both P and the negation of P entail Q.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41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Edward VII has abdicated the throne in order to marry Wallis Simpson.</a:t>
            </a:r>
          </a:p>
          <a:p>
            <a:r>
              <a:rPr lang="en-US" sz="3200" dirty="0" smtClean="0"/>
              <a:t>Edward VII is no longer the King.</a:t>
            </a:r>
          </a:p>
          <a:p>
            <a:r>
              <a:rPr lang="en-US" sz="3200" dirty="0" smtClean="0"/>
              <a:t>(Kroeger, 38)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99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Going over the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Questions and discussion of </a:t>
            </a:r>
            <a:r>
              <a:rPr lang="en-US" sz="3200" dirty="0"/>
              <a:t>homework from </a:t>
            </a:r>
            <a:r>
              <a:rPr lang="en-US" sz="3200" dirty="0" smtClean="0"/>
              <a:t>p43-44. (2.1-2.6)</a:t>
            </a:r>
          </a:p>
          <a:p>
            <a:r>
              <a:rPr lang="en-US" sz="3200" dirty="0" smtClean="0"/>
              <a:t>(This includes familial terms from your language helper)</a:t>
            </a:r>
          </a:p>
          <a:p>
            <a:r>
              <a:rPr lang="en-US" sz="3200" dirty="0" smtClean="0"/>
              <a:t>Questions from 76-78 (3.1-3.10)</a:t>
            </a:r>
          </a:p>
        </p:txBody>
      </p:sp>
    </p:spTree>
    <p:extLst>
      <p:ext uri="{BB962C8B-B14F-4D97-AF65-F5344CB8AC3E}">
        <p14:creationId xmlns:p14="http://schemas.microsoft.com/office/powerpoint/2010/main" val="260472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Today is the first day of the rest of your life.</a:t>
            </a:r>
          </a:p>
          <a:p>
            <a:r>
              <a:rPr lang="en-US" sz="2400" dirty="0" smtClean="0"/>
              <a:t>Que sera </a:t>
            </a:r>
            <a:r>
              <a:rPr lang="en-US" sz="2400" dirty="0" err="1" smtClean="0"/>
              <a:t>sera</a:t>
            </a:r>
            <a:r>
              <a:rPr lang="en-US" sz="2400" dirty="0" smtClean="0"/>
              <a:t>. ‘What will be, will be.</a:t>
            </a:r>
          </a:p>
          <a:p>
            <a:r>
              <a:rPr lang="en-US" sz="2400" dirty="0" smtClean="0"/>
              <a:t>Is this bill all that I want? Far from it. Is it all that it can be? Far from it. But when history calls, history calls.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3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And he said: “Your children are not your children. They are the sons and daughters of Life’s longing for itself…”</a:t>
            </a:r>
          </a:p>
          <a:p>
            <a:r>
              <a:rPr lang="en-US" sz="2800" dirty="0" smtClean="0"/>
              <a:t>(from The Prophet, Kahlil Gibran, 1923)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4331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 broke your Ming dynasty jar.</a:t>
            </a:r>
          </a:p>
          <a:p>
            <a:r>
              <a:rPr lang="en-US" sz="2400" dirty="0" smtClean="0"/>
              <a:t>Your Ming dynasty jar broke.</a:t>
            </a:r>
          </a:p>
          <a:p>
            <a:r>
              <a:rPr lang="en-US" sz="2400" dirty="0" smtClean="0"/>
              <a:t>#I broke your Ming dynasty jar, but the jar didn’t break.</a:t>
            </a:r>
          </a:p>
          <a:p>
            <a:r>
              <a:rPr lang="en-US" sz="2400" dirty="0" smtClean="0"/>
              <a:t>#I broke your Ming dynasty jar, but I’m not sure whether the jar broke.</a:t>
            </a:r>
          </a:p>
          <a:p>
            <a:r>
              <a:rPr lang="en-US" sz="2400" dirty="0" smtClean="0"/>
              <a:t>#I broke your Ming dynasty jar, and the jar broke.</a:t>
            </a:r>
          </a:p>
        </p:txBody>
      </p:sp>
    </p:spTree>
    <p:extLst>
      <p:ext uri="{BB962C8B-B14F-4D97-AF65-F5344CB8AC3E}">
        <p14:creationId xmlns:p14="http://schemas.microsoft.com/office/powerpoint/2010/main" val="339635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“Take some more tea,” the March Hare said to Alice, very earnestly.</a:t>
            </a:r>
          </a:p>
          <a:p>
            <a:r>
              <a:rPr lang="en-US" sz="2400" dirty="0" smtClean="0"/>
              <a:t>“I’ve had nothing yet,” Alice replied in an offended tone, “so I can’t take more.”</a:t>
            </a:r>
          </a:p>
          <a:p>
            <a:r>
              <a:rPr lang="en-US" sz="2400" dirty="0" smtClean="0"/>
              <a:t>(Alice in Wonderland, Chapter 7)</a:t>
            </a:r>
          </a:p>
          <a:p>
            <a:endParaRPr lang="en-US" sz="2400" dirty="0"/>
          </a:p>
          <a:p>
            <a:r>
              <a:rPr lang="en-US" sz="2400" dirty="0" smtClean="0"/>
              <a:t>Many presupposition triggers have been identified in English (such as </a:t>
            </a:r>
            <a:r>
              <a:rPr lang="en-US" sz="2400" dirty="0" err="1" smtClean="0"/>
              <a:t>factive</a:t>
            </a:r>
            <a:r>
              <a:rPr lang="en-US" sz="2400" dirty="0" smtClean="0"/>
              <a:t> predicates).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8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Foregrounding and strategies for clarity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constantly make choices about how to construct our sentences to foreground things and rank things we think are important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64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Presupposition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52918"/>
            <a:ext cx="10962793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A. the King of France is bald.</a:t>
            </a:r>
          </a:p>
          <a:p>
            <a:r>
              <a:rPr lang="en-US" sz="2800" dirty="0" smtClean="0"/>
              <a:t>B. There is a King of France.</a:t>
            </a:r>
          </a:p>
          <a:p>
            <a:r>
              <a:rPr lang="en-US" sz="2800" dirty="0" smtClean="0"/>
              <a:t>(Russell 1905)</a:t>
            </a:r>
          </a:p>
          <a:p>
            <a:r>
              <a:rPr lang="en-US" sz="2800" dirty="0" smtClean="0"/>
              <a:t>Truth-value gap</a:t>
            </a:r>
          </a:p>
          <a:p>
            <a:r>
              <a:rPr lang="en-US" sz="2800" dirty="0" smtClean="0"/>
              <a:t>If a statement can be neither true nor false, then what is it?!</a:t>
            </a:r>
          </a:p>
          <a:p>
            <a:r>
              <a:rPr lang="en-US" sz="2800" dirty="0" smtClean="0"/>
              <a:t>Russell’s solution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043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Heronymous</a:t>
            </a:r>
            <a:r>
              <a:rPr lang="en-US" sz="2800" dirty="0" smtClean="0"/>
              <a:t> is bringing us a crate of champagne.</a:t>
            </a:r>
          </a:p>
          <a:p>
            <a:r>
              <a:rPr lang="en-US" sz="2800" dirty="0" smtClean="0"/>
              <a:t>Who’s </a:t>
            </a:r>
            <a:r>
              <a:rPr lang="en-US" sz="2800" dirty="0" err="1" smtClean="0"/>
              <a:t>Heronymous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“Speaker’s use of a name or definite description to refer usually carries a guarantee that the listener can identify the referent.” p101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5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Presupposition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Cleft and pseudo cleft constructions</a:t>
            </a:r>
          </a:p>
          <a:p>
            <a:r>
              <a:rPr lang="en-US" sz="2800" dirty="0" smtClean="0"/>
              <a:t>Subordinate clauses</a:t>
            </a:r>
          </a:p>
          <a:p>
            <a:r>
              <a:rPr lang="en-US" sz="2800" dirty="0" smtClean="0"/>
              <a:t>Lexical triggers and </a:t>
            </a:r>
            <a:r>
              <a:rPr lang="en-US" sz="2800" dirty="0" err="1" smtClean="0"/>
              <a:t>factive</a:t>
            </a:r>
            <a:r>
              <a:rPr lang="en-US" sz="2800" dirty="0" smtClean="0"/>
              <a:t> verbs with complement clauses</a:t>
            </a:r>
          </a:p>
          <a:p>
            <a:r>
              <a:rPr lang="en-US" sz="2800" dirty="0" smtClean="0"/>
              <a:t>Also aspectual verbs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125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Presuppositions and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809" y="1404730"/>
            <a:ext cx="11383617" cy="4843669"/>
          </a:xfrm>
        </p:spPr>
        <p:txBody>
          <a:bodyPr>
            <a:noAutofit/>
          </a:bodyPr>
          <a:lstStyle/>
          <a:p>
            <a:r>
              <a:rPr lang="en-US" sz="2800" dirty="0" smtClean="0"/>
              <a:t>A given sentence always produces the same set of entailments but this is not always true of presuppositions.</a:t>
            </a:r>
          </a:p>
          <a:p>
            <a:endParaRPr lang="en-US" sz="2800" dirty="0"/>
          </a:p>
          <a:p>
            <a:r>
              <a:rPr lang="en-US" sz="2800" dirty="0" smtClean="0"/>
              <a:t>Examples</a:t>
            </a:r>
          </a:p>
          <a:p>
            <a:endParaRPr lang="en-US" sz="2800" dirty="0"/>
          </a:p>
          <a:p>
            <a:r>
              <a:rPr lang="en-US" sz="2800" dirty="0" smtClean="0"/>
              <a:t>Intonation in English can produce different presuppositions.</a:t>
            </a:r>
          </a:p>
          <a:p>
            <a:endParaRPr lang="en-US" sz="2800" dirty="0"/>
          </a:p>
          <a:p>
            <a:r>
              <a:rPr lang="en-US" sz="2800" dirty="0" smtClean="0"/>
              <a:t>The projection problem (in a conditional clause the presupposition disappears).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95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145774"/>
            <a:ext cx="11227837" cy="1166191"/>
          </a:xfrm>
        </p:spPr>
        <p:txBody>
          <a:bodyPr/>
          <a:lstStyle/>
          <a:p>
            <a:r>
              <a:rPr lang="en-US" dirty="0" smtClean="0"/>
              <a:t>Pragmatic theories of presupposition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205948"/>
            <a:ext cx="9352653" cy="5221356"/>
          </a:xfrm>
        </p:spPr>
        <p:txBody>
          <a:bodyPr>
            <a:noAutofit/>
          </a:bodyPr>
          <a:lstStyle/>
          <a:p>
            <a:r>
              <a:rPr lang="en-US" sz="2400" dirty="0" smtClean="0"/>
              <a:t>Two types?</a:t>
            </a:r>
          </a:p>
          <a:p>
            <a:r>
              <a:rPr lang="en-US" sz="2400" dirty="0" smtClean="0"/>
              <a:t>Semantic presupposition</a:t>
            </a:r>
          </a:p>
          <a:p>
            <a:r>
              <a:rPr lang="en-US" sz="2400" dirty="0" smtClean="0"/>
              <a:t>Pragmatic presupposition</a:t>
            </a:r>
          </a:p>
          <a:p>
            <a:endParaRPr lang="en-US" sz="2400" dirty="0"/>
          </a:p>
          <a:p>
            <a:r>
              <a:rPr lang="en-US" sz="2400" dirty="0" smtClean="0"/>
              <a:t>Or presupposition is essentially pragmatic (assumptions between speakers called “common ground”)</a:t>
            </a:r>
          </a:p>
          <a:p>
            <a:r>
              <a:rPr lang="en-US" sz="2400" dirty="0" smtClean="0"/>
              <a:t>Principle of accommodation, new information</a:t>
            </a:r>
          </a:p>
          <a:p>
            <a:r>
              <a:rPr lang="en-US" sz="2400" dirty="0" smtClean="0"/>
              <a:t>Pragmatic view: given, new and focus.</a:t>
            </a:r>
          </a:p>
          <a:p>
            <a:r>
              <a:rPr lang="en-US" sz="2400" dirty="0" smtClean="0"/>
              <a:t>The preceding context will naturally lead a speaker to choose one of the sentences.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6151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Four: Sentence Relations and Truth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21888" cy="419548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We will look at semantic relations between sentences of a language</a:t>
            </a:r>
          </a:p>
          <a:p>
            <a:r>
              <a:rPr lang="en-US" sz="3200" dirty="0" smtClean="0"/>
              <a:t>These are the result of:</a:t>
            </a:r>
          </a:p>
          <a:p>
            <a:r>
              <a:rPr lang="en-US" sz="3200" dirty="0" smtClean="0"/>
              <a:t>Sometimes because of particular words in the sentences</a:t>
            </a:r>
          </a:p>
          <a:p>
            <a:r>
              <a:rPr lang="en-US" sz="3200" dirty="0" smtClean="0"/>
              <a:t>Other times because of the syntactic structure.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894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Light verbs in English.  Empty verbs.  Verbalizers.  Is there a semantic basis for their grouping?  Is there a grammatical basis?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4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Think of some phrases or sentences that have no referent. (p26 R)</a:t>
            </a:r>
          </a:p>
          <a:p>
            <a:r>
              <a:rPr lang="en-US" sz="2800" dirty="0" smtClean="0"/>
              <a:t>Can you compose “conceptual” content for words like democracy, punctuation, panorama, love, brown, zig-zag</a:t>
            </a:r>
          </a:p>
          <a:p>
            <a:r>
              <a:rPr lang="en-US" sz="2800" dirty="0" smtClean="0"/>
              <a:t>Ouch!, me, you, this.</a:t>
            </a:r>
          </a:p>
          <a:p>
            <a:r>
              <a:rPr lang="en-US" sz="2800" dirty="0" smtClean="0"/>
              <a:t>If, not, like, very.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469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Pour p47 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5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All primates like daytime television.</a:t>
            </a:r>
          </a:p>
          <a:p>
            <a:r>
              <a:rPr lang="en-US" sz="2800" dirty="0" smtClean="0"/>
              <a:t>Koko is a primate.</a:t>
            </a:r>
          </a:p>
          <a:p>
            <a:r>
              <a:rPr lang="en-US" sz="2800" dirty="0" smtClean="0"/>
              <a:t>Therefore</a:t>
            </a:r>
          </a:p>
          <a:p>
            <a:r>
              <a:rPr lang="en-US" sz="2800" dirty="0" smtClean="0"/>
              <a:t>Koko likes daytime television.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789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 why these are not valid.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primates </a:t>
            </a:r>
            <a:r>
              <a:rPr lang="en-US" dirty="0" smtClean="0"/>
              <a:t>may like </a:t>
            </a:r>
            <a:r>
              <a:rPr lang="en-US" dirty="0"/>
              <a:t>daytime television.</a:t>
            </a:r>
          </a:p>
          <a:p>
            <a:r>
              <a:rPr lang="en-US" dirty="0"/>
              <a:t>Koko is a primate.</a:t>
            </a:r>
          </a:p>
          <a:p>
            <a:r>
              <a:rPr lang="en-US" dirty="0"/>
              <a:t>Therefore</a:t>
            </a:r>
          </a:p>
          <a:p>
            <a:r>
              <a:rPr lang="en-US" dirty="0"/>
              <a:t>Koko likes daytime </a:t>
            </a:r>
            <a:r>
              <a:rPr lang="en-US" dirty="0" smtClean="0"/>
              <a:t>television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All </a:t>
            </a:r>
            <a:r>
              <a:rPr lang="en-US" dirty="0"/>
              <a:t>primates </a:t>
            </a:r>
            <a:r>
              <a:rPr lang="en-US" dirty="0" smtClean="0"/>
              <a:t>used to like </a:t>
            </a:r>
            <a:r>
              <a:rPr lang="en-US" dirty="0"/>
              <a:t>daytime television.</a:t>
            </a:r>
          </a:p>
          <a:p>
            <a:r>
              <a:rPr lang="en-US" dirty="0"/>
              <a:t>Koko is a primate.</a:t>
            </a:r>
          </a:p>
          <a:p>
            <a:r>
              <a:rPr lang="en-US" dirty="0"/>
              <a:t>Therefore</a:t>
            </a:r>
          </a:p>
          <a:p>
            <a:r>
              <a:rPr lang="en-US" dirty="0"/>
              <a:t>Koko likes daytime television</a:t>
            </a:r>
          </a:p>
        </p:txBody>
      </p:sp>
    </p:spTree>
    <p:extLst>
      <p:ext uri="{BB962C8B-B14F-4D97-AF65-F5344CB8AC3E}">
        <p14:creationId xmlns:p14="http://schemas.microsoft.com/office/powerpoint/2010/main" val="30457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 why these are not valid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</a:t>
            </a:r>
            <a:r>
              <a:rPr lang="en-US" dirty="0"/>
              <a:t>primates like daytime television.</a:t>
            </a:r>
          </a:p>
          <a:p>
            <a:r>
              <a:rPr lang="en-US" dirty="0"/>
              <a:t>Koko is a primate.</a:t>
            </a:r>
          </a:p>
          <a:p>
            <a:r>
              <a:rPr lang="en-US" dirty="0"/>
              <a:t>Therefore</a:t>
            </a:r>
          </a:p>
          <a:p>
            <a:r>
              <a:rPr lang="en-US" dirty="0"/>
              <a:t>Koko likes daytime </a:t>
            </a:r>
            <a:r>
              <a:rPr lang="en-US" dirty="0" smtClean="0"/>
              <a:t>television</a:t>
            </a:r>
          </a:p>
          <a:p>
            <a:endParaRPr lang="en-US" dirty="0" smtClean="0"/>
          </a:p>
          <a:p>
            <a:r>
              <a:rPr lang="en-US" dirty="0"/>
              <a:t>All primates like daytime television.</a:t>
            </a:r>
          </a:p>
          <a:p>
            <a:r>
              <a:rPr lang="en-US" dirty="0"/>
              <a:t>Koko </a:t>
            </a:r>
            <a:r>
              <a:rPr lang="en-US" dirty="0" smtClean="0"/>
              <a:t>wants to be </a:t>
            </a:r>
            <a:r>
              <a:rPr lang="en-US" dirty="0"/>
              <a:t>a primate.</a:t>
            </a:r>
          </a:p>
          <a:p>
            <a:r>
              <a:rPr lang="en-US" dirty="0"/>
              <a:t>Therefore</a:t>
            </a:r>
          </a:p>
          <a:p>
            <a:r>
              <a:rPr lang="en-US" dirty="0"/>
              <a:t>Koko likes daytime television</a:t>
            </a:r>
          </a:p>
        </p:txBody>
      </p:sp>
    </p:spTree>
    <p:extLst>
      <p:ext uri="{BB962C8B-B14F-4D97-AF65-F5344CB8AC3E}">
        <p14:creationId xmlns:p14="http://schemas.microsoft.com/office/powerpoint/2010/main" val="54346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constable drove the fast cars.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many propositions can you make that are entailed by the proposition above? (</a:t>
            </a:r>
            <a:r>
              <a:rPr lang="en-US" sz="2800" dirty="0" err="1" smtClean="0"/>
              <a:t>Riemer</a:t>
            </a:r>
            <a:r>
              <a:rPr lang="en-US" sz="2800" dirty="0" smtClean="0"/>
              <a:t>, 201)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409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 as many entailments as possible for…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10268420" cy="400933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Michelangelo  painted ceiling of the Sistine Chapel.</a:t>
            </a:r>
          </a:p>
          <a:p>
            <a:r>
              <a:rPr lang="en-US" sz="2400" dirty="0" smtClean="0"/>
              <a:t>Switzerland makes no great wines.</a:t>
            </a:r>
          </a:p>
          <a:p>
            <a:r>
              <a:rPr lang="en-US" sz="2400" dirty="0" smtClean="0"/>
              <a:t>Grandpa finds love in all the wrong places and Loretta doesn’t deal with it well.</a:t>
            </a:r>
          </a:p>
          <a:p>
            <a:r>
              <a:rPr lang="en-US" sz="2400" dirty="0" smtClean="0"/>
              <a:t>Someone will be punished.</a:t>
            </a:r>
          </a:p>
          <a:p>
            <a:r>
              <a:rPr lang="en-US" sz="2400" dirty="0" smtClean="0"/>
              <a:t>In Antarctica no one deserves to be happy.</a:t>
            </a:r>
          </a:p>
          <a:p>
            <a:r>
              <a:rPr lang="en-US" sz="2400" dirty="0" smtClean="0"/>
              <a:t>A team of scientists search beneath the waves for shipwrecks.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49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Presupposition, entailment, truth…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The sixth Monday in September is a holiday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03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Truth, entailment, presupposition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meaning?</a:t>
            </a:r>
          </a:p>
          <a:p>
            <a:r>
              <a:rPr lang="en-US" sz="3200" dirty="0" smtClean="0"/>
              <a:t>What is a number? (in mathematics)</a:t>
            </a:r>
          </a:p>
          <a:p>
            <a:r>
              <a:rPr lang="en-US" sz="3200" dirty="0" smtClean="0"/>
              <a:t>What is grammaticality (in syntax)</a:t>
            </a:r>
          </a:p>
          <a:p>
            <a:r>
              <a:rPr lang="en-US" sz="3200" dirty="0" smtClean="0"/>
              <a:t>The only true answers are whole theories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439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logic?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study of valid reasoning and inference.</a:t>
            </a:r>
          </a:p>
          <a:p>
            <a:r>
              <a:rPr lang="en-US" sz="2800" dirty="0" smtClean="0"/>
              <a:t>It is important.</a:t>
            </a:r>
          </a:p>
          <a:p>
            <a:r>
              <a:rPr lang="en-US" sz="2800" dirty="0" smtClean="0"/>
              <a:t>It is old.</a:t>
            </a:r>
            <a:endParaRPr lang="en-US" sz="2800" dirty="0"/>
          </a:p>
          <a:p>
            <a:r>
              <a:rPr lang="en-US" sz="2800" dirty="0" smtClean="0"/>
              <a:t>“It provides an enlightening point of contrast  with natural language.” </a:t>
            </a:r>
            <a:r>
              <a:rPr lang="en-US" sz="2800" dirty="0" err="1" smtClean="0"/>
              <a:t>Riemer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It is a kind of metalanguage.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26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Kinds of phenomena a theory of semantics must cover (p85)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227297" cy="442739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semantic theory should reflect (speaker’s knowledge) that these examples are:</a:t>
            </a:r>
          </a:p>
          <a:p>
            <a:r>
              <a:rPr lang="en-US" sz="2800" dirty="0" smtClean="0"/>
              <a:t>Synonymous</a:t>
            </a:r>
          </a:p>
          <a:p>
            <a:r>
              <a:rPr lang="en-US" sz="2800" dirty="0" smtClean="0"/>
              <a:t>Entail</a:t>
            </a:r>
          </a:p>
          <a:p>
            <a:r>
              <a:rPr lang="en-US" sz="2800" dirty="0" smtClean="0"/>
              <a:t>Contradict</a:t>
            </a:r>
          </a:p>
          <a:p>
            <a:r>
              <a:rPr lang="en-US" sz="2800" dirty="0" smtClean="0"/>
              <a:t>Presuppose</a:t>
            </a:r>
          </a:p>
          <a:p>
            <a:r>
              <a:rPr lang="en-US" sz="2800" dirty="0" smtClean="0"/>
              <a:t>Necessarily true/Tautologies</a:t>
            </a:r>
          </a:p>
          <a:p>
            <a:r>
              <a:rPr lang="en-US" sz="2800" dirty="0" smtClean="0"/>
              <a:t>Necessarily false/contradictions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6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and Truth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15262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tools of logic can help us represent sentence meaning</a:t>
            </a:r>
          </a:p>
          <a:p>
            <a:r>
              <a:rPr lang="en-US" sz="2800" dirty="0" smtClean="0"/>
              <a:t>Modus ponens</a:t>
            </a:r>
          </a:p>
          <a:p>
            <a:pPr lvl="1"/>
            <a:r>
              <a:rPr lang="en-US" sz="2400" dirty="0" smtClean="0"/>
              <a:t>a. If John did some exercise, then he’ll be sore.</a:t>
            </a:r>
          </a:p>
          <a:p>
            <a:pPr lvl="1"/>
            <a:r>
              <a:rPr lang="en-US" sz="2400" dirty="0" smtClean="0"/>
              <a:t>b. John did some exercise.</a:t>
            </a:r>
          </a:p>
          <a:p>
            <a:pPr lvl="1"/>
            <a:r>
              <a:rPr lang="en-US" sz="2400" dirty="0" smtClean="0"/>
              <a:t>----------------</a:t>
            </a:r>
          </a:p>
          <a:p>
            <a:pPr lvl="1"/>
            <a:r>
              <a:rPr lang="en-US" sz="2400" dirty="0" smtClean="0"/>
              <a:t>c. John will be sore.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876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344558"/>
            <a:ext cx="8946541" cy="590384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Modus Tollens</a:t>
            </a:r>
          </a:p>
          <a:p>
            <a:r>
              <a:rPr lang="en-US" sz="3600" dirty="0" smtClean="0"/>
              <a:t>Hypothetical syllogism</a:t>
            </a:r>
          </a:p>
          <a:p>
            <a:r>
              <a:rPr lang="en-US" sz="3600" dirty="0" smtClean="0"/>
              <a:t>Disjunctive syllogism</a:t>
            </a:r>
          </a:p>
          <a:p>
            <a:endParaRPr lang="en-US" sz="3600" dirty="0"/>
          </a:p>
          <a:p>
            <a:r>
              <a:rPr lang="en-US" sz="3600" dirty="0" smtClean="0"/>
              <a:t>“Truth”: a correspondence with facts, correct description of affairs in the world.</a:t>
            </a:r>
          </a:p>
          <a:p>
            <a:r>
              <a:rPr lang="en-US" sz="3600" dirty="0" smtClean="0"/>
              <a:t>A sentence has a “truth-value.”</a:t>
            </a:r>
          </a:p>
          <a:p>
            <a:r>
              <a:rPr lang="en-US" sz="3600" dirty="0" smtClean="0"/>
              <a:t>“not” reverses the truth-value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402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3.xml><?xml version="1.0" encoding="utf-8"?>
<a:theme xmlns:a="http://schemas.openxmlformats.org/drawingml/2006/main" name="1_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2802</TotalTime>
  <Words>1808</Words>
  <Application>Microsoft Office PowerPoint</Application>
  <PresentationFormat>Widescreen</PresentationFormat>
  <Paragraphs>282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Arial</vt:lpstr>
      <vt:lpstr>Century Gothic</vt:lpstr>
      <vt:lpstr>Symbol</vt:lpstr>
      <vt:lpstr>Wingdings</vt:lpstr>
      <vt:lpstr>Wingdings 3</vt:lpstr>
      <vt:lpstr>Ion</vt:lpstr>
      <vt:lpstr>Ion Boardroom</vt:lpstr>
      <vt:lpstr>1_Ion Boardroom</vt:lpstr>
      <vt:lpstr>Semantics</vt:lpstr>
      <vt:lpstr>Quiz #3 (week four)</vt:lpstr>
      <vt:lpstr>Going over the homework</vt:lpstr>
      <vt:lpstr>Chapter Four: Sentence Relations and Truth</vt:lpstr>
      <vt:lpstr>Truth, entailment, presupposition </vt:lpstr>
      <vt:lpstr>What is logic?</vt:lpstr>
      <vt:lpstr>Kinds of phenomena a theory of semantics must cover (p85)</vt:lpstr>
      <vt:lpstr>Logic and Truth</vt:lpstr>
      <vt:lpstr>PowerPoint Presentation</vt:lpstr>
      <vt:lpstr>Logic symbols in (propositional logic)</vt:lpstr>
      <vt:lpstr>Logic symbols in (propositional logic)</vt:lpstr>
      <vt:lpstr>Other propositional logic symbols…</vt:lpstr>
      <vt:lpstr>Propositional logic (ch. 10)</vt:lpstr>
      <vt:lpstr>PowerPoint Presentation</vt:lpstr>
      <vt:lpstr>PowerPoint Presentation</vt:lpstr>
      <vt:lpstr>PowerPoint Presentation</vt:lpstr>
      <vt:lpstr>Necessary Truth, A Priori Truth, and Analyticity </vt:lpstr>
      <vt:lpstr>My father is my father</vt:lpstr>
      <vt:lpstr>Tautologies (tautos—same)</vt:lpstr>
      <vt:lpstr>PowerPoint Presentation</vt:lpstr>
      <vt:lpstr>Three related truth distinctions</vt:lpstr>
      <vt:lpstr>Quantifiers</vt:lpstr>
      <vt:lpstr>Identify these examples (4.51)</vt:lpstr>
      <vt:lpstr>PowerPoint Presentation</vt:lpstr>
      <vt:lpstr>Entailment</vt:lpstr>
      <vt:lpstr>Entailment defined by truth</vt:lpstr>
      <vt:lpstr>Presupposition</vt:lpstr>
      <vt:lpstr>Entailment and presupposition</vt:lpstr>
      <vt:lpstr>PowerPoint Presentation</vt:lpstr>
      <vt:lpstr>PowerPoint Presentation</vt:lpstr>
      <vt:lpstr>PowerPoint Presentation</vt:lpstr>
      <vt:lpstr>PowerPoint Presentation</vt:lpstr>
      <vt:lpstr>Triggers </vt:lpstr>
      <vt:lpstr>Foregrounding and strategies for clarity</vt:lpstr>
      <vt:lpstr>Presupposition failure</vt:lpstr>
      <vt:lpstr>PowerPoint Presentation</vt:lpstr>
      <vt:lpstr>Presupposition triggers</vt:lpstr>
      <vt:lpstr>Presuppositions and context</vt:lpstr>
      <vt:lpstr>Pragmatic theories of presupposition</vt:lpstr>
      <vt:lpstr>Classwork</vt:lpstr>
      <vt:lpstr>PowerPoint Presentation</vt:lpstr>
      <vt:lpstr>PowerPoint Presentation</vt:lpstr>
      <vt:lpstr>Explain…</vt:lpstr>
      <vt:lpstr>Explain why these are not valid.</vt:lpstr>
      <vt:lpstr>Explain why these are not valid</vt:lpstr>
      <vt:lpstr>The constable drove the fast cars.</vt:lpstr>
      <vt:lpstr>Propose as many entailments as possible for…</vt:lpstr>
      <vt:lpstr>Presupposition, entailment, truth…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Semantics</dc:title>
  <dc:creator>Mike Randall</dc:creator>
  <cp:lastModifiedBy>Mike Randall</cp:lastModifiedBy>
  <cp:revision>75</cp:revision>
  <dcterms:created xsi:type="dcterms:W3CDTF">2022-01-31T07:35:39Z</dcterms:created>
  <dcterms:modified xsi:type="dcterms:W3CDTF">2022-03-25T04:03:09Z</dcterms:modified>
</cp:coreProperties>
</file>