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309" r:id="rId3"/>
    <p:sldId id="310" r:id="rId4"/>
    <p:sldId id="317" r:id="rId5"/>
    <p:sldId id="262" r:id="rId6"/>
    <p:sldId id="284" r:id="rId7"/>
    <p:sldId id="318" r:id="rId8"/>
    <p:sldId id="285" r:id="rId9"/>
    <p:sldId id="319" r:id="rId10"/>
    <p:sldId id="286" r:id="rId11"/>
    <p:sldId id="287" r:id="rId12"/>
    <p:sldId id="288" r:id="rId13"/>
    <p:sldId id="289" r:id="rId14"/>
    <p:sldId id="293" r:id="rId15"/>
    <p:sldId id="294" r:id="rId16"/>
    <p:sldId id="320" r:id="rId17"/>
    <p:sldId id="321" r:id="rId18"/>
    <p:sldId id="295" r:id="rId19"/>
    <p:sldId id="296" r:id="rId20"/>
    <p:sldId id="322" r:id="rId21"/>
    <p:sldId id="297" r:id="rId22"/>
    <p:sldId id="298" r:id="rId23"/>
    <p:sldId id="290" r:id="rId24"/>
    <p:sldId id="291" r:id="rId25"/>
    <p:sldId id="292" r:id="rId26"/>
    <p:sldId id="299" r:id="rId27"/>
    <p:sldId id="300" r:id="rId28"/>
    <p:sldId id="301" r:id="rId29"/>
    <p:sldId id="302" r:id="rId30"/>
    <p:sldId id="303" r:id="rId31"/>
    <p:sldId id="304" r:id="rId32"/>
    <p:sldId id="305" r:id="rId33"/>
    <p:sldId id="323" r:id="rId34"/>
    <p:sldId id="279" r:id="rId35"/>
    <p:sldId id="306" r:id="rId36"/>
    <p:sldId id="307" r:id="rId37"/>
    <p:sldId id="308" r:id="rId38"/>
    <p:sldId id="263" r:id="rId39"/>
    <p:sldId id="312" r:id="rId40"/>
    <p:sldId id="314" r:id="rId41"/>
    <p:sldId id="315" r:id="rId42"/>
    <p:sldId id="316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2D25391A-489F-49CC-84D8-D620DECB781A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441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875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410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8337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5329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609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121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2D25391A-489F-49CC-84D8-D620DECB781A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9458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2D25391A-489F-49CC-84D8-D620DECB781A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190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332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552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504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327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93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36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526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462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D25391A-489F-49CC-84D8-D620DECB781A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606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Semantics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3</a:t>
            </a:r>
            <a:r>
              <a:rPr lang="en-US" smtClean="0"/>
              <a:t>, Chapter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287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words?  What is this unit “word”?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98643"/>
            <a:ext cx="10599724" cy="4174435"/>
          </a:xfrm>
        </p:spPr>
        <p:txBody>
          <a:bodyPr>
            <a:noAutofit/>
          </a:bodyPr>
          <a:lstStyle/>
          <a:p>
            <a:r>
              <a:rPr lang="en-US" sz="2400" dirty="0" smtClean="0"/>
              <a:t>Words and grammatical categories (parts of speech)</a:t>
            </a:r>
          </a:p>
          <a:p>
            <a:r>
              <a:rPr lang="en-US" sz="2400" dirty="0" smtClean="0"/>
              <a:t>Different categories must be given different semantic descriptions.</a:t>
            </a:r>
          </a:p>
          <a:p>
            <a:r>
              <a:rPr lang="en-US" sz="2400" dirty="0" smtClean="0"/>
              <a:t>Names</a:t>
            </a:r>
          </a:p>
          <a:p>
            <a:r>
              <a:rPr lang="en-US" sz="2400" dirty="0" smtClean="0"/>
              <a:t>Common nouns</a:t>
            </a:r>
          </a:p>
          <a:p>
            <a:r>
              <a:rPr lang="en-US" sz="2400" dirty="0" smtClean="0"/>
              <a:t>Pronouns</a:t>
            </a:r>
          </a:p>
          <a:p>
            <a:r>
              <a:rPr lang="en-US" sz="2400" dirty="0" smtClean="0"/>
              <a:t>Logical words</a:t>
            </a:r>
          </a:p>
          <a:p>
            <a:r>
              <a:rPr lang="en-US" sz="2400" dirty="0" smtClean="0"/>
              <a:t>All operate in different ways.  Also all the other categories!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57736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Words and lexical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16752"/>
            <a:ext cx="10016629" cy="3823804"/>
          </a:xfrm>
        </p:spPr>
        <p:txBody>
          <a:bodyPr>
            <a:noAutofit/>
          </a:bodyPr>
          <a:lstStyle/>
          <a:p>
            <a:r>
              <a:rPr lang="en-US" sz="2400" dirty="0" smtClean="0"/>
              <a:t>Word list: dictionary/lexicon</a:t>
            </a:r>
          </a:p>
          <a:p>
            <a:r>
              <a:rPr lang="en-US" sz="2400" dirty="0" smtClean="0"/>
              <a:t>Lexemes: semantic words</a:t>
            </a:r>
          </a:p>
          <a:p>
            <a:r>
              <a:rPr lang="en-US" sz="2400" dirty="0" smtClean="0"/>
              <a:t>What are words?</a:t>
            </a:r>
          </a:p>
          <a:p>
            <a:r>
              <a:rPr lang="en-US" sz="2400" dirty="0" smtClean="0"/>
              <a:t>Orthographic words (not every language!)</a:t>
            </a:r>
          </a:p>
          <a:p>
            <a:r>
              <a:rPr lang="en-US" sz="2400" dirty="0" smtClean="0"/>
              <a:t>Phonological words</a:t>
            </a:r>
          </a:p>
          <a:p>
            <a:r>
              <a:rPr lang="en-US" sz="2400" dirty="0" smtClean="0"/>
              <a:t>Grammatical words</a:t>
            </a:r>
          </a:p>
          <a:p>
            <a:r>
              <a:rPr lang="en-US" sz="2400" dirty="0" smtClean="0"/>
              <a:t>Multiple grammatical words representing just one lexeme: </a:t>
            </a:r>
            <a:r>
              <a:rPr lang="en-US" sz="2400" dirty="0" err="1" smtClean="0"/>
              <a:t>eg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016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there are problems with identifying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“impossible to define a word from a functional standpoint” (Sapir) 3.7</a:t>
            </a:r>
          </a:p>
          <a:p>
            <a:r>
              <a:rPr lang="en-US" sz="2000" dirty="0" smtClean="0"/>
              <a:t>But words do seem to have a psychological reality in speakers.  </a:t>
            </a:r>
          </a:p>
          <a:p>
            <a:r>
              <a:rPr lang="en-US" sz="2000" dirty="0" smtClean="0"/>
              <a:t>So can we switch from semantic word definition to a grammatical word definition?</a:t>
            </a:r>
          </a:p>
          <a:p>
            <a:r>
              <a:rPr lang="en-US" sz="2000" dirty="0" smtClean="0"/>
              <a:t>Bloomfield’s definition: 3.9</a:t>
            </a:r>
          </a:p>
          <a:p>
            <a:r>
              <a:rPr lang="en-US" sz="2000" dirty="0" smtClean="0"/>
              <a:t>“a minimum free form.” “for the purposes of ordinary life, the word is the smallest unit of speech.”</a:t>
            </a:r>
          </a:p>
          <a:p>
            <a:r>
              <a:rPr lang="en-US" sz="2000" dirty="0" smtClean="0"/>
              <a:t>But what about bound words like “a” or “my” etc.?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97777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tests for “</a:t>
            </a:r>
            <a:r>
              <a:rPr lang="en-US" dirty="0" err="1" smtClean="0"/>
              <a:t>wordhood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9844" y="2345635"/>
            <a:ext cx="11357114" cy="4214191"/>
          </a:xfrm>
        </p:spPr>
        <p:txBody>
          <a:bodyPr>
            <a:noAutofit/>
          </a:bodyPr>
          <a:lstStyle/>
          <a:p>
            <a:r>
              <a:rPr lang="en-US" sz="2400" dirty="0" smtClean="0"/>
              <a:t>Lyons’ idea is that “the attachments between elements within a word will be firmer than will the attachments between the words themselves.”</a:t>
            </a:r>
          </a:p>
          <a:p>
            <a:r>
              <a:rPr lang="en-US" sz="2400" dirty="0" smtClean="0"/>
              <a:t>3.11 and 3.12</a:t>
            </a:r>
          </a:p>
          <a:p>
            <a:r>
              <a:rPr lang="en-US" sz="2400" dirty="0" smtClean="0"/>
              <a:t>There are exceptions but grammatical words seem identifiable</a:t>
            </a:r>
          </a:p>
          <a:p>
            <a:r>
              <a:rPr lang="en-US" sz="2400" dirty="0" smtClean="0"/>
              <a:t>Phonological, grammatical, semantic words (lexemes)</a:t>
            </a:r>
          </a:p>
          <a:p>
            <a:r>
              <a:rPr lang="en-US" sz="2400" dirty="0" smtClean="0"/>
              <a:t>Many grammatical words representing one lexeme</a:t>
            </a:r>
          </a:p>
          <a:p>
            <a:r>
              <a:rPr lang="en-US" sz="2400" dirty="0" smtClean="0"/>
              <a:t>Also</a:t>
            </a:r>
          </a:p>
          <a:p>
            <a:r>
              <a:rPr lang="en-US" sz="2400" dirty="0" smtClean="0"/>
              <a:t>One phonological and grammatical word representing several lexemes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48961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Walk</a:t>
            </a:r>
          </a:p>
          <a:p>
            <a:r>
              <a:rPr lang="en-US" sz="2800" dirty="0" smtClean="0"/>
              <a:t>Foot</a:t>
            </a:r>
          </a:p>
          <a:p>
            <a:r>
              <a:rPr lang="en-US" sz="2800" dirty="0" smtClean="0"/>
              <a:t>Give another example of a single phonological and grammatical words which represents more than one “lexeme” (semantic word).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87031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Lexical entries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What to include?</a:t>
            </a:r>
          </a:p>
          <a:p>
            <a:r>
              <a:rPr lang="en-US" sz="2800" dirty="0" smtClean="0"/>
              <a:t>And</a:t>
            </a:r>
          </a:p>
          <a:p>
            <a:r>
              <a:rPr lang="en-US" sz="2800" dirty="0" smtClean="0"/>
              <a:t>What to do with multi word units</a:t>
            </a:r>
          </a:p>
          <a:p>
            <a:r>
              <a:rPr lang="en-US" sz="2800" dirty="0" smtClean="0"/>
              <a:t>(idioms, phrasal verbs, serial verb constructions, complex predicates)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225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Strong						Powerful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These adjectives seem quite similar</a:t>
            </a:r>
          </a:p>
          <a:p>
            <a:r>
              <a:rPr lang="en-US" sz="2800" dirty="0" smtClean="0"/>
              <a:t>Arguments				arguments</a:t>
            </a:r>
          </a:p>
          <a:p>
            <a:r>
              <a:rPr lang="en-US" sz="2800" dirty="0" smtClean="0"/>
              <a:t>Tea						?tea</a:t>
            </a:r>
          </a:p>
          <a:p>
            <a:r>
              <a:rPr lang="en-US" sz="2800" dirty="0" smtClean="0"/>
              <a:t>?car						Car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917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9234750" cy="706964"/>
          </a:xfrm>
        </p:spPr>
        <p:txBody>
          <a:bodyPr/>
          <a:lstStyle/>
          <a:p>
            <a:r>
              <a:rPr lang="en-US" dirty="0" smtClean="0"/>
              <a:t>Other near synonyms with collocations?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Can you think of any?</a:t>
            </a:r>
          </a:p>
          <a:p>
            <a:r>
              <a:rPr lang="en-US" sz="3200" dirty="0" smtClean="0"/>
              <a:t>Loyal, faithful</a:t>
            </a:r>
          </a:p>
          <a:p>
            <a:r>
              <a:rPr lang="en-US" sz="3200" dirty="0" smtClean="0"/>
              <a:t>Neat, tidy</a:t>
            </a:r>
          </a:p>
          <a:p>
            <a:r>
              <a:rPr lang="en-US" sz="3200" dirty="0" smtClean="0"/>
              <a:t>Large, big</a:t>
            </a:r>
          </a:p>
          <a:p>
            <a:r>
              <a:rPr lang="en-US" sz="3200" dirty="0" smtClean="0"/>
              <a:t>Little, small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57962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meaning is slippery!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425148"/>
            <a:ext cx="10347933" cy="4121426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Context helps</a:t>
            </a:r>
          </a:p>
          <a:p>
            <a:r>
              <a:rPr lang="en-US" sz="2400" dirty="0" smtClean="0"/>
              <a:t>Collocations</a:t>
            </a:r>
          </a:p>
          <a:p>
            <a:r>
              <a:rPr lang="en-US" sz="2400" dirty="0" smtClean="0"/>
              <a:t>Strong vs powerful</a:t>
            </a:r>
          </a:p>
          <a:p>
            <a:r>
              <a:rPr lang="en-US" sz="2400" dirty="0" smtClean="0"/>
              <a:t>Fossilization (and </a:t>
            </a:r>
            <a:r>
              <a:rPr lang="en-US" sz="2400" dirty="0" err="1" smtClean="0"/>
              <a:t>grammaticalization</a:t>
            </a:r>
            <a:r>
              <a:rPr lang="en-US" sz="2400" dirty="0" smtClean="0"/>
              <a:t>, bleaching)</a:t>
            </a:r>
          </a:p>
          <a:p>
            <a:r>
              <a:rPr lang="en-US" sz="2400" dirty="0" smtClean="0"/>
              <a:t>Fixed expressions</a:t>
            </a:r>
          </a:p>
          <a:p>
            <a:r>
              <a:rPr lang="en-US" sz="2400" dirty="0" smtClean="0"/>
              <a:t>Contextual effects go both ways</a:t>
            </a:r>
          </a:p>
          <a:p>
            <a:r>
              <a:rPr lang="en-US" sz="2400" dirty="0" smtClean="0"/>
              <a:t>Ambiguity and vagueness</a:t>
            </a:r>
          </a:p>
          <a:p>
            <a:r>
              <a:rPr lang="en-US" sz="2400" dirty="0" smtClean="0"/>
              <a:t>If it is a different “sense” then it is </a:t>
            </a:r>
            <a:r>
              <a:rPr lang="en-US" sz="2400" dirty="0" err="1" smtClean="0"/>
              <a:t>is</a:t>
            </a:r>
            <a:r>
              <a:rPr lang="en-US" sz="2400" dirty="0" smtClean="0"/>
              <a:t> ambiguous, but if same sense it is just vague.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305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test (Zwicky and </a:t>
            </a:r>
            <a:r>
              <a:rPr lang="en-US" dirty="0" err="1" smtClean="0"/>
              <a:t>Sadock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10109394" cy="34163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Do so, so do, etc.  </a:t>
            </a:r>
          </a:p>
          <a:p>
            <a:r>
              <a:rPr lang="en-US" sz="2400" dirty="0" smtClean="0"/>
              <a:t>Only works if the words have the same sense!</a:t>
            </a:r>
          </a:p>
          <a:p>
            <a:r>
              <a:rPr lang="en-US" sz="2400" dirty="0" smtClean="0"/>
              <a:t>Duffy discovered a mole and so did Clark.</a:t>
            </a:r>
          </a:p>
          <a:p>
            <a:r>
              <a:rPr lang="en-US" sz="2400" dirty="0" smtClean="0"/>
              <a:t>These senses are ambiguous</a:t>
            </a:r>
          </a:p>
          <a:p>
            <a:endParaRPr lang="en-US" sz="2400" dirty="0"/>
          </a:p>
          <a:p>
            <a:r>
              <a:rPr lang="en-US" sz="2400" dirty="0" smtClean="0"/>
              <a:t>He’s our publicist/She’s our publicist (unspecified or vague)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31590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810490"/>
            <a:ext cx="9720072" cy="858983"/>
          </a:xfrm>
        </p:spPr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305878"/>
            <a:ext cx="9720071" cy="439972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1. </a:t>
            </a:r>
            <a:r>
              <a:rPr lang="en-US" dirty="0" smtClean="0"/>
              <a:t>What is the difference between referring and denoting?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smtClean="0"/>
              <a:t>Explain the referential approach.</a:t>
            </a:r>
          </a:p>
          <a:p>
            <a:r>
              <a:rPr lang="en-US" dirty="0" smtClean="0"/>
              <a:t>3. Explain the representational approach.</a:t>
            </a:r>
            <a:endParaRPr lang="en-US" dirty="0" smtClean="0"/>
          </a:p>
          <a:p>
            <a:r>
              <a:rPr lang="en-US" dirty="0" smtClean="0"/>
              <a:t>4. What are some problems for referential approaches?</a:t>
            </a:r>
          </a:p>
          <a:p>
            <a:r>
              <a:rPr lang="en-US" dirty="0" smtClean="0"/>
              <a:t>5. What are some problems for representational approaches?</a:t>
            </a:r>
          </a:p>
          <a:p>
            <a:r>
              <a:rPr lang="en-US" dirty="0" smtClean="0"/>
              <a:t>6. List necessary and sufficient conditions for the word “Dog”.</a:t>
            </a:r>
          </a:p>
          <a:p>
            <a:r>
              <a:rPr lang="en-US" dirty="0" smtClean="0"/>
              <a:t>7. </a:t>
            </a:r>
            <a:r>
              <a:rPr lang="en-US" dirty="0" err="1" smtClean="0"/>
              <a:t>Rosch</a:t>
            </a:r>
            <a:r>
              <a:rPr lang="en-US" dirty="0" smtClean="0"/>
              <a:t> worked on the theory of exemplars representing a whole category as the “best example” of that thing, called __________________.</a:t>
            </a:r>
          </a:p>
          <a:p>
            <a:r>
              <a:rPr lang="en-US" dirty="0" smtClean="0"/>
              <a:t>8. In a conceptual hierarchy for “EAGLE” what are two things it might come under ___________, and ___________.</a:t>
            </a:r>
          </a:p>
          <a:p>
            <a:r>
              <a:rPr lang="en-US" dirty="0" smtClean="0"/>
              <a:t>9. What is the theory of linguistic relativity?</a:t>
            </a:r>
          </a:p>
          <a:p>
            <a:r>
              <a:rPr lang="en-US" dirty="0" smtClean="0"/>
              <a:t>10. Explain “language underspecifies meaning”.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54664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 of a word with multiple meanings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Try it with the “do so” test.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4749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Ambiguous or vague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10705742" cy="3416300"/>
          </a:xfrm>
        </p:spPr>
        <p:txBody>
          <a:bodyPr>
            <a:noAutofit/>
          </a:bodyPr>
          <a:lstStyle/>
          <a:p>
            <a:r>
              <a:rPr lang="en-US" sz="2800" dirty="0" smtClean="0"/>
              <a:t>A network of relations</a:t>
            </a:r>
          </a:p>
          <a:p>
            <a:r>
              <a:rPr lang="en-US" sz="2800" dirty="0" smtClean="0"/>
              <a:t>Run</a:t>
            </a:r>
          </a:p>
          <a:p>
            <a:r>
              <a:rPr lang="en-US" sz="2800" dirty="0" smtClean="0"/>
              <a:t>3.21</a:t>
            </a:r>
          </a:p>
          <a:p>
            <a:r>
              <a:rPr lang="en-US" sz="2800" dirty="0" smtClean="0"/>
              <a:t>This is called the sense relations test</a:t>
            </a:r>
          </a:p>
          <a:p>
            <a:endParaRPr lang="en-US" sz="2800" dirty="0"/>
          </a:p>
          <a:p>
            <a:r>
              <a:rPr lang="en-US" sz="2800" dirty="0" smtClean="0"/>
              <a:t>Another test: zeugma!  (This one is like conjoining test)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76226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Lexical relations (or networks)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Lexical field</a:t>
            </a:r>
          </a:p>
          <a:p>
            <a:r>
              <a:rPr lang="en-US" sz="4000" dirty="0" smtClean="0"/>
              <a:t>Sailing, banking etc.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79454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Homonymy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Unrelated senses of the same phonological word</a:t>
            </a:r>
          </a:p>
          <a:p>
            <a:r>
              <a:rPr lang="en-US" sz="2800" dirty="0" smtClean="0"/>
              <a:t>Homographs</a:t>
            </a:r>
          </a:p>
          <a:p>
            <a:r>
              <a:rPr lang="en-US" sz="2800" dirty="0" smtClean="0"/>
              <a:t>Homophones</a:t>
            </a:r>
          </a:p>
          <a:p>
            <a:r>
              <a:rPr lang="en-US" sz="2800" dirty="0" smtClean="0"/>
              <a:t>Sometimes depends on dialects/linguistic </a:t>
            </a:r>
            <a:r>
              <a:rPr lang="en-US" sz="2800" dirty="0" smtClean="0"/>
              <a:t>varieties (contrast reduction, rhyme change).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44577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Polysemy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If the homonyms are related in sense.</a:t>
            </a:r>
          </a:p>
          <a:p>
            <a:r>
              <a:rPr lang="en-US" sz="3200" dirty="0" smtClean="0"/>
              <a:t>But</a:t>
            </a:r>
          </a:p>
          <a:p>
            <a:r>
              <a:rPr lang="en-US" sz="3200" dirty="0" smtClean="0"/>
              <a:t>Such decisions are not always </a:t>
            </a:r>
            <a:r>
              <a:rPr lang="en-US" sz="3200" dirty="0" smtClean="0"/>
              <a:t>clear cut</a:t>
            </a:r>
            <a:endParaRPr lang="en-US" sz="3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87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Synonymy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499"/>
            <a:ext cx="9817846" cy="4035839"/>
          </a:xfrm>
        </p:spPr>
        <p:txBody>
          <a:bodyPr>
            <a:noAutofit/>
          </a:bodyPr>
          <a:lstStyle/>
          <a:p>
            <a:r>
              <a:rPr lang="en-US" sz="2400" dirty="0" smtClean="0"/>
              <a:t>Different phonological words that have the same (ha!) or very similar meanings.</a:t>
            </a:r>
          </a:p>
          <a:p>
            <a:r>
              <a:rPr lang="en-US" sz="2400" dirty="0" smtClean="0"/>
              <a:t>True synonyms are very rare!</a:t>
            </a:r>
          </a:p>
          <a:p>
            <a:r>
              <a:rPr lang="en-US" sz="2400" dirty="0" smtClean="0"/>
              <a:t>Could have different distributions</a:t>
            </a:r>
          </a:p>
          <a:p>
            <a:r>
              <a:rPr lang="en-US" sz="2400" dirty="0" smtClean="0"/>
              <a:t>Different dialectically</a:t>
            </a:r>
          </a:p>
          <a:p>
            <a:r>
              <a:rPr lang="en-US" sz="2400" dirty="0" smtClean="0"/>
              <a:t>Etc.</a:t>
            </a:r>
          </a:p>
          <a:p>
            <a:r>
              <a:rPr lang="en-US" sz="2400" dirty="0" smtClean="0"/>
              <a:t>Some euphemisms are synonymous (words about sex, death and the body).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49177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499"/>
            <a:ext cx="9804594" cy="383705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Colloquial, formal, informal, literary etc.</a:t>
            </a:r>
          </a:p>
          <a:p>
            <a:r>
              <a:rPr lang="en-US" sz="2400" dirty="0" smtClean="0"/>
              <a:t>Honorifics and even </a:t>
            </a:r>
            <a:r>
              <a:rPr lang="en-US" sz="2400" dirty="0" err="1" smtClean="0"/>
              <a:t>humilifics</a:t>
            </a:r>
            <a:endParaRPr lang="en-US" sz="2400" dirty="0" smtClean="0"/>
          </a:p>
          <a:p>
            <a:r>
              <a:rPr lang="en-US" sz="2400" dirty="0" smtClean="0"/>
              <a:t>Even across syntactic categories</a:t>
            </a:r>
          </a:p>
          <a:p>
            <a:r>
              <a:rPr lang="en-US" sz="2400" dirty="0" smtClean="0"/>
              <a:t>Changes across contexts (distributional effects, and collocational effects)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8843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Antonymy</a:t>
            </a:r>
            <a:r>
              <a:rPr lang="en-US" dirty="0" smtClean="0"/>
              <a:t> (opposites)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878" y="2451653"/>
            <a:ext cx="10561983" cy="414793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Several types of these oppositional words</a:t>
            </a:r>
          </a:p>
          <a:p>
            <a:r>
              <a:rPr lang="en-US" sz="2400" dirty="0" smtClean="0"/>
              <a:t>COMPLEMENTARY ANTONYMS</a:t>
            </a:r>
          </a:p>
          <a:p>
            <a:r>
              <a:rPr lang="en-US" sz="2400" dirty="0" smtClean="0"/>
              <a:t>Contradictory, binary, simple</a:t>
            </a:r>
          </a:p>
          <a:p>
            <a:r>
              <a:rPr lang="en-US" sz="2400" dirty="0" smtClean="0"/>
              <a:t>=not __________, dead, alive, dead= not alive</a:t>
            </a:r>
          </a:p>
          <a:p>
            <a:r>
              <a:rPr lang="en-US" sz="2400" dirty="0" smtClean="0"/>
              <a:t>GRADABLE ANTONYMS</a:t>
            </a:r>
          </a:p>
          <a:p>
            <a:r>
              <a:rPr lang="en-US" sz="2400" dirty="0" smtClean="0"/>
              <a:t>There are usually intermediate terms</a:t>
            </a:r>
          </a:p>
          <a:p>
            <a:r>
              <a:rPr lang="en-US" sz="2400" dirty="0" smtClean="0"/>
              <a:t>Hot or cold or ______</a:t>
            </a:r>
          </a:p>
          <a:p>
            <a:r>
              <a:rPr lang="en-US" sz="2400" dirty="0" smtClean="0"/>
              <a:t>Relative terms</a:t>
            </a:r>
          </a:p>
        </p:txBody>
      </p:sp>
    </p:spTree>
    <p:extLst>
      <p:ext uri="{BB962C8B-B14F-4D97-AF65-F5344CB8AC3E}">
        <p14:creationId xmlns:p14="http://schemas.microsoft.com/office/powerpoint/2010/main" val="448153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antonym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861" y="2305878"/>
            <a:ext cx="11158329" cy="4399722"/>
          </a:xfrm>
        </p:spPr>
        <p:txBody>
          <a:bodyPr>
            <a:noAutofit/>
          </a:bodyPr>
          <a:lstStyle/>
          <a:p>
            <a:r>
              <a:rPr lang="en-US" sz="2400" dirty="0" smtClean="0"/>
              <a:t>REVERSE</a:t>
            </a:r>
          </a:p>
          <a:p>
            <a:r>
              <a:rPr lang="en-US" sz="2400" dirty="0" smtClean="0"/>
              <a:t>Push and pull, knit and unravel</a:t>
            </a:r>
          </a:p>
          <a:p>
            <a:r>
              <a:rPr lang="en-US" sz="2400" dirty="0" smtClean="0"/>
              <a:t>CONVERSE</a:t>
            </a:r>
          </a:p>
          <a:p>
            <a:r>
              <a:rPr lang="en-US" sz="2400" dirty="0" smtClean="0"/>
              <a:t>Employer and employee, above and below</a:t>
            </a:r>
          </a:p>
          <a:p>
            <a:r>
              <a:rPr lang="en-US" sz="2400" dirty="0" smtClean="0"/>
              <a:t>I’m the husband of Kelly.  Kelly is my wife.</a:t>
            </a:r>
          </a:p>
          <a:p>
            <a:r>
              <a:rPr lang="en-US" sz="2400" dirty="0" smtClean="0"/>
              <a:t>TAXONOMIC SISTERS</a:t>
            </a:r>
          </a:p>
          <a:p>
            <a:r>
              <a:rPr lang="en-US" sz="2400" dirty="0" smtClean="0"/>
              <a:t>Those at the same level of a taxonomy (a hierarchical classification system)</a:t>
            </a:r>
          </a:p>
          <a:p>
            <a:r>
              <a:rPr lang="en-US" sz="2400" dirty="0" smtClean="0"/>
              <a:t>Closed and open taxonomies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57189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Hyponymy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835" y="2332383"/>
            <a:ext cx="11304103" cy="4253947"/>
          </a:xfrm>
        </p:spPr>
        <p:txBody>
          <a:bodyPr>
            <a:noAutofit/>
          </a:bodyPr>
          <a:lstStyle/>
          <a:p>
            <a:r>
              <a:rPr lang="en-US" sz="2400" dirty="0" smtClean="0"/>
              <a:t>A relation of inclusion</a:t>
            </a:r>
          </a:p>
          <a:p>
            <a:r>
              <a:rPr lang="en-US" sz="2400" dirty="0" smtClean="0"/>
              <a:t>Trumpet and tuba are hyponyms of ______</a:t>
            </a:r>
          </a:p>
          <a:p>
            <a:r>
              <a:rPr lang="en-US" sz="2400" dirty="0" smtClean="0"/>
              <a:t>Superordinate or hypernym (or </a:t>
            </a:r>
            <a:r>
              <a:rPr lang="en-US" sz="2400" dirty="0" err="1" smtClean="0"/>
              <a:t>hyperonym</a:t>
            </a:r>
            <a:r>
              <a:rPr lang="en-US" sz="2400" dirty="0" smtClean="0"/>
              <a:t>) </a:t>
            </a:r>
          </a:p>
          <a:p>
            <a:r>
              <a:rPr lang="en-US" sz="2400" dirty="0" smtClean="0"/>
              <a:t>Taxonomy pictures…</a:t>
            </a:r>
          </a:p>
          <a:p>
            <a:r>
              <a:rPr lang="en-US" sz="2400" dirty="0" smtClean="0"/>
              <a:t>“such classifications are of interest for what they tell us about human culture and mind.”</a:t>
            </a:r>
          </a:p>
          <a:p>
            <a:r>
              <a:rPr lang="en-US" sz="2400" dirty="0" smtClean="0"/>
              <a:t>Folk classifications of plants and animals and kinship terms</a:t>
            </a:r>
          </a:p>
          <a:p>
            <a:r>
              <a:rPr lang="en-US" sz="2400" dirty="0" smtClean="0"/>
              <a:t>Similar is the ADULT-YOUNG relation and MALE FEMALE</a:t>
            </a:r>
          </a:p>
          <a:p>
            <a:r>
              <a:rPr lang="en-US" sz="2400" dirty="0" smtClean="0"/>
              <a:t>Lots of missing terms (lexical gaps)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06217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Questions and discussion of </a:t>
            </a:r>
            <a:r>
              <a:rPr lang="en-US" sz="3200" dirty="0"/>
              <a:t>homework from </a:t>
            </a:r>
            <a:r>
              <a:rPr lang="en-US" sz="3200" dirty="0" smtClean="0"/>
              <a:t>p43-44. (2.1-2.6)</a:t>
            </a:r>
          </a:p>
          <a:p>
            <a:r>
              <a:rPr lang="en-US" sz="3200" dirty="0" smtClean="0"/>
              <a:t>(This includes familial terms from your language helper)</a:t>
            </a:r>
          </a:p>
          <a:p>
            <a:r>
              <a:rPr lang="en-US" sz="3200" dirty="0" smtClean="0"/>
              <a:t>Please make sure to do the reading!  If you have time you can also read Kroeger’s book.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74721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Meronymy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314" y="2332383"/>
            <a:ext cx="11502886" cy="4412974"/>
          </a:xfrm>
        </p:spPr>
        <p:txBody>
          <a:bodyPr>
            <a:noAutofit/>
          </a:bodyPr>
          <a:lstStyle/>
          <a:p>
            <a:r>
              <a:rPr lang="en-US" sz="2400" dirty="0" smtClean="0"/>
              <a:t>Part to whole relationship.  </a:t>
            </a:r>
          </a:p>
          <a:p>
            <a:r>
              <a:rPr lang="en-US" sz="2400" dirty="0" smtClean="0"/>
              <a:t>Greater term is sometimes called </a:t>
            </a:r>
            <a:r>
              <a:rPr lang="en-US" sz="2400" dirty="0" err="1" smtClean="0"/>
              <a:t>holonym</a:t>
            </a:r>
            <a:endParaRPr lang="en-US" sz="2400" dirty="0" smtClean="0"/>
          </a:p>
          <a:p>
            <a:r>
              <a:rPr lang="en-US" sz="2400" dirty="0" smtClean="0"/>
              <a:t>Similar to taxonomies</a:t>
            </a:r>
          </a:p>
          <a:p>
            <a:r>
              <a:rPr lang="en-US" sz="2400" dirty="0" smtClean="0"/>
              <a:t>Some are necessary</a:t>
            </a:r>
          </a:p>
          <a:p>
            <a:r>
              <a:rPr lang="en-US" sz="2400" dirty="0" smtClean="0"/>
              <a:t>Some are not obligatory</a:t>
            </a:r>
          </a:p>
          <a:p>
            <a:r>
              <a:rPr lang="en-US" sz="2400" dirty="0" smtClean="0"/>
              <a:t>Optional</a:t>
            </a:r>
          </a:p>
          <a:p>
            <a:r>
              <a:rPr lang="en-US" sz="2400" dirty="0" smtClean="0"/>
              <a:t>Differs from hyponymy in terms of transitivity</a:t>
            </a:r>
          </a:p>
          <a:p>
            <a:r>
              <a:rPr lang="en-US" sz="2400" dirty="0" smtClean="0"/>
              <a:t>Member-Collection</a:t>
            </a:r>
          </a:p>
          <a:p>
            <a:r>
              <a:rPr lang="en-US" sz="2400" dirty="0" smtClean="0"/>
              <a:t>Portion-Mass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8416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Derivational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0274" y="2332383"/>
            <a:ext cx="10328055" cy="4161182"/>
          </a:xfrm>
        </p:spPr>
        <p:txBody>
          <a:bodyPr>
            <a:noAutofit/>
          </a:bodyPr>
          <a:lstStyle/>
          <a:p>
            <a:r>
              <a:rPr lang="en-US" sz="2800" dirty="0" smtClean="0"/>
              <a:t>Causative verbs and agentive nouns</a:t>
            </a:r>
          </a:p>
          <a:p>
            <a:r>
              <a:rPr lang="en-US" sz="2800" dirty="0" smtClean="0"/>
              <a:t>State, change of state (inchoative), and causative</a:t>
            </a:r>
          </a:p>
          <a:p>
            <a:r>
              <a:rPr lang="en-US" sz="2800" dirty="0" smtClean="0"/>
              <a:t>Open</a:t>
            </a:r>
          </a:p>
          <a:p>
            <a:r>
              <a:rPr lang="en-US" sz="2800" dirty="0" smtClean="0"/>
              <a:t>Ripe</a:t>
            </a:r>
          </a:p>
          <a:p>
            <a:r>
              <a:rPr lang="en-US" sz="2800" dirty="0" smtClean="0"/>
              <a:t>Rich</a:t>
            </a:r>
          </a:p>
          <a:p>
            <a:r>
              <a:rPr lang="en-US" sz="2800" dirty="0" smtClean="0"/>
              <a:t>Hot</a:t>
            </a:r>
          </a:p>
          <a:p>
            <a:r>
              <a:rPr lang="en-US" sz="2800" dirty="0" smtClean="0"/>
              <a:t>kill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6426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Agentive nouns—the entity who/which performs the action of the verb</a:t>
            </a:r>
          </a:p>
          <a:p>
            <a:r>
              <a:rPr lang="en-US" sz="3200" dirty="0" smtClean="0"/>
              <a:t>Skier, murderer, commentator,</a:t>
            </a:r>
          </a:p>
          <a:p>
            <a:r>
              <a:rPr lang="en-US" sz="3200" dirty="0" smtClean="0"/>
              <a:t>Because of irregularities these derivations are often listed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22372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 terms, </a:t>
            </a:r>
            <a:r>
              <a:rPr lang="en-US" dirty="0"/>
              <a:t>S</a:t>
            </a:r>
            <a:r>
              <a:rPr lang="en-US" dirty="0" smtClean="0"/>
              <a:t>wadesh’s Core vocab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cognates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3090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Lexical Typology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Translating between two languages</a:t>
            </a:r>
          </a:p>
          <a:p>
            <a:r>
              <a:rPr lang="en-US" sz="2400" dirty="0" smtClean="0"/>
              <a:t>Semantic typology (cross-linguistic study of meaning)</a:t>
            </a:r>
          </a:p>
          <a:p>
            <a:r>
              <a:rPr lang="en-US" sz="2400" dirty="0" smtClean="0"/>
              <a:t>Kinship, number, spatial relations, time</a:t>
            </a:r>
          </a:p>
          <a:p>
            <a:r>
              <a:rPr lang="en-US" sz="2400" dirty="0" smtClean="0"/>
              <a:t>Plasticity of a words meaning aids economy of language</a:t>
            </a:r>
          </a:p>
          <a:p>
            <a:r>
              <a:rPr lang="en-US" sz="2400" dirty="0" smtClean="0"/>
              <a:t>Cross linguistic metaphors</a:t>
            </a:r>
          </a:p>
          <a:p>
            <a:r>
              <a:rPr lang="en-US" sz="2400" dirty="0" smtClean="0"/>
              <a:t>Metonymy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033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 terms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Basic color terms</a:t>
            </a:r>
          </a:p>
          <a:p>
            <a:r>
              <a:rPr lang="en-US" sz="2400" dirty="0" smtClean="0"/>
              <a:t>3.54</a:t>
            </a:r>
          </a:p>
          <a:p>
            <a:r>
              <a:rPr lang="en-US" sz="2400" dirty="0" smtClean="0"/>
              <a:t>Color term systems</a:t>
            </a:r>
          </a:p>
          <a:p>
            <a:r>
              <a:rPr lang="en-US" sz="2400" dirty="0" smtClean="0"/>
              <a:t>Basic color term hierarchy</a:t>
            </a:r>
          </a:p>
          <a:p>
            <a:r>
              <a:rPr lang="en-US" sz="2400" dirty="0" smtClean="0"/>
              <a:t>Berlin and Kay</a:t>
            </a:r>
          </a:p>
          <a:p>
            <a:r>
              <a:rPr lang="en-US" sz="2400" dirty="0" smtClean="0"/>
              <a:t>Eleanor </a:t>
            </a:r>
            <a:r>
              <a:rPr lang="en-US" sz="2400" dirty="0" err="1" smtClean="0"/>
              <a:t>Rosch</a:t>
            </a:r>
            <a:r>
              <a:rPr lang="en-US" sz="2400" dirty="0" smtClean="0"/>
              <a:t> study showed groups made similar errors.</a:t>
            </a:r>
          </a:p>
          <a:p>
            <a:r>
              <a:rPr lang="en-US" sz="2400" dirty="0" smtClean="0"/>
              <a:t>Universal?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64454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core 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Swadesh</a:t>
            </a:r>
          </a:p>
          <a:p>
            <a:r>
              <a:rPr lang="en-US" sz="2800" dirty="0" smtClean="0"/>
              <a:t>Frequent, basic and resistant to change.</a:t>
            </a:r>
          </a:p>
          <a:p>
            <a:r>
              <a:rPr lang="en-US" sz="2800" dirty="0" smtClean="0"/>
              <a:t>“membership of the core vocabulary will be the same or similar for all languages.  Thus comparison of the lists in different languages might show cognates.”</a:t>
            </a:r>
          </a:p>
          <a:p>
            <a:r>
              <a:rPr lang="en-US" sz="2800" dirty="0" smtClean="0"/>
              <a:t>Widely used (despite criticism)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06774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lexemes?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Wierzbicka</a:t>
            </a:r>
            <a:endParaRPr lang="en-US" sz="4000" dirty="0" smtClean="0"/>
          </a:p>
          <a:p>
            <a:r>
              <a:rPr lang="en-US" sz="4000" dirty="0" smtClean="0"/>
              <a:t>Natural Semantic Metalanguage</a:t>
            </a:r>
          </a:p>
          <a:p>
            <a:r>
              <a:rPr lang="en-US" sz="4000" dirty="0" smtClean="0"/>
              <a:t>Semantic primes (see list)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7201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Class Exercises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6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Classwork (FROM WEEK TWO)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Light verbs in English.  Empty verbs.  Verbalizers.  Is there a semantic basis for their grouping?  Is there a grammatical basis?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884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words are related to these?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/>
              <a:t>Sword</a:t>
            </a:r>
          </a:p>
          <a:p>
            <a:r>
              <a:rPr lang="en-US" sz="3600" dirty="0" smtClean="0"/>
              <a:t>Puppy</a:t>
            </a:r>
          </a:p>
          <a:p>
            <a:r>
              <a:rPr lang="en-US" sz="3600" dirty="0" smtClean="0"/>
              <a:t>Delicious</a:t>
            </a:r>
          </a:p>
          <a:p>
            <a:r>
              <a:rPr lang="en-US" sz="3600" dirty="0" smtClean="0"/>
              <a:t>Kick</a:t>
            </a:r>
          </a:p>
          <a:p>
            <a:r>
              <a:rPr lang="en-US" sz="3600" dirty="0" smtClean="0"/>
              <a:t>Do you think that meaning is IN the word?</a:t>
            </a:r>
          </a:p>
        </p:txBody>
      </p:sp>
    </p:spTree>
    <p:extLst>
      <p:ext uri="{BB962C8B-B14F-4D97-AF65-F5344CB8AC3E}">
        <p14:creationId xmlns:p14="http://schemas.microsoft.com/office/powerpoint/2010/main" val="4156781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Think of some phrases or sentences that have no referent. (p26 R)</a:t>
            </a:r>
          </a:p>
          <a:p>
            <a:r>
              <a:rPr lang="en-US" sz="2800" dirty="0" smtClean="0"/>
              <a:t>Can you compose “conceptual” content for words like democracy, punctuation, panorama, love, brown, zig-zag</a:t>
            </a:r>
          </a:p>
          <a:p>
            <a:r>
              <a:rPr lang="en-US" sz="2800" dirty="0" smtClean="0"/>
              <a:t>Ouch!, me, you, this.</a:t>
            </a:r>
          </a:p>
          <a:p>
            <a:r>
              <a:rPr lang="en-US" sz="2800" dirty="0" smtClean="0"/>
              <a:t>If, not, like, very.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69561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2463800"/>
            <a:ext cx="11163300" cy="3970868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Many phrases and sentences have a predictable relationship with a situation. How could we define these, by situation/context?</a:t>
            </a:r>
          </a:p>
          <a:p>
            <a:r>
              <a:rPr lang="en-US" sz="2800" dirty="0" smtClean="0"/>
              <a:t>How are you?</a:t>
            </a:r>
          </a:p>
          <a:p>
            <a:r>
              <a:rPr lang="en-US" sz="2800" dirty="0" smtClean="0"/>
              <a:t>Do you have the time?</a:t>
            </a:r>
          </a:p>
          <a:p>
            <a:r>
              <a:rPr lang="en-US" sz="2800" dirty="0" smtClean="0"/>
              <a:t>Good luck.</a:t>
            </a:r>
          </a:p>
          <a:p>
            <a:r>
              <a:rPr lang="en-US" sz="2800" dirty="0" smtClean="0"/>
              <a:t>Congratulations!</a:t>
            </a:r>
          </a:p>
          <a:p>
            <a:r>
              <a:rPr lang="en-US" sz="2800" dirty="0" smtClean="0"/>
              <a:t>Have a nice weekend.</a:t>
            </a:r>
          </a:p>
          <a:p>
            <a:r>
              <a:rPr lang="en-US" sz="2800" dirty="0" smtClean="0"/>
              <a:t>How about these situations: funeral, starting a class, ending a sermon, waking up, finishing eating,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03502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Pour p47 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85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Three: Word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Lexical Semantics</a:t>
            </a:r>
          </a:p>
          <a:p>
            <a:r>
              <a:rPr lang="en-US" sz="2800" dirty="0" smtClean="0"/>
              <a:t>A) to represent the meaning of each word in the language</a:t>
            </a:r>
          </a:p>
          <a:p>
            <a:r>
              <a:rPr lang="en-US" sz="2800" dirty="0" smtClean="0"/>
              <a:t>B) to show how the meanings of words in a language are related</a:t>
            </a:r>
          </a:p>
          <a:p>
            <a:pPr lvl="1"/>
            <a:r>
              <a:rPr lang="en-US" sz="2400" dirty="0" smtClean="0"/>
              <a:t>Related to other words in the sentence</a:t>
            </a:r>
          </a:p>
          <a:p>
            <a:pPr lvl="1"/>
            <a:r>
              <a:rPr lang="en-US" sz="2400" dirty="0" smtClean="0"/>
              <a:t>Related to other words NOT in the sentence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8943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“I saw my </a:t>
            </a:r>
            <a:r>
              <a:rPr lang="en-US" smtClean="0"/>
              <a:t>mother just now.”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What words is “mother” related to?</a:t>
            </a:r>
          </a:p>
          <a:p>
            <a:r>
              <a:rPr lang="en-US" sz="2800" dirty="0" smtClean="0"/>
              <a:t>OR</a:t>
            </a:r>
          </a:p>
          <a:p>
            <a:r>
              <a:rPr lang="en-US" sz="2800" dirty="0" smtClean="0"/>
              <a:t>What semantic elements might “mother” contain within it?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0603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Entailment examples (more in book)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72139"/>
            <a:ext cx="8825659" cy="4174435"/>
          </a:xfrm>
        </p:spPr>
        <p:txBody>
          <a:bodyPr>
            <a:normAutofit/>
          </a:bodyPr>
          <a:lstStyle/>
          <a:p>
            <a:r>
              <a:rPr lang="en-US" sz="2000" dirty="0" smtClean="0"/>
              <a:t>My bank manager has been murdered.</a:t>
            </a:r>
          </a:p>
          <a:p>
            <a:r>
              <a:rPr lang="en-US" sz="2000" dirty="0" smtClean="0"/>
              <a:t>My bank manager is dead.</a:t>
            </a:r>
          </a:p>
          <a:p>
            <a:r>
              <a:rPr lang="en-US" sz="2000" dirty="0" smtClean="0"/>
              <a:t>My bank will be getting a new manager.</a:t>
            </a:r>
          </a:p>
          <a:p>
            <a:endParaRPr lang="en-US" sz="2000" dirty="0"/>
          </a:p>
          <a:p>
            <a:r>
              <a:rPr lang="en-US" sz="2000" dirty="0" smtClean="0"/>
              <a:t>I drove my car to work.</a:t>
            </a:r>
          </a:p>
          <a:p>
            <a:r>
              <a:rPr lang="en-US" sz="2000" dirty="0" smtClean="0"/>
              <a:t>I own a car.</a:t>
            </a:r>
          </a:p>
          <a:p>
            <a:r>
              <a:rPr lang="en-US" sz="2000" dirty="0" smtClean="0"/>
              <a:t>I have a job.</a:t>
            </a:r>
          </a:p>
          <a:p>
            <a:r>
              <a:rPr lang="en-US" sz="2000" dirty="0" smtClean="0"/>
              <a:t>I bought a car.</a:t>
            </a:r>
          </a:p>
          <a:p>
            <a:r>
              <a:rPr lang="en-US" sz="2000" dirty="0" smtClean="0"/>
              <a:t>I have a drivers license.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26597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Lexical relations are central to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Look at examples of entailment</a:t>
            </a:r>
          </a:p>
          <a:p>
            <a:r>
              <a:rPr lang="en-US" sz="2800" dirty="0" smtClean="0"/>
              <a:t>Automatic or inference shows relationship between certain words</a:t>
            </a:r>
          </a:p>
          <a:p>
            <a:r>
              <a:rPr lang="en-US" sz="2800" dirty="0" smtClean="0"/>
              <a:t>Investigating and using this is central to poetry, philosophy, law, philology, lexicology, theology etc.</a:t>
            </a:r>
          </a:p>
          <a:p>
            <a:r>
              <a:rPr lang="en-US" sz="2800" dirty="0" smtClean="0"/>
              <a:t>SO…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60733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9340768" cy="706964"/>
          </a:xfrm>
        </p:spPr>
        <p:txBody>
          <a:bodyPr/>
          <a:lstStyle/>
          <a:p>
            <a:r>
              <a:rPr lang="en-US" dirty="0" smtClean="0"/>
              <a:t>What are words?  (for that matter what are the other “blocks” of language?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Are there any tests you can think of?</a:t>
            </a:r>
          </a:p>
          <a:p>
            <a:r>
              <a:rPr lang="en-US" sz="2400" dirty="0" smtClean="0"/>
              <a:t>Consider the different levels of linguistic research…</a:t>
            </a:r>
          </a:p>
          <a:p>
            <a:r>
              <a:rPr lang="en-US" sz="2400" dirty="0" smtClean="0"/>
              <a:t>Phonological word tests?</a:t>
            </a:r>
          </a:p>
          <a:p>
            <a:r>
              <a:rPr lang="en-US" sz="2400" dirty="0" smtClean="0"/>
              <a:t>Syntactic word tests?</a:t>
            </a:r>
          </a:p>
          <a:p>
            <a:r>
              <a:rPr lang="en-US" sz="2400" dirty="0" smtClean="0"/>
              <a:t>Semantic word tests?</a:t>
            </a:r>
          </a:p>
          <a:p>
            <a:r>
              <a:rPr lang="en-US" sz="2400" dirty="0" smtClean="0"/>
              <a:t>Try to come up with a test for each and give an example.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8983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1674</TotalTime>
  <Words>1531</Words>
  <Application>Microsoft Office PowerPoint</Application>
  <PresentationFormat>Widescreen</PresentationFormat>
  <Paragraphs>243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6" baseType="lpstr">
      <vt:lpstr>Arial</vt:lpstr>
      <vt:lpstr>Century Gothic</vt:lpstr>
      <vt:lpstr>Wingdings 3</vt:lpstr>
      <vt:lpstr>Ion Boardroom</vt:lpstr>
      <vt:lpstr>Semantics</vt:lpstr>
      <vt:lpstr>Quiz</vt:lpstr>
      <vt:lpstr>Review</vt:lpstr>
      <vt:lpstr>What words are related to these?</vt:lpstr>
      <vt:lpstr>Chapter Three: Word Meaning</vt:lpstr>
      <vt:lpstr>“I saw my mother just now.”</vt:lpstr>
      <vt:lpstr>Entailment examples (more in book)</vt:lpstr>
      <vt:lpstr>Lexical relations are central to meaning</vt:lpstr>
      <vt:lpstr>What are words?  (for that matter what are the other “blocks” of language?</vt:lpstr>
      <vt:lpstr>What are words?  What is this unit “word”?</vt:lpstr>
      <vt:lpstr>Words and lexical items</vt:lpstr>
      <vt:lpstr>But there are problems with identifying words</vt:lpstr>
      <vt:lpstr>Some tests for “wordhood”</vt:lpstr>
      <vt:lpstr>PowerPoint Presentation</vt:lpstr>
      <vt:lpstr>Lexical entries</vt:lpstr>
      <vt:lpstr>Strong      Powerful</vt:lpstr>
      <vt:lpstr>Other near synonyms with collocations?</vt:lpstr>
      <vt:lpstr>Word meaning is slippery!</vt:lpstr>
      <vt:lpstr>One test (Zwicky and Sadock)</vt:lpstr>
      <vt:lpstr>Think of a word with multiple meanings</vt:lpstr>
      <vt:lpstr>Ambiguous or vague</vt:lpstr>
      <vt:lpstr>Lexical relations (or networks)</vt:lpstr>
      <vt:lpstr>Homonymy</vt:lpstr>
      <vt:lpstr>Polysemy</vt:lpstr>
      <vt:lpstr>Synonymy</vt:lpstr>
      <vt:lpstr>Registers</vt:lpstr>
      <vt:lpstr>Antonymy (opposites)</vt:lpstr>
      <vt:lpstr>More antonym types</vt:lpstr>
      <vt:lpstr>Hyponymy</vt:lpstr>
      <vt:lpstr>Meronymy</vt:lpstr>
      <vt:lpstr>Derivational Relations</vt:lpstr>
      <vt:lpstr>PowerPoint Presentation</vt:lpstr>
      <vt:lpstr>Color terms, Swadesh’s Core vocab</vt:lpstr>
      <vt:lpstr>Lexical Typology</vt:lpstr>
      <vt:lpstr>Color terms </vt:lpstr>
      <vt:lpstr>A core vocabulary</vt:lpstr>
      <vt:lpstr>Universal lexemes?</vt:lpstr>
      <vt:lpstr>Class Exercises</vt:lpstr>
      <vt:lpstr>Classwork (FROM WEEK TWO)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Semantics</dc:title>
  <dc:creator>Mike Randall</dc:creator>
  <cp:lastModifiedBy>Mike Randall</cp:lastModifiedBy>
  <cp:revision>45</cp:revision>
  <dcterms:created xsi:type="dcterms:W3CDTF">2022-01-31T07:35:39Z</dcterms:created>
  <dcterms:modified xsi:type="dcterms:W3CDTF">2022-03-17T08:47:43Z</dcterms:modified>
</cp:coreProperties>
</file>