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83" r:id="rId4"/>
    <p:sldId id="257" r:id="rId5"/>
    <p:sldId id="321" r:id="rId6"/>
    <p:sldId id="262" r:id="rId7"/>
    <p:sldId id="284" r:id="rId8"/>
    <p:sldId id="322" r:id="rId9"/>
    <p:sldId id="285" r:id="rId10"/>
    <p:sldId id="323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0" r:id="rId24"/>
    <p:sldId id="279" r:id="rId25"/>
    <p:sldId id="301" r:id="rId26"/>
    <p:sldId id="302" r:id="rId27"/>
    <p:sldId id="303" r:id="rId28"/>
    <p:sldId id="304" r:id="rId29"/>
    <p:sldId id="324" r:id="rId30"/>
    <p:sldId id="325" r:id="rId31"/>
    <p:sldId id="326" r:id="rId32"/>
    <p:sldId id="328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263" r:id="rId50"/>
    <p:sldId id="329" r:id="rId51"/>
    <p:sldId id="330" r:id="rId52"/>
    <p:sldId id="331" r:id="rId53"/>
    <p:sldId id="332" r:id="rId54"/>
    <p:sldId id="333" r:id="rId55"/>
    <p:sldId id="33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3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8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2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9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04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3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3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6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55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2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86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29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5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16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3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0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3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2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2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25391A-489F-49CC-84D8-D620DECB78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A2F4B9-1938-4FA1-8B16-27D295EBEBC6}" type="datetimeFigureOut">
              <a:rPr lang="en-US" smtClean="0">
                <a:solidFill>
                  <a:prstClr val="black"/>
                </a:solidFill>
              </a:rPr>
              <a:pPr/>
              <a:t>3/10/2022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4E7B70-4F63-4819-9F74-B7AE7A66CE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2, 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12618"/>
            <a:ext cx="10572127" cy="57967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Examples 2.6 ff.</a:t>
            </a:r>
          </a:p>
          <a:p>
            <a:r>
              <a:rPr lang="en-US" sz="2800" dirty="0" smtClean="0"/>
              <a:t>Also Tibetan TAM</a:t>
            </a:r>
          </a:p>
          <a:p>
            <a:r>
              <a:rPr lang="en-US" sz="2800" dirty="0" smtClean="0"/>
              <a:t>Japanese pronouns etc.</a:t>
            </a:r>
          </a:p>
          <a:p>
            <a:r>
              <a:rPr lang="en-US" sz="2800" dirty="0" smtClean="0"/>
              <a:t>Representational theories: “emphasize the way that our reports about reality are influenced by the conceptual structures conventionalized in language”</a:t>
            </a:r>
          </a:p>
          <a:p>
            <a:endParaRPr lang="en-US" sz="2800" dirty="0"/>
          </a:p>
          <a:p>
            <a:r>
              <a:rPr lang="en-US" sz="2800" dirty="0" smtClean="0"/>
              <a:t>Referential theories: “meaning derives from language being attached to, or grounded in, reality.</a:t>
            </a:r>
          </a:p>
          <a:p>
            <a:r>
              <a:rPr lang="en-US" sz="2800" dirty="0" smtClean="0"/>
              <a:t>Representational theories: meaning derives from language being a reflection of our conceptual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47" y="1717963"/>
            <a:ext cx="9720071" cy="4849091"/>
          </a:xfrm>
        </p:spPr>
        <p:txBody>
          <a:bodyPr/>
          <a:lstStyle/>
          <a:p>
            <a:r>
              <a:rPr lang="en-US" sz="3200" dirty="0" smtClean="0"/>
              <a:t>Referring and non-referring expressions</a:t>
            </a:r>
          </a:p>
          <a:p>
            <a:pPr lvl="1"/>
            <a:r>
              <a:rPr lang="en-US" sz="2800" dirty="0" smtClean="0"/>
              <a:t>I gave him some apples.</a:t>
            </a:r>
          </a:p>
          <a:p>
            <a:pPr lvl="1"/>
            <a:r>
              <a:rPr lang="en-US" sz="2800" dirty="0" smtClean="0"/>
              <a:t>Apples are good for you.</a:t>
            </a:r>
          </a:p>
          <a:p>
            <a:endParaRPr lang="en-US" sz="3200" dirty="0"/>
          </a:p>
          <a:p>
            <a:r>
              <a:rPr lang="en-US" sz="3200" dirty="0" smtClean="0"/>
              <a:t>Constant vs variable reference</a:t>
            </a:r>
          </a:p>
          <a:p>
            <a:pPr lvl="1"/>
            <a:r>
              <a:rPr lang="en-US" sz="2800" dirty="0" smtClean="0"/>
              <a:t>(draw one)</a:t>
            </a:r>
            <a:endParaRPr lang="en-US" sz="2800" dirty="0"/>
          </a:p>
          <a:p>
            <a:r>
              <a:rPr lang="en-US" sz="3200" dirty="0" smtClean="0"/>
              <a:t>Referents and extensions</a:t>
            </a:r>
          </a:p>
          <a:p>
            <a:pPr lvl="1"/>
            <a:r>
              <a:rPr lang="en-US" sz="2800" dirty="0" smtClean="0"/>
              <a:t>(extensions show the denotations—</a:t>
            </a:r>
          </a:p>
          <a:p>
            <a:pPr lvl="1"/>
            <a:r>
              <a:rPr lang="en-US" sz="2800" dirty="0" smtClean="0"/>
              <a:t>That is, the set of things it could refer to)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80" y="783701"/>
            <a:ext cx="4063401" cy="60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12232"/>
            <a:ext cx="9720071" cy="4697128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does your name mean?</a:t>
            </a:r>
          </a:p>
          <a:p>
            <a:r>
              <a:rPr lang="en-US" sz="2800" dirty="0" smtClean="0"/>
              <a:t>What does your full name mean?</a:t>
            </a:r>
          </a:p>
          <a:p>
            <a:r>
              <a:rPr lang="en-US" sz="2800" dirty="0" smtClean="0"/>
              <a:t>What do you know about that person?  </a:t>
            </a:r>
          </a:p>
          <a:p>
            <a:r>
              <a:rPr lang="en-US" sz="2800" dirty="0" smtClean="0"/>
              <a:t>I know less.  But I understand the meaning…</a:t>
            </a:r>
            <a:endParaRPr lang="en-US" sz="2800" dirty="0"/>
          </a:p>
          <a:p>
            <a:r>
              <a:rPr lang="en-US" sz="2800" dirty="0" smtClean="0"/>
              <a:t>Description theory: “a name is taken as a label or shorthand for knowledge about the referent, or in the terminology of philosophers, for or more more definite descriptions.”</a:t>
            </a:r>
          </a:p>
          <a:p>
            <a:r>
              <a:rPr lang="en-US" sz="2800" dirty="0" smtClean="0"/>
              <a:t>But this is dependent on associating the name with the right description.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01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73382"/>
            <a:ext cx="9720071" cy="4987636"/>
          </a:xfrm>
        </p:spPr>
        <p:txBody>
          <a:bodyPr>
            <a:noAutofit/>
          </a:bodyPr>
          <a:lstStyle/>
          <a:p>
            <a:r>
              <a:rPr lang="en-US" sz="3600" dirty="0" smtClean="0"/>
              <a:t>Causal theory: “names are socially inherited, or borrowed.”</a:t>
            </a:r>
          </a:p>
          <a:p>
            <a:r>
              <a:rPr lang="en-US" sz="3600" dirty="0" smtClean="0"/>
              <a:t>There was an original “grounding” (competing names)</a:t>
            </a:r>
          </a:p>
          <a:p>
            <a:r>
              <a:rPr lang="en-US" sz="3600" dirty="0" smtClean="0"/>
              <a:t>The name gets attached.</a:t>
            </a:r>
          </a:p>
          <a:p>
            <a:r>
              <a:rPr lang="en-US" sz="3600" dirty="0" smtClean="0"/>
              <a:t>Sometimes competing names.</a:t>
            </a:r>
          </a:p>
          <a:p>
            <a:r>
              <a:rPr lang="en-US" sz="3600" dirty="0" smtClean="0"/>
              <a:t>But this treatment can be extended to other names, like natural kinds.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7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Nouns and NPs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4579"/>
            <a:ext cx="9720071" cy="4564781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Indefinite and definite</a:t>
            </a:r>
          </a:p>
          <a:p>
            <a:r>
              <a:rPr lang="en-US" sz="2800" dirty="0" smtClean="0"/>
              <a:t>Known to listener or not</a:t>
            </a:r>
          </a:p>
          <a:p>
            <a:r>
              <a:rPr lang="en-US" sz="2800" dirty="0" smtClean="0"/>
              <a:t>Whoever fits the description</a:t>
            </a:r>
          </a:p>
          <a:p>
            <a:r>
              <a:rPr lang="en-US" sz="2800" dirty="0" smtClean="0"/>
              <a:t>An account of reference has to deal with cases where there is no referent:</a:t>
            </a:r>
          </a:p>
          <a:p>
            <a:r>
              <a:rPr lang="en-US" sz="2800" dirty="0" smtClean="0"/>
              <a:t>The King of France is bald.</a:t>
            </a:r>
          </a:p>
          <a:p>
            <a:r>
              <a:rPr lang="en-US" sz="2800" dirty="0" smtClean="0"/>
              <a:t>Groups– either </a:t>
            </a:r>
            <a:r>
              <a:rPr lang="en-US" sz="2800" dirty="0" err="1" smtClean="0"/>
              <a:t>distributively</a:t>
            </a:r>
            <a:r>
              <a:rPr lang="en-US" sz="2800" dirty="0" smtClean="0"/>
              <a:t> or descriptively </a:t>
            </a:r>
          </a:p>
          <a:p>
            <a:r>
              <a:rPr lang="en-US" sz="2800" dirty="0" smtClean="0"/>
              <a:t>Substances or abstract ideas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4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No student enjoyed my lecture.</a:t>
            </a:r>
          </a:p>
          <a:p>
            <a:r>
              <a:rPr lang="en-US" sz="5400" dirty="0" smtClean="0"/>
              <a:t>Who is the referent?</a:t>
            </a:r>
          </a:p>
          <a:p>
            <a:r>
              <a:rPr lang="en-US" sz="5400" dirty="0" smtClean="0"/>
              <a:t>Quantifiers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as a theory of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5" y="2286000"/>
            <a:ext cx="11971420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simplest theory is to claim that </a:t>
            </a:r>
          </a:p>
          <a:p>
            <a:r>
              <a:rPr lang="en-US" sz="4000" dirty="0" smtClean="0"/>
              <a:t>SEMANTICS IS REFERENCE</a:t>
            </a:r>
          </a:p>
          <a:p>
            <a:pPr lvl="2"/>
            <a:r>
              <a:rPr lang="en-US" sz="2800" dirty="0" smtClean="0"/>
              <a:t>Proper names 	denote 	individuals</a:t>
            </a:r>
          </a:p>
          <a:p>
            <a:pPr lvl="2"/>
            <a:r>
              <a:rPr lang="en-US" sz="2800" dirty="0" smtClean="0"/>
              <a:t>Common names	“		sets of individuals</a:t>
            </a:r>
          </a:p>
          <a:p>
            <a:pPr lvl="2"/>
            <a:r>
              <a:rPr lang="en-US" sz="2800" dirty="0" smtClean="0"/>
              <a:t>Verbs		“		actions</a:t>
            </a:r>
          </a:p>
          <a:p>
            <a:pPr lvl="2"/>
            <a:r>
              <a:rPr lang="en-US" sz="2800" dirty="0" smtClean="0"/>
              <a:t>Adjectives	“		properties of individuals</a:t>
            </a:r>
          </a:p>
          <a:p>
            <a:pPr lvl="2"/>
            <a:r>
              <a:rPr lang="en-US" sz="2800" dirty="0" smtClean="0"/>
              <a:t>Adverbs		“		properties of actions</a:t>
            </a:r>
          </a:p>
        </p:txBody>
      </p:sp>
    </p:spTree>
    <p:extLst>
      <p:ext uri="{BB962C8B-B14F-4D97-AF65-F5344CB8AC3E}">
        <p14:creationId xmlns:p14="http://schemas.microsoft.com/office/powerpoint/2010/main" val="17167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this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52863"/>
            <a:ext cx="9720071" cy="44564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you think of any?</a:t>
            </a:r>
          </a:p>
          <a:p>
            <a:r>
              <a:rPr lang="en-US" sz="2800" dirty="0" smtClean="0"/>
              <a:t>Many words have no meaning</a:t>
            </a:r>
          </a:p>
          <a:p>
            <a:r>
              <a:rPr lang="en-US" sz="2800" dirty="0" smtClean="0"/>
              <a:t>“If a speaker using these expressions is not referring to anything in reality, and such reference IS meaning, how do sentences (like that) have meaning?”</a:t>
            </a:r>
          </a:p>
          <a:p>
            <a:r>
              <a:rPr lang="en-US" sz="2800" dirty="0" smtClean="0"/>
              <a:t>Not always a one to one correspondence between a linguistic expression and the item we want to identify.</a:t>
            </a:r>
          </a:p>
          <a:p>
            <a:r>
              <a:rPr lang="en-US" sz="2800" dirty="0" smtClean="0"/>
              <a:t>So, the name and definite description refer to the same entity but do not have the same meaning, do they?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this tautology (of </a:t>
            </a:r>
            <a:r>
              <a:rPr lang="en-US" dirty="0" err="1" smtClean="0"/>
              <a:t>Frege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56611"/>
            <a:ext cx="9720071" cy="455274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morning star is the evening star.</a:t>
            </a:r>
          </a:p>
          <a:p>
            <a:endParaRPr lang="en-US" sz="3200" dirty="0"/>
          </a:p>
          <a:p>
            <a:r>
              <a:rPr lang="en-US" sz="3200" dirty="0" smtClean="0"/>
              <a:t>And </a:t>
            </a:r>
          </a:p>
          <a:p>
            <a:endParaRPr lang="en-US" sz="3200" dirty="0"/>
          </a:p>
          <a:p>
            <a:r>
              <a:rPr lang="en-US" sz="3200" dirty="0" smtClean="0"/>
              <a:t>Venus is Venus.</a:t>
            </a:r>
          </a:p>
          <a:p>
            <a:endParaRPr lang="en-US" sz="3200" dirty="0"/>
          </a:p>
          <a:p>
            <a:r>
              <a:rPr lang="en-US" sz="3200" dirty="0" smtClean="0"/>
              <a:t>SO, (read the summary, page30), there is more to meaning than reference!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18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Frege’s</a:t>
            </a:r>
            <a:r>
              <a:rPr lang="en-US" dirty="0" smtClean="0"/>
              <a:t> Sense and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16768"/>
            <a:ext cx="9720071" cy="4492592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Sinn</a:t>
            </a:r>
            <a:r>
              <a:rPr lang="en-US" sz="3600" dirty="0" smtClean="0"/>
              <a:t> and </a:t>
            </a:r>
            <a:r>
              <a:rPr lang="en-US" sz="3600" i="1" dirty="0" err="1" smtClean="0"/>
              <a:t>Bedeutung</a:t>
            </a:r>
            <a:endParaRPr lang="en-US" sz="3600" i="1" dirty="0" smtClean="0"/>
          </a:p>
          <a:p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Sense is primary because it allows reference</a:t>
            </a:r>
          </a:p>
          <a:p>
            <a:r>
              <a:rPr lang="en-US" sz="3600" dirty="0" smtClean="0"/>
              <a:t>The President of the USA</a:t>
            </a:r>
            <a:r>
              <a:rPr lang="en-US" sz="3600" dirty="0" smtClean="0">
                <a:sym typeface="Wingdings" panose="05000000000000000000" pitchFamily="2" charset="2"/>
              </a:rPr>
              <a:t> we understand the sense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But who is it referring to?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Obama?  Trump? Biden?  (These are the references)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144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24690"/>
            <a:ext cx="9720072" cy="858983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983673"/>
            <a:ext cx="9720071" cy="5325687"/>
          </a:xfrm>
        </p:spPr>
        <p:txBody>
          <a:bodyPr>
            <a:normAutofit/>
          </a:bodyPr>
          <a:lstStyle/>
          <a:p>
            <a:r>
              <a:rPr lang="en-US" dirty="0" smtClean="0"/>
              <a:t>1. What is Semantics?</a:t>
            </a:r>
          </a:p>
          <a:p>
            <a:r>
              <a:rPr lang="en-US" dirty="0" smtClean="0"/>
              <a:t>2. We could say syntax is a level below semantics.  What is a level above?</a:t>
            </a:r>
          </a:p>
          <a:p>
            <a:r>
              <a:rPr lang="en-US" dirty="0" smtClean="0"/>
              <a:t>3. What is the antonym of synonym?</a:t>
            </a:r>
          </a:p>
          <a:p>
            <a:r>
              <a:rPr lang="en-US" dirty="0" smtClean="0"/>
              <a:t>4. What is a synonym of antonym?</a:t>
            </a:r>
          </a:p>
          <a:p>
            <a:r>
              <a:rPr lang="en-US" dirty="0" smtClean="0"/>
              <a:t>5. Semiotics is the study of ____________?</a:t>
            </a:r>
          </a:p>
          <a:p>
            <a:r>
              <a:rPr lang="en-US" dirty="0" smtClean="0"/>
              <a:t>6. Give examples of an icon _______</a:t>
            </a:r>
          </a:p>
          <a:p>
            <a:r>
              <a:rPr lang="en-US" dirty="0" smtClean="0"/>
              <a:t>7. an index _________</a:t>
            </a:r>
          </a:p>
          <a:p>
            <a:r>
              <a:rPr lang="en-US" dirty="0" smtClean="0"/>
              <a:t>8. and a symbol __________</a:t>
            </a:r>
          </a:p>
          <a:p>
            <a:r>
              <a:rPr lang="en-US" dirty="0" smtClean="0"/>
              <a:t>9. The ability of languages to produce almost infinite combinations of sentences is called ____________.</a:t>
            </a:r>
          </a:p>
          <a:p>
            <a:r>
              <a:rPr lang="en-US" dirty="0" smtClean="0"/>
              <a:t>10. Challenges to the definition theory of semantics include ___________, the accuracy of the definition and the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64489"/>
            <a:ext cx="9720072" cy="1499616"/>
          </a:xfrm>
        </p:spPr>
        <p:txBody>
          <a:bodyPr/>
          <a:lstStyle/>
          <a:p>
            <a:r>
              <a:rPr lang="en-US" dirty="0" smtClean="0"/>
              <a:t>Mental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64105"/>
            <a:ext cx="9720071" cy="514951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Reference is important but there MUST be more than simply denotation.</a:t>
            </a:r>
          </a:p>
          <a:p>
            <a:r>
              <a:rPr lang="en-US" sz="2800" dirty="0" smtClean="0"/>
              <a:t>A level of mental representation</a:t>
            </a:r>
          </a:p>
          <a:p>
            <a:r>
              <a:rPr lang="en-US" sz="2800" dirty="0" smtClean="0"/>
              <a:t>A noun is said to gain its ability to denote because it is associated with something in the speaker’s/hearer’s mind.</a:t>
            </a:r>
          </a:p>
          <a:p>
            <a:r>
              <a:rPr lang="en-US" sz="2800" dirty="0" smtClean="0"/>
              <a:t>But what are these mental representations?</a:t>
            </a:r>
          </a:p>
          <a:p>
            <a:r>
              <a:rPr lang="en-US" sz="2800" dirty="0" smtClean="0"/>
              <a:t>The problem with common nouns…</a:t>
            </a:r>
          </a:p>
          <a:p>
            <a:r>
              <a:rPr lang="en-US" sz="2800" dirty="0" smtClean="0"/>
              <a:t>Draw a car.  Draw a house.  Or describe it.</a:t>
            </a:r>
          </a:p>
          <a:p>
            <a:r>
              <a:rPr lang="en-US" sz="2800" dirty="0" smtClean="0"/>
              <a:t>What about words like love, justice, or democracy</a:t>
            </a:r>
          </a:p>
          <a:p>
            <a:r>
              <a:rPr lang="en-US" sz="2800" dirty="0" smtClean="0"/>
              <a:t>What about God?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03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mental representation?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04737"/>
            <a:ext cx="9720071" cy="45046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 it can’t just be an image, not purely visual, but a more abstract element: a concept.</a:t>
            </a:r>
          </a:p>
          <a:p>
            <a:r>
              <a:rPr lang="en-US" sz="3200" dirty="0" smtClean="0"/>
              <a:t>Triangle</a:t>
            </a:r>
          </a:p>
          <a:p>
            <a:r>
              <a:rPr lang="en-US" sz="3200" dirty="0" smtClean="0"/>
              <a:t>But unless we have a good idea of what “concept” is, we can get very empty definitions like “The sense of the word dog is the concept DOG.”</a:t>
            </a:r>
          </a:p>
          <a:p>
            <a:r>
              <a:rPr lang="en-US" sz="3200" dirty="0" smtClean="0"/>
              <a:t>All this does is replace the term “meaning” with the term “concept”.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9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So, if we use both theories and say “the meaning of a noun is a combination of its denotation and a conceptual element” then we have two </a:t>
            </a:r>
            <a:r>
              <a:rPr lang="en-US" sz="3200" dirty="0" err="1" smtClean="0"/>
              <a:t>qs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1. What form can we assign to concepts</a:t>
            </a:r>
          </a:p>
          <a:p>
            <a:r>
              <a:rPr lang="en-US" sz="3200" dirty="0" smtClean="0"/>
              <a:t>2. How do children acquire them, along with linguistic labels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53453"/>
            <a:ext cx="9720071" cy="57559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Concepts with a single word: lexicalized</a:t>
            </a:r>
          </a:p>
          <a:p>
            <a:r>
              <a:rPr lang="en-US" sz="3600" dirty="0" smtClean="0"/>
              <a:t>But there are also concepts which need a phrase or phrases.</a:t>
            </a:r>
          </a:p>
          <a:p>
            <a:r>
              <a:rPr lang="en-US" sz="3600" dirty="0" smtClean="0"/>
              <a:t>Why?  </a:t>
            </a:r>
          </a:p>
          <a:p>
            <a:r>
              <a:rPr lang="en-US" sz="3600" dirty="0" smtClean="0"/>
              <a:t>Utility</a:t>
            </a:r>
          </a:p>
          <a:p>
            <a:r>
              <a:rPr lang="en-US" sz="3600" dirty="0" smtClean="0"/>
              <a:t>New words like…</a:t>
            </a:r>
          </a:p>
          <a:p>
            <a:endParaRPr lang="en-US" sz="3600" dirty="0"/>
          </a:p>
          <a:p>
            <a:r>
              <a:rPr lang="en-US" sz="3600" dirty="0" smtClean="0"/>
              <a:t>Words our family uses…  why we even get new words in the first place.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00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concepts can differ from adults’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err="1" smtClean="0"/>
              <a:t>Underextending</a:t>
            </a:r>
            <a:endParaRPr lang="en-US" sz="4800" dirty="0" smtClean="0"/>
          </a:p>
          <a:p>
            <a:r>
              <a:rPr lang="en-US" sz="4800" dirty="0" smtClean="0"/>
              <a:t>Or </a:t>
            </a:r>
          </a:p>
          <a:p>
            <a:r>
              <a:rPr lang="en-US" sz="4800" dirty="0" smtClean="0"/>
              <a:t>Overextending</a:t>
            </a:r>
          </a:p>
          <a:p>
            <a:r>
              <a:rPr lang="en-US" sz="4800" dirty="0" smtClean="0"/>
              <a:t>give examples</a:t>
            </a:r>
          </a:p>
          <a:p>
            <a:r>
              <a:rPr lang="en-US" sz="4800" dirty="0" err="1" smtClean="0"/>
              <a:t>Dog</a:t>
            </a:r>
            <a:r>
              <a:rPr lang="en-US" sz="4800" dirty="0" err="1" smtClean="0">
                <a:sym typeface="Wingdings" panose="05000000000000000000" pitchFamily="2" charset="2"/>
              </a:rPr>
              <a:t>Fido</a:t>
            </a:r>
            <a:r>
              <a:rPr lang="en-US" sz="4800" dirty="0" smtClean="0">
                <a:sym typeface="Wingdings" panose="05000000000000000000" pitchFamily="2" charset="2"/>
              </a:rPr>
              <a:t>,  </a:t>
            </a:r>
            <a:r>
              <a:rPr lang="en-US" sz="4800" dirty="0" err="1" smtClean="0">
                <a:sym typeface="Wingdings" panose="05000000000000000000" pitchFamily="2" charset="2"/>
              </a:rPr>
              <a:t>Daddyall</a:t>
            </a:r>
            <a:r>
              <a:rPr lang="en-US" sz="4800" dirty="0" smtClean="0">
                <a:sym typeface="Wingdings" panose="05000000000000000000" pitchFamily="2" charset="2"/>
              </a:rPr>
              <a:t> adult males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34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r>
              <a:rPr lang="en-US" dirty="0" smtClean="0"/>
              <a:t>Necessary and sufficient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2" y="1070811"/>
            <a:ext cx="11357811" cy="5534526"/>
          </a:xfrm>
        </p:spPr>
        <p:txBody>
          <a:bodyPr>
            <a:noAutofit/>
          </a:bodyPr>
          <a:lstStyle/>
          <a:p>
            <a:r>
              <a:rPr lang="en-US" sz="2800" dirty="0" smtClean="0"/>
              <a:t>Using sets of conditions to define a word.  Just the right amount.</a:t>
            </a:r>
          </a:p>
          <a:p>
            <a:r>
              <a:rPr lang="en-US" sz="2800" dirty="0" smtClean="0"/>
              <a:t>Woman</a:t>
            </a:r>
          </a:p>
          <a:p>
            <a:endParaRPr lang="en-US" sz="2800" dirty="0" smtClean="0"/>
          </a:p>
          <a:p>
            <a:r>
              <a:rPr lang="en-US" sz="2800" dirty="0" smtClean="0"/>
              <a:t>OK</a:t>
            </a:r>
          </a:p>
          <a:p>
            <a:r>
              <a:rPr lang="en-US" sz="2800" dirty="0" smtClean="0"/>
              <a:t>Let’s try with zebra or bird.</a:t>
            </a:r>
          </a:p>
          <a:p>
            <a:endParaRPr lang="en-US" sz="2800" dirty="0"/>
          </a:p>
          <a:p>
            <a:r>
              <a:rPr lang="en-US" sz="2800" dirty="0" smtClean="0"/>
              <a:t>If we can’t establish a definition we agree with how can we label it linguistically?</a:t>
            </a:r>
          </a:p>
          <a:p>
            <a:endParaRPr lang="en-US" sz="2800" dirty="0"/>
          </a:p>
          <a:p>
            <a:r>
              <a:rPr lang="en-US" sz="2800" dirty="0" smtClean="0"/>
              <a:t>Or words that we don’t really know the meaning of: hawk and falcon?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0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0632"/>
            <a:ext cx="9720071" cy="60687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Still, we can use the words even if we don’t know a lot about the referent. </a:t>
            </a:r>
          </a:p>
          <a:p>
            <a:r>
              <a:rPr lang="en-US" sz="2800" dirty="0" smtClean="0"/>
              <a:t>So you can use the words without having a set of necessary and sufficient conditions for the concept in your mind!  </a:t>
            </a:r>
          </a:p>
          <a:p>
            <a:r>
              <a:rPr lang="en-US" sz="2800" dirty="0" smtClean="0"/>
              <a:t>This is just a definition.  So this is called definitional theory of concepts.</a:t>
            </a:r>
          </a:p>
          <a:p>
            <a:endParaRPr lang="en-US" sz="2800" dirty="0"/>
          </a:p>
          <a:p>
            <a:r>
              <a:rPr lang="en-US" sz="2800" dirty="0" smtClean="0"/>
              <a:t>It relates to names (descriptive theory vs causal theory).  It allows for speaker ignorance.  </a:t>
            </a:r>
          </a:p>
          <a:p>
            <a:r>
              <a:rPr lang="en-US" sz="2800" dirty="0" smtClean="0"/>
              <a:t>You can talk about Lhasa or Tibet.</a:t>
            </a:r>
          </a:p>
          <a:p>
            <a:r>
              <a:rPr lang="en-US" sz="2800" dirty="0" smtClean="0"/>
              <a:t>“division of labor” in a speech community: between “expert” and “folk” uses of a term.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9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Sometimes only experts could explain the conditions of the concept but speakers don’t mind and keep using the word!</a:t>
            </a:r>
          </a:p>
          <a:p>
            <a:r>
              <a:rPr lang="en-US" sz="3200" dirty="0" smtClean="0"/>
              <a:t>(some people find this annoying and try to correct folk usages/ignorance).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34" y="-12265"/>
            <a:ext cx="9720072" cy="910048"/>
          </a:xfrm>
        </p:spPr>
        <p:txBody>
          <a:bodyPr/>
          <a:lstStyle/>
          <a:p>
            <a:r>
              <a:rPr lang="en-US" dirty="0" smtClean="0"/>
              <a:t>Which is the most “bird”?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0" y="801957"/>
            <a:ext cx="3774482" cy="286789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994878"/>
            <a:ext cx="2420000" cy="2482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25" y="1414427"/>
            <a:ext cx="3269386" cy="244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89" y="3179618"/>
            <a:ext cx="2255982" cy="3383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98" y="3576720"/>
            <a:ext cx="3567545" cy="2854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0" y="3993573"/>
            <a:ext cx="3426691" cy="25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most “Fish”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8" y="1590885"/>
            <a:ext cx="5110177" cy="21759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56" y="1354805"/>
            <a:ext cx="4560917" cy="1824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54" y="3848637"/>
            <a:ext cx="4073341" cy="2718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94" y="3599794"/>
            <a:ext cx="4015439" cy="32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 and discussion of </a:t>
            </a:r>
            <a:r>
              <a:rPr lang="en-US" sz="3200" dirty="0"/>
              <a:t>homework from p17 to 19. (1.1-1.6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Main ideas of previous chapter, in the quiz…</a:t>
            </a:r>
          </a:p>
          <a:p>
            <a:r>
              <a:rPr lang="en-US" sz="3200" dirty="0" smtClean="0"/>
              <a:t>Also 3 terms for levels of language: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76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90" y="67879"/>
            <a:ext cx="7122345" cy="938784"/>
          </a:xfrm>
        </p:spPr>
        <p:txBody>
          <a:bodyPr/>
          <a:lstStyle/>
          <a:p>
            <a:r>
              <a:rPr lang="en-US" dirty="0" smtClean="0"/>
              <a:t>Which is the most “Chair”?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4" y="3874365"/>
            <a:ext cx="2983635" cy="298363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79" y="877401"/>
            <a:ext cx="3066761" cy="3066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1" y="660679"/>
            <a:ext cx="2923309" cy="2923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33" y="305890"/>
            <a:ext cx="2373616" cy="3557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24" y="3958223"/>
            <a:ext cx="2623134" cy="2623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958223"/>
            <a:ext cx="2497996" cy="249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most “Language”? “Country”?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Which is the most “mammal”?</a:t>
            </a:r>
          </a:p>
          <a:p>
            <a:r>
              <a:rPr lang="en-US" sz="3600" dirty="0" smtClean="0"/>
              <a:t>The most “coffee”?</a:t>
            </a:r>
          </a:p>
          <a:p>
            <a:r>
              <a:rPr lang="en-US" sz="3600" dirty="0" smtClean="0"/>
              <a:t>Tall?</a:t>
            </a:r>
          </a:p>
          <a:p>
            <a:r>
              <a:rPr lang="en-US" sz="3600" dirty="0" smtClean="0"/>
              <a:t>Hot?</a:t>
            </a:r>
          </a:p>
          <a:p>
            <a:r>
              <a:rPr lang="en-US" sz="3600" dirty="0" smtClean="0"/>
              <a:t>Jump?</a:t>
            </a:r>
          </a:p>
          <a:p>
            <a:r>
              <a:rPr lang="en-US" sz="3600" dirty="0" smtClean="0"/>
              <a:t>Hit?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48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Mammal or fish test:</a:t>
            </a:r>
          </a:p>
          <a:p>
            <a:endParaRPr lang="en-US" sz="3600" dirty="0"/>
          </a:p>
          <a:p>
            <a:r>
              <a:rPr lang="en-US" sz="3600" dirty="0" smtClean="0"/>
              <a:t>Characteristic features</a:t>
            </a:r>
          </a:p>
          <a:p>
            <a:r>
              <a:rPr lang="en-US" sz="3600" dirty="0" smtClean="0"/>
              <a:t>Exemplars (memories to compare to)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Fillmore and </a:t>
            </a:r>
            <a:r>
              <a:rPr lang="en-US" dirty="0" err="1" smtClean="0"/>
              <a:t>Lakoff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73382"/>
            <a:ext cx="9720071" cy="4535978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“speakers have folk theories about the world, based on their experience and rooted in their culture.</a:t>
            </a:r>
          </a:p>
          <a:p>
            <a:r>
              <a:rPr lang="en-US" sz="3200" dirty="0" smtClean="0"/>
              <a:t>Frames (Fillmore)</a:t>
            </a:r>
          </a:p>
          <a:p>
            <a:r>
              <a:rPr lang="en-US" sz="3200" dirty="0" smtClean="0"/>
              <a:t>Idealized cognitive models (ICMs) (</a:t>
            </a:r>
            <a:r>
              <a:rPr lang="en-US" sz="3200" dirty="0" err="1" smtClean="0"/>
              <a:t>Lakoff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Not scientific</a:t>
            </a:r>
          </a:p>
          <a:p>
            <a:r>
              <a:rPr lang="en-US" sz="3200" dirty="0" smtClean="0"/>
              <a:t>Or logically consistent definitions</a:t>
            </a:r>
          </a:p>
          <a:p>
            <a:r>
              <a:rPr lang="en-US" sz="3200" dirty="0" smtClean="0"/>
              <a:t>But collections of cultural views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36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Bachelor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does it mean?</a:t>
            </a:r>
          </a:p>
          <a:p>
            <a:endParaRPr lang="en-US" sz="3200" dirty="0"/>
          </a:p>
          <a:p>
            <a:r>
              <a:rPr lang="en-US" sz="3200" dirty="0" smtClean="0"/>
              <a:t>Some odd examples that fit that meaning.</a:t>
            </a:r>
          </a:p>
          <a:p>
            <a:endParaRPr lang="en-US" sz="3200" dirty="0"/>
          </a:p>
          <a:p>
            <a:r>
              <a:rPr lang="en-US" sz="3200" dirty="0" smtClean="0"/>
              <a:t>We use both our semantic knowledge AND encyclopedic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between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12231"/>
            <a:ext cx="10466030" cy="5041231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Words are in a network of semantic links with other words</a:t>
            </a:r>
          </a:p>
          <a:p>
            <a:r>
              <a:rPr lang="en-US" sz="2800" dirty="0" smtClean="0"/>
              <a:t>The same goes for concepts</a:t>
            </a:r>
          </a:p>
          <a:p>
            <a:r>
              <a:rPr lang="en-US" sz="2800" dirty="0" smtClean="0"/>
              <a:t>Sometimes all you know about a word is that it is related to a greater concept</a:t>
            </a:r>
          </a:p>
          <a:p>
            <a:r>
              <a:rPr lang="en-US" sz="2800" dirty="0" smtClean="0"/>
              <a:t>“your knowledge of these concepts “inherits” knowledge you have” p36</a:t>
            </a:r>
          </a:p>
          <a:p>
            <a:r>
              <a:rPr lang="en-US" sz="2800" dirty="0" smtClean="0"/>
              <a:t>So how much knowledge about a word do you have to have in order to use it?</a:t>
            </a:r>
          </a:p>
          <a:p>
            <a:r>
              <a:rPr lang="en-US" sz="2800" dirty="0" smtClean="0"/>
              <a:t>Suggests “the crucial element is not the amount of knowledge but its integration into existing knowledge”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45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Animal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Bird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Sparrow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12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Children (and adults) acquire concepts?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49116"/>
            <a:ext cx="10718693" cy="4728410"/>
          </a:xfrm>
        </p:spPr>
        <p:txBody>
          <a:bodyPr>
            <a:noAutofit/>
          </a:bodyPr>
          <a:lstStyle/>
          <a:p>
            <a:r>
              <a:rPr lang="en-US" sz="3200" dirty="0" smtClean="0"/>
              <a:t>Ostensive definition</a:t>
            </a:r>
          </a:p>
          <a:p>
            <a:r>
              <a:rPr lang="en-US" sz="3200" dirty="0" smtClean="0"/>
              <a:t>Acquiring concepts by being directed to examples in the real world.</a:t>
            </a:r>
          </a:p>
          <a:p>
            <a:r>
              <a:rPr lang="en-US" sz="3200" dirty="0" smtClean="0"/>
              <a:t>Obviously…</a:t>
            </a:r>
          </a:p>
          <a:p>
            <a:r>
              <a:rPr lang="en-US" sz="3200" dirty="0" smtClean="0"/>
              <a:t>However</a:t>
            </a:r>
          </a:p>
          <a:p>
            <a:r>
              <a:rPr lang="en-US" sz="3200" i="1" dirty="0" err="1" smtClean="0"/>
              <a:t>Ngarang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kabar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angdra</a:t>
            </a:r>
            <a:r>
              <a:rPr lang="en-US" sz="3200" i="1" dirty="0" smtClean="0"/>
              <a:t> go be?</a:t>
            </a:r>
          </a:p>
          <a:p>
            <a:r>
              <a:rPr lang="en-US" sz="3200" dirty="0" smtClean="0"/>
              <a:t>So even the ostensive definition depends on prior knowledge!</a:t>
            </a:r>
          </a:p>
          <a:p>
            <a:r>
              <a:rPr lang="en-US" sz="3200" dirty="0" smtClean="0"/>
              <a:t>Are we born with certain basic concepts innately within us?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1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Words, concepts and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4579"/>
            <a:ext cx="9720071" cy="4564781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is the relationship between words and concepts?</a:t>
            </a:r>
          </a:p>
          <a:p>
            <a:endParaRPr lang="en-US" sz="3600" dirty="0"/>
          </a:p>
          <a:p>
            <a:r>
              <a:rPr lang="en-US" sz="3600" dirty="0" smtClean="0"/>
              <a:t>Linguistic relativity: lexicalized concepts impose restrictions on possible ways of thinking</a:t>
            </a:r>
          </a:p>
          <a:p>
            <a:r>
              <a:rPr lang="en-US" sz="3600" dirty="0" smtClean="0"/>
              <a:t>Language of thought hypothesis: maintains that while thinking and speaking are related, there are distinct levels of representation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50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relativity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56611"/>
            <a:ext cx="9720071" cy="45527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Associated with Sapir and Whorf</a:t>
            </a:r>
          </a:p>
          <a:p>
            <a:r>
              <a:rPr lang="en-US" sz="2800" dirty="0" smtClean="0"/>
              <a:t>Check out the movie </a:t>
            </a:r>
            <a:r>
              <a:rPr lang="en-US" sz="2800" dirty="0"/>
              <a:t> </a:t>
            </a:r>
            <a:r>
              <a:rPr lang="en-US" sz="2800" dirty="0" smtClean="0"/>
              <a:t>“Arrival”</a:t>
            </a:r>
          </a:p>
          <a:p>
            <a:r>
              <a:rPr lang="en-US" sz="2800" dirty="0" smtClean="0"/>
              <a:t>Colors</a:t>
            </a:r>
          </a:p>
          <a:p>
            <a:r>
              <a:rPr lang="en-US" sz="2800" dirty="0" smtClean="0"/>
              <a:t>“semantic gaps”</a:t>
            </a:r>
          </a:p>
          <a:p>
            <a:r>
              <a:rPr lang="en-US" sz="2800" dirty="0" smtClean="0"/>
              <a:t>Put on/don</a:t>
            </a:r>
          </a:p>
          <a:p>
            <a:r>
              <a:rPr lang="en-US" sz="2800" dirty="0" smtClean="0"/>
              <a:t>Single word with a long translation (Wayne’s World)</a:t>
            </a:r>
          </a:p>
          <a:p>
            <a:r>
              <a:rPr lang="en-US" sz="2800" dirty="0" smtClean="0"/>
              <a:t>Familial relationships </a:t>
            </a:r>
          </a:p>
          <a:p>
            <a:r>
              <a:rPr lang="en-US" sz="2800" dirty="0" smtClean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12372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student look away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11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Franz Boas, anthropological 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Language mirrors culture</a:t>
            </a:r>
          </a:p>
          <a:p>
            <a:r>
              <a:rPr lang="en-US" sz="4400" dirty="0" smtClean="0"/>
              <a:t>Then stronger idea</a:t>
            </a:r>
          </a:p>
          <a:p>
            <a:r>
              <a:rPr lang="en-US" sz="4400" dirty="0" smtClean="0"/>
              <a:t>People’s thoughts are determined by the categories available to them in their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85011"/>
            <a:ext cx="9720071" cy="5924349"/>
          </a:xfrm>
        </p:spPr>
        <p:txBody>
          <a:bodyPr/>
          <a:lstStyle/>
          <a:p>
            <a:r>
              <a:rPr lang="en-US" sz="3600" dirty="0" smtClean="0"/>
              <a:t>The way we express and group words together under (seemingly) arbitrary concept groupings.</a:t>
            </a:r>
          </a:p>
          <a:p>
            <a:r>
              <a:rPr lang="en-US" sz="3600" dirty="0" smtClean="0"/>
              <a:t>Classifiers</a:t>
            </a:r>
          </a:p>
          <a:p>
            <a:r>
              <a:rPr lang="en-US" sz="3600" dirty="0" smtClean="0"/>
              <a:t>Dakota example</a:t>
            </a:r>
          </a:p>
          <a:p>
            <a:r>
              <a:rPr lang="en-US" sz="3600" dirty="0" smtClean="0"/>
              <a:t>Famous book: Women, Fire, and Dangerous Things (</a:t>
            </a:r>
            <a:r>
              <a:rPr lang="en-US" sz="3600" dirty="0" err="1" smtClean="0"/>
              <a:t>Lakoff</a:t>
            </a:r>
            <a:r>
              <a:rPr lang="en-US" sz="36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12821"/>
            <a:ext cx="9720071" cy="59965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what extent does the particular language we speak determine the way that we think about the world?</a:t>
            </a:r>
          </a:p>
          <a:p>
            <a:r>
              <a:rPr lang="en-US" sz="2800" dirty="0" smtClean="0"/>
              <a:t>Read Sapir quote p 39</a:t>
            </a:r>
          </a:p>
          <a:p>
            <a:r>
              <a:rPr lang="en-US" sz="2800" dirty="0" smtClean="0"/>
              <a:t>Do you agree?</a:t>
            </a:r>
          </a:p>
          <a:p>
            <a:r>
              <a:rPr lang="en-US" sz="2800" dirty="0" smtClean="0"/>
              <a:t>I can think of things I have no word for!</a:t>
            </a:r>
          </a:p>
          <a:p>
            <a:r>
              <a:rPr lang="en-US" sz="2800" dirty="0" smtClean="0"/>
              <a:t>It is condescending</a:t>
            </a:r>
          </a:p>
          <a:p>
            <a:r>
              <a:rPr lang="en-US" sz="2800" dirty="0" smtClean="0"/>
              <a:t>What about that feeling of trying to explain something there is no word for?</a:t>
            </a:r>
          </a:p>
          <a:p>
            <a:r>
              <a:rPr lang="en-US" sz="2800" dirty="0" smtClean="0"/>
              <a:t>Or take it even further: No two IDIOLECTS are ever sufficiently similar to be considered as representing the same INDIVIDUAL reality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91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Whorf called it linguistic relativity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28800"/>
            <a:ext cx="10429935" cy="448056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Read his quote</a:t>
            </a:r>
          </a:p>
          <a:p>
            <a:r>
              <a:rPr lang="en-US" sz="3200" dirty="0" smtClean="0"/>
              <a:t>Not just words</a:t>
            </a:r>
          </a:p>
          <a:p>
            <a:r>
              <a:rPr lang="en-US" sz="3200" dirty="0" smtClean="0"/>
              <a:t>Also grammatical systems (which is even more determining)</a:t>
            </a:r>
          </a:p>
          <a:p>
            <a:r>
              <a:rPr lang="en-US" sz="3200" dirty="0" smtClean="0"/>
              <a:t>But what about constantly changing language and even grammar?</a:t>
            </a:r>
          </a:p>
          <a:p>
            <a:r>
              <a:rPr lang="en-US" sz="3200" dirty="0" smtClean="0"/>
              <a:t>How can we step outside?</a:t>
            </a:r>
          </a:p>
          <a:p>
            <a:r>
              <a:rPr lang="en-US" sz="3200" dirty="0" smtClean="0"/>
              <a:t>What about metalanguages (even for describing languages?)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05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Rejected by cognitive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2705"/>
            <a:ext cx="9720071" cy="4516655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too strictly identifies THOUGHT and LANGUAGE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 smtClean="0"/>
              <a:t>There is evidence of thinking without language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Linguistic analysis has shown that language underspecifies meaning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propose a language of thought (propositional representations sans surface syntax)</a:t>
            </a:r>
          </a:p>
        </p:txBody>
      </p:sp>
    </p:spTree>
    <p:extLst>
      <p:ext uri="{BB962C8B-B14F-4D97-AF65-F5344CB8AC3E}">
        <p14:creationId xmlns:p14="http://schemas.microsoft.com/office/powerpoint/2010/main" val="1080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53453"/>
            <a:ext cx="9720071" cy="575590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Speakers compress thoughts</a:t>
            </a:r>
          </a:p>
          <a:p>
            <a:r>
              <a:rPr lang="en-US" sz="3200" dirty="0" smtClean="0"/>
              <a:t>Hearers fill out their own version</a:t>
            </a:r>
          </a:p>
          <a:p>
            <a:r>
              <a:rPr lang="en-US" sz="3200" dirty="0" smtClean="0"/>
              <a:t>Fits with idea that speakers are putting their thoughts into a language </a:t>
            </a:r>
          </a:p>
          <a:p>
            <a:r>
              <a:rPr lang="en-US" sz="3200" dirty="0" smtClean="0"/>
              <a:t>(translation!)</a:t>
            </a:r>
          </a:p>
          <a:p>
            <a:r>
              <a:rPr lang="en-US" sz="3200" dirty="0" smtClean="0"/>
              <a:t>This ‘language of thought’ is sometimes called </a:t>
            </a:r>
            <a:r>
              <a:rPr lang="en-US" sz="3200" dirty="0" err="1" smtClean="0"/>
              <a:t>Mentalese</a:t>
            </a:r>
            <a:endParaRPr lang="en-US" sz="3200" dirty="0" smtClean="0"/>
          </a:p>
          <a:p>
            <a:r>
              <a:rPr lang="en-US" sz="3200" dirty="0" smtClean="0"/>
              <a:t>It is proposed that the language of thought is universal.</a:t>
            </a:r>
          </a:p>
          <a:p>
            <a:r>
              <a:rPr lang="en-US" sz="3200" dirty="0" smtClean="0"/>
              <a:t>Sum: “Human beings have essentially the same cognitive architecture and mental processes, even though they speak different languages.” p41</a:t>
            </a:r>
          </a:p>
        </p:txBody>
      </p:sp>
    </p:spTree>
    <p:extLst>
      <p:ext uri="{BB962C8B-B14F-4D97-AF65-F5344CB8AC3E}">
        <p14:creationId xmlns:p14="http://schemas.microsoft.com/office/powerpoint/2010/main" val="3347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and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“different theories of semantics often presuppose different answers to these very basic questions”</a:t>
            </a:r>
          </a:p>
          <a:p>
            <a:r>
              <a:rPr lang="en-US" sz="3600" dirty="0" smtClean="0"/>
              <a:t>Leave some of it to psychology and philosophy (and religion!), focus on language.</a:t>
            </a:r>
          </a:p>
          <a:p>
            <a:r>
              <a:rPr lang="en-US" sz="3600" dirty="0" smtClean="0"/>
              <a:t>P 42 quote: “it is more the task…”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50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96453"/>
            <a:ext cx="9720071" cy="4612907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Language can identify or refer to real world entities</a:t>
            </a:r>
          </a:p>
          <a:p>
            <a:r>
              <a:rPr lang="en-US" sz="2800" dirty="0" smtClean="0"/>
              <a:t>BUT this isn’t a sufficient theory of meaning</a:t>
            </a:r>
          </a:p>
          <a:p>
            <a:r>
              <a:rPr lang="en-US" sz="2800" dirty="0" smtClean="0"/>
              <a:t>Semantic knowledge includes both reference and sense</a:t>
            </a:r>
          </a:p>
          <a:p>
            <a:r>
              <a:rPr lang="en-US" sz="2800" dirty="0" smtClean="0"/>
              <a:t>Two approaches for our ability to talk about the world:</a:t>
            </a:r>
          </a:p>
          <a:p>
            <a:r>
              <a:rPr lang="en-US" sz="2800" dirty="0" smtClean="0"/>
              <a:t>Denotational—emphasizes links between language and external reality</a:t>
            </a:r>
          </a:p>
          <a:p>
            <a:r>
              <a:rPr lang="en-US" sz="2800" dirty="0" smtClean="0"/>
              <a:t>Representational—emphasizes links between language and conceptual structure</a:t>
            </a:r>
          </a:p>
          <a:p>
            <a:r>
              <a:rPr lang="en-US" sz="2800" dirty="0" smtClean="0"/>
              <a:t>Three linguistic Positions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1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Exercises/homework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lot to this for “Lab Work”</a:t>
            </a:r>
          </a:p>
          <a:p>
            <a:r>
              <a:rPr lang="en-US" dirty="0" smtClean="0"/>
              <a:t>Make it practical and have them THINK thru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a Korean/Japanese/etc. conceptual model of “home” differ from an Australian prototypical concept?</a:t>
            </a:r>
          </a:p>
          <a:p>
            <a:r>
              <a:rPr lang="en-US" dirty="0" smtClean="0"/>
              <a:t>Do other languages have an equivalent to “home” and “house”?  What is the difference in English and in X language?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this picture:</a:t>
            </a:r>
          </a:p>
          <a:p>
            <a:r>
              <a:rPr lang="en-US" dirty="0" smtClean="0"/>
              <a:t>Language can be used </a:t>
            </a:r>
          </a:p>
          <a:p>
            <a:r>
              <a:rPr lang="en-US" dirty="0" smtClean="0"/>
              <a:t>to describe the world</a:t>
            </a:r>
          </a:p>
          <a:p>
            <a:r>
              <a:rPr lang="en-US" dirty="0" smtClean="0"/>
              <a:t>How is this possible?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24" y="745959"/>
            <a:ext cx="8032126" cy="60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a Korean/Japanese/etc. conceptual model of “home” differ from an Australian prototypical concept?</a:t>
            </a:r>
          </a:p>
          <a:p>
            <a:r>
              <a:rPr lang="en-US" dirty="0" smtClean="0"/>
              <a:t>Do other languages have an equivalent to “home” and “house”?  What is the difference in English and in X language?</a:t>
            </a:r>
          </a:p>
          <a:p>
            <a:r>
              <a:rPr lang="en-US" dirty="0" smtClean="0"/>
              <a:t>Light verbs in English.  Empty verbs.  Verbalizers.  Is there a semantic basis for their grouping?  Is there a grammatical basis?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of some words that commonly go together in English (or another language).  Do they have different connotations?  Are they different senses? </a:t>
            </a:r>
          </a:p>
          <a:p>
            <a:r>
              <a:rPr lang="en-US" dirty="0" smtClean="0"/>
              <a:t>Brat, child</a:t>
            </a:r>
          </a:p>
          <a:p>
            <a:r>
              <a:rPr lang="en-US" dirty="0" smtClean="0"/>
              <a:t>Toilet, rest room</a:t>
            </a:r>
          </a:p>
          <a:p>
            <a:r>
              <a:rPr lang="en-US" dirty="0" smtClean="0"/>
              <a:t>Country town, regional 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dirty="0" smtClean="0"/>
              <a:t>Underprivileged area, slum</a:t>
            </a:r>
          </a:p>
          <a:p>
            <a:r>
              <a:rPr lang="en-US" dirty="0" smtClean="0"/>
              <a:t>Doctor, quack</a:t>
            </a:r>
          </a:p>
          <a:p>
            <a:r>
              <a:rPr lang="en-US" dirty="0" smtClean="0"/>
              <a:t>Incident, accident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some phrases or sentences that have no referent. (p26 R)</a:t>
            </a:r>
          </a:p>
          <a:p>
            <a:r>
              <a:rPr lang="en-US" dirty="0" smtClean="0"/>
              <a:t>Can you compose “conceptual” content for words like democracy, punctuation, panorama, love, brown, zig-zag</a:t>
            </a:r>
          </a:p>
          <a:p>
            <a:r>
              <a:rPr lang="en-US" dirty="0" smtClean="0"/>
              <a:t>Ouch!, me, you, this.</a:t>
            </a:r>
          </a:p>
          <a:p>
            <a:r>
              <a:rPr lang="en-US" dirty="0" smtClean="0"/>
              <a:t>If, not, like, 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72836"/>
            <a:ext cx="9601196" cy="50030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phrases and sentences have a predictable relationship with a situation. How could we define these, by situation/context?</a:t>
            </a:r>
          </a:p>
          <a:p>
            <a:r>
              <a:rPr lang="en-US" sz="2800" dirty="0" smtClean="0"/>
              <a:t>How are you?</a:t>
            </a:r>
          </a:p>
          <a:p>
            <a:r>
              <a:rPr lang="en-US" sz="2800" dirty="0" smtClean="0"/>
              <a:t>Do you have the time?</a:t>
            </a:r>
          </a:p>
          <a:p>
            <a:r>
              <a:rPr lang="en-US" sz="2800" dirty="0" smtClean="0"/>
              <a:t>Good luck.</a:t>
            </a:r>
          </a:p>
          <a:p>
            <a:r>
              <a:rPr lang="en-US" sz="2800" dirty="0" smtClean="0"/>
              <a:t>Congratulations!</a:t>
            </a:r>
          </a:p>
          <a:p>
            <a:r>
              <a:rPr lang="en-US" sz="2800" dirty="0" smtClean="0"/>
              <a:t>Have a nice weekend.</a:t>
            </a:r>
          </a:p>
          <a:p>
            <a:r>
              <a:rPr lang="en-US" sz="2800" dirty="0" smtClean="0"/>
              <a:t>How about these situations: funeral, starting a class, ending a sermon, waking up, finishing eating,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5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Pour p47 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498763"/>
            <a:ext cx="10758053" cy="59214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That hat is ridiculous!</a:t>
            </a:r>
          </a:p>
          <a:p>
            <a:r>
              <a:rPr lang="en-US" sz="3200" dirty="0" smtClean="0"/>
              <a:t>I had a holiday in Albany</a:t>
            </a:r>
          </a:p>
          <a:p>
            <a:endParaRPr lang="en-US" sz="3200" dirty="0"/>
          </a:p>
          <a:p>
            <a:r>
              <a:rPr lang="en-US" sz="3200" dirty="0" smtClean="0"/>
              <a:t>Picking out or identifying words is called referring/denoting</a:t>
            </a:r>
          </a:p>
          <a:p>
            <a:r>
              <a:rPr lang="en-US" sz="3200" dirty="0" smtClean="0"/>
              <a:t>Referent/</a:t>
            </a:r>
            <a:r>
              <a:rPr lang="en-US" sz="3200" dirty="0" err="1" smtClean="0"/>
              <a:t>denotum</a:t>
            </a:r>
            <a:endParaRPr lang="en-US" sz="3200" dirty="0" smtClean="0"/>
          </a:p>
          <a:p>
            <a:r>
              <a:rPr lang="en-US" sz="3200" dirty="0" smtClean="0"/>
              <a:t>Sometimes denote is between linguistic expression and the world</a:t>
            </a:r>
          </a:p>
          <a:p>
            <a:r>
              <a:rPr lang="en-US" sz="3200" dirty="0" smtClean="0"/>
              <a:t>And refer is the action of the speaker in picking out entities</a:t>
            </a:r>
          </a:p>
          <a:p>
            <a:r>
              <a:rPr lang="en-US" sz="3200" dirty="0" smtClean="0"/>
              <a:t>Referring is what speakers do</a:t>
            </a:r>
          </a:p>
          <a:p>
            <a:r>
              <a:rPr lang="en-US" sz="3200" dirty="0" smtClean="0"/>
              <a:t>Denoting is the property of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“Book” denotes things in the world with pages and writing etc.</a:t>
            </a:r>
          </a:p>
          <a:p>
            <a:r>
              <a:rPr lang="en-US" sz="3600" b="1" dirty="0" smtClean="0"/>
              <a:t>“This book” refers to my Semantics book right here…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62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26473"/>
            <a:ext cx="9720071" cy="57828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Referential (or denotational) approach</a:t>
            </a:r>
          </a:p>
          <a:p>
            <a:r>
              <a:rPr lang="en-US" sz="3200" dirty="0" smtClean="0"/>
              <a:t>Vs</a:t>
            </a:r>
          </a:p>
          <a:p>
            <a:r>
              <a:rPr lang="en-US" sz="3200" dirty="0" smtClean="0"/>
              <a:t>Representational approach</a:t>
            </a:r>
          </a:p>
          <a:p>
            <a:endParaRPr lang="en-US" sz="3200" dirty="0"/>
          </a:p>
          <a:p>
            <a:r>
              <a:rPr lang="en-US" sz="3200" dirty="0" smtClean="0"/>
              <a:t>REFERENTIAL: Words are meaningful because they denote entities in the world, and sentences denote situations and events.</a:t>
            </a:r>
          </a:p>
          <a:p>
            <a:endParaRPr lang="en-US" sz="3200" dirty="0"/>
          </a:p>
          <a:p>
            <a:r>
              <a:rPr lang="en-US" sz="3200" dirty="0" smtClean="0"/>
              <a:t>REPRESENTATIONAL “our ability to talk about the world depends on our mental models of it.”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53" y="748146"/>
            <a:ext cx="8114298" cy="5408180"/>
          </a:xfrm>
        </p:spPr>
      </p:pic>
    </p:spTree>
    <p:extLst>
      <p:ext uri="{BB962C8B-B14F-4D97-AF65-F5344CB8AC3E}">
        <p14:creationId xmlns:p14="http://schemas.microsoft.com/office/powerpoint/2010/main" val="21659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3369</TotalTime>
  <Words>2291</Words>
  <Application>Microsoft Office PowerPoint</Application>
  <PresentationFormat>Widescreen</PresentationFormat>
  <Paragraphs>305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Garamond</vt:lpstr>
      <vt:lpstr>Tw Cen MT</vt:lpstr>
      <vt:lpstr>Tw Cen MT Condensed</vt:lpstr>
      <vt:lpstr>Wingdings</vt:lpstr>
      <vt:lpstr>Wingdings 3</vt:lpstr>
      <vt:lpstr>Integral</vt:lpstr>
      <vt:lpstr>Organic</vt:lpstr>
      <vt:lpstr>Semantics</vt:lpstr>
      <vt:lpstr>Quiz</vt:lpstr>
      <vt:lpstr>review</vt:lpstr>
      <vt:lpstr>PowerPoint Presentation</vt:lpstr>
      <vt:lpstr>Chapter Two</vt:lpstr>
      <vt:lpstr>PowerPoint Presentation</vt:lpstr>
      <vt:lpstr>PowerPoint Presentation</vt:lpstr>
      <vt:lpstr>PowerPoint Presentation</vt:lpstr>
      <vt:lpstr>2.5</vt:lpstr>
      <vt:lpstr>PowerPoint Presentation</vt:lpstr>
      <vt:lpstr>reference</vt:lpstr>
      <vt:lpstr>Names</vt:lpstr>
      <vt:lpstr>NAMES</vt:lpstr>
      <vt:lpstr>Nouns and NPs</vt:lpstr>
      <vt:lpstr>PowerPoint Presentation</vt:lpstr>
      <vt:lpstr>Reference as a theory of meaning</vt:lpstr>
      <vt:lpstr>Problems with this theory</vt:lpstr>
      <vt:lpstr>Think about this tautology (of Frege)</vt:lpstr>
      <vt:lpstr>Frege’s Sense and reference</vt:lpstr>
      <vt:lpstr>Mental Representations</vt:lpstr>
      <vt:lpstr>What is this mental representation?</vt:lpstr>
      <vt:lpstr>Concepts</vt:lpstr>
      <vt:lpstr>PowerPoint Presentation</vt:lpstr>
      <vt:lpstr>Children’s concepts can differ from adults’ concepts</vt:lpstr>
      <vt:lpstr>Necessary and sufficient conditions</vt:lpstr>
      <vt:lpstr>PowerPoint Presentation</vt:lpstr>
      <vt:lpstr>PowerPoint Presentation</vt:lpstr>
      <vt:lpstr>Which is the most “bird”?</vt:lpstr>
      <vt:lpstr>Which is the most “Fish”</vt:lpstr>
      <vt:lpstr>Which is the most “Chair”?</vt:lpstr>
      <vt:lpstr>Which is the most “Language”? “Country”?</vt:lpstr>
      <vt:lpstr>Prototypes</vt:lpstr>
      <vt:lpstr>Fillmore and Lakoff</vt:lpstr>
      <vt:lpstr>Bachelor</vt:lpstr>
      <vt:lpstr>Relationships between concepts</vt:lpstr>
      <vt:lpstr>Conceptual hierarchies</vt:lpstr>
      <vt:lpstr>How do Children (and adults) acquire concepts?</vt:lpstr>
      <vt:lpstr>Words, concepts and thinking</vt:lpstr>
      <vt:lpstr>Linguistic relativity</vt:lpstr>
      <vt:lpstr>Franz Boas, anthropological linguistics</vt:lpstr>
      <vt:lpstr>PowerPoint Presentation</vt:lpstr>
      <vt:lpstr>PowerPoint Presentation</vt:lpstr>
      <vt:lpstr>Whorf called it linguistic relativity</vt:lpstr>
      <vt:lpstr>Rejected by cognitive science</vt:lpstr>
      <vt:lpstr>PowerPoint Presentation</vt:lpstr>
      <vt:lpstr>Thought and reality</vt:lpstr>
      <vt:lpstr>Summary</vt:lpstr>
      <vt:lpstr>Class Exercises/homework</vt:lpstr>
      <vt:lpstr>Classwork</vt:lpstr>
      <vt:lpstr>Classwork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</dc:title>
  <dc:creator>Mike Randall</dc:creator>
  <cp:lastModifiedBy>Mike Randall</cp:lastModifiedBy>
  <cp:revision>69</cp:revision>
  <dcterms:created xsi:type="dcterms:W3CDTF">2022-01-31T07:35:39Z</dcterms:created>
  <dcterms:modified xsi:type="dcterms:W3CDTF">2022-03-10T09:21:00Z</dcterms:modified>
</cp:coreProperties>
</file>