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83" r:id="rId5"/>
    <p:sldId id="284" r:id="rId6"/>
    <p:sldId id="258" r:id="rId7"/>
    <p:sldId id="297" r:id="rId8"/>
    <p:sldId id="296" r:id="rId9"/>
    <p:sldId id="273" r:id="rId10"/>
    <p:sldId id="260" r:id="rId11"/>
    <p:sldId id="262" r:id="rId12"/>
    <p:sldId id="264" r:id="rId13"/>
    <p:sldId id="298" r:id="rId14"/>
    <p:sldId id="299" r:id="rId15"/>
    <p:sldId id="265" r:id="rId16"/>
    <p:sldId id="266" r:id="rId17"/>
    <p:sldId id="267" r:id="rId18"/>
    <p:sldId id="268" r:id="rId19"/>
    <p:sldId id="269" r:id="rId20"/>
    <p:sldId id="301" r:id="rId21"/>
    <p:sldId id="300" r:id="rId22"/>
    <p:sldId id="285" r:id="rId23"/>
    <p:sldId id="302" r:id="rId24"/>
    <p:sldId id="270" r:id="rId25"/>
    <p:sldId id="286" r:id="rId26"/>
    <p:sldId id="271" r:id="rId27"/>
    <p:sldId id="287" r:id="rId28"/>
    <p:sldId id="272" r:id="rId29"/>
    <p:sldId id="275" r:id="rId30"/>
    <p:sldId id="276" r:id="rId31"/>
    <p:sldId id="288" r:id="rId32"/>
    <p:sldId id="289" r:id="rId33"/>
    <p:sldId id="290" r:id="rId34"/>
    <p:sldId id="291" r:id="rId35"/>
    <p:sldId id="292" r:id="rId36"/>
    <p:sldId id="293" r:id="rId37"/>
    <p:sldId id="278" r:id="rId38"/>
    <p:sldId id="294" r:id="rId39"/>
    <p:sldId id="295" r:id="rId40"/>
    <p:sldId id="303" r:id="rId41"/>
    <p:sldId id="263" r:id="rId42"/>
    <p:sldId id="3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75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8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7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08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0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7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4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4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D25391A-489F-49CC-84D8-D620DECB781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087EE0E-FAB7-45CB-904A-BB68EDBC96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446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1</a:t>
            </a:r>
            <a:r>
              <a:rPr lang="en-US" smtClean="0"/>
              <a:t>, 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intro </a:t>
            </a:r>
            <a:r>
              <a:rPr lang="en-US" sz="3600" dirty="0" err="1" smtClean="0"/>
              <a:t>qs</a:t>
            </a:r>
            <a:endParaRPr lang="en-US" sz="3600" dirty="0" smtClean="0"/>
          </a:p>
          <a:p>
            <a:r>
              <a:rPr lang="en-US" sz="3600" dirty="0" smtClean="0"/>
              <a:t>(helps me get to know you</a:t>
            </a:r>
            <a:r>
              <a:rPr lang="en-US" sz="3600" dirty="0"/>
              <a:t> </a:t>
            </a:r>
            <a:r>
              <a:rPr lang="en-US" sz="3600" dirty="0" smtClean="0"/>
              <a:t>AND</a:t>
            </a:r>
          </a:p>
          <a:p>
            <a:r>
              <a:rPr lang="en-US" sz="3600" dirty="0" smtClean="0"/>
              <a:t>Helps me adjust </a:t>
            </a:r>
            <a:r>
              <a:rPr lang="en-US" sz="3600" dirty="0" smtClean="0"/>
              <a:t>class)</a:t>
            </a:r>
            <a:endParaRPr lang="en-US" sz="3600" dirty="0" smtClean="0"/>
          </a:p>
          <a:p>
            <a:r>
              <a:rPr lang="en-US" sz="3600" dirty="0" smtClean="0"/>
              <a:t>Please feel free to give me feedback.  We have a small class and it will be easier to make adjustments</a:t>
            </a:r>
          </a:p>
        </p:txBody>
      </p:sp>
    </p:spTree>
    <p:extLst>
      <p:ext uri="{BB962C8B-B14F-4D97-AF65-F5344CB8AC3E}">
        <p14:creationId xmlns:p14="http://schemas.microsoft.com/office/powerpoint/2010/main" val="2620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55304"/>
            <a:ext cx="9720073" cy="4454056"/>
          </a:xfrm>
        </p:spPr>
        <p:txBody>
          <a:bodyPr>
            <a:noAutofit/>
          </a:bodyPr>
          <a:lstStyle/>
          <a:p>
            <a:r>
              <a:rPr lang="en-US" sz="3200" dirty="0" smtClean="0"/>
              <a:t>1.1</a:t>
            </a:r>
          </a:p>
          <a:p>
            <a:r>
              <a:rPr lang="en-US" sz="3200" dirty="0" smtClean="0"/>
              <a:t>What is Semantics?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“Semantics is the study of meaning communicated through language” p3</a:t>
            </a:r>
          </a:p>
          <a:p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Term was coined by Michel </a:t>
            </a:r>
            <a:r>
              <a:rPr lang="en-US" sz="3200" dirty="0" err="1" smtClean="0"/>
              <a:t>Breal</a:t>
            </a:r>
            <a:r>
              <a:rPr lang="en-US" sz="3200" dirty="0" smtClean="0"/>
              <a:t> (late 1800s)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9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808383"/>
            <a:ext cx="9720073" cy="5500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Semantics is the study of the meanings of words, and sentences. </a:t>
            </a:r>
            <a:r>
              <a:rPr lang="en-US" sz="3600" dirty="0" smtClean="0"/>
              <a:t>P3</a:t>
            </a:r>
          </a:p>
          <a:p>
            <a:r>
              <a:rPr lang="en-US" sz="3600" dirty="0" smtClean="0"/>
              <a:t>“Semantics is one of the richest and most fascinating parts of linguistics” (</a:t>
            </a:r>
            <a:r>
              <a:rPr lang="en-US" sz="3600" dirty="0" err="1" smtClean="0"/>
              <a:t>Riemer</a:t>
            </a:r>
            <a:r>
              <a:rPr lang="en-US" sz="3600" dirty="0" smtClean="0"/>
              <a:t>, 2)</a:t>
            </a:r>
          </a:p>
          <a:p>
            <a:r>
              <a:rPr lang="en-US" sz="3600" dirty="0" smtClean="0"/>
              <a:t>“Semantics is surely distinctive among the staple components of the introductory linguistics curriculum in the lack of disciplinary agreement over the basic theoretical questions at its </a:t>
            </a:r>
            <a:r>
              <a:rPr lang="en-US" sz="3600" dirty="0" err="1" smtClean="0"/>
              <a:t>centre</a:t>
            </a:r>
            <a:r>
              <a:rPr lang="en-US" sz="3600" dirty="0" smtClean="0"/>
              <a:t>.” (</a:t>
            </a:r>
            <a:r>
              <a:rPr lang="en-US" sz="3600" dirty="0" err="1" smtClean="0"/>
              <a:t>Riemer</a:t>
            </a:r>
            <a:r>
              <a:rPr lang="en-US" sz="3600" dirty="0" smtClean="0"/>
              <a:t>, xiii)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041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83" y="119270"/>
            <a:ext cx="10946295" cy="1417982"/>
          </a:xfrm>
        </p:spPr>
        <p:txBody>
          <a:bodyPr/>
          <a:lstStyle/>
          <a:p>
            <a:r>
              <a:rPr lang="en-US" dirty="0" smtClean="0"/>
              <a:t>Kinds of questions semanticists ask (</a:t>
            </a:r>
            <a:r>
              <a:rPr lang="en-US" dirty="0" err="1" smtClean="0"/>
              <a:t>Riemer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232452"/>
            <a:ext cx="9720073" cy="5076908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are meanings—definitions? Ideas in our heads? Sets of objects in the world?</a:t>
            </a:r>
          </a:p>
          <a:p>
            <a:r>
              <a:rPr lang="en-US" sz="3200" dirty="0" smtClean="0"/>
              <a:t>Can all meanings be precisely defined?</a:t>
            </a:r>
          </a:p>
          <a:p>
            <a:r>
              <a:rPr lang="en-US" sz="3200" dirty="0" smtClean="0"/>
              <a:t>What explains relations between meanings, like synonymy, </a:t>
            </a:r>
            <a:r>
              <a:rPr lang="en-US" sz="3200" dirty="0" err="1" smtClean="0"/>
              <a:t>antonymy</a:t>
            </a:r>
            <a:r>
              <a:rPr lang="en-US" sz="3200" dirty="0" smtClean="0"/>
              <a:t>, and so on?</a:t>
            </a:r>
          </a:p>
          <a:p>
            <a:r>
              <a:rPr lang="en-US" sz="3200" dirty="0" smtClean="0"/>
              <a:t>How do the meanings of words combine to create the meanings of sentences?</a:t>
            </a:r>
          </a:p>
          <a:p>
            <a:r>
              <a:rPr lang="en-US" sz="3200" dirty="0" smtClean="0"/>
              <a:t>What is the difference between literal and non-literal meanings?</a:t>
            </a:r>
          </a:p>
        </p:txBody>
      </p:sp>
    </p:spTree>
    <p:extLst>
      <p:ext uri="{BB962C8B-B14F-4D97-AF65-F5344CB8AC3E}">
        <p14:creationId xmlns:p14="http://schemas.microsoft.com/office/powerpoint/2010/main" val="5263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37252"/>
            <a:ext cx="9720073" cy="4772108"/>
          </a:xfrm>
        </p:spPr>
        <p:txBody>
          <a:bodyPr/>
          <a:lstStyle/>
          <a:p>
            <a:r>
              <a:rPr lang="en-US" sz="3200" dirty="0"/>
              <a:t>How do meanings relate to the minds of language users, and to the things words refer to?</a:t>
            </a:r>
          </a:p>
          <a:p>
            <a:r>
              <a:rPr lang="en-US" sz="3200" dirty="0"/>
              <a:t>What is the connection between what a word means, and the contexts in which it is used?</a:t>
            </a:r>
          </a:p>
          <a:p>
            <a:r>
              <a:rPr lang="en-US" sz="3200" dirty="0"/>
              <a:t>How do the meanings of words interact with syntactic rules and principles?</a:t>
            </a:r>
          </a:p>
          <a:p>
            <a:r>
              <a:rPr lang="en-US" sz="3200" dirty="0"/>
              <a:t>Do all languages express the same meanings?</a:t>
            </a:r>
          </a:p>
          <a:p>
            <a:r>
              <a:rPr lang="en-US" sz="3200" dirty="0"/>
              <a:t>How do meanings change?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5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61147"/>
            <a:ext cx="9720072" cy="1499616"/>
          </a:xfrm>
        </p:spPr>
        <p:txBody>
          <a:bodyPr/>
          <a:lstStyle/>
          <a:p>
            <a:r>
              <a:rPr lang="en-US" dirty="0" smtClean="0"/>
              <a:t>Bigger picture/review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44487"/>
            <a:ext cx="9720073" cy="48648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Levels of analysis, p3</a:t>
            </a:r>
          </a:p>
          <a:p>
            <a:r>
              <a:rPr lang="en-US" sz="3600" dirty="0" smtClean="0"/>
              <a:t>Phonetics</a:t>
            </a:r>
          </a:p>
          <a:p>
            <a:r>
              <a:rPr lang="en-US" sz="3600" dirty="0" smtClean="0"/>
              <a:t>Phonology</a:t>
            </a:r>
          </a:p>
          <a:p>
            <a:r>
              <a:rPr lang="en-US" sz="3600" dirty="0" smtClean="0"/>
              <a:t>Morphology</a:t>
            </a:r>
          </a:p>
          <a:p>
            <a:r>
              <a:rPr lang="en-US" sz="3600" dirty="0" smtClean="0"/>
              <a:t>Syntax/Grammar</a:t>
            </a:r>
          </a:p>
          <a:p>
            <a:r>
              <a:rPr lang="en-US" sz="3600" dirty="0" smtClean="0"/>
              <a:t>Semantics</a:t>
            </a:r>
          </a:p>
          <a:p>
            <a:r>
              <a:rPr lang="en-US" sz="3600" dirty="0" smtClean="0"/>
              <a:t>Pragmatics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34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 these or similar examples which: are same situation, contradict, are ambiguous, entail something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9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172278"/>
            <a:ext cx="9720072" cy="1499616"/>
          </a:xfrm>
        </p:spPr>
        <p:txBody>
          <a:bodyPr/>
          <a:lstStyle/>
          <a:p>
            <a:r>
              <a:rPr lang="en-US" dirty="0" smtClean="0"/>
              <a:t>About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04730"/>
            <a:ext cx="9720073" cy="490463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“…</a:t>
            </a:r>
            <a:r>
              <a:rPr lang="en-US" sz="3600" dirty="0"/>
              <a:t>It is a very broad field of inquiry, and we find scholars writing on very different topics and using quite different methods… As a result semantics is the most diverse field within linguistics.” p4</a:t>
            </a:r>
          </a:p>
          <a:p>
            <a:endParaRPr lang="en-US" sz="3600" dirty="0"/>
          </a:p>
          <a:p>
            <a:r>
              <a:rPr lang="en-US" sz="3600" dirty="0"/>
              <a:t>Must have “at least a nodding acquaintance with other disciplines, like philosophy and psychology, which also investigate the creation and transmission of meaning.” p4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Semantics and Semiotics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42052"/>
            <a:ext cx="9720073" cy="4467308"/>
          </a:xfrm>
        </p:spPr>
        <p:txBody>
          <a:bodyPr/>
          <a:lstStyle/>
          <a:p>
            <a:r>
              <a:rPr lang="en-US" sz="3600" dirty="0" smtClean="0"/>
              <a:t>What is semiotics?</a:t>
            </a:r>
          </a:p>
          <a:p>
            <a:r>
              <a:rPr lang="en-US" sz="3600" dirty="0" smtClean="0"/>
              <a:t>“Linguistic meaning is a special subset of the more general human ability to use signs</a:t>
            </a:r>
            <a:r>
              <a:rPr lang="en-US" sz="3600" dirty="0" smtClean="0"/>
              <a:t>.”</a:t>
            </a:r>
            <a:endParaRPr lang="en-US" sz="3600" dirty="0" smtClean="0"/>
          </a:p>
          <a:p>
            <a:r>
              <a:rPr lang="en-US" sz="3600" dirty="0" smtClean="0"/>
              <a:t>(Umberto Eco)</a:t>
            </a:r>
          </a:p>
          <a:p>
            <a:r>
              <a:rPr lang="en-US" sz="3600" dirty="0" smtClean="0"/>
              <a:t>Charles Peirce</a:t>
            </a:r>
          </a:p>
          <a:p>
            <a:r>
              <a:rPr lang="en-US" sz="3600" dirty="0" smtClean="0"/>
              <a:t>Ferdinand de Saussure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4" y="3314700"/>
            <a:ext cx="256222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108138"/>
            <a:ext cx="9720072" cy="1499616"/>
          </a:xfrm>
        </p:spPr>
        <p:txBody>
          <a:bodyPr/>
          <a:lstStyle/>
          <a:p>
            <a:r>
              <a:rPr lang="en-US" dirty="0" smtClean="0"/>
              <a:t>What does “mean”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78226"/>
            <a:ext cx="9720073" cy="5168348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are some ways we use “mean” in English?</a:t>
            </a:r>
          </a:p>
          <a:p>
            <a:r>
              <a:rPr lang="en-US" sz="2800" dirty="0" smtClean="0"/>
              <a:t>Do you know a similar word in another language?</a:t>
            </a:r>
          </a:p>
          <a:p>
            <a:r>
              <a:rPr lang="en-US" sz="2800" dirty="0" smtClean="0"/>
              <a:t>I mean your left, not my left.</a:t>
            </a:r>
          </a:p>
          <a:p>
            <a:r>
              <a:rPr lang="en-US" sz="2800" dirty="0" smtClean="0"/>
              <a:t>In Perth, “the freeway” means the Mitchell Freeway.</a:t>
            </a:r>
          </a:p>
          <a:p>
            <a:r>
              <a:rPr lang="en-US" sz="2800" dirty="0" smtClean="0"/>
              <a:t>“Stout” means short and fat.</a:t>
            </a:r>
          </a:p>
          <a:p>
            <a:r>
              <a:rPr lang="en-US" sz="2800" dirty="0" smtClean="0"/>
              <a:t>By turning off the music, I didn’t mean that you should go.</a:t>
            </a:r>
          </a:p>
          <a:p>
            <a:r>
              <a:rPr lang="en-US" sz="2800" dirty="0" smtClean="0"/>
              <a:t>Smoke means fire.</a:t>
            </a:r>
          </a:p>
          <a:p>
            <a:r>
              <a:rPr lang="en-US" sz="2800" dirty="0" smtClean="0"/>
              <a:t>I didn’t mean to!</a:t>
            </a:r>
          </a:p>
          <a:p>
            <a:r>
              <a:rPr lang="en-US" sz="2800" dirty="0" smtClean="0"/>
              <a:t>What does it mean for recovery time or treatment?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6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Unit Outline,</a:t>
            </a:r>
          </a:p>
          <a:p>
            <a:r>
              <a:rPr lang="en-US" sz="4000" dirty="0" smtClean="0"/>
              <a:t>Course outlines,</a:t>
            </a:r>
            <a:endParaRPr lang="en-US" sz="4000" dirty="0" smtClean="0"/>
          </a:p>
          <a:p>
            <a:r>
              <a:rPr lang="en-US" sz="4000" dirty="0" smtClean="0"/>
              <a:t>Own work, own words, own voice.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088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609600"/>
            <a:ext cx="9720073" cy="569976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Semantics is concerned with language as it is actually used (descriptive).</a:t>
            </a:r>
          </a:p>
          <a:p>
            <a:r>
              <a:rPr lang="en-US" sz="2800" dirty="0"/>
              <a:t>“We’ve got lot’s of cutlery!” </a:t>
            </a:r>
            <a:r>
              <a:rPr lang="en-US" sz="2800" dirty="0" smtClean="0"/>
              <a:t>(</a:t>
            </a:r>
            <a:r>
              <a:rPr lang="en-US" sz="2800" dirty="0" err="1" smtClean="0"/>
              <a:t>Riemer</a:t>
            </a:r>
            <a:r>
              <a:rPr lang="en-US" sz="2800" dirty="0"/>
              <a:t>, </a:t>
            </a:r>
            <a:r>
              <a:rPr lang="en-US" sz="2800" dirty="0" smtClean="0"/>
              <a:t>8)</a:t>
            </a:r>
            <a:endParaRPr lang="en-US" sz="2800" dirty="0"/>
          </a:p>
          <a:p>
            <a:r>
              <a:rPr lang="en-US" sz="2800" dirty="0" smtClean="0"/>
              <a:t>English uses at least 3 ways of talking about language: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Meaning</a:t>
            </a:r>
          </a:p>
          <a:p>
            <a:pPr marL="0" indent="0">
              <a:buNone/>
            </a:pPr>
            <a:r>
              <a:rPr lang="en-US" sz="2800" dirty="0" smtClean="0"/>
              <a:t>Cutlery?! We’ve got lots of cutlery! You mean you got more crockery.</a:t>
            </a:r>
          </a:p>
          <a:p>
            <a:r>
              <a:rPr lang="en-US" sz="2800" dirty="0" smtClean="0"/>
              <a:t>Use</a:t>
            </a:r>
          </a:p>
          <a:p>
            <a:r>
              <a:rPr lang="en-US" sz="2800" dirty="0" smtClean="0"/>
              <a:t>Cutlery?!  Why did you say cutlery instead of crockery?</a:t>
            </a:r>
          </a:p>
          <a:p>
            <a:r>
              <a:rPr lang="en-US" sz="2800" dirty="0" smtClean="0"/>
              <a:t>Truth </a:t>
            </a:r>
          </a:p>
          <a:p>
            <a:r>
              <a:rPr lang="en-US" sz="2800" dirty="0" smtClean="0"/>
              <a:t>Cutlery?! You did not!  You got more crockery!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“Situations are inherently meaningful.  Meaning, we might say, is already there in the world: all we have to do is draw attention to it, and language is the most specific and unambiguous way of doing so.” (</a:t>
            </a:r>
            <a:r>
              <a:rPr lang="en-US" sz="3600" dirty="0" err="1" smtClean="0"/>
              <a:t>Riemer</a:t>
            </a:r>
            <a:r>
              <a:rPr lang="en-US" sz="3600" dirty="0" smtClean="0"/>
              <a:t>, 6)</a:t>
            </a:r>
          </a:p>
          <a:p>
            <a:r>
              <a:rPr lang="en-US" sz="3600" dirty="0" smtClean="0"/>
              <a:t>Do you agree?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61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609600"/>
            <a:ext cx="9720073" cy="56997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Signification</a:t>
            </a:r>
          </a:p>
          <a:p>
            <a:r>
              <a:rPr lang="en-US" sz="4000" dirty="0" smtClean="0"/>
              <a:t>Ferdinand de Saussure</a:t>
            </a:r>
          </a:p>
          <a:p>
            <a:r>
              <a:rPr lang="en-US" sz="4000" dirty="0" smtClean="0"/>
              <a:t>(song by Magnetic Fields)</a:t>
            </a:r>
          </a:p>
          <a:p>
            <a:r>
              <a:rPr lang="en-US" sz="4000" dirty="0" smtClean="0"/>
              <a:t>“…the study of linguistic meaning is a part of this general study of the use of sign systems…”</a:t>
            </a:r>
          </a:p>
          <a:p>
            <a:r>
              <a:rPr lang="en-US" sz="4000" dirty="0" smtClean="0"/>
              <a:t>Signifier</a:t>
            </a:r>
          </a:p>
          <a:p>
            <a:r>
              <a:rPr lang="en-US" sz="4000" dirty="0" smtClean="0"/>
              <a:t>Signified</a:t>
            </a:r>
          </a:p>
          <a:p>
            <a:r>
              <a:rPr lang="en-US" sz="4000" dirty="0" smtClean="0"/>
              <a:t>C. S. Peirce: icon, index, and symbol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33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121390"/>
            <a:ext cx="9720072" cy="1499616"/>
          </a:xfrm>
        </p:spPr>
        <p:txBody>
          <a:bodyPr/>
          <a:lstStyle/>
          <a:p>
            <a:r>
              <a:rPr lang="en-US" dirty="0" smtClean="0"/>
              <a:t>Compositionality and 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879" y="1351722"/>
            <a:ext cx="11171582" cy="5247861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“All human languages have the property of productivity. This is simply the fact that the vocabulary of any given language can be used to construct a theoretically infinite number of sentences…” (</a:t>
            </a:r>
            <a:r>
              <a:rPr lang="en-US" sz="2800" dirty="0" err="1" smtClean="0"/>
              <a:t>Riemer</a:t>
            </a:r>
            <a:r>
              <a:rPr lang="en-US" sz="2800" dirty="0" smtClean="0"/>
              <a:t> 19)</a:t>
            </a:r>
          </a:p>
          <a:p>
            <a:r>
              <a:rPr lang="en-US" sz="2800" dirty="0" smtClean="0"/>
              <a:t>Probably you have never heard this sentence before:</a:t>
            </a:r>
          </a:p>
          <a:p>
            <a:r>
              <a:rPr lang="en-US" sz="2800" dirty="0" smtClean="0"/>
              <a:t>My golden guitar was foot crafted by the ancient turtles of Dimension B.</a:t>
            </a:r>
          </a:p>
          <a:p>
            <a:r>
              <a:rPr lang="en-US" sz="2800" dirty="0" smtClean="0"/>
              <a:t>But you understand it! (Sort of) How?</a:t>
            </a:r>
          </a:p>
          <a:p>
            <a:r>
              <a:rPr lang="en-US" sz="2800" dirty="0" smtClean="0"/>
              <a:t>Because meaning is compositional (made up of constituent lexemes), just like every other domain of linguistics (phonology, syntax </a:t>
            </a:r>
            <a:r>
              <a:rPr lang="en-US" sz="2800" dirty="0" err="1" smtClean="0"/>
              <a:t>etc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But this is not always so.  What is an example of a non compositional English phrase?</a:t>
            </a:r>
          </a:p>
          <a:p>
            <a:r>
              <a:rPr lang="en-US" sz="2800" dirty="0" smtClean="0"/>
              <a:t>(Construction Grammar, </a:t>
            </a:r>
            <a:r>
              <a:rPr lang="en-US" sz="2800" dirty="0" err="1" smtClean="0"/>
              <a:t>CxG</a:t>
            </a:r>
            <a:r>
              <a:rPr lang="en-US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53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three challenges of doing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First the definitions theory: </a:t>
            </a:r>
            <a:r>
              <a:rPr lang="en-US" sz="3600" dirty="0" smtClean="0"/>
              <a:t>to give the meaning of linguistic expressions we should establish definitions of the meanings of words. Then this combines– phrases, sentences etc.  (compositionality)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06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 (with definitions)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Circularity</a:t>
            </a:r>
          </a:p>
          <a:p>
            <a:r>
              <a:rPr lang="en-US" sz="4800" dirty="0" smtClean="0"/>
              <a:t>Ferret, cat, book, chair, etc.</a:t>
            </a:r>
          </a:p>
          <a:p>
            <a:r>
              <a:rPr lang="en-US" sz="4800" dirty="0" smtClean="0"/>
              <a:t>Does it ever end?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0772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 (with definitions)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778000"/>
            <a:ext cx="11595652" cy="48387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Is our definition exact?  Is it accurate. Meaning is a kind of knowledge.</a:t>
            </a:r>
          </a:p>
          <a:p>
            <a:r>
              <a:rPr lang="en-US" sz="3200" dirty="0" smtClean="0"/>
              <a:t>Whale</a:t>
            </a:r>
          </a:p>
          <a:p>
            <a:r>
              <a:rPr lang="en-US" sz="3200" dirty="0" smtClean="0"/>
              <a:t>Guangzhou</a:t>
            </a:r>
          </a:p>
          <a:p>
            <a:r>
              <a:rPr lang="en-US" sz="3200" dirty="0" smtClean="0"/>
              <a:t>Volts, Amps, </a:t>
            </a:r>
          </a:p>
          <a:p>
            <a:r>
              <a:rPr lang="en-US" sz="3200" dirty="0" smtClean="0"/>
              <a:t>Do our words then have different meaning?</a:t>
            </a:r>
          </a:p>
          <a:p>
            <a:r>
              <a:rPr lang="en-US" sz="3200" dirty="0" smtClean="0"/>
              <a:t>God/Allah</a:t>
            </a:r>
          </a:p>
          <a:p>
            <a:r>
              <a:rPr lang="en-US" sz="3200" dirty="0" smtClean="0"/>
              <a:t>God/God</a:t>
            </a:r>
          </a:p>
          <a:p>
            <a:r>
              <a:rPr lang="en-US" sz="3200" dirty="0" smtClean="0"/>
              <a:t>Linguistic knowledge vs encyclopedic knowledge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780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 (with definitions theory)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79600"/>
            <a:ext cx="9720073" cy="4429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Meaning in context</a:t>
            </a:r>
          </a:p>
          <a:p>
            <a:r>
              <a:rPr lang="en-US" sz="3600" dirty="0" smtClean="0"/>
              <a:t>Marvelous weather you have here in Ireland.</a:t>
            </a:r>
          </a:p>
          <a:p>
            <a:r>
              <a:rPr lang="en-US" sz="3600" dirty="0" smtClean="0"/>
              <a:t>He’s dying.</a:t>
            </a:r>
          </a:p>
          <a:p>
            <a:r>
              <a:rPr lang="en-US" sz="3600" dirty="0" smtClean="0"/>
              <a:t>It’s getting late</a:t>
            </a:r>
          </a:p>
          <a:p>
            <a:r>
              <a:rPr lang="en-US" sz="3600" dirty="0" smtClean="0"/>
              <a:t>Would you like another cup of coffee?</a:t>
            </a:r>
          </a:p>
          <a:p>
            <a:r>
              <a:rPr lang="en-US" sz="3600" dirty="0" smtClean="0"/>
              <a:t>MORE examples…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10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meeting 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Circularity– semantic metalanguage.  But is it possible?</a:t>
            </a:r>
          </a:p>
          <a:p>
            <a:r>
              <a:rPr lang="en-US" sz="2800" dirty="0" smtClean="0"/>
              <a:t>2. Encyclopedic knowledge—how much is needed in order to use a word?  Representation, concepts, categories…</a:t>
            </a:r>
          </a:p>
          <a:p>
            <a:r>
              <a:rPr lang="en-US" sz="2800" dirty="0" smtClean="0"/>
              <a:t>3. Context—conventional/literal meaning vs contextual meaning, figurative meaning etc.</a:t>
            </a:r>
          </a:p>
          <a:p>
            <a:r>
              <a:rPr lang="en-US" sz="2800" dirty="0" smtClean="0"/>
              <a:t>Is this even possible? </a:t>
            </a:r>
          </a:p>
          <a:p>
            <a:r>
              <a:rPr lang="en-US" sz="2800" dirty="0" smtClean="0"/>
              <a:t>Leads to pragmatics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31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 Semantics in a model of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15548"/>
            <a:ext cx="10160707" cy="4757530"/>
          </a:xfrm>
        </p:spPr>
        <p:txBody>
          <a:bodyPr>
            <a:noAutofit/>
          </a:bodyPr>
          <a:lstStyle/>
          <a:p>
            <a:r>
              <a:rPr lang="en-US" sz="2800" dirty="0" smtClean="0"/>
              <a:t>To set up a component of the grammar which will parallel other components like syntax or phonology…</a:t>
            </a:r>
          </a:p>
          <a:p>
            <a:r>
              <a:rPr lang="en-US" sz="2800" dirty="0" smtClean="0"/>
              <a:t>Levels of analysis</a:t>
            </a:r>
          </a:p>
          <a:p>
            <a:r>
              <a:rPr lang="en-US" sz="2800" dirty="0" smtClean="0"/>
              <a:t>Linguistic knowledge is modularized</a:t>
            </a:r>
          </a:p>
          <a:p>
            <a:r>
              <a:rPr lang="en-US" sz="2800" dirty="0" smtClean="0"/>
              <a:t>So where does semantics fit in?</a:t>
            </a:r>
          </a:p>
          <a:p>
            <a:r>
              <a:rPr lang="en-US" sz="2800" dirty="0" smtClean="0"/>
              <a:t>Problem– generally all linguistic levels try to communicate meaning!</a:t>
            </a:r>
          </a:p>
          <a:p>
            <a:r>
              <a:rPr lang="en-US" sz="2800" dirty="0" smtClean="0"/>
              <a:t>“some writers believe that meaning cannot be identified as a separate level, autonomous from the study of other levels of grammar.”</a:t>
            </a:r>
          </a:p>
        </p:txBody>
      </p:sp>
    </p:spTree>
    <p:extLst>
      <p:ext uri="{BB962C8B-B14F-4D97-AF65-F5344CB8AC3E}">
        <p14:creationId xmlns:p14="http://schemas.microsoft.com/office/powerpoint/2010/main" val="9487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Course outline</a:t>
            </a:r>
          </a:p>
          <a:p>
            <a:pPr lvl="1"/>
            <a:r>
              <a:rPr lang="en-US" sz="3200" dirty="0" smtClean="0"/>
              <a:t>Practical Exercises (x10)		30%</a:t>
            </a:r>
          </a:p>
          <a:p>
            <a:pPr lvl="1"/>
            <a:r>
              <a:rPr lang="en-US" sz="3200" dirty="0" smtClean="0"/>
              <a:t>Research Assignment			25%</a:t>
            </a:r>
          </a:p>
          <a:p>
            <a:pPr lvl="1"/>
            <a:r>
              <a:rPr lang="en-US" sz="3200" dirty="0" smtClean="0"/>
              <a:t>Review Presentation			10%</a:t>
            </a:r>
          </a:p>
          <a:p>
            <a:pPr lvl="1"/>
            <a:r>
              <a:rPr lang="en-US" sz="3200" dirty="0" smtClean="0"/>
              <a:t>Exam					35%</a:t>
            </a:r>
            <a:endParaRPr lang="en-US" sz="3200" dirty="0" smtClean="0"/>
          </a:p>
          <a:p>
            <a:r>
              <a:rPr lang="en-US" sz="3600" dirty="0" smtClean="0"/>
              <a:t>Textbook: Semantics, Saeed</a:t>
            </a:r>
          </a:p>
          <a:p>
            <a:r>
              <a:rPr lang="en-US" sz="3600" dirty="0" smtClean="0"/>
              <a:t>Other texts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76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51722"/>
            <a:ext cx="9720073" cy="4957638"/>
          </a:xfrm>
        </p:spPr>
        <p:txBody>
          <a:bodyPr>
            <a:normAutofit/>
          </a:bodyPr>
          <a:lstStyle/>
          <a:p>
            <a:r>
              <a:rPr lang="en-US" sz="3200" dirty="0"/>
              <a:t>Cognitive Grammar (Ronald </a:t>
            </a:r>
            <a:r>
              <a:rPr lang="en-US" sz="3200" dirty="0" err="1" smtClean="0"/>
              <a:t>Langacker</a:t>
            </a:r>
            <a:r>
              <a:rPr lang="en-US" sz="3200" dirty="0" smtClean="0"/>
              <a:t>, </a:t>
            </a:r>
            <a:r>
              <a:rPr lang="en-US" sz="3200" dirty="0"/>
              <a:t>2008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Another CG linguist said:</a:t>
            </a:r>
            <a:endParaRPr lang="en-US" sz="3200" dirty="0"/>
          </a:p>
          <a:p>
            <a:r>
              <a:rPr lang="en-US" sz="3200" dirty="0" smtClean="0"/>
              <a:t>“the various autonomy theses and dichotomies proposed in the linguistic literature have to be abandoned: a strict separation of syntax, morphology and lexicon is untenable; furthermore it is impossible to separate linguistic knowledge from extra-linguistic knowledge.” (</a:t>
            </a:r>
            <a:r>
              <a:rPr lang="en-US" sz="3200" dirty="0" err="1" smtClean="0"/>
              <a:t>Rudzka-Ostyn</a:t>
            </a:r>
            <a:r>
              <a:rPr lang="en-US" sz="3200" dirty="0" smtClean="0"/>
              <a:t> 1993:2)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37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central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81809"/>
            <a:ext cx="10081194" cy="44275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relationship between word meaning and sentence meaning</a:t>
            </a:r>
          </a:p>
          <a:p>
            <a:r>
              <a:rPr lang="en-US" sz="2800" dirty="0" smtClean="0"/>
              <a:t>What is productivity?</a:t>
            </a:r>
          </a:p>
          <a:p>
            <a:r>
              <a:rPr lang="en-US" sz="2800" dirty="0" smtClean="0"/>
              <a:t>“speakers regularly create sentences that they have never used or heard before” p9</a:t>
            </a:r>
          </a:p>
          <a:p>
            <a:r>
              <a:rPr lang="en-US" sz="2800" dirty="0" smtClean="0"/>
              <a:t>Make one right now:</a:t>
            </a:r>
          </a:p>
          <a:p>
            <a:r>
              <a:rPr lang="en-US" sz="2800" dirty="0" smtClean="0"/>
              <a:t>According to Generative Grammar, with “a relatively small number of combinatory rules… speakers use a finite set of words to create a very large, perhaps infinite number of sentences”</a:t>
            </a:r>
          </a:p>
        </p:txBody>
      </p:sp>
    </p:spTree>
    <p:extLst>
      <p:ext uri="{BB962C8B-B14F-4D97-AF65-F5344CB8AC3E}">
        <p14:creationId xmlns:p14="http://schemas.microsoft.com/office/powerpoint/2010/main" val="25185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495300"/>
            <a:ext cx="9720073" cy="581406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Sentence formation is recursive</a:t>
            </a:r>
          </a:p>
          <a:p>
            <a:r>
              <a:rPr lang="en-US" sz="4000" dirty="0"/>
              <a:t>So we cannot list the meanings of sentences like we list meaning of words in a lexicon or dictionary</a:t>
            </a:r>
          </a:p>
          <a:p>
            <a:r>
              <a:rPr lang="en-US" sz="4000" dirty="0" smtClean="0"/>
              <a:t>Sentence meaning is compositional</a:t>
            </a:r>
          </a:p>
          <a:p>
            <a:r>
              <a:rPr lang="en-US" sz="4000" dirty="0" smtClean="0"/>
              <a:t>So in a  Model of Grammar, meaning is in two places:</a:t>
            </a:r>
          </a:p>
          <a:p>
            <a:pPr lvl="1"/>
            <a:r>
              <a:rPr lang="en-US" sz="3600" dirty="0" smtClean="0"/>
              <a:t>1. a more stable body of word meanings (in the lexicon)</a:t>
            </a:r>
          </a:p>
          <a:p>
            <a:pPr lvl="1"/>
            <a:r>
              <a:rPr lang="en-US" sz="3600" dirty="0" smtClean="0"/>
              <a:t>2. the limitless composed meanings of sentences</a:t>
            </a:r>
          </a:p>
          <a:p>
            <a:pPr marL="1280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08313"/>
            <a:ext cx="9720073" cy="440104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Ferdinand de Saussure</a:t>
            </a:r>
          </a:p>
          <a:p>
            <a:r>
              <a:rPr lang="en-US" sz="3200" dirty="0" smtClean="0"/>
              <a:t>The meaning of linguistic expressions derives from two sources:</a:t>
            </a:r>
          </a:p>
          <a:p>
            <a:r>
              <a:rPr lang="en-US" sz="3200" dirty="0" smtClean="0"/>
              <a:t>The language they are part of (internal relationships, within, sense)</a:t>
            </a:r>
          </a:p>
          <a:p>
            <a:r>
              <a:rPr lang="en-US" sz="3200" dirty="0" smtClean="0"/>
              <a:t>The world they describe (hooks onto– the reference, that is without)</a:t>
            </a:r>
          </a:p>
          <a:p>
            <a:r>
              <a:rPr lang="en-US" sz="3200" dirty="0" smtClean="0"/>
              <a:t>He saw Paul– words refer to specific entities</a:t>
            </a:r>
          </a:p>
          <a:p>
            <a:r>
              <a:rPr lang="en-US" sz="3200" dirty="0" smtClean="0"/>
              <a:t>But the words also derive their value from their position within the language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Linguistic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28800"/>
            <a:ext cx="10876324" cy="4480560"/>
          </a:xfrm>
        </p:spPr>
        <p:txBody>
          <a:bodyPr>
            <a:norm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ignified			signified</a:t>
            </a:r>
          </a:p>
          <a:p>
            <a:r>
              <a:rPr lang="en-US" sz="4000" dirty="0" smtClean="0"/>
              <a:t>------------	</a:t>
            </a:r>
            <a:r>
              <a:rPr lang="en-US" sz="4000" dirty="0" smtClean="0">
                <a:sym typeface="Wingdings" panose="05000000000000000000" pitchFamily="2" charset="2"/>
              </a:rPr>
              <a:t>	  ----------------		  etc.</a:t>
            </a:r>
            <a:endParaRPr lang="en-US" sz="4000" dirty="0" smtClean="0"/>
          </a:p>
          <a:p>
            <a:r>
              <a:rPr lang="en-US" sz="4000" dirty="0"/>
              <a:t>s</a:t>
            </a:r>
            <a:r>
              <a:rPr lang="en-US" sz="4000" dirty="0" smtClean="0"/>
              <a:t>ignifier			</a:t>
            </a:r>
            <a:r>
              <a:rPr lang="en-US" sz="4000" dirty="0" smtClean="0"/>
              <a:t>	signifier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39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 known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English					French</a:t>
            </a:r>
          </a:p>
          <a:p>
            <a:endParaRPr lang="en-US" sz="3000" dirty="0"/>
          </a:p>
          <a:p>
            <a:r>
              <a:rPr lang="en-US" sz="3000" dirty="0" smtClean="0"/>
              <a:t>Sheep					mouton</a:t>
            </a:r>
          </a:p>
          <a:p>
            <a:r>
              <a:rPr lang="en-US" sz="3000" dirty="0" smtClean="0"/>
              <a:t>Animal					animal</a:t>
            </a:r>
          </a:p>
          <a:p>
            <a:r>
              <a:rPr lang="en-US" sz="3000" dirty="0" smtClean="0"/>
              <a:t>*meat					meat</a:t>
            </a:r>
            <a:endParaRPr lang="en-US" sz="3000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000" dirty="0" smtClean="0"/>
              <a:t>From different systems so they have different ranges (semantic range or semantic domain)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640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Words defined by differences and similarities between other words within the language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Chair</a:t>
            </a:r>
          </a:p>
          <a:p>
            <a:r>
              <a:rPr lang="en-US" dirty="0" smtClean="0"/>
              <a:t>Stool</a:t>
            </a:r>
          </a:p>
          <a:p>
            <a:endParaRPr lang="en-US" dirty="0"/>
          </a:p>
          <a:p>
            <a:r>
              <a:rPr lang="en-US" dirty="0" smtClean="0"/>
              <a:t>Red</a:t>
            </a:r>
          </a:p>
          <a:p>
            <a:r>
              <a:rPr lang="en-US" dirty="0" smtClean="0"/>
              <a:t>Brown, Orange, Yellow etc.  </a:t>
            </a:r>
          </a:p>
          <a:p>
            <a:endParaRPr lang="en-US" dirty="0"/>
          </a:p>
          <a:p>
            <a:r>
              <a:rPr lang="en-US" dirty="0" smtClean="0"/>
              <a:t>Also grammatical terms like plural don’t always “mean” the same thing in other languages.  (dual, honorific pronouns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terms for levels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04999"/>
            <a:ext cx="10545020" cy="46945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Utterance, sentence, proposition</a:t>
            </a:r>
          </a:p>
          <a:p>
            <a:r>
              <a:rPr lang="en-US" sz="3200" dirty="0" smtClean="0"/>
              <a:t>Utterance: an instance created by speaking (or writing).  “My name is Mike.”  “My name is Mike.”</a:t>
            </a:r>
          </a:p>
          <a:p>
            <a:r>
              <a:rPr lang="en-US" sz="3200" dirty="0" smtClean="0"/>
              <a:t>Sentence: abstract grammatical elements obtained from utterances. Above is two utterances of the same sentence.</a:t>
            </a:r>
          </a:p>
          <a:p>
            <a:r>
              <a:rPr lang="en-US" sz="3200" dirty="0" smtClean="0"/>
              <a:t>Proposition: the truth value of “My name is Mike”.  Some grammatical or sentence level differences may be irrelevant.</a:t>
            </a:r>
          </a:p>
          <a:p>
            <a:r>
              <a:rPr lang="en-US" sz="3200" dirty="0" smtClean="0"/>
              <a:t>If one is true, all are true, if one is false, all are false.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68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Literal and Non-literal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Many kinds of figurative language</a:t>
            </a:r>
          </a:p>
          <a:p>
            <a:r>
              <a:rPr lang="en-US" sz="3600" dirty="0" smtClean="0"/>
              <a:t>But on closer examination the boundary is hard to draw.</a:t>
            </a:r>
          </a:p>
          <a:p>
            <a:r>
              <a:rPr lang="en-US" sz="3600" dirty="0" smtClean="0"/>
              <a:t>(CONSTRUCTION GRAMMAR)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and pragmatics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What’s the difference?</a:t>
            </a:r>
          </a:p>
          <a:p>
            <a:r>
              <a:rPr lang="en-US" sz="4000" dirty="0" smtClean="0"/>
              <a:t>Syntax</a:t>
            </a:r>
          </a:p>
          <a:p>
            <a:r>
              <a:rPr lang="en-US" sz="4000" dirty="0" smtClean="0"/>
              <a:t>Semantics</a:t>
            </a:r>
          </a:p>
          <a:p>
            <a:r>
              <a:rPr lang="en-US" sz="4000" dirty="0" smtClean="0"/>
              <a:t>Pragmatics</a:t>
            </a:r>
          </a:p>
          <a:p>
            <a:r>
              <a:rPr lang="en-US" sz="4000" dirty="0" smtClean="0"/>
              <a:t>Semiotics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92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What things do you think Semantics talks about?</a:t>
            </a:r>
          </a:p>
          <a:p>
            <a:r>
              <a:rPr lang="en-US" sz="3200" dirty="0" smtClean="0"/>
              <a:t>Why are you interested in Semantics (or are you?)</a:t>
            </a:r>
          </a:p>
          <a:p>
            <a:r>
              <a:rPr lang="en-US" sz="3200" dirty="0" smtClean="0"/>
              <a:t>How could this be useful to you in research or language learning </a:t>
            </a:r>
            <a:r>
              <a:rPr lang="en-US" sz="3200" dirty="0" err="1" smtClean="0"/>
              <a:t>etc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What kind of difficulties do you foresee in this class?</a:t>
            </a:r>
          </a:p>
          <a:p>
            <a:r>
              <a:rPr lang="en-US" sz="3200" dirty="0" smtClean="0"/>
              <a:t>What languages are you interested in?</a:t>
            </a:r>
          </a:p>
          <a:p>
            <a:r>
              <a:rPr lang="en-US" sz="3200" dirty="0" smtClean="0"/>
              <a:t>What courses have you already taken?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80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linguists who accept the division, semantics studies sentence meaning, while pragmatics is concerned with utterance meaning and other principles of language use.</a:t>
            </a:r>
          </a:p>
          <a:p>
            <a:r>
              <a:rPr lang="en-US" sz="3600" dirty="0" smtClean="0"/>
              <a:t>But many “pragmatics” problems are very significant to the study of meaning, so we will try to cover both.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00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--Give some more examples of idioms.  Might these have been compositional at one point?  When does a phrase cease being compositional?  </a:t>
            </a:r>
          </a:p>
          <a:p>
            <a:r>
              <a:rPr lang="en-US" sz="3600" dirty="0" smtClean="0"/>
              <a:t>--What some other (non-linguistic) symbols that have meaning?</a:t>
            </a:r>
          </a:p>
          <a:p>
            <a:r>
              <a:rPr lang="en-US" sz="3600" dirty="0" smtClean="0"/>
              <a:t>--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9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 the exercises from p17 to 19. (1.1-1.6)</a:t>
            </a:r>
          </a:p>
          <a:p>
            <a:r>
              <a:rPr lang="en-US" sz="3200" dirty="0" smtClean="0"/>
              <a:t>Hand them in before class next week.</a:t>
            </a:r>
          </a:p>
          <a:p>
            <a:endParaRPr lang="en-US" sz="3200" dirty="0"/>
          </a:p>
          <a:p>
            <a:r>
              <a:rPr lang="en-US" sz="3200" dirty="0" smtClean="0"/>
              <a:t>ALSO</a:t>
            </a:r>
          </a:p>
          <a:p>
            <a:r>
              <a:rPr lang="en-US" sz="3200" dirty="0" smtClean="0"/>
              <a:t>Find an LRP (or LRPs) who you can sometimes “collect data” from.  This is much better than looking up phrases in a book or online.</a:t>
            </a:r>
            <a:r>
              <a:rPr lang="en-US" sz="3200" dirty="0"/>
              <a:t> </a:t>
            </a:r>
            <a:r>
              <a:rPr lang="en-US" sz="3200" dirty="0" smtClean="0"/>
              <a:t>Why?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37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231900"/>
          </a:xfrm>
        </p:spPr>
        <p:txBody>
          <a:bodyPr/>
          <a:lstStyle/>
          <a:p>
            <a:r>
              <a:rPr lang="en-US" dirty="0" smtClean="0"/>
              <a:t>Overview of Books chapters/Unit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952500"/>
            <a:ext cx="9720073" cy="5816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Part I Preliminaries</a:t>
            </a:r>
          </a:p>
          <a:p>
            <a:pPr lvl="1"/>
            <a:r>
              <a:rPr lang="en-US" sz="2400" dirty="0" smtClean="0"/>
              <a:t>Semantics in Linguistics</a:t>
            </a:r>
          </a:p>
          <a:p>
            <a:pPr lvl="1"/>
            <a:r>
              <a:rPr lang="en-US" sz="2400" dirty="0" smtClean="0"/>
              <a:t>Meaning, Thought and Reality</a:t>
            </a:r>
          </a:p>
          <a:p>
            <a:r>
              <a:rPr lang="en-US" sz="2800" dirty="0" smtClean="0"/>
              <a:t>Part II</a:t>
            </a:r>
          </a:p>
          <a:p>
            <a:pPr lvl="1"/>
            <a:r>
              <a:rPr lang="en-US" sz="2400" dirty="0" smtClean="0"/>
              <a:t>Word Meaning</a:t>
            </a:r>
          </a:p>
          <a:p>
            <a:pPr lvl="1"/>
            <a:r>
              <a:rPr lang="en-US" sz="2400" dirty="0" smtClean="0"/>
              <a:t>Sentence Relations and Truth</a:t>
            </a:r>
          </a:p>
          <a:p>
            <a:pPr lvl="1"/>
            <a:r>
              <a:rPr lang="en-US" sz="2400" dirty="0" smtClean="0"/>
              <a:t>Sentence Semantics 1: Situations</a:t>
            </a:r>
          </a:p>
          <a:p>
            <a:pPr lvl="1"/>
            <a:r>
              <a:rPr lang="en-US" sz="2400" dirty="0" smtClean="0"/>
              <a:t>Sentence Semantics 2: Participants</a:t>
            </a:r>
          </a:p>
          <a:p>
            <a:pPr lvl="1"/>
            <a:r>
              <a:rPr lang="en-US" sz="2400" dirty="0" smtClean="0"/>
              <a:t>Context and Inference</a:t>
            </a:r>
          </a:p>
          <a:p>
            <a:pPr lvl="1"/>
            <a:r>
              <a:rPr lang="en-US" sz="2400" dirty="0" smtClean="0"/>
              <a:t>Functions of Language: Speech as Action</a:t>
            </a:r>
          </a:p>
          <a:p>
            <a:pPr marL="128016" lvl="1" indent="0">
              <a:buNone/>
            </a:pPr>
            <a:r>
              <a:rPr lang="en-US" sz="2400" dirty="0" smtClean="0"/>
              <a:t>Semantics in Translation (</a:t>
            </a:r>
            <a:r>
              <a:rPr lang="en-US" sz="2400" dirty="0" err="1" smtClean="0"/>
              <a:t>Loebner</a:t>
            </a:r>
            <a:r>
              <a:rPr lang="en-US" sz="2400" dirty="0" smtClean="0"/>
              <a:t> 2014)</a:t>
            </a:r>
          </a:p>
          <a:p>
            <a:r>
              <a:rPr lang="en-US" sz="2800" dirty="0" smtClean="0"/>
              <a:t>Part III Theoretical Approaches</a:t>
            </a:r>
          </a:p>
          <a:p>
            <a:pPr lvl="1"/>
            <a:r>
              <a:rPr lang="en-US" sz="2400" dirty="0" smtClean="0"/>
              <a:t>Meaning Components</a:t>
            </a:r>
          </a:p>
          <a:p>
            <a:pPr marL="128016" lvl="1" indent="0">
              <a:buNone/>
            </a:pPr>
            <a:r>
              <a:rPr lang="en-US" sz="2400" dirty="0" smtClean="0"/>
              <a:t>Semantic Change (</a:t>
            </a:r>
            <a:r>
              <a:rPr lang="en-US" sz="2400" dirty="0" err="1" smtClean="0"/>
              <a:t>Traugott</a:t>
            </a:r>
            <a:r>
              <a:rPr lang="en-US" sz="2400" dirty="0" smtClean="0"/>
              <a:t> and Dasher 2002)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 smtClean="0"/>
          </a:p>
          <a:p>
            <a:r>
              <a:rPr lang="en-US" dirty="0" smtClean="0"/>
              <a:t>Qualification</a:t>
            </a:r>
          </a:p>
          <a:p>
            <a:r>
              <a:rPr lang="en-US" dirty="0" smtClean="0"/>
              <a:t>Interests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797052"/>
            <a:ext cx="7742597" cy="58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0" y="280840"/>
            <a:ext cx="11145219" cy="6269186"/>
          </a:xfrm>
        </p:spPr>
      </p:pic>
    </p:spTree>
    <p:extLst>
      <p:ext uri="{BB962C8B-B14F-4D97-AF65-F5344CB8AC3E}">
        <p14:creationId xmlns:p14="http://schemas.microsoft.com/office/powerpoint/2010/main" val="29494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14" y="96483"/>
            <a:ext cx="3746500" cy="6660447"/>
          </a:xfrm>
        </p:spPr>
      </p:pic>
    </p:spTree>
    <p:extLst>
      <p:ext uri="{BB962C8B-B14F-4D97-AF65-F5344CB8AC3E}">
        <p14:creationId xmlns:p14="http://schemas.microsoft.com/office/powerpoint/2010/main" val="9221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2286000"/>
            <a:ext cx="10744200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Properties of Lhasa Tibetan Verbalizers (2016)</a:t>
            </a:r>
          </a:p>
          <a:p>
            <a:r>
              <a:rPr lang="en-US" sz="4000" dirty="0" smtClean="0"/>
              <a:t>From </a:t>
            </a:r>
            <a:r>
              <a:rPr lang="en-US" sz="4000" dirty="0" err="1" smtClean="0"/>
              <a:t>Payap</a:t>
            </a:r>
            <a:r>
              <a:rPr lang="en-US" sz="4000" dirty="0" smtClean="0"/>
              <a:t> University</a:t>
            </a:r>
            <a:endParaRPr lang="en-US" sz="4000" dirty="0" smtClean="0"/>
          </a:p>
          <a:p>
            <a:r>
              <a:rPr lang="en-US" sz="4000" dirty="0" smtClean="0"/>
              <a:t>Mostly </a:t>
            </a:r>
            <a:r>
              <a:rPr lang="en-US" sz="4000" dirty="0" smtClean="0"/>
              <a:t>grammar </a:t>
            </a:r>
            <a:r>
              <a:rPr lang="en-US" sz="4000" dirty="0" smtClean="0"/>
              <a:t>and s</a:t>
            </a:r>
            <a:r>
              <a:rPr lang="en-US" sz="4000" dirty="0" smtClean="0"/>
              <a:t>emantics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61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4104</TotalTime>
  <Words>1828</Words>
  <Application>Microsoft Office PowerPoint</Application>
  <PresentationFormat>Widescreen</PresentationFormat>
  <Paragraphs>233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Tw Cen MT</vt:lpstr>
      <vt:lpstr>Tw Cen MT Condensed</vt:lpstr>
      <vt:lpstr>Wingdings</vt:lpstr>
      <vt:lpstr>Wingdings 3</vt:lpstr>
      <vt:lpstr>Integral</vt:lpstr>
      <vt:lpstr>Semantics</vt:lpstr>
      <vt:lpstr>About the class</vt:lpstr>
      <vt:lpstr>Introduction</vt:lpstr>
      <vt:lpstr>Overview</vt:lpstr>
      <vt:lpstr>Overview of Books chapters/Unit outline</vt:lpstr>
      <vt:lpstr>About me</vt:lpstr>
      <vt:lpstr>PowerPoint Presentation</vt:lpstr>
      <vt:lpstr>PowerPoint Presentation</vt:lpstr>
      <vt:lpstr>My thesis</vt:lpstr>
      <vt:lpstr>About You</vt:lpstr>
      <vt:lpstr>Chapter one</vt:lpstr>
      <vt:lpstr>PowerPoint Presentation</vt:lpstr>
      <vt:lpstr>Kinds of questions semanticists ask (Riemer):</vt:lpstr>
      <vt:lpstr>More…</vt:lpstr>
      <vt:lpstr>Bigger picture/review</vt:lpstr>
      <vt:lpstr>Examples 1.1</vt:lpstr>
      <vt:lpstr>About semantics</vt:lpstr>
      <vt:lpstr>1.2 Semantics and Semiotics</vt:lpstr>
      <vt:lpstr>What does “mean” mean?</vt:lpstr>
      <vt:lpstr>PowerPoint Presentation</vt:lpstr>
      <vt:lpstr>PowerPoint Presentation</vt:lpstr>
      <vt:lpstr>PowerPoint Presentation</vt:lpstr>
      <vt:lpstr>Compositionality and productivity</vt:lpstr>
      <vt:lpstr>1.3 three challenges of doing Semantics</vt:lpstr>
      <vt:lpstr>Challenge 1 (with definitions)</vt:lpstr>
      <vt:lpstr>Challenge 2 (with definitions)</vt:lpstr>
      <vt:lpstr>Challenge 3 (with definitions theory)</vt:lpstr>
      <vt:lpstr>1.4 meeting the challenges</vt:lpstr>
      <vt:lpstr>1.5 Semantics in a model of grammar</vt:lpstr>
      <vt:lpstr>PowerPoint Presentation</vt:lpstr>
      <vt:lpstr>A central issue</vt:lpstr>
      <vt:lpstr>PowerPoint Presentation</vt:lpstr>
      <vt:lpstr>Some important assumptions</vt:lpstr>
      <vt:lpstr>Linguistic Value</vt:lpstr>
      <vt:lpstr>A well known example</vt:lpstr>
      <vt:lpstr>Words defined by differences and similarities between other words within the language system</vt:lpstr>
      <vt:lpstr>3 terms for levels of language</vt:lpstr>
      <vt:lpstr>Literal and Non-literal meaning</vt:lpstr>
      <vt:lpstr>Semantics and pragmatics</vt:lpstr>
      <vt:lpstr>PowerPoint Presentation</vt:lpstr>
      <vt:lpstr>Class Exercises</vt:lpstr>
      <vt:lpstr>Homework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Semantics</dc:title>
  <dc:creator>Mike Randall</dc:creator>
  <cp:lastModifiedBy>Mike Randall</cp:lastModifiedBy>
  <cp:revision>48</cp:revision>
  <dcterms:created xsi:type="dcterms:W3CDTF">2022-01-31T07:35:39Z</dcterms:created>
  <dcterms:modified xsi:type="dcterms:W3CDTF">2022-03-03T10:16:58Z</dcterms:modified>
</cp:coreProperties>
</file>