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8"/>
  </p:notesMasterIdLst>
  <p:sldIdLst>
    <p:sldId id="256" r:id="rId2"/>
    <p:sldId id="257" r:id="rId3"/>
    <p:sldId id="286" r:id="rId4"/>
    <p:sldId id="289" r:id="rId5"/>
    <p:sldId id="290" r:id="rId6"/>
    <p:sldId id="29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52D31A-2E9A-400A-BFFB-AB1A495FEE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2/12/2022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2/12/2022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2/12/2022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2/12/2022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2/12/2022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MN210 Introduction to Human Resource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Equal Opportunity and the Legal Framework of HRM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4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endParaRPr lang="en-US" dirty="0"/>
          </a:p>
          <a:p>
            <a:pPr marL="354013" indent="-265113"/>
            <a:r>
              <a:rPr lang="en-US" dirty="0"/>
              <a:t>Principles of Equal Opportunity Law</a:t>
            </a:r>
          </a:p>
          <a:p>
            <a:pPr marL="633413" indent="-279400"/>
            <a:r>
              <a:rPr lang="en-US" dirty="0"/>
              <a:t>Protected categories</a:t>
            </a:r>
          </a:p>
          <a:p>
            <a:pPr marL="633413" indent="-279400"/>
            <a:r>
              <a:rPr lang="en-US" dirty="0"/>
              <a:t>Disparate treatment</a:t>
            </a:r>
          </a:p>
          <a:p>
            <a:pPr marL="633413" indent="-279400"/>
            <a:r>
              <a:rPr lang="en-US" dirty="0"/>
              <a:t>Adverse impact</a:t>
            </a:r>
          </a:p>
          <a:p>
            <a:pPr marL="633413" indent="-279400"/>
            <a:r>
              <a:rPr lang="en-US" dirty="0"/>
              <a:t>Possible </a:t>
            </a:r>
            <a:r>
              <a:rPr lang="en-US" dirty="0" err="1"/>
              <a:t>defences</a:t>
            </a:r>
            <a:endParaRPr lang="en-US" dirty="0"/>
          </a:p>
          <a:p>
            <a:r>
              <a:rPr lang="en-US" dirty="0"/>
              <a:t> Diversity Management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two </a:t>
            </a:r>
            <a:r>
              <a:rPr lang="en-US" dirty="0"/>
              <a:t>a</a:t>
            </a:r>
            <a:r>
              <a:rPr lang="en-US"/>
              <a:t>genda</a:t>
            </a:r>
            <a:r>
              <a:rPr lang="en-US" dirty="0"/>
              <a:t>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What is ‘discrimination’?</a:t>
            </a:r>
          </a:p>
          <a:p>
            <a:pPr marL="354013" indent="-265113"/>
            <a:r>
              <a:rPr lang="en-US" dirty="0"/>
              <a:t>Unlawful discrimination occurs when employment decisions disadvantage members of a protected class/category. </a:t>
            </a:r>
          </a:p>
          <a:p>
            <a:pPr marL="354013" indent="-265113"/>
            <a:r>
              <a:rPr lang="en-US" dirty="0"/>
              <a:t>Examples of protected categories in WA include race, religious conviction, sex (including sexual harassment) and impairment.</a:t>
            </a:r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Protected categories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What is disparate treatment? </a:t>
            </a:r>
          </a:p>
          <a:p>
            <a:pPr marL="354013" indent="-265113"/>
            <a:r>
              <a:rPr lang="en-US" dirty="0"/>
              <a:t>As the book points out, many anti-discrimination claims are based on adverse impact (not disparate treatment). Why is this so?</a:t>
            </a:r>
          </a:p>
          <a:p>
            <a:pPr marL="354013" indent="-265113"/>
            <a:r>
              <a:rPr lang="en-US" dirty="0"/>
              <a:t>How do courts assess adverse impact?</a:t>
            </a:r>
          </a:p>
          <a:p>
            <a:pPr marL="811213" indent="-45720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Disparate treatment and adverse impact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Defending a claim of unlawful discrimination</a:t>
            </a:r>
          </a:p>
          <a:p>
            <a:pPr marL="633413" indent="-279400"/>
            <a:r>
              <a:rPr lang="en-US" dirty="0"/>
              <a:t>BFOQ</a:t>
            </a:r>
          </a:p>
          <a:p>
            <a:pPr marL="633413" indent="-279400"/>
            <a:r>
              <a:rPr lang="en-US" dirty="0"/>
              <a:t>Business necessity</a:t>
            </a:r>
          </a:p>
          <a:p>
            <a:pPr marL="633413" indent="-279400"/>
            <a:r>
              <a:rPr lang="en-US" dirty="0"/>
              <a:t>Reasonable accommodation</a:t>
            </a:r>
          </a:p>
          <a:p>
            <a:pPr marL="88900" indent="0">
              <a:buNone/>
            </a:pPr>
            <a:endParaRPr lang="en-US" dirty="0"/>
          </a:p>
          <a:p>
            <a:pPr marL="8890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Defenses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DM is not just about legal compliance. Instead, diversity is seen as a business asset. Why? </a:t>
            </a:r>
          </a:p>
          <a:p>
            <a:pPr marL="354013" indent="-265113"/>
            <a:r>
              <a:rPr lang="en-US" dirty="0"/>
              <a:t>The goal of DM is to capitalize on the value of diversity. How might this be done? What are the potential barriers?</a:t>
            </a:r>
          </a:p>
          <a:p>
            <a:pPr marL="354013" indent="-265113"/>
            <a:r>
              <a:rPr lang="en-US" dirty="0"/>
              <a:t>Affirmative action </a:t>
            </a:r>
            <a:r>
              <a:rPr lang="en-US"/>
              <a:t>and ‘reverse’ discrimination</a:t>
            </a:r>
            <a:endParaRPr lang="en-US" dirty="0"/>
          </a:p>
          <a:p>
            <a:pPr marL="8890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Diversity management</a:t>
            </a:r>
            <a:r>
              <a:rPr lang="en-US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05397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2753</TotalTime>
  <Words>215</Words>
  <Application>Microsoft Office PowerPoint</Application>
  <PresentationFormat>On-screen Show (4:3)</PresentationFormat>
  <Paragraphs>35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Lucida Sans Unicode</vt:lpstr>
      <vt:lpstr>Verdana</vt:lpstr>
      <vt:lpstr>Wingdings 2</vt:lpstr>
      <vt:lpstr>Wingdings 3</vt:lpstr>
      <vt:lpstr>Concourse</vt:lpstr>
      <vt:lpstr>MN210 Introduction to Human Resource Management</vt:lpstr>
      <vt:lpstr>Week two agenda   </vt:lpstr>
      <vt:lpstr>Protected categories </vt:lpstr>
      <vt:lpstr>Disparate treatment and adverse impact </vt:lpstr>
      <vt:lpstr>Defenses </vt:lpstr>
      <vt:lpstr>Diversity management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70</cp:revision>
  <dcterms:created xsi:type="dcterms:W3CDTF">2015-12-07T01:55:23Z</dcterms:created>
  <dcterms:modified xsi:type="dcterms:W3CDTF">2022-02-12T02:41:50Z</dcterms:modified>
</cp:coreProperties>
</file>