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27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01"/>
    <a:srgbClr val="482A06"/>
    <a:srgbClr val="163F3A"/>
    <a:srgbClr val="3C932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Objects="1">
      <p:cViewPr varScale="1">
        <p:scale>
          <a:sx n="108" d="100"/>
          <a:sy n="108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34F6F2-7D8D-4D99-B037-ED3CC9A90762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63E68A-8DB7-4D8C-89B9-9813D4DA6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49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E1173-7492-4C37-93B6-7A7C7FC1FC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4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1A11E-CA31-46F3-8D08-777E1193D07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7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D098B-1A38-492E-B33E-F14F838E5FD6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i="1">
                <a:solidFill>
                  <a:srgbClr val="FF0000"/>
                </a:solidFill>
              </a:rPr>
              <a:t>NOTE: The </a:t>
            </a:r>
            <a:r>
              <a:rPr lang="en-AU" b="1" i="1" dirty="0">
                <a:solidFill>
                  <a:srgbClr val="FF0000"/>
                </a:solidFill>
              </a:rPr>
              <a:t>remaining lectures/chapters focus on contributions under the behaviour science approach.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7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DBE37-6A60-4706-8321-81D0D99C1AE7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D75D3-FBA9-4C6A-917E-584BA1B94311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57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5270E-30D0-465E-B8B4-40EF2D8ACC30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10DCD-F0BF-45C9-840A-B3FE9450F94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7475A-65EF-4A16-A08C-B50FFE45A1BE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41F0C-FD09-456A-A839-C62D49B63BE2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4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40DF1-95D8-4F89-A071-8BE33B8D5A07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BDD21-8F74-476B-A44A-7FA7FAE8AFCD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5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5A663-637F-439E-8BC3-8ACE0BFE6492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934A7-1346-4E18-A4B6-F30A9FF89FC5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7D13E-7186-473F-B7D4-CEF0D55EA340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50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8288D0-0003-4C53-AB98-E6A0A23BF186}" type="datetimeFigureOut">
              <a:rPr lang="en-US" smtClean="0"/>
              <a:pPr>
                <a:defRPr/>
              </a:pPr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A3B533-8DB2-429A-96B8-F6D37C68C4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1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D402D4C-CA16-47EE-8242-F3E7D6ACAC5A}" type="datetimeFigureOut">
              <a:rPr lang="en-US" smtClean="0"/>
              <a:pPr>
                <a:defRPr/>
              </a:pPr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53067B-2EB6-41CE-AE31-C8519039F5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74"/>
            <a:ext cx="8229600" cy="884238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80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08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79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81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F61351-88A6-437E-812E-03A666DC2A52}" type="datetimeFigureOut">
              <a:rPr lang="en-US" smtClean="0"/>
              <a:pPr>
                <a:defRPr/>
              </a:pPr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20368B-4613-4BBB-9B7A-6A316FD2CA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76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5DE941-1122-44AF-8D0F-DDF228A3BC98}" type="datetimeFigureOut">
              <a:rPr lang="en-US" smtClean="0"/>
              <a:pPr>
                <a:defRPr/>
              </a:pPr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D873B8-68F1-43AF-A0BC-A2626E7F0F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12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2262009-6FD6-4BF5-912D-3DB64062A895}" type="datetimeFigureOut">
              <a:rPr lang="en-US" smtClean="0"/>
              <a:pPr>
                <a:defRPr/>
              </a:pPr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FEEBC1-0040-42C1-8EE9-330B1C951B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8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3CB498-B497-46C1-A7EC-D29B3C5F34DF}" type="datetimeFigureOut">
              <a:rPr lang="en-US" smtClean="0"/>
              <a:pPr>
                <a:defRPr/>
              </a:pPr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B8396D-2FE2-463A-A463-CF877096D9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17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0"/>
            <a:ext cx="800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SecondClick to edit Master title style</a:t>
            </a:r>
            <a:endParaRPr lang="en-US" altLang="en-US"/>
          </a:p>
          <a:p>
            <a:pPr lvl="1"/>
            <a:r>
              <a:rPr lang="en-AU" altLang="en-US"/>
              <a:t>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1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Administrative principles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/>
              <a:t>The third sub-field of classical perspective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Focused on </a:t>
            </a:r>
            <a:r>
              <a:rPr lang="en-AU" sz="2400" dirty="0">
                <a:solidFill>
                  <a:srgbClr val="00B050"/>
                </a:solidFill>
              </a:rPr>
              <a:t>total organisation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Major contributor: Henri Fayol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Developed 14 principles of management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Conceived of 5 ‘rules’ of management (Contd.)</a:t>
            </a:r>
          </a:p>
        </p:txBody>
      </p:sp>
    </p:spTree>
    <p:extLst>
      <p:ext uri="{BB962C8B-B14F-4D97-AF65-F5344CB8AC3E}">
        <p14:creationId xmlns:p14="http://schemas.microsoft.com/office/powerpoint/2010/main" val="396556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Administrative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Some of Fayol’s 14 principles influencing management thoughts and practices today include:</a:t>
            </a:r>
          </a:p>
          <a:p>
            <a:endParaRPr lang="en-NZ" sz="2400" dirty="0"/>
          </a:p>
          <a:p>
            <a:pPr lvl="1"/>
            <a:r>
              <a:rPr lang="en-NZ" sz="2400" dirty="0"/>
              <a:t>Unity of command</a:t>
            </a:r>
          </a:p>
          <a:p>
            <a:pPr lvl="1"/>
            <a:r>
              <a:rPr lang="en-NZ" sz="2400" dirty="0"/>
              <a:t>Division of work</a:t>
            </a:r>
          </a:p>
          <a:p>
            <a:pPr lvl="1"/>
            <a:r>
              <a:rPr lang="en-NZ" sz="2400" dirty="0"/>
              <a:t>Scalar chain</a:t>
            </a:r>
          </a:p>
          <a:p>
            <a:pPr lvl="1"/>
            <a:r>
              <a:rPr lang="en-NZ" sz="2400" dirty="0"/>
              <a:t>Unity of direction</a:t>
            </a:r>
          </a:p>
        </p:txBody>
      </p:sp>
    </p:spTree>
    <p:extLst>
      <p:ext uri="{BB962C8B-B14F-4D97-AF65-F5344CB8AC3E}">
        <p14:creationId xmlns:p14="http://schemas.microsoft.com/office/powerpoint/2010/main" val="213618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Humanistic perspective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Emphasised the importance of understanding </a:t>
            </a:r>
            <a:r>
              <a:rPr lang="en-AU" sz="2400" dirty="0">
                <a:solidFill>
                  <a:srgbClr val="00B050"/>
                </a:solidFill>
              </a:rPr>
              <a:t>human behaviours, needs and attitudes </a:t>
            </a:r>
            <a:r>
              <a:rPr lang="en-AU" sz="2400" dirty="0"/>
              <a:t>in the workplace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Early advocates:</a:t>
            </a:r>
          </a:p>
          <a:p>
            <a:pPr lvl="1"/>
            <a:r>
              <a:rPr lang="en-AU" sz="2400" dirty="0"/>
              <a:t>Mary Parker Follett</a:t>
            </a:r>
          </a:p>
          <a:p>
            <a:pPr lvl="1"/>
            <a:r>
              <a:rPr lang="en-AU" sz="2400" dirty="0"/>
              <a:t>Chester Barnard</a:t>
            </a:r>
          </a:p>
        </p:txBody>
      </p:sp>
    </p:spTree>
    <p:extLst>
      <p:ext uri="{BB962C8B-B14F-4D97-AF65-F5344CB8AC3E}">
        <p14:creationId xmlns:p14="http://schemas.microsoft.com/office/powerpoint/2010/main" val="106192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/>
              <a:t>Human relations movement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2400" dirty="0"/>
              <a:t>Suggests effective control comes from within individuals, not adherence to strict, authoritarian control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Early response to social pressure for enlightened treatment of workers</a:t>
            </a:r>
          </a:p>
          <a:p>
            <a:pPr eaLnBrk="1" hangingPunct="1"/>
            <a:endParaRPr lang="en-AU" sz="2400" dirty="0"/>
          </a:p>
          <a:p>
            <a:r>
              <a:rPr lang="en-AU" sz="2400" dirty="0"/>
              <a:t>Gained momentum from influence of the Hawthorne studies</a:t>
            </a:r>
          </a:p>
        </p:txBody>
      </p:sp>
    </p:spTree>
    <p:extLst>
      <p:ext uri="{BB962C8B-B14F-4D97-AF65-F5344CB8AC3E}">
        <p14:creationId xmlns:p14="http://schemas.microsoft.com/office/powerpoint/2010/main" val="320571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702"/>
            <a:ext cx="8229600" cy="884238"/>
          </a:xfrm>
        </p:spPr>
        <p:txBody>
          <a:bodyPr/>
          <a:lstStyle/>
          <a:p>
            <a:r>
              <a:rPr lang="en-NZ" dirty="0"/>
              <a:t>The Hawthorne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8001000" cy="4297363"/>
          </a:xfrm>
        </p:spPr>
        <p:txBody>
          <a:bodyPr>
            <a:normAutofit/>
          </a:bodyPr>
          <a:lstStyle/>
          <a:p>
            <a:r>
              <a:rPr lang="en-NZ" sz="2400" dirty="0"/>
              <a:t>Western Electric Company conducted a series of experiments to persuade businesses to increase lighting in work places</a:t>
            </a:r>
          </a:p>
          <a:p>
            <a:endParaRPr lang="en-NZ" sz="2400" dirty="0"/>
          </a:p>
          <a:p>
            <a:r>
              <a:rPr lang="en-NZ" sz="2400" dirty="0"/>
              <a:t>Hawthorne studies one of the most influential</a:t>
            </a:r>
          </a:p>
          <a:p>
            <a:endParaRPr lang="en-NZ" sz="2400" dirty="0"/>
          </a:p>
          <a:p>
            <a:r>
              <a:rPr lang="en-NZ" sz="2400" dirty="0"/>
              <a:t>Key figures: Elton Mayo and Fritz Roethlisberger</a:t>
            </a:r>
          </a:p>
          <a:p>
            <a:endParaRPr lang="en-NZ" sz="2400" dirty="0"/>
          </a:p>
          <a:p>
            <a:r>
              <a:rPr lang="en-NZ" sz="2400" dirty="0"/>
              <a:t>Highlighted positive link between humane treatment of workers and productivity</a:t>
            </a:r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96193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AU" dirty="0"/>
              <a:t>Human resources perspective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42525"/>
            <a:ext cx="8001000" cy="4297363"/>
          </a:xfrm>
        </p:spPr>
        <p:txBody>
          <a:bodyPr/>
          <a:lstStyle/>
          <a:p>
            <a:r>
              <a:rPr lang="en-NZ" sz="2400" dirty="0"/>
              <a:t>Further developed the idea of </a:t>
            </a:r>
            <a:r>
              <a:rPr lang="en-NZ" sz="2400" dirty="0">
                <a:solidFill>
                  <a:srgbClr val="00B050"/>
                </a:solidFill>
              </a:rPr>
              <a:t>considerate leadership and worker participation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Combines prescriptions for </a:t>
            </a:r>
            <a:r>
              <a:rPr lang="en-NZ" sz="2400" dirty="0">
                <a:solidFill>
                  <a:srgbClr val="00B050"/>
                </a:solidFill>
              </a:rPr>
              <a:t>job design and theories of motivation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Abraham Maslow</a:t>
            </a:r>
          </a:p>
          <a:p>
            <a:pPr lvl="1"/>
            <a:r>
              <a:rPr lang="en-NZ" sz="2400" dirty="0"/>
              <a:t>Hierarchy of needs</a:t>
            </a:r>
          </a:p>
          <a:p>
            <a:pPr lvl="1"/>
            <a:endParaRPr lang="en-NZ" sz="2400" dirty="0"/>
          </a:p>
          <a:p>
            <a:r>
              <a:rPr lang="en-NZ" sz="2400" dirty="0"/>
              <a:t>Douglas McGregor</a:t>
            </a:r>
          </a:p>
          <a:p>
            <a:pPr lvl="1"/>
            <a:r>
              <a:rPr lang="en-NZ" sz="2400" dirty="0"/>
              <a:t>Theory X and Theory Y</a:t>
            </a:r>
          </a:p>
        </p:txBody>
      </p:sp>
    </p:spTree>
    <p:extLst>
      <p:ext uri="{BB962C8B-B14F-4D97-AF65-F5344CB8AC3E}">
        <p14:creationId xmlns:p14="http://schemas.microsoft.com/office/powerpoint/2010/main" val="3131160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599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Theory X and Theory 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640960" cy="8842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AU" sz="2400" dirty="0"/>
              <a:t>Theories based on different underlying assumptions about human nature</a:t>
            </a:r>
          </a:p>
          <a:p>
            <a:pPr marL="0" indent="0" eaLnBrk="1" hangingPunct="1">
              <a:buNone/>
            </a:pP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8229600" cy="914400"/>
          </a:xfrm>
        </p:spPr>
        <p:txBody>
          <a:bodyPr/>
          <a:lstStyle/>
          <a:p>
            <a:pPr eaLnBrk="1" hangingPunct="1"/>
            <a:r>
              <a:rPr lang="en-AU" dirty="0"/>
              <a:t>The behavioural sciences approach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3060"/>
            <a:ext cx="7600950" cy="46863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AU" sz="2400" dirty="0"/>
              <a:t>Applies social science in an organisational context</a:t>
            </a:r>
          </a:p>
          <a:p>
            <a:pPr>
              <a:lnSpc>
                <a:spcPct val="85000"/>
              </a:lnSpc>
            </a:pPr>
            <a:endParaRPr lang="en-AU" sz="2400" dirty="0"/>
          </a:p>
          <a:p>
            <a:pPr eaLnBrk="1" hangingPunct="1">
              <a:lnSpc>
                <a:spcPct val="85000"/>
              </a:lnSpc>
            </a:pPr>
            <a:r>
              <a:rPr lang="en-AU" sz="2400" dirty="0"/>
              <a:t>Makes use of </a:t>
            </a:r>
            <a:r>
              <a:rPr lang="en-AU" sz="2400" dirty="0">
                <a:solidFill>
                  <a:srgbClr val="00B050"/>
                </a:solidFill>
              </a:rPr>
              <a:t>scientific methods </a:t>
            </a:r>
            <a:r>
              <a:rPr lang="en-AU" sz="2400" dirty="0"/>
              <a:t>drawn from different fields such as:</a:t>
            </a:r>
          </a:p>
          <a:p>
            <a:pPr eaLnBrk="1" hangingPunct="1">
              <a:lnSpc>
                <a:spcPct val="85000"/>
              </a:lnSpc>
            </a:pPr>
            <a:endParaRPr lang="en-AU" sz="2400" dirty="0"/>
          </a:p>
          <a:p>
            <a:pPr lvl="1" eaLnBrk="1" hangingPunct="1">
              <a:lnSpc>
                <a:spcPct val="85000"/>
              </a:lnSpc>
            </a:pPr>
            <a:r>
              <a:rPr lang="en-AU" sz="2400" dirty="0"/>
              <a:t>Sociology</a:t>
            </a:r>
          </a:p>
          <a:p>
            <a:pPr lvl="1" eaLnBrk="1" hangingPunct="1">
              <a:lnSpc>
                <a:spcPct val="85000"/>
              </a:lnSpc>
            </a:pPr>
            <a:r>
              <a:rPr lang="en-AU" sz="2400" dirty="0"/>
              <a:t>Economics</a:t>
            </a:r>
          </a:p>
          <a:p>
            <a:pPr lvl="1" eaLnBrk="1" hangingPunct="1">
              <a:lnSpc>
                <a:spcPct val="85000"/>
              </a:lnSpc>
            </a:pPr>
            <a:r>
              <a:rPr lang="en-AU" sz="2400" dirty="0"/>
              <a:t>Psychology</a:t>
            </a:r>
          </a:p>
          <a:p>
            <a:pPr lvl="1" eaLnBrk="1" hangingPunct="1">
              <a:lnSpc>
                <a:spcPct val="85000"/>
              </a:lnSpc>
              <a:buFontTx/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5335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066800"/>
          </a:xfrm>
        </p:spPr>
        <p:txBody>
          <a:bodyPr/>
          <a:lstStyle/>
          <a:p>
            <a:pPr eaLnBrk="1" hangingPunct="1"/>
            <a:r>
              <a:rPr lang="en-AU" dirty="0"/>
              <a:t>Management science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400" dirty="0"/>
              <a:t>Emerged after WWII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Draws on: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200" dirty="0"/>
              <a:t>The application of mathematics, statistics and other </a:t>
            </a:r>
            <a:r>
              <a:rPr lang="en-AU" sz="2200" dirty="0">
                <a:solidFill>
                  <a:srgbClr val="00B050"/>
                </a:solidFill>
              </a:rPr>
              <a:t>quantitative techniques </a:t>
            </a:r>
            <a:r>
              <a:rPr lang="en-AU" sz="2200" dirty="0"/>
              <a:t>to managerial problems</a:t>
            </a:r>
          </a:p>
          <a:p>
            <a:pPr lvl="1" eaLnBrk="1" hangingPunct="1">
              <a:lnSpc>
                <a:spcPct val="90000"/>
              </a:lnSpc>
            </a:pPr>
            <a:endParaRPr lang="en-AU" sz="2200" dirty="0"/>
          </a:p>
          <a:p>
            <a:pPr lvl="1" eaLnBrk="1" hangingPunct="1">
              <a:lnSpc>
                <a:spcPct val="90000"/>
              </a:lnSpc>
            </a:pPr>
            <a:r>
              <a:rPr lang="en-AU" sz="2200" dirty="0"/>
              <a:t>Operations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dirty="0"/>
              <a:t>Mathematical model building </a:t>
            </a:r>
          </a:p>
          <a:p>
            <a:pPr lvl="2" eaLnBrk="1" hangingPunct="1">
              <a:lnSpc>
                <a:spcPct val="90000"/>
              </a:lnSpc>
            </a:pPr>
            <a:endParaRPr lang="en-AU" sz="2200" dirty="0"/>
          </a:p>
          <a:p>
            <a:pPr lvl="1" eaLnBrk="1" hangingPunct="1">
              <a:lnSpc>
                <a:spcPct val="90000"/>
              </a:lnSpc>
            </a:pPr>
            <a:r>
              <a:rPr lang="en-AU" sz="2200" dirty="0"/>
              <a:t>Operations management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dirty="0"/>
              <a:t>Solve manufacturing problems</a:t>
            </a:r>
            <a:br>
              <a:rPr lang="en-AU" sz="2200" dirty="0"/>
            </a:br>
            <a:r>
              <a:rPr lang="en-AU" sz="2200" dirty="0"/>
              <a:t>(e.g. scheduling)</a:t>
            </a:r>
          </a:p>
        </p:txBody>
      </p:sp>
    </p:spTree>
    <p:extLst>
      <p:ext uri="{BB962C8B-B14F-4D97-AF65-F5344CB8AC3E}">
        <p14:creationId xmlns:p14="http://schemas.microsoft.com/office/powerpoint/2010/main" val="120427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AU" dirty="0"/>
              <a:t>Recent historical trends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dirty="0"/>
              <a:t>Systems thinking</a:t>
            </a:r>
          </a:p>
          <a:p>
            <a:pPr eaLnBrk="1" hangingPunct="1">
              <a:lnSpc>
                <a:spcPct val="90000"/>
              </a:lnSpc>
            </a:pPr>
            <a:endParaRPr lang="en-AU" sz="2800" dirty="0"/>
          </a:p>
          <a:p>
            <a:pPr eaLnBrk="1" hangingPunct="1">
              <a:lnSpc>
                <a:spcPct val="90000"/>
              </a:lnSpc>
            </a:pPr>
            <a:r>
              <a:rPr lang="en-AU" sz="2800" dirty="0"/>
              <a:t>Contingency view</a:t>
            </a:r>
          </a:p>
          <a:p>
            <a:pPr eaLnBrk="1" hangingPunct="1">
              <a:lnSpc>
                <a:spcPct val="90000"/>
              </a:lnSpc>
            </a:pPr>
            <a:endParaRPr lang="en-AU" sz="2800" dirty="0"/>
          </a:p>
          <a:p>
            <a:pPr eaLnBrk="1" hangingPunct="1">
              <a:lnSpc>
                <a:spcPct val="90000"/>
              </a:lnSpc>
            </a:pPr>
            <a:r>
              <a:rPr lang="en-AU" sz="2800" dirty="0"/>
              <a:t>Total quality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201003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AU" sz="4600" baseline="-25000" dirty="0"/>
              <a:t>Chapter</a:t>
            </a:r>
            <a:r>
              <a:rPr lang="en-AU" sz="4600" dirty="0"/>
              <a:t> </a:t>
            </a:r>
            <a:r>
              <a:rPr lang="en-AU" sz="4600" baseline="-25000" dirty="0"/>
              <a:t>2</a:t>
            </a:r>
            <a:endParaRPr lang="en-AU" sz="4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56992"/>
            <a:ext cx="6937849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Systems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An extension of the humanistic perspective that describes organisations as </a:t>
            </a:r>
            <a:r>
              <a:rPr lang="en-NZ" sz="2400" dirty="0">
                <a:solidFill>
                  <a:srgbClr val="00B050"/>
                </a:solidFill>
              </a:rPr>
              <a:t>open systems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Characterised by:</a:t>
            </a:r>
          </a:p>
          <a:p>
            <a:pPr lvl="1"/>
            <a:r>
              <a:rPr lang="en-NZ" sz="2400" dirty="0"/>
              <a:t>Entropy</a:t>
            </a:r>
          </a:p>
          <a:p>
            <a:pPr lvl="1"/>
            <a:r>
              <a:rPr lang="en-NZ" sz="2400" dirty="0"/>
              <a:t>Synergy </a:t>
            </a:r>
          </a:p>
          <a:p>
            <a:pPr lvl="1"/>
            <a:r>
              <a:rPr lang="en-NZ" sz="2400" dirty="0"/>
              <a:t>Sub-system interdependence</a:t>
            </a:r>
          </a:p>
        </p:txBody>
      </p:sp>
    </p:spTree>
    <p:extLst>
      <p:ext uri="{BB962C8B-B14F-4D97-AF65-F5344CB8AC3E}">
        <p14:creationId xmlns:p14="http://schemas.microsoft.com/office/powerpoint/2010/main" val="74160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r>
              <a:rPr lang="en-NZ" dirty="0"/>
              <a:t>Contingency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600" dirty="0"/>
              <a:t>What works in one situation may not work in another</a:t>
            </a:r>
          </a:p>
          <a:p>
            <a:endParaRPr lang="en-NZ" sz="2600" dirty="0"/>
          </a:p>
          <a:p>
            <a:r>
              <a:rPr lang="en-NZ" sz="2600" dirty="0"/>
              <a:t>Differs from classical perspective of universal concepts</a:t>
            </a:r>
          </a:p>
          <a:p>
            <a:pPr lvl="1"/>
            <a:r>
              <a:rPr lang="en-NZ" sz="2600" dirty="0"/>
              <a:t>Each case is unique</a:t>
            </a:r>
          </a:p>
        </p:txBody>
      </p:sp>
    </p:spTree>
    <p:extLst>
      <p:ext uri="{BB962C8B-B14F-4D97-AF65-F5344CB8AC3E}">
        <p14:creationId xmlns:p14="http://schemas.microsoft.com/office/powerpoint/2010/main" val="3260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/>
          <a:lstStyle/>
          <a:p>
            <a:r>
              <a:rPr lang="en-NZ" dirty="0"/>
              <a:t>The contingency view of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780928"/>
            <a:ext cx="9036497" cy="17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95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Total quality 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/>
              <a:t>A concept that focuses on managing the </a:t>
            </a:r>
            <a:r>
              <a:rPr lang="en-AU" sz="2400" dirty="0">
                <a:solidFill>
                  <a:srgbClr val="00B050"/>
                </a:solidFill>
              </a:rPr>
              <a:t>total organisation</a:t>
            </a:r>
            <a:r>
              <a:rPr lang="en-AU" sz="2400" dirty="0"/>
              <a:t> to deliver </a:t>
            </a:r>
            <a:r>
              <a:rPr lang="en-AU" sz="2400" dirty="0">
                <a:solidFill>
                  <a:srgbClr val="00B050"/>
                </a:solidFill>
              </a:rPr>
              <a:t>quality</a:t>
            </a:r>
            <a:r>
              <a:rPr lang="en-AU" sz="2400" dirty="0"/>
              <a:t> to customers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Four significant elements: 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 marL="838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 Employee involvement </a:t>
            </a:r>
          </a:p>
          <a:p>
            <a:pPr marL="838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 Focus on the customer</a:t>
            </a:r>
          </a:p>
          <a:p>
            <a:pPr marL="838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 Benchmarking</a:t>
            </a:r>
          </a:p>
          <a:p>
            <a:pPr marL="838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 Continuous improvement</a:t>
            </a:r>
          </a:p>
          <a:p>
            <a:pPr marL="0" indent="0" eaLnBrk="1" hangingPunct="1"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1017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AU" dirty="0"/>
              <a:t>THINKING FOR A CHANGING WORLD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/>
              <a:t>Much of management work dependent on technology</a:t>
            </a:r>
          </a:p>
          <a:p>
            <a:pPr marL="0" indent="0">
              <a:buNone/>
            </a:pPr>
            <a:endParaRPr lang="en-NZ" sz="2400" dirty="0"/>
          </a:p>
          <a:p>
            <a:pPr lvl="1"/>
            <a:r>
              <a:rPr lang="en-NZ" sz="2400" dirty="0"/>
              <a:t>Doing business in the virtual world: E-business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Requires </a:t>
            </a:r>
            <a:r>
              <a:rPr lang="en-NZ" sz="2400" dirty="0">
                <a:solidFill>
                  <a:srgbClr val="00B050"/>
                </a:solidFill>
              </a:rPr>
              <a:t>knowledge management</a:t>
            </a:r>
          </a:p>
          <a:p>
            <a:pPr lvl="1"/>
            <a:endParaRPr lang="en-NZ" sz="2400" dirty="0">
              <a:solidFill>
                <a:srgbClr val="00B050"/>
              </a:solidFill>
            </a:endParaRPr>
          </a:p>
          <a:p>
            <a:pPr lvl="1"/>
            <a:r>
              <a:rPr lang="en-NZ" sz="2400" dirty="0"/>
              <a:t>Use of social media to interact with customers, employees, shareholders, partners and other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97307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dirty="0"/>
              <a:t>Sustainable development and management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4496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AU" sz="2400" dirty="0"/>
              <a:t>Refers to the way in which organisations engage with and satisfy a wide variety of stakeholders</a:t>
            </a:r>
          </a:p>
          <a:p>
            <a:pPr marL="342900" lvl="1" indent="-342900">
              <a:buFont typeface="Arial"/>
              <a:buChar char="•"/>
            </a:pPr>
            <a:endParaRPr lang="en-AU" sz="2400" dirty="0"/>
          </a:p>
          <a:p>
            <a:pPr marL="342900" lvl="1" indent="-342900">
              <a:buFont typeface="Arial"/>
              <a:buChar char="•"/>
            </a:pPr>
            <a:r>
              <a:rPr lang="en-AU" sz="2400" dirty="0"/>
              <a:t>Profit-making not the only focus</a:t>
            </a:r>
          </a:p>
          <a:p>
            <a:pPr marL="742950" lvl="2" indent="-342900"/>
            <a:r>
              <a:rPr lang="en-AU" sz="2000" dirty="0"/>
              <a:t>Organisations need to pay more attention to safe-guarding finite resources and the physical environment</a:t>
            </a:r>
            <a:br>
              <a:rPr lang="en-AU" sz="2000" dirty="0"/>
            </a:br>
            <a:endParaRPr lang="en-AU" sz="2000" dirty="0"/>
          </a:p>
          <a:p>
            <a:pPr marL="342900" lvl="1" indent="-342900">
              <a:buFont typeface="Arial"/>
              <a:buChar char="•"/>
            </a:pPr>
            <a:r>
              <a:rPr lang="en-AU" sz="2400" dirty="0"/>
              <a:t>A different and more enlightened way of treating customers</a:t>
            </a:r>
          </a:p>
          <a:p>
            <a:pPr marL="342900" lvl="1" indent="-342900">
              <a:buFont typeface="Arial"/>
              <a:buChar char="•"/>
            </a:pPr>
            <a:endParaRPr lang="en-AU" sz="2400" dirty="0"/>
          </a:p>
          <a:p>
            <a:pPr marL="342900" lvl="1" indent="-342900">
              <a:buFont typeface="Arial"/>
              <a:buChar char="•"/>
            </a:pPr>
            <a:r>
              <a:rPr lang="en-AU" sz="2400" dirty="0"/>
              <a:t>Generally becoming more proactive in managing stakeholder relationships</a:t>
            </a:r>
          </a:p>
          <a:p>
            <a:pPr marL="0" lvl="1" indent="0">
              <a:buNone/>
            </a:pP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6313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Management and organisation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AU" sz="2400" dirty="0"/>
              <a:t>Understanding the historical foundation of management is useful for management education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AU" sz="2400" dirty="0"/>
          </a:p>
          <a:p>
            <a:pPr lvl="1">
              <a:lnSpc>
                <a:spcPct val="90000"/>
              </a:lnSpc>
              <a:defRPr/>
            </a:pPr>
            <a:r>
              <a:rPr lang="en-AU" sz="2400" dirty="0"/>
              <a:t>Managers learn from recognising and understanding past mistakes </a:t>
            </a:r>
          </a:p>
          <a:p>
            <a:pPr lvl="1">
              <a:lnSpc>
                <a:spcPct val="90000"/>
              </a:lnSpc>
              <a:defRPr/>
            </a:pPr>
            <a:endParaRPr lang="en-AU" sz="2400" dirty="0"/>
          </a:p>
          <a:p>
            <a:pPr lvl="1">
              <a:lnSpc>
                <a:spcPct val="90000"/>
              </a:lnSpc>
              <a:defRPr/>
            </a:pPr>
            <a:r>
              <a:rPr lang="en-AU" sz="2400" dirty="0"/>
              <a:t>Management practices and perspectives change overtime in response to environmental factors such as social, political and economic forces	</a:t>
            </a:r>
          </a:p>
        </p:txBody>
      </p:sp>
    </p:spTree>
    <p:extLst>
      <p:ext uri="{BB962C8B-B14F-4D97-AF65-F5344CB8AC3E}">
        <p14:creationId xmlns:p14="http://schemas.microsoft.com/office/powerpoint/2010/main" val="253430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8518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Management perspectives over time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412777"/>
            <a:ext cx="8801100" cy="648071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AU" sz="2400" dirty="0"/>
              <a:t>Significant management thoughts can be drawn on a timeline:</a:t>
            </a:r>
          </a:p>
          <a:p>
            <a:pPr marL="0" indent="0" eaLnBrk="1" hangingPunct="1">
              <a:buFontTx/>
              <a:buNone/>
            </a:pPr>
            <a:endParaRPr lang="en-AU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9144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1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8640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Classical perspective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28800"/>
            <a:ext cx="8001000" cy="4297363"/>
          </a:xfrm>
        </p:spPr>
        <p:txBody>
          <a:bodyPr/>
          <a:lstStyle/>
          <a:p>
            <a:pPr eaLnBrk="1" hangingPunct="1"/>
            <a:r>
              <a:rPr lang="en-AU" sz="2400" dirty="0"/>
              <a:t>Emerged during the 19</a:t>
            </a:r>
            <a:r>
              <a:rPr lang="en-AU" sz="2400" baseline="30000" dirty="0"/>
              <a:t>th</a:t>
            </a:r>
            <a:r>
              <a:rPr lang="en-AU" sz="2400" dirty="0"/>
              <a:t> and early 20</a:t>
            </a:r>
            <a:r>
              <a:rPr lang="en-AU" sz="2400" baseline="30000" dirty="0"/>
              <a:t>th</a:t>
            </a:r>
            <a:r>
              <a:rPr lang="en-AU" sz="2400" dirty="0"/>
              <a:t> centuries as a response to new problems arising from industrialisation (environmental forces)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Has three (3) sub-fields:</a:t>
            </a:r>
          </a:p>
          <a:p>
            <a:pPr lvl="1"/>
            <a:r>
              <a:rPr lang="en-AU" sz="2400" dirty="0">
                <a:solidFill>
                  <a:srgbClr val="00B050"/>
                </a:solidFill>
              </a:rPr>
              <a:t>Scientific</a:t>
            </a:r>
            <a:r>
              <a:rPr lang="en-AU" sz="2400" dirty="0"/>
              <a:t> management</a:t>
            </a:r>
          </a:p>
          <a:p>
            <a:pPr lvl="1"/>
            <a:r>
              <a:rPr lang="en-AU" sz="2400" dirty="0">
                <a:solidFill>
                  <a:srgbClr val="00B050"/>
                </a:solidFill>
              </a:rPr>
              <a:t>Bureaucratic</a:t>
            </a:r>
            <a:r>
              <a:rPr lang="en-AU" sz="2400" dirty="0"/>
              <a:t> organisations</a:t>
            </a:r>
          </a:p>
          <a:p>
            <a:pPr lvl="1"/>
            <a:r>
              <a:rPr lang="en-AU" sz="2400" dirty="0">
                <a:solidFill>
                  <a:srgbClr val="00B050"/>
                </a:solidFill>
              </a:rPr>
              <a:t>Administrative</a:t>
            </a:r>
            <a:r>
              <a:rPr lang="en-AU" sz="2400" dirty="0"/>
              <a:t> principles</a:t>
            </a:r>
          </a:p>
          <a:p>
            <a:pPr eaLnBrk="1" hangingPunct="1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3706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88776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3200" dirty="0"/>
              <a:t>Scientific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760"/>
            <a:ext cx="7458075" cy="5160615"/>
          </a:xfrm>
        </p:spPr>
        <p:txBody>
          <a:bodyPr>
            <a:normAutofit/>
          </a:bodyPr>
          <a:lstStyle/>
          <a:p>
            <a:pPr>
              <a:lnSpc>
                <a:spcPct val="78000"/>
              </a:lnSpc>
            </a:pPr>
            <a:r>
              <a:rPr lang="en-AU" sz="2400" dirty="0"/>
              <a:t>A sub-field of classical perspective</a:t>
            </a:r>
          </a:p>
          <a:p>
            <a:pPr>
              <a:lnSpc>
                <a:spcPct val="78000"/>
              </a:lnSpc>
            </a:pPr>
            <a:endParaRPr lang="en-AU" sz="2400" dirty="0"/>
          </a:p>
          <a:p>
            <a:pPr>
              <a:lnSpc>
                <a:spcPct val="78000"/>
              </a:lnSpc>
            </a:pPr>
            <a:r>
              <a:rPr lang="en-AU" sz="2400" dirty="0"/>
              <a:t>Key figure: F.W. Taylor (Father of scientific management)</a:t>
            </a:r>
          </a:p>
          <a:p>
            <a:pPr>
              <a:lnSpc>
                <a:spcPct val="78000"/>
              </a:lnSpc>
            </a:pPr>
            <a:endParaRPr lang="en-AU" sz="2400" dirty="0"/>
          </a:p>
          <a:p>
            <a:pPr>
              <a:lnSpc>
                <a:spcPct val="78000"/>
              </a:lnSpc>
            </a:pPr>
            <a:r>
              <a:rPr lang="en-AU" sz="2400" dirty="0"/>
              <a:t>Other key influencers include:</a:t>
            </a:r>
          </a:p>
          <a:p>
            <a:pPr lvl="1">
              <a:lnSpc>
                <a:spcPct val="78000"/>
              </a:lnSpc>
            </a:pPr>
            <a:r>
              <a:rPr lang="en-AU" sz="2400" dirty="0"/>
              <a:t>Henry Gantt: Gantt chart</a:t>
            </a:r>
          </a:p>
          <a:p>
            <a:pPr lvl="1">
              <a:lnSpc>
                <a:spcPct val="78000"/>
              </a:lnSpc>
            </a:pPr>
            <a:r>
              <a:rPr lang="en-AU" sz="2400" dirty="0"/>
              <a:t>Frank B. &amp; Lillian M. Gilbreth: time and motion studies</a:t>
            </a:r>
          </a:p>
          <a:p>
            <a:pPr lvl="1">
              <a:lnSpc>
                <a:spcPct val="78000"/>
              </a:lnSpc>
            </a:pPr>
            <a:endParaRPr lang="en-AU" sz="2400" dirty="0"/>
          </a:p>
          <a:p>
            <a:pPr>
              <a:lnSpc>
                <a:spcPct val="78000"/>
              </a:lnSpc>
            </a:pPr>
            <a:r>
              <a:rPr lang="en-AU" sz="2400" dirty="0"/>
              <a:t>Focus: improving </a:t>
            </a:r>
            <a:r>
              <a:rPr lang="en-AU" sz="2400" dirty="0">
                <a:solidFill>
                  <a:srgbClr val="00B050"/>
                </a:solidFill>
              </a:rPr>
              <a:t>efficiency  and labour productivity</a:t>
            </a:r>
          </a:p>
          <a:p>
            <a:pPr marL="0" indent="0">
              <a:lnSpc>
                <a:spcPct val="78000"/>
              </a:lnSpc>
              <a:buNone/>
            </a:pPr>
            <a:r>
              <a:rPr lang="en-AU" sz="2400" dirty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78000"/>
              </a:lnSpc>
            </a:pPr>
            <a:r>
              <a:rPr lang="en-AU" sz="2400" dirty="0"/>
              <a:t>Scientifically study each job/task to determine the ‘one best way’ to do the work</a:t>
            </a:r>
          </a:p>
        </p:txBody>
      </p:sp>
    </p:spTree>
    <p:extLst>
      <p:ext uri="{BB962C8B-B14F-4D97-AF65-F5344CB8AC3E}">
        <p14:creationId xmlns:p14="http://schemas.microsoft.com/office/powerpoint/2010/main" val="163104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94"/>
            <a:ext cx="8229600" cy="884238"/>
          </a:xfrm>
        </p:spPr>
        <p:txBody>
          <a:bodyPr/>
          <a:lstStyle/>
          <a:p>
            <a:r>
              <a:rPr lang="en-NZ" dirty="0"/>
              <a:t>Scientific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4"/>
            <a:ext cx="8001000" cy="4297363"/>
          </a:xfrm>
        </p:spPr>
        <p:txBody>
          <a:bodyPr/>
          <a:lstStyle/>
          <a:p>
            <a:pPr>
              <a:lnSpc>
                <a:spcPct val="78000"/>
              </a:lnSpc>
            </a:pPr>
            <a:r>
              <a:rPr lang="en-AU" sz="2400" b="1" dirty="0"/>
              <a:t>Key principles:</a:t>
            </a:r>
          </a:p>
          <a:p>
            <a:pPr lvl="1">
              <a:lnSpc>
                <a:spcPct val="78000"/>
              </a:lnSpc>
            </a:pPr>
            <a:r>
              <a:rPr lang="en-AU" sz="2400" dirty="0"/>
              <a:t>Develop standard method for performing each job</a:t>
            </a:r>
          </a:p>
          <a:p>
            <a:pPr lvl="1">
              <a:lnSpc>
                <a:spcPct val="78000"/>
              </a:lnSpc>
            </a:pPr>
            <a:r>
              <a:rPr lang="en-AU" sz="2400" dirty="0"/>
              <a:t>Select and train workers</a:t>
            </a:r>
          </a:p>
          <a:p>
            <a:pPr lvl="1">
              <a:lnSpc>
                <a:spcPct val="78000"/>
              </a:lnSpc>
            </a:pPr>
            <a:r>
              <a:rPr lang="en-AU" sz="2400" dirty="0"/>
              <a:t>Support workers (careful planning)</a:t>
            </a:r>
          </a:p>
          <a:p>
            <a:pPr lvl="1">
              <a:lnSpc>
                <a:spcPct val="78000"/>
              </a:lnSpc>
            </a:pPr>
            <a:r>
              <a:rPr lang="en-AU" sz="2400" dirty="0"/>
              <a:t>Provide incentives (wage</a:t>
            </a:r>
            <a:r>
              <a:rPr lang="en-NZ" sz="2400" dirty="0"/>
              <a:t>s)</a:t>
            </a:r>
          </a:p>
          <a:p>
            <a:pPr lvl="1">
              <a:lnSpc>
                <a:spcPct val="78000"/>
              </a:lnSpc>
            </a:pPr>
            <a:endParaRPr lang="en-AU" sz="2400" dirty="0"/>
          </a:p>
          <a:p>
            <a:pPr>
              <a:lnSpc>
                <a:spcPct val="78000"/>
              </a:lnSpc>
            </a:pPr>
            <a:r>
              <a:rPr lang="en-AU" sz="2400" dirty="0"/>
              <a:t>Scientific management ideas in use today:</a:t>
            </a:r>
          </a:p>
          <a:p>
            <a:pPr lvl="1">
              <a:lnSpc>
                <a:spcPct val="78000"/>
              </a:lnSpc>
            </a:pPr>
            <a:r>
              <a:rPr lang="en-AU" sz="2200" dirty="0"/>
              <a:t>Standardised work methods</a:t>
            </a:r>
          </a:p>
          <a:p>
            <a:pPr lvl="2">
              <a:lnSpc>
                <a:spcPct val="78000"/>
              </a:lnSpc>
            </a:pPr>
            <a:r>
              <a:rPr lang="en-AU" sz="2200" dirty="0"/>
              <a:t>Retail industry: re-engineering</a:t>
            </a:r>
          </a:p>
          <a:p>
            <a:pPr lvl="2">
              <a:lnSpc>
                <a:spcPct val="78000"/>
              </a:lnSpc>
            </a:pPr>
            <a:r>
              <a:rPr lang="en-AU" sz="2200" dirty="0"/>
              <a:t>Use of technology to create efficiency and standardised products/processes</a:t>
            </a:r>
          </a:p>
          <a:p>
            <a:pPr marL="457200" lvl="1" indent="0">
              <a:lnSpc>
                <a:spcPct val="78000"/>
              </a:lnSpc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7142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Bureaucratic organisations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71612"/>
            <a:ext cx="8134350" cy="45243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Another sub-field of classical perspective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Originated by Max Weber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Focused on:</a:t>
            </a:r>
          </a:p>
          <a:p>
            <a:pPr marL="857250" lvl="1"/>
            <a:r>
              <a:rPr lang="en-AU" sz="2400" dirty="0">
                <a:solidFill>
                  <a:srgbClr val="00B050"/>
                </a:solidFill>
              </a:rPr>
              <a:t>Rational authority</a:t>
            </a:r>
            <a:r>
              <a:rPr lang="en-AU" sz="2400" dirty="0"/>
              <a:t> and </a:t>
            </a:r>
            <a:r>
              <a:rPr lang="en-AU" sz="2400" dirty="0">
                <a:solidFill>
                  <a:srgbClr val="00B050"/>
                </a:solidFill>
              </a:rPr>
              <a:t>formal structure</a:t>
            </a:r>
          </a:p>
          <a:p>
            <a:pPr marL="857250" lvl="1"/>
            <a:r>
              <a:rPr lang="en-AU" sz="2400" dirty="0"/>
              <a:t>Employee selection and advancement based on merit rather than ‘who you know’</a:t>
            </a:r>
          </a:p>
          <a:p>
            <a:pPr marL="857250" lvl="1"/>
            <a:r>
              <a:rPr lang="en-AU" sz="2400" dirty="0"/>
              <a:t>Rules and written records </a:t>
            </a:r>
          </a:p>
          <a:p>
            <a:pPr marL="857250" lvl="1"/>
            <a:r>
              <a:rPr lang="en-AU" sz="2400" dirty="0"/>
              <a:t>Authority based on position/legal power </a:t>
            </a:r>
          </a:p>
        </p:txBody>
      </p:sp>
    </p:spTree>
    <p:extLst>
      <p:ext uri="{BB962C8B-B14F-4D97-AF65-F5344CB8AC3E}">
        <p14:creationId xmlns:p14="http://schemas.microsoft.com/office/powerpoint/2010/main" val="339662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/>
            <a:r>
              <a:rPr lang="en-AU" dirty="0"/>
              <a:t>The ‘ideal’ bureaucracy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44" y="1052736"/>
            <a:ext cx="7128792" cy="51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4382"/>
      </p:ext>
    </p:extLst>
  </p:cSld>
  <p:clrMapOvr>
    <a:masterClrMapping/>
  </p:clrMapOvr>
</p:sld>
</file>

<file path=ppt/theme/theme1.xml><?xml version="1.0" encoding="utf-8"?>
<a:theme xmlns:a="http://schemas.openxmlformats.org/drawingml/2006/main" name="PPT_Samson Man_88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PPT_Samson Man_88412</Template>
  <TotalTime>559</TotalTime>
  <Words>764</Words>
  <Application>Microsoft Macintosh PowerPoint</Application>
  <PresentationFormat>On-screen Show (4:3)</PresentationFormat>
  <Paragraphs>174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PPT_Samson Man_88412</vt:lpstr>
      <vt:lpstr>PowerPoint Presentation</vt:lpstr>
      <vt:lpstr>PowerPoint Presentation</vt:lpstr>
      <vt:lpstr>Management and organisation</vt:lpstr>
      <vt:lpstr>Management perspectives over time</vt:lpstr>
      <vt:lpstr>Classical perspective</vt:lpstr>
      <vt:lpstr>Scientific management</vt:lpstr>
      <vt:lpstr>Scientific management</vt:lpstr>
      <vt:lpstr>Bureaucratic organisations</vt:lpstr>
      <vt:lpstr>The ‘ideal’ bureaucracy</vt:lpstr>
      <vt:lpstr>Administrative principles</vt:lpstr>
      <vt:lpstr>Administrative principles</vt:lpstr>
      <vt:lpstr>Humanistic perspective</vt:lpstr>
      <vt:lpstr>Human relations movement</vt:lpstr>
      <vt:lpstr>The Hawthorne studies</vt:lpstr>
      <vt:lpstr>Human resources perspective</vt:lpstr>
      <vt:lpstr>Theory X and Theory Y</vt:lpstr>
      <vt:lpstr>The behavioural sciences approach</vt:lpstr>
      <vt:lpstr>Management science</vt:lpstr>
      <vt:lpstr>Recent historical trends</vt:lpstr>
      <vt:lpstr>Systems thinking</vt:lpstr>
      <vt:lpstr>Contingency view</vt:lpstr>
      <vt:lpstr>The contingency view of management</vt:lpstr>
      <vt:lpstr>Total quality management</vt:lpstr>
      <vt:lpstr>THINKING FOR A CHANGING WORLD</vt:lpstr>
      <vt:lpstr>Sustainable development and management thinking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Andrea Tokaji</cp:lastModifiedBy>
  <cp:revision>63</cp:revision>
  <dcterms:created xsi:type="dcterms:W3CDTF">2012-01-25T00:12:06Z</dcterms:created>
  <dcterms:modified xsi:type="dcterms:W3CDTF">2020-01-28T02:11:31Z</dcterms:modified>
</cp:coreProperties>
</file>