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94" r:id="rId4"/>
    <p:sldId id="262" r:id="rId5"/>
    <p:sldId id="295" r:id="rId6"/>
    <p:sldId id="310" r:id="rId7"/>
    <p:sldId id="263" r:id="rId8"/>
    <p:sldId id="264" r:id="rId9"/>
    <p:sldId id="265" r:id="rId10"/>
    <p:sldId id="266" r:id="rId11"/>
    <p:sldId id="267" r:id="rId12"/>
    <p:sldId id="296" r:id="rId13"/>
    <p:sldId id="268" r:id="rId14"/>
    <p:sldId id="297" r:id="rId15"/>
    <p:sldId id="298" r:id="rId16"/>
    <p:sldId id="299" r:id="rId17"/>
    <p:sldId id="300" r:id="rId18"/>
    <p:sldId id="307" r:id="rId19"/>
    <p:sldId id="308" r:id="rId20"/>
    <p:sldId id="277" r:id="rId21"/>
    <p:sldId id="302" r:id="rId22"/>
    <p:sldId id="303" r:id="rId23"/>
    <p:sldId id="304" r:id="rId24"/>
    <p:sldId id="305" r:id="rId25"/>
    <p:sldId id="306" r:id="rId26"/>
    <p:sldId id="290" r:id="rId27"/>
    <p:sldId id="309" r:id="rId28"/>
    <p:sldId id="29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Objects="1" showGuides="1"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ADAC-533F-4A4F-9CDD-4D62CFE4E246}" type="datetimeFigureOut">
              <a:rPr lang="en-AU" smtClean="0"/>
              <a:pPr/>
              <a:t>17/2/20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BDF92-D210-4825-B2E4-DB17D2E344C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0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1CA5-6CF1-4B1C-9AB9-6BDD9062C516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2B9B0-8C7D-44C8-8769-B978C8CBBE77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99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7B689-ACEC-4534-ABD3-3D7D4329C16B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05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8E3DF-7673-41BC-868A-A7EF6376629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DA1D4-B96F-4149-B827-36DF89F9357D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87977-1FA2-4BD0-9158-044ADA077F1B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BA53D-13AE-4823-9A4B-3F0F244ABC4D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94EBF-D3C0-4F84-8786-28E2C53DA4E6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90155-FF3C-4549-B94F-2B8223A87A84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09080-E27B-4A25-9704-58181FCCFC9C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048E4-23C2-49B3-B3B4-ABEF540B2B91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62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74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0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42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4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Moral rights approach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84785"/>
            <a:ext cx="8001000" cy="4032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The ethical concept that moral decisions are those that best maintain the </a:t>
            </a:r>
            <a:r>
              <a:rPr lang="en-AU" sz="2400" dirty="0">
                <a:solidFill>
                  <a:srgbClr val="00B050"/>
                </a:solidFill>
              </a:rPr>
              <a:t>rights</a:t>
            </a:r>
            <a:r>
              <a:rPr lang="en-AU" sz="2400" dirty="0"/>
              <a:t> of those people affected by them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People have </a:t>
            </a:r>
            <a:r>
              <a:rPr lang="en-AU" sz="2400" dirty="0">
                <a:solidFill>
                  <a:srgbClr val="00B050"/>
                </a:solidFill>
              </a:rPr>
              <a:t>fundamental</a:t>
            </a:r>
            <a:r>
              <a:rPr lang="en-AU" sz="2400" dirty="0"/>
              <a:t> rights and liberties that cannot be taken away such as: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The right to free consent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The right to freedom speech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529" y="102877"/>
            <a:ext cx="820668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Justice approach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92931" y="1484784"/>
            <a:ext cx="7958138" cy="4442247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AU" sz="2400" dirty="0"/>
              <a:t>The ethical concept that moral decisions must be based on standards of equity, fairness and impartiality</a:t>
            </a:r>
          </a:p>
          <a:p>
            <a:pPr eaLnBrk="1" hangingPunct="1">
              <a:buFont typeface="Arial" pitchFamily="34" charset="0"/>
              <a:buChar char="•"/>
            </a:pPr>
            <a:endParaRPr lang="en-AU" sz="2400" dirty="0"/>
          </a:p>
          <a:p>
            <a:r>
              <a:rPr lang="en-AU" sz="2400" dirty="0"/>
              <a:t>Concepts of:</a:t>
            </a:r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Distributive justice: </a:t>
            </a:r>
            <a:r>
              <a:rPr lang="en-AU" sz="2400" dirty="0"/>
              <a:t>Different treatment of people not be based on arbitrary characteristics</a:t>
            </a:r>
          </a:p>
          <a:p>
            <a:pPr lvl="1"/>
            <a:endParaRPr lang="en-AU" sz="2400" dirty="0"/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Procedural justice: </a:t>
            </a:r>
            <a:r>
              <a:rPr lang="en-AU" sz="2400" dirty="0"/>
              <a:t>Requires rules be administered fairly</a:t>
            </a:r>
          </a:p>
          <a:p>
            <a:pPr lvl="1"/>
            <a:endParaRPr lang="en-AU" sz="2400" dirty="0"/>
          </a:p>
          <a:p>
            <a:pPr lvl="1"/>
            <a:r>
              <a:rPr lang="en-AU" sz="2400" dirty="0">
                <a:solidFill>
                  <a:srgbClr val="00B050"/>
                </a:solidFill>
              </a:rPr>
              <a:t>Compensatory justice: </a:t>
            </a:r>
            <a:r>
              <a:rPr lang="en-AU" sz="2400" dirty="0"/>
              <a:t>Compensation for the cost of their injuries by the party responsible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/>
          <a:lstStyle/>
          <a:p>
            <a:r>
              <a:rPr lang="en-NZ" dirty="0"/>
              <a:t>Practical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Decisions based on prevailing standards of the profession and larger society, taking the interests of all stakeholders into account</a:t>
            </a:r>
          </a:p>
          <a:p>
            <a:endParaRPr lang="en-NZ" sz="2400" dirty="0"/>
          </a:p>
          <a:p>
            <a:r>
              <a:rPr lang="en-NZ" sz="2400" dirty="0"/>
              <a:t>Side-steps the question of right, good or just</a:t>
            </a:r>
          </a:p>
        </p:txBody>
      </p:sp>
    </p:spTree>
    <p:extLst>
      <p:ext uri="{BB962C8B-B14F-4D97-AF65-F5344CB8AC3E}">
        <p14:creationId xmlns:p14="http://schemas.microsoft.com/office/powerpoint/2010/main" val="234070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" y="129381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The individual manager and ethical choices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752"/>
            <a:ext cx="7815263" cy="508974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AU" dirty="0"/>
              <a:t>Influenced by several factors</a:t>
            </a:r>
          </a:p>
          <a:p>
            <a:pPr eaLnBrk="1" hangingPunct="1"/>
            <a:r>
              <a:rPr lang="en-AU" dirty="0"/>
              <a:t>One model suggests levels of moral development:</a:t>
            </a:r>
          </a:p>
          <a:p>
            <a:pPr eaLnBrk="1" hangingPunct="1"/>
            <a:endParaRPr lang="en-AU" dirty="0"/>
          </a:p>
          <a:p>
            <a:pPr lvl="1" eaLnBrk="1" hangingPunct="1"/>
            <a:r>
              <a:rPr lang="en-AU" sz="2200" u="sng" dirty="0"/>
              <a:t>Pre-conventional</a:t>
            </a:r>
          </a:p>
          <a:p>
            <a:pPr lvl="2" eaLnBrk="1" hangingPunct="1"/>
            <a:r>
              <a:rPr lang="en-AU" sz="2200" dirty="0"/>
              <a:t>Follows rules to avoid punishment, acts in own interests and obedience for its own sake </a:t>
            </a:r>
          </a:p>
          <a:p>
            <a:pPr lvl="2" eaLnBrk="1" hangingPunct="1"/>
            <a:endParaRPr lang="en-AU" sz="2200" dirty="0"/>
          </a:p>
          <a:p>
            <a:pPr lvl="1" eaLnBrk="1" hangingPunct="1"/>
            <a:r>
              <a:rPr lang="en-AU" sz="2200" u="sng" dirty="0"/>
              <a:t>Conventional</a:t>
            </a:r>
          </a:p>
          <a:p>
            <a:pPr lvl="2" eaLnBrk="1" hangingPunct="1"/>
            <a:r>
              <a:rPr lang="en-AU" sz="2200" dirty="0"/>
              <a:t>Lives up to expectations of others, fulfils duties and obligations of social system and upholds laws</a:t>
            </a:r>
          </a:p>
          <a:p>
            <a:pPr lvl="2" eaLnBrk="1" hangingPunct="1"/>
            <a:endParaRPr lang="en-AU" sz="2200" dirty="0"/>
          </a:p>
          <a:p>
            <a:pPr lvl="1" eaLnBrk="1" hangingPunct="1"/>
            <a:r>
              <a:rPr lang="en-AU" sz="2200" u="sng" dirty="0"/>
              <a:t>Post-conventional</a:t>
            </a:r>
          </a:p>
          <a:p>
            <a:pPr lvl="2" eaLnBrk="1" hangingPunct="1"/>
            <a:r>
              <a:rPr lang="en-AU" sz="2200" dirty="0"/>
              <a:t>Follows self-chosen principles of justice and right, aware of differences and balances concern for individual with concern for common good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10800000">
            <a:off x="293881" y="2996952"/>
            <a:ext cx="503735" cy="3024336"/>
          </a:xfrm>
          <a:prstGeom prst="upArrow">
            <a:avLst>
              <a:gd name="adj1" fmla="val 50000"/>
              <a:gd name="adj2" fmla="val 117401"/>
            </a:avLst>
          </a:prstGeom>
          <a:solidFill>
            <a:srgbClr val="BA1E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884238"/>
          </a:xfrm>
        </p:spPr>
        <p:txBody>
          <a:bodyPr/>
          <a:lstStyle/>
          <a:p>
            <a:r>
              <a:rPr lang="en-NZ" dirty="0"/>
              <a:t>Three levels of personal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844824"/>
            <a:ext cx="97663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WHAT IS Corporate social responsibility?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>
                <a:solidFill>
                  <a:srgbClr val="00B050"/>
                </a:solidFill>
              </a:rPr>
              <a:t>CSR</a:t>
            </a:r>
            <a:r>
              <a:rPr lang="en-NZ" sz="2400" dirty="0"/>
              <a:t>: the obligation of organisation management to make decisions and take actions that will enhance the welfare and interests of society as well as the organisation</a:t>
            </a:r>
          </a:p>
          <a:p>
            <a:endParaRPr lang="en-NZ" sz="2400" dirty="0"/>
          </a:p>
          <a:p>
            <a:r>
              <a:rPr lang="en-NZ" sz="2400" dirty="0"/>
              <a:t>View organisation as having internal and external stakeholders</a:t>
            </a:r>
          </a:p>
          <a:p>
            <a:endParaRPr lang="en-NZ" sz="2400" dirty="0"/>
          </a:p>
          <a:p>
            <a:r>
              <a:rPr lang="en-NZ" sz="2400" dirty="0"/>
              <a:t>Careful balancing of stakeholder needs</a:t>
            </a:r>
          </a:p>
        </p:txBody>
      </p:sp>
    </p:spTree>
    <p:extLst>
      <p:ext uri="{BB962C8B-B14F-4D97-AF65-F5344CB8AC3E}">
        <p14:creationId xmlns:p14="http://schemas.microsoft.com/office/powerpoint/2010/main" val="146864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Organisational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Refers to individuals and groups that have a stake in the organisation’s performance</a:t>
            </a:r>
          </a:p>
          <a:p>
            <a:endParaRPr lang="en-NZ" sz="2800" dirty="0"/>
          </a:p>
          <a:p>
            <a:r>
              <a:rPr lang="en-NZ" sz="2800" dirty="0"/>
              <a:t>Organisations can use </a:t>
            </a:r>
            <a:r>
              <a:rPr lang="en-NZ" sz="2800" dirty="0">
                <a:solidFill>
                  <a:srgbClr val="00B050"/>
                </a:solidFill>
              </a:rPr>
              <a:t>stakeholder mapping </a:t>
            </a:r>
            <a:r>
              <a:rPr lang="en-NZ" sz="2800" dirty="0"/>
              <a:t>to identity stakeholders’ needs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3192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green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>
                <a:solidFill>
                  <a:srgbClr val="00B050"/>
                </a:solidFill>
              </a:rPr>
              <a:t>Going green </a:t>
            </a:r>
            <a:r>
              <a:rPr lang="en-NZ" sz="2400" dirty="0"/>
              <a:t>is a new business imperative</a:t>
            </a:r>
          </a:p>
          <a:p>
            <a:endParaRPr lang="en-NZ" sz="2400" dirty="0"/>
          </a:p>
          <a:p>
            <a:r>
              <a:rPr lang="en-NZ" sz="2400" dirty="0"/>
              <a:t>Economic development that generates wealth and meets the needs of the current population while preserving the environment for the needs of future generations contributes to sustainability</a:t>
            </a:r>
          </a:p>
          <a:p>
            <a:endParaRPr lang="en-NZ" sz="2400" dirty="0"/>
          </a:p>
          <a:p>
            <a:r>
              <a:rPr lang="en-NZ" sz="2400" dirty="0"/>
              <a:t>Many companies have embraced triple bottom line</a:t>
            </a:r>
          </a:p>
        </p:txBody>
      </p:sp>
    </p:spTree>
    <p:extLst>
      <p:ext uri="{BB962C8B-B14F-4D97-AF65-F5344CB8AC3E}">
        <p14:creationId xmlns:p14="http://schemas.microsoft.com/office/powerpoint/2010/main" val="273108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45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Evaluating corporate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One model suggests using several criteria including: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/>
              <a:t>Economic responsibility</a:t>
            </a:r>
          </a:p>
          <a:p>
            <a:endParaRPr lang="en-NZ" sz="2400" dirty="0"/>
          </a:p>
          <a:p>
            <a:r>
              <a:rPr lang="en-NZ" sz="2400" dirty="0"/>
              <a:t>Legal responsibility</a:t>
            </a:r>
          </a:p>
          <a:p>
            <a:endParaRPr lang="en-NZ" sz="2400" dirty="0"/>
          </a:p>
          <a:p>
            <a:r>
              <a:rPr lang="en-NZ" sz="2400" dirty="0"/>
              <a:t>Ethical responsibility</a:t>
            </a:r>
          </a:p>
          <a:p>
            <a:endParaRPr lang="en-NZ" sz="2400" dirty="0"/>
          </a:p>
          <a:p>
            <a:r>
              <a:rPr lang="en-NZ" sz="2400" dirty="0"/>
              <a:t>Discretionary responsibility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50741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Criteria of corporate social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66" y="1181100"/>
            <a:ext cx="9302865" cy="49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6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/>
              <a:t>Ethics, social responsibility and sustainable development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234888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="1" baseline="-25000" dirty="0"/>
              <a:t>Chapter</a:t>
            </a:r>
            <a:r>
              <a:rPr lang="en-AU" sz="4600" b="1" dirty="0"/>
              <a:t> </a:t>
            </a:r>
            <a:r>
              <a:rPr lang="en-AU" sz="4600" b="1" baseline="-25000" dirty="0"/>
              <a:t>5</a:t>
            </a:r>
            <a:endParaRPr lang="en-AU" sz="4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Managing company ethics and social responsibility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0808"/>
            <a:ext cx="8001000" cy="4297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sz="2400" dirty="0"/>
              <a:t>Various ways managers can create an ethical climate including:</a:t>
            </a:r>
          </a:p>
          <a:p>
            <a:pPr marL="0" indent="0" eaLnBrk="1" hangingPunct="1">
              <a:buNone/>
            </a:pPr>
            <a:endParaRPr lang="en-AU" sz="2400" dirty="0"/>
          </a:p>
          <a:p>
            <a:r>
              <a:rPr lang="en-AU" sz="2400" dirty="0"/>
              <a:t>Ethical leadership</a:t>
            </a:r>
          </a:p>
          <a:p>
            <a:endParaRPr lang="en-AU" sz="2400" dirty="0"/>
          </a:p>
          <a:p>
            <a:r>
              <a:rPr lang="en-AU" sz="2400" dirty="0"/>
              <a:t>Codes of ethics</a:t>
            </a:r>
          </a:p>
          <a:p>
            <a:endParaRPr lang="en-AU" sz="2400" dirty="0"/>
          </a:p>
          <a:p>
            <a:r>
              <a:rPr lang="en-AU" sz="2400" dirty="0"/>
              <a:t>Ethical structures</a:t>
            </a:r>
          </a:p>
          <a:p>
            <a:endParaRPr lang="en-AU" sz="2400" dirty="0"/>
          </a:p>
          <a:p>
            <a:r>
              <a:rPr lang="en-AU" sz="2400" dirty="0"/>
              <a:t>Supporting whistle-blowers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31"/>
            <a:ext cx="8229600" cy="884238"/>
          </a:xfrm>
        </p:spPr>
        <p:txBody>
          <a:bodyPr/>
          <a:lstStyle/>
          <a:p>
            <a:r>
              <a:rPr lang="en-NZ" dirty="0"/>
              <a:t>Building an ethical organisation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832"/>
            <a:ext cx="9021650" cy="42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>
            <a:noAutofit/>
          </a:bodyPr>
          <a:lstStyle/>
          <a:p>
            <a:r>
              <a:rPr lang="en-NZ" sz="3200" dirty="0"/>
              <a:t>The business case for ethics and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2193"/>
            <a:ext cx="8001000" cy="4783151"/>
          </a:xfrm>
        </p:spPr>
        <p:txBody>
          <a:bodyPr/>
          <a:lstStyle/>
          <a:p>
            <a:r>
              <a:rPr lang="en-NZ" sz="2400" dirty="0"/>
              <a:t>Paying attention to ethics and social responsibility as important as economic ends</a:t>
            </a:r>
          </a:p>
          <a:p>
            <a:endParaRPr lang="en-NZ" sz="2400" dirty="0"/>
          </a:p>
          <a:p>
            <a:r>
              <a:rPr lang="en-NZ" sz="2400" dirty="0"/>
              <a:t>Companies are making efforts to measure non-financial factors:</a:t>
            </a:r>
          </a:p>
          <a:p>
            <a:endParaRPr lang="en-NZ" sz="2400" dirty="0"/>
          </a:p>
          <a:p>
            <a:pPr lvl="1"/>
            <a:r>
              <a:rPr lang="en-NZ" sz="2400" dirty="0"/>
              <a:t>People prefer to work for sustainable companies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Customers also prefer to buy from organisations that are seen to be ethical</a:t>
            </a:r>
          </a:p>
        </p:txBody>
      </p:sp>
    </p:spTree>
    <p:extLst>
      <p:ext uri="{BB962C8B-B14F-4D97-AF65-F5344CB8AC3E}">
        <p14:creationId xmlns:p14="http://schemas.microsoft.com/office/powerpoint/2010/main" val="93874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The </a:t>
            </a:r>
            <a:r>
              <a:rPr lang="en-NZ" dirty="0">
                <a:solidFill>
                  <a:srgbClr val="00B050"/>
                </a:solidFill>
              </a:rPr>
              <a:t>why</a:t>
            </a:r>
            <a:r>
              <a:rPr lang="en-NZ" dirty="0"/>
              <a:t> of sustainable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24" y="1628800"/>
            <a:ext cx="8001000" cy="4297363"/>
          </a:xfrm>
        </p:spPr>
        <p:txBody>
          <a:bodyPr/>
          <a:lstStyle/>
          <a:p>
            <a:r>
              <a:rPr lang="en-NZ" sz="2400" dirty="0"/>
              <a:t>Being seen as being sustainable is as important as being sustainable</a:t>
            </a:r>
          </a:p>
          <a:p>
            <a:endParaRPr lang="en-NZ" sz="2400" dirty="0"/>
          </a:p>
          <a:p>
            <a:r>
              <a:rPr lang="en-NZ" sz="2400" dirty="0"/>
              <a:t>Guiding principles of a sustainable orientation:</a:t>
            </a:r>
          </a:p>
          <a:p>
            <a:endParaRPr lang="en-NZ" sz="2400" dirty="0"/>
          </a:p>
          <a:p>
            <a:pPr lvl="1"/>
            <a:r>
              <a:rPr lang="en-NZ" sz="2400" dirty="0"/>
              <a:t>Breadth of vision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Stakeholder empowerment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Being progressive</a:t>
            </a:r>
          </a:p>
        </p:txBody>
      </p:sp>
    </p:spTree>
    <p:extLst>
      <p:ext uri="{BB962C8B-B14F-4D97-AF65-F5344CB8AC3E}">
        <p14:creationId xmlns:p14="http://schemas.microsoft.com/office/powerpoint/2010/main" val="298979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884238"/>
          </a:xfrm>
        </p:spPr>
        <p:txBody>
          <a:bodyPr/>
          <a:lstStyle/>
          <a:p>
            <a:r>
              <a:rPr lang="en-NZ" dirty="0"/>
              <a:t>The </a:t>
            </a:r>
            <a:r>
              <a:rPr lang="en-NZ" dirty="0">
                <a:solidFill>
                  <a:srgbClr val="00B050"/>
                </a:solidFill>
              </a:rPr>
              <a:t>what</a:t>
            </a:r>
            <a:r>
              <a:rPr lang="en-NZ" dirty="0"/>
              <a:t> of sustainable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Three generic strategic requirements: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/>
              <a:t>Stakeholder support</a:t>
            </a:r>
          </a:p>
          <a:p>
            <a:endParaRPr lang="en-NZ" sz="2400" dirty="0"/>
          </a:p>
          <a:p>
            <a:r>
              <a:rPr lang="en-NZ" sz="2400" dirty="0"/>
              <a:t>Efficiency</a:t>
            </a:r>
          </a:p>
          <a:p>
            <a:endParaRPr lang="en-NZ" sz="2400" dirty="0"/>
          </a:p>
          <a:p>
            <a:r>
              <a:rPr lang="en-NZ" sz="2400" dirty="0"/>
              <a:t>Market edge</a:t>
            </a:r>
          </a:p>
        </p:txBody>
      </p:sp>
    </p:spTree>
    <p:extLst>
      <p:ext uri="{BB962C8B-B14F-4D97-AF65-F5344CB8AC3E}">
        <p14:creationId xmlns:p14="http://schemas.microsoft.com/office/powerpoint/2010/main" val="418172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The </a:t>
            </a:r>
            <a:r>
              <a:rPr lang="en-NZ" dirty="0">
                <a:solidFill>
                  <a:srgbClr val="00B050"/>
                </a:solidFill>
              </a:rPr>
              <a:t>when</a:t>
            </a:r>
            <a:r>
              <a:rPr lang="en-NZ" dirty="0"/>
              <a:t> of sustainable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13995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Sustainability contributes to long-term success of an organisation</a:t>
            </a:r>
          </a:p>
          <a:p>
            <a:endParaRPr lang="en-NZ" sz="2400" dirty="0"/>
          </a:p>
          <a:p>
            <a:r>
              <a:rPr lang="en-NZ" sz="2400" dirty="0"/>
              <a:t>Sustainable practices are most effective when they:</a:t>
            </a:r>
          </a:p>
          <a:p>
            <a:endParaRPr lang="en-NZ" sz="2400" dirty="0"/>
          </a:p>
          <a:p>
            <a:pPr lvl="1"/>
            <a:r>
              <a:rPr lang="en-NZ" sz="2400" dirty="0"/>
              <a:t>Are strategically congruent with the business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Achieve genuine improvements in development outcomes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Are mature, leading-edge approaches that offer best value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Are well integrated with other business practices	</a:t>
            </a:r>
          </a:p>
        </p:txBody>
      </p:sp>
    </p:spTree>
    <p:extLst>
      <p:ext uri="{BB962C8B-B14F-4D97-AF65-F5344CB8AC3E}">
        <p14:creationId xmlns:p14="http://schemas.microsoft.com/office/powerpoint/2010/main" val="4174113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Taking managerial action </a:t>
            </a:r>
            <a:br>
              <a:rPr lang="en-US" dirty="0"/>
            </a:br>
            <a:r>
              <a:rPr lang="en-US" dirty="0"/>
              <a:t>on sustainable development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There is no one single formula that connects sustainable development practices to business success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BUT sustainable development practices create business advantage and innovation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Successful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Review, recognise &amp; acknowledge sustainability orientation as an integral part of strategy and culture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Canvass for sustainable development 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Analyse the potential for sustainable development practices to contribute to strategic business requirements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5585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Successful companies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1"/>
            <a:ext cx="8001000" cy="266774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Choose, develop &amp; implement their unique set of practices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Measure, adapt, review and extend sustainable practices within an evolving business environment, strategy, culture &amp; business practice set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6" y="260648"/>
            <a:ext cx="8229600" cy="884238"/>
          </a:xfrm>
        </p:spPr>
        <p:txBody>
          <a:bodyPr/>
          <a:lstStyle/>
          <a:p>
            <a:r>
              <a:rPr lang="en-NZ" dirty="0"/>
              <a:t>WHAT IS Managerial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28" y="1484784"/>
            <a:ext cx="8001000" cy="4297363"/>
          </a:xfrm>
        </p:spPr>
        <p:txBody>
          <a:bodyPr/>
          <a:lstStyle/>
          <a:p>
            <a:r>
              <a:rPr lang="en-NZ" sz="2400" dirty="0"/>
              <a:t>Refers to the code of moral principles and values that governs managerial behaviour and decision making</a:t>
            </a:r>
          </a:p>
          <a:p>
            <a:endParaRPr lang="en-NZ" sz="2400" dirty="0"/>
          </a:p>
          <a:p>
            <a:r>
              <a:rPr lang="en-NZ" sz="2400" dirty="0"/>
              <a:t>Economic pressures can muddy ethical waters for managers</a:t>
            </a:r>
          </a:p>
          <a:p>
            <a:endParaRPr lang="en-NZ" sz="2400" dirty="0"/>
          </a:p>
          <a:p>
            <a:r>
              <a:rPr lang="en-NZ" sz="2400" dirty="0"/>
              <a:t> Simply acting within the law does not constitute ethical behaviour</a:t>
            </a:r>
          </a:p>
        </p:txBody>
      </p:sp>
    </p:spTree>
    <p:extLst>
      <p:ext uri="{BB962C8B-B14F-4D97-AF65-F5344CB8AC3E}">
        <p14:creationId xmlns:p14="http://schemas.microsoft.com/office/powerpoint/2010/main" val="269243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Three domains of human action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01850"/>
            <a:ext cx="8501063" cy="4184650"/>
          </a:xfrm>
        </p:spPr>
        <p:txBody>
          <a:bodyPr>
            <a:normAutofit/>
          </a:bodyPr>
          <a:lstStyle/>
          <a:p>
            <a:pPr eaLnBrk="1" hangingPunct="1"/>
            <a:endParaRPr lang="en-AU" dirty="0"/>
          </a:p>
          <a:p>
            <a:pPr eaLnBrk="1" hangingPunct="1">
              <a:buFontTx/>
              <a:buNone/>
            </a:pPr>
            <a:endParaRPr lang="en-AU" dirty="0"/>
          </a:p>
          <a:p>
            <a:pPr eaLnBrk="1" hangingPunct="1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16" y="2600324"/>
            <a:ext cx="14485591" cy="2412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92"/>
            <a:ext cx="8229600" cy="884238"/>
          </a:xfrm>
        </p:spPr>
        <p:txBody>
          <a:bodyPr>
            <a:noAutofit/>
          </a:bodyPr>
          <a:lstStyle/>
          <a:p>
            <a:r>
              <a:rPr lang="en-NZ" sz="2400" dirty="0"/>
              <a:t>Examples of unethical and illegal organisational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2008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001000" cy="1219200"/>
          </a:xfrm>
        </p:spPr>
        <p:txBody>
          <a:bodyPr/>
          <a:lstStyle/>
          <a:p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ETHICAL DILEMMAS – WHAT WOULD YOU DO?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556792"/>
            <a:ext cx="8001000" cy="4297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Being ethical is always about making decisions</a:t>
            </a:r>
          </a:p>
          <a:p>
            <a:endParaRPr lang="en-AU" sz="2400" dirty="0"/>
          </a:p>
          <a:p>
            <a:r>
              <a:rPr lang="en-AU" sz="2400" dirty="0"/>
              <a:t>Some ethical issues are difficult to resolve</a:t>
            </a:r>
          </a:p>
          <a:p>
            <a:endParaRPr lang="en-AU" sz="2400" dirty="0"/>
          </a:p>
          <a:p>
            <a:r>
              <a:rPr lang="en-AU" sz="2400" dirty="0"/>
              <a:t>An </a:t>
            </a:r>
            <a:r>
              <a:rPr lang="en-AU" sz="2400" b="1" dirty="0">
                <a:solidFill>
                  <a:srgbClr val="00B050"/>
                </a:solidFill>
              </a:rPr>
              <a:t>ethical dilemma </a:t>
            </a:r>
            <a:r>
              <a:rPr lang="en-AU" sz="2400" dirty="0"/>
              <a:t>arises in a situation in which:</a:t>
            </a:r>
          </a:p>
          <a:p>
            <a:pPr lvl="1"/>
            <a:r>
              <a:rPr lang="en-AU" sz="2400" dirty="0"/>
              <a:t>each alternative choice or behaviour is undesirable because of potentially harmful ethical consequences, AND</a:t>
            </a:r>
          </a:p>
          <a:p>
            <a:pPr lvl="1"/>
            <a:r>
              <a:rPr lang="en-AU" sz="2400" dirty="0"/>
              <a:t>right and wrong cannot always be clearly or crisply identified</a:t>
            </a:r>
          </a:p>
        </p:txBody>
      </p:sp>
    </p:spTree>
    <p:extLst>
      <p:ext uri="{BB962C8B-B14F-4D97-AF65-F5344CB8AC3E}">
        <p14:creationId xmlns:p14="http://schemas.microsoft.com/office/powerpoint/2010/main" val="287430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8153400" cy="1143000"/>
          </a:xfrm>
        </p:spPr>
        <p:txBody>
          <a:bodyPr/>
          <a:lstStyle/>
          <a:p>
            <a:pPr eaLnBrk="1" hangingPunct="1"/>
            <a:r>
              <a:rPr lang="en-AU" dirty="0"/>
              <a:t>Criteria for ethical decision making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sz="2400" dirty="0"/>
              <a:t>Different approaches possible including:</a:t>
            </a:r>
          </a:p>
          <a:p>
            <a:pPr marL="0" indent="0" eaLnBrk="1" hangingPunct="1">
              <a:buNone/>
            </a:pPr>
            <a:endParaRPr lang="en-AU" sz="2400" dirty="0"/>
          </a:p>
          <a:p>
            <a:r>
              <a:rPr lang="en-AU" sz="2400" dirty="0"/>
              <a:t>Utilitarian approach</a:t>
            </a:r>
          </a:p>
          <a:p>
            <a:endParaRPr lang="en-AU" sz="2400" dirty="0"/>
          </a:p>
          <a:p>
            <a:r>
              <a:rPr lang="en-AU" sz="2400" dirty="0"/>
              <a:t>Individualism approach</a:t>
            </a:r>
          </a:p>
          <a:p>
            <a:endParaRPr lang="en-AU" sz="2400" dirty="0"/>
          </a:p>
          <a:p>
            <a:r>
              <a:rPr lang="en-AU" sz="2400" dirty="0"/>
              <a:t>Moral rights approach</a:t>
            </a:r>
          </a:p>
          <a:p>
            <a:endParaRPr lang="en-AU" sz="2400" dirty="0"/>
          </a:p>
          <a:p>
            <a:r>
              <a:rPr lang="en-AU" sz="2400" dirty="0"/>
              <a:t>Justice approach</a:t>
            </a:r>
          </a:p>
          <a:p>
            <a:pPr eaLnBrk="1" hangingPunct="1"/>
            <a:endParaRPr lang="en-A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Utilitarian approach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1"/>
            <a:ext cx="8001000" cy="2307704"/>
          </a:xfrm>
        </p:spPr>
        <p:txBody>
          <a:bodyPr/>
          <a:lstStyle/>
          <a:p>
            <a:pPr eaLnBrk="1" hangingPunct="1"/>
            <a:r>
              <a:rPr lang="en-AU" sz="2400" dirty="0"/>
              <a:t>The ethical concept that moral behaviour produces the greatest good for the greatest number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Using simple economic costs and benefits to help make decisions.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8864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Individualism approach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84784"/>
            <a:ext cx="8001000" cy="4297363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/>
              <a:t>The ethical concept that acts are moral when they promote the individual’s best long-term interests, which ultimately leads to greater good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Often perceived as gratifying immediate self-interest</a:t>
            </a:r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Promotes behaviour towards others that fits standards of behaviour that people want shown towards themselves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46&quot;&gt;&lt;object type=&quot;3&quot; unique_id=&quot;10147&quot;&gt;&lt;property id=&quot;20148&quot; value=&quot;5&quot;/&gt;&lt;property id=&quot;20300&quot; value=&quot;Slide 1&quot;/&gt;&lt;property id=&quot;20307&quot; value=&quot;257&quot;/&gt;&lt;/object&gt;&lt;object type=&quot;3&quot; unique_id=&quot;10148&quot;&gt;&lt;property id=&quot;20148&quot; value=&quot;5&quot;/&gt;&lt;property id=&quot;20300&quot; value=&quot;Slide 2 - &amp;quot;Chapter 5&amp;quot;&quot;/&gt;&lt;property id=&quot;20307&quot; value=&quot;259&quot;/&gt;&lt;/object&gt;&lt;object type=&quot;3&quot; unique_id=&quot;10152&quot;&gt;&lt;property id=&quot;20148&quot; value=&quot;5&quot;/&gt;&lt;property id=&quot;20300&quot; value=&quot;Slide 4 - &amp;quot;Three domains of human action&amp;quot;&quot;/&gt;&lt;property id=&quot;20307&quot; value=&quot;262&quot;/&gt;&lt;/object&gt;&lt;object type=&quot;3&quot; unique_id=&quot;10153&quot;&gt;&lt;property id=&quot;20148&quot; value=&quot;5&quot;/&gt;&lt;property id=&quot;20300&quot; value=&quot;Slide 6 - &amp;quot;Criteria for ethical decision making&amp;quot;&quot;/&gt;&lt;property id=&quot;20307&quot; value=&quot;263&quot;/&gt;&lt;/object&gt;&lt;object type=&quot;3&quot; unique_id=&quot;10154&quot;&gt;&lt;property id=&quot;20148&quot; value=&quot;5&quot;/&gt;&lt;property id=&quot;20300&quot; value=&quot;Slide 7 - &amp;quot;Utilitarian approach&amp;quot;&quot;/&gt;&lt;property id=&quot;20307&quot; value=&quot;264&quot;/&gt;&lt;/object&gt;&lt;object type=&quot;3&quot; unique_id=&quot;10155&quot;&gt;&lt;property id=&quot;20148&quot; value=&quot;5&quot;/&gt;&lt;property id=&quot;20300&quot; value=&quot;Slide 8 - &amp;quot;Individualism approach&amp;quot;&quot;/&gt;&lt;property id=&quot;20307&quot; value=&quot;265&quot;/&gt;&lt;/object&gt;&lt;object type=&quot;3&quot; unique_id=&quot;10156&quot;&gt;&lt;property id=&quot;20148&quot; value=&quot;5&quot;/&gt;&lt;property id=&quot;20300&quot; value=&quot;Slide 9 - &amp;quot;Moral rights approach&amp;quot;&quot;/&gt;&lt;property id=&quot;20307&quot; value=&quot;266&quot;/&gt;&lt;/object&gt;&lt;object type=&quot;3&quot; unique_id=&quot;10157&quot;&gt;&lt;property id=&quot;20148&quot; value=&quot;5&quot;/&gt;&lt;property id=&quot;20300&quot; value=&quot;Slide 10 - &amp;quot;Justice approach&amp;quot;&quot;/&gt;&lt;property id=&quot;20307&quot; value=&quot;267&quot;/&gt;&lt;/object&gt;&lt;object type=&quot;3&quot; unique_id=&quot;10158&quot;&gt;&lt;property id=&quot;20148&quot; value=&quot;5&quot;/&gt;&lt;property id=&quot;20300&quot; value=&quot;Slide 12 - &amp;quot;The individual manager and ethical choices&amp;quot;&quot;/&gt;&lt;property id=&quot;20307&quot; value=&quot;268&quot;/&gt;&lt;/object&gt;&lt;object type=&quot;3&quot; unique_id=&quot;10168&quot;&gt;&lt;property id=&quot;20148&quot; value=&quot;5&quot;/&gt;&lt;property id=&quot;20300&quot; value=&quot;Slide 19 - &amp;quot;Managing company ethics and social responsibility&amp;quot;&quot;/&gt;&lt;property id=&quot;20307&quot; value=&quot;277&quot;/&gt;&lt;/object&gt;&lt;object type=&quot;3&quot; unique_id=&quot;10180&quot;&gt;&lt;property id=&quot;20148&quot; value=&quot;5&quot;/&gt;&lt;property id=&quot;20300&quot; value=&quot;Slide 25 - &amp;quot;Taking managerial action  on sustainable development&amp;quot;&quot;/&gt;&lt;property id=&quot;20307&quot; value=&quot;290&quot;/&gt;&lt;/object&gt;&lt;object type=&quot;3&quot; unique_id=&quot;10181&quot;&gt;&lt;property id=&quot;20148&quot; value=&quot;5&quot;/&gt;&lt;property id=&quot;20300&quot; value=&quot;Slide 27 - &amp;quot;Successful companies (contd.)&amp;quot;&quot;/&gt;&lt;property id=&quot;20307&quot; value=&quot;291&quot;/&gt;&lt;/object&gt;&lt;object type=&quot;3&quot; unique_id=&quot;10848&quot;&gt;&lt;property id=&quot;20148&quot; value=&quot;5&quot;/&gt;&lt;property id=&quot;20300&quot; value=&quot;Slide 3 - &amp;quot;Managerial ethics&amp;quot;&quot;/&gt;&lt;property id=&quot;20307&quot; value=&quot;294&quot;/&gt;&lt;/object&gt;&lt;object type=&quot;3&quot; unique_id=&quot;10849&quot;&gt;&lt;property id=&quot;20148&quot; value=&quot;5&quot;/&gt;&lt;property id=&quot;20300&quot; value=&quot;Slide 5 - &amp;quot;Examples of unethical and illegal organisational behaviour&amp;quot;&quot;/&gt;&lt;property id=&quot;20307&quot; value=&quot;295&quot;/&gt;&lt;/object&gt;&lt;object type=&quot;3&quot; unique_id=&quot;10850&quot;&gt;&lt;property id=&quot;20148&quot; value=&quot;5&quot;/&gt;&lt;property id=&quot;20300&quot; value=&quot;Slide 11 - &amp;quot;Practical approach&amp;quot;&quot;/&gt;&lt;property id=&quot;20307&quot; value=&quot;296&quot;/&gt;&lt;/object&gt;&lt;object type=&quot;3&quot; unique_id=&quot;10851&quot;&gt;&lt;property id=&quot;20148&quot; value=&quot;5&quot;/&gt;&lt;property id=&quot;20300&quot; value=&quot;Slide 13 - &amp;quot;Three levels of personal development&amp;quot;&quot;/&gt;&lt;property id=&quot;20307&quot; value=&quot;297&quot;/&gt;&lt;/object&gt;&lt;object type=&quot;3&quot; unique_id=&quot;10852&quot;&gt;&lt;property id=&quot;20148&quot; value=&quot;5&quot;/&gt;&lt;property id=&quot;20300&quot; value=&quot;Slide 14 - &amp;quot;Corporate social responsibility&amp;quot;&quot;/&gt;&lt;property id=&quot;20307&quot; value=&quot;298&quot;/&gt;&lt;/object&gt;&lt;object type=&quot;3&quot; unique_id=&quot;10853&quot;&gt;&lt;property id=&quot;20148&quot; value=&quot;5&quot;/&gt;&lt;property id=&quot;20300&quot; value=&quot;Slide 15 - &amp;quot;Organisational stakeholders&amp;quot;&quot;/&gt;&lt;property id=&quot;20307&quot; value=&quot;299&quot;/&gt;&lt;/object&gt;&lt;object type=&quot;3&quot; unique_id=&quot;10854&quot;&gt;&lt;property id=&quot;20148&quot; value=&quot;5&quot;/&gt;&lt;property id=&quot;20300&quot; value=&quot;Slide 16 - &amp;quot;The green movement&amp;quot;&quot;/&gt;&lt;property id=&quot;20307&quot; value=&quot;300&quot;/&gt;&lt;/object&gt;&lt;object type=&quot;3&quot; unique_id=&quot;10855&quot;&gt;&lt;property id=&quot;20148&quot; value=&quot;5&quot;/&gt;&lt;property id=&quot;20300&quot; value=&quot;Slide 17 - &amp;quot;Evaluating corporate social responsibility&amp;quot;&quot;/&gt;&lt;property id=&quot;20307&quot; value=&quot;307&quot;/&gt;&lt;/object&gt;&lt;object type=&quot;3&quot; unique_id=&quot;10856&quot;&gt;&lt;property id=&quot;20148&quot; value=&quot;5&quot;/&gt;&lt;property id=&quot;20300&quot; value=&quot;Slide 18 - &amp;quot;Criteria of corporate social performance&amp;quot;&quot;/&gt;&lt;property id=&quot;20307&quot; value=&quot;308&quot;/&gt;&lt;/object&gt;&lt;object type=&quot;3&quot; unique_id=&quot;10858&quot;&gt;&lt;property id=&quot;20148&quot; value=&quot;5&quot;/&gt;&lt;property id=&quot;20300&quot; value=&quot;Slide 20 - &amp;quot;Building an ethical organisation&amp;quot;&quot;/&gt;&lt;property id=&quot;20307&quot; value=&quot;302&quot;/&gt;&lt;/object&gt;&lt;object type=&quot;3&quot; unique_id=&quot;10859&quot;&gt;&lt;property id=&quot;20148&quot; value=&quot;5&quot;/&gt;&lt;property id=&quot;20300&quot; value=&quot;Slide 21 - &amp;quot;The business case for ethics and social responsibility&amp;quot;&quot;/&gt;&lt;property id=&quot;20307&quot; value=&quot;303&quot;/&gt;&lt;/object&gt;&lt;object type=&quot;3&quot; unique_id=&quot;10860&quot;&gt;&lt;property id=&quot;20148&quot; value=&quot;5&quot;/&gt;&lt;property id=&quot;20300&quot; value=&quot;Slide 24 - &amp;quot;The when of sustainable development&amp;quot;&quot;/&gt;&lt;property id=&quot;20307&quot; value=&quot;306&quot;/&gt;&lt;/object&gt;&lt;object type=&quot;3&quot; unique_id=&quot;10861&quot;&gt;&lt;property id=&quot;20148&quot; value=&quot;5&quot;/&gt;&lt;property id=&quot;20300&quot; value=&quot;Slide 22 - &amp;quot;The why of sustainable development&amp;quot;&quot;/&gt;&lt;property id=&quot;20307&quot; value=&quot;304&quot;/&gt;&lt;/object&gt;&lt;object type=&quot;3&quot; unique_id=&quot;10862&quot;&gt;&lt;property id=&quot;20148&quot; value=&quot;5&quot;/&gt;&lt;property id=&quot;20300&quot; value=&quot;Slide 23 - &amp;quot;The what of sustainable development&amp;quot;&quot;/&gt;&lt;property id=&quot;20307&quot; value=&quot;305&quot;/&gt;&lt;/object&gt;&lt;object type=&quot;3&quot; unique_id=&quot;10951&quot;&gt;&lt;property id=&quot;20148&quot; value=&quot;5&quot;/&gt;&lt;property id=&quot;20300&quot; value=&quot;Slide 26 - &amp;quot;Successful companies&amp;quot;&quot;/&gt;&lt;property id=&quot;20307&quot; value=&quot;309&quot;/&gt;&lt;/object&gt;&lt;/object&gt;&lt;object type=&quot;8&quot; unique_id=&quot;102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931</TotalTime>
  <Words>846</Words>
  <Application>Microsoft Macintosh PowerPoint</Application>
  <PresentationFormat>On-screen Show (4:3)</PresentationFormat>
  <Paragraphs>175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PPT_Samson Man_88412</vt:lpstr>
      <vt:lpstr>PowerPoint Presentation</vt:lpstr>
      <vt:lpstr>PowerPoint Presentation</vt:lpstr>
      <vt:lpstr>WHAT IS Managerial ethics?</vt:lpstr>
      <vt:lpstr>Three domains of human action</vt:lpstr>
      <vt:lpstr>Examples of unethical and illegal organisational behaviour</vt:lpstr>
      <vt:lpstr>ETHICAL DILEMMAS – WHAT WOULD YOU DO?</vt:lpstr>
      <vt:lpstr>Criteria for ethical decision making</vt:lpstr>
      <vt:lpstr>Utilitarian approach</vt:lpstr>
      <vt:lpstr>Individualism approach</vt:lpstr>
      <vt:lpstr>Moral rights approach</vt:lpstr>
      <vt:lpstr>Justice approach</vt:lpstr>
      <vt:lpstr>Practical approach</vt:lpstr>
      <vt:lpstr>The individual manager and ethical choices</vt:lpstr>
      <vt:lpstr>Three levels of personal development</vt:lpstr>
      <vt:lpstr>WHAT IS Corporate social responsibility?</vt:lpstr>
      <vt:lpstr>Organisational stakeholders</vt:lpstr>
      <vt:lpstr>The green movement</vt:lpstr>
      <vt:lpstr>Evaluating corporate social responsibility</vt:lpstr>
      <vt:lpstr>Criteria of corporate social performance</vt:lpstr>
      <vt:lpstr>Managing company ethics and social responsibility</vt:lpstr>
      <vt:lpstr>Building an ethical organisation</vt:lpstr>
      <vt:lpstr>The business case for ethics and social responsibility</vt:lpstr>
      <vt:lpstr>The why of sustainable development</vt:lpstr>
      <vt:lpstr>The what of sustainable development</vt:lpstr>
      <vt:lpstr>The when of sustainable development</vt:lpstr>
      <vt:lpstr>Taking managerial action  on sustainable development</vt:lpstr>
      <vt:lpstr>Successful companies</vt:lpstr>
      <vt:lpstr>Successful companies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79</cp:revision>
  <dcterms:created xsi:type="dcterms:W3CDTF">2011-07-26T01:03:39Z</dcterms:created>
  <dcterms:modified xsi:type="dcterms:W3CDTF">2020-02-17T05:47:28Z</dcterms:modified>
</cp:coreProperties>
</file>