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89" r:id="rId2"/>
    <p:sldId id="260" r:id="rId3"/>
    <p:sldId id="261" r:id="rId4"/>
    <p:sldId id="262" r:id="rId5"/>
    <p:sldId id="263" r:id="rId6"/>
    <p:sldId id="264" r:id="rId7"/>
    <p:sldId id="265" r:id="rId8"/>
    <p:sldId id="28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4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22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5CC06-6962-463A-AFE5-B07380149EDB}" type="datetimeFigureOut">
              <a:rPr lang="en-AU" smtClean="0"/>
              <a:pPr/>
              <a:t>12/12/2017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C97C8-9EA0-417B-96C2-875F7E07DE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2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3E68A-8DB7-4D8C-89B9-9813D4DA661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79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C0B95-19AD-48DC-83EE-306E076B5B17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2DB63-C6AE-4280-B8C5-6086F8A99F9A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28D1B-4CC9-429B-BD7F-3984A113019E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0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BA5CB3-E037-4AAC-A008-95C1E72D183A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19F6B-46AB-4A48-B06C-5FB5BCE7E6EA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19F6B-46AB-4A48-B06C-5FB5BCE7E6EA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5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1107E-D6CC-4910-91C7-E083870C7006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2AE3-E770-4201-915C-171E9F854DF1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CE201-28F6-4F9A-86E5-42B2AFCEEB23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ADDFD-7D21-442B-A670-4682A752A094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28596-9E1F-49DB-8464-57FD65667D9B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1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FDC1-95A1-43BB-AB97-4AEBDB9F1E59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D8A65-53DD-42D5-A5C4-97A59A78AE81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1C0B0-3D86-4569-A299-C2ECCE8F7EE5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72E9F-F71B-4BD7-BB21-477DDDDA1E6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4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710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35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8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5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2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Budgetary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613"/>
            <a:ext cx="8001000" cy="4449676"/>
          </a:xfrm>
        </p:spPr>
        <p:txBody>
          <a:bodyPr>
            <a:normAutofit/>
          </a:bodyPr>
          <a:lstStyle/>
          <a:p>
            <a:r>
              <a:rPr lang="en-NZ" sz="2400" dirty="0"/>
              <a:t>All organisations need to prepare financial budgets</a:t>
            </a:r>
          </a:p>
          <a:p>
            <a:r>
              <a:rPr lang="en-NZ" sz="2400" dirty="0">
                <a:solidFill>
                  <a:srgbClr val="00B050"/>
                </a:solidFill>
              </a:rPr>
              <a:t>Budgets</a:t>
            </a:r>
            <a:r>
              <a:rPr lang="en-NZ" sz="2400" dirty="0"/>
              <a:t> detail the financial expectations of the organisation over the next 12 months</a:t>
            </a:r>
          </a:p>
          <a:p>
            <a:r>
              <a:rPr lang="en-NZ" sz="2400" dirty="0"/>
              <a:t>Commonly used:</a:t>
            </a:r>
          </a:p>
          <a:p>
            <a:pPr lvl="1"/>
            <a:r>
              <a:rPr lang="en-NZ" sz="2400" dirty="0"/>
              <a:t>Expense budget</a:t>
            </a:r>
          </a:p>
          <a:p>
            <a:pPr lvl="1"/>
            <a:r>
              <a:rPr lang="en-NZ" sz="2400" dirty="0"/>
              <a:t>Revenue budget</a:t>
            </a:r>
          </a:p>
          <a:p>
            <a:pPr lvl="1"/>
            <a:r>
              <a:rPr lang="en-NZ" sz="2400" dirty="0"/>
              <a:t>Cosh budget</a:t>
            </a:r>
          </a:p>
          <a:p>
            <a:pPr lvl="1"/>
            <a:r>
              <a:rPr lang="en-NZ" sz="2400" dirty="0"/>
              <a:t>Capital budget</a:t>
            </a:r>
          </a:p>
          <a:p>
            <a:pPr lvl="1"/>
            <a:r>
              <a:rPr lang="en-NZ" sz="2400" dirty="0"/>
              <a:t>Zero-based budget (contd.)</a:t>
            </a:r>
          </a:p>
        </p:txBody>
      </p:sp>
    </p:spTree>
    <p:extLst>
      <p:ext uri="{BB962C8B-B14F-4D97-AF65-F5344CB8AC3E}">
        <p14:creationId xmlns:p14="http://schemas.microsoft.com/office/powerpoint/2010/main" val="3110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245255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Budgetary control contd.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9494"/>
            <a:ext cx="8062913" cy="50141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Expense Budget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Outlines the anticipated and actual expenses for a responsibility centre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Revenue budget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Identifies the forecasted and actual revenues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Cash budget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Estimates and reports cash flows on a daily or weekly basis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Capital budget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Plans and reports investments in major assets to be depreciated over several years (contd.)</a:t>
            </a:r>
          </a:p>
        </p:txBody>
      </p:sp>
    </p:spTree>
    <p:extLst>
      <p:ext uri="{BB962C8B-B14F-4D97-AF65-F5344CB8AC3E}">
        <p14:creationId xmlns:p14="http://schemas.microsoft.com/office/powerpoint/2010/main" val="1331775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Budgetary control contd.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8608" y="1183149"/>
            <a:ext cx="8001000" cy="4297363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/>
              <a:t>Budgeting is an important part of organisational </a:t>
            </a:r>
            <a:r>
              <a:rPr lang="en-AU" sz="2400" dirty="0">
                <a:solidFill>
                  <a:srgbClr val="00B050"/>
                </a:solidFill>
              </a:rPr>
              <a:t>planning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00B050"/>
                </a:solidFill>
              </a:rPr>
              <a:t>decision making</a:t>
            </a:r>
          </a:p>
          <a:p>
            <a:pPr eaLnBrk="1" hangingPunct="1"/>
            <a:r>
              <a:rPr lang="en-AU" sz="2400" dirty="0"/>
              <a:t>Top-down budgeting</a:t>
            </a:r>
          </a:p>
          <a:p>
            <a:pPr lvl="1"/>
            <a:r>
              <a:rPr lang="en-AU" sz="2400" dirty="0"/>
              <a:t>A budgeting process in which middle- and lower-level managers set departmental budget targets in accordance with overall organisation revenues and expenditures specified by top management</a:t>
            </a:r>
          </a:p>
          <a:p>
            <a:pPr eaLnBrk="1" hangingPunct="1"/>
            <a:r>
              <a:rPr lang="en-AU" sz="2400" dirty="0"/>
              <a:t>Bottom-up</a:t>
            </a:r>
          </a:p>
          <a:p>
            <a:pPr lvl="1"/>
            <a:r>
              <a:rPr lang="en-AU" sz="2400" dirty="0"/>
              <a:t>Process whereby lower-level managers budget their departments’ resource needs and pass them up to top management for approval</a:t>
            </a:r>
          </a:p>
          <a:p>
            <a:pPr lvl="3"/>
            <a:r>
              <a:rPr lang="en-AU" sz="2400" dirty="0"/>
              <a:t>More </a:t>
            </a:r>
            <a:r>
              <a:rPr lang="en-AU" sz="2400" dirty="0">
                <a:solidFill>
                  <a:srgbClr val="00B050"/>
                </a:solidFill>
              </a:rPr>
              <a:t>empowering</a:t>
            </a:r>
          </a:p>
        </p:txBody>
      </p:sp>
    </p:spTree>
    <p:extLst>
      <p:ext uri="{BB962C8B-B14F-4D97-AF65-F5344CB8AC3E}">
        <p14:creationId xmlns:p14="http://schemas.microsoft.com/office/powerpoint/2010/main" val="301865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Financial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612"/>
            <a:ext cx="8001000" cy="4783151"/>
          </a:xfrm>
        </p:spPr>
        <p:txBody>
          <a:bodyPr>
            <a:normAutofit/>
          </a:bodyPr>
          <a:lstStyle/>
          <a:p>
            <a:r>
              <a:rPr lang="en-NZ" sz="2400" dirty="0"/>
              <a:t>Financial statements provide the basic information used for financial control</a:t>
            </a:r>
          </a:p>
          <a:p>
            <a:r>
              <a:rPr lang="en-NZ" sz="2400" dirty="0"/>
              <a:t>2 </a:t>
            </a:r>
            <a:r>
              <a:rPr lang="en-NZ" sz="2400" dirty="0">
                <a:solidFill>
                  <a:srgbClr val="00B050"/>
                </a:solidFill>
              </a:rPr>
              <a:t>major</a:t>
            </a:r>
            <a:r>
              <a:rPr lang="en-NZ" sz="2400" dirty="0"/>
              <a:t> financial statements:</a:t>
            </a:r>
          </a:p>
          <a:p>
            <a:r>
              <a:rPr lang="en-NZ" sz="2400" dirty="0"/>
              <a:t>The balance sheet</a:t>
            </a:r>
          </a:p>
          <a:p>
            <a:pPr lvl="1"/>
            <a:r>
              <a:rPr lang="en-NZ" sz="2400" dirty="0"/>
              <a:t>Shows the firm’s financial position with respect to assets and liabilities at a specific point in time</a:t>
            </a:r>
          </a:p>
          <a:p>
            <a:r>
              <a:rPr lang="en-NZ" sz="2400" dirty="0"/>
              <a:t>Income statement</a:t>
            </a:r>
          </a:p>
          <a:p>
            <a:pPr lvl="1"/>
            <a:r>
              <a:rPr lang="en-NZ" sz="2400" dirty="0"/>
              <a:t>Summarises the firm’s financial performance for a given time interval</a:t>
            </a:r>
          </a:p>
          <a:p>
            <a:pPr lvl="1"/>
            <a:r>
              <a:rPr lang="en-NZ" sz="2400" dirty="0"/>
              <a:t>Also called a </a:t>
            </a:r>
            <a:r>
              <a:rPr lang="en-NZ" sz="2400" dirty="0">
                <a:solidFill>
                  <a:srgbClr val="00B050"/>
                </a:solidFill>
              </a:rPr>
              <a:t>profit-and-loss</a:t>
            </a:r>
            <a:r>
              <a:rPr lang="en-NZ" sz="2400" dirty="0"/>
              <a:t> statement</a:t>
            </a:r>
          </a:p>
        </p:txBody>
      </p:sp>
    </p:spTree>
    <p:extLst>
      <p:ext uri="{BB962C8B-B14F-4D97-AF65-F5344CB8AC3E}">
        <p14:creationId xmlns:p14="http://schemas.microsoft.com/office/powerpoint/2010/main" val="372924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Financial analysis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40768"/>
            <a:ext cx="8001000" cy="4297363"/>
          </a:xfrm>
        </p:spPr>
        <p:txBody>
          <a:bodyPr>
            <a:noAutofit/>
          </a:bodyPr>
          <a:lstStyle/>
          <a:p>
            <a:pPr eaLnBrk="1" hangingPunct="1"/>
            <a:r>
              <a:rPr lang="en-AU" sz="2400" dirty="0"/>
              <a:t>A manager needs to be able to interpret and evaluate financial reports</a:t>
            </a:r>
          </a:p>
          <a:p>
            <a:pPr eaLnBrk="1" hangingPunct="1"/>
            <a:r>
              <a:rPr lang="en-AU" sz="2400" dirty="0"/>
              <a:t>Most financial analysis focus on ratios</a:t>
            </a:r>
          </a:p>
          <a:p>
            <a:pPr lvl="1"/>
            <a:r>
              <a:rPr lang="en-AU" sz="2400" dirty="0"/>
              <a:t>Showing relationships between performance indicators such as profits and assets, sales and inventory</a:t>
            </a:r>
          </a:p>
          <a:p>
            <a:pPr eaLnBrk="1" hangingPunct="1"/>
            <a:r>
              <a:rPr lang="en-AU" sz="2400" dirty="0"/>
              <a:t>Most </a:t>
            </a:r>
            <a:r>
              <a:rPr lang="en-AU" sz="2400" dirty="0">
                <a:solidFill>
                  <a:srgbClr val="00B050"/>
                </a:solidFill>
              </a:rPr>
              <a:t>common</a:t>
            </a:r>
            <a:r>
              <a:rPr lang="en-AU" sz="2400" dirty="0"/>
              <a:t> types:</a:t>
            </a:r>
          </a:p>
          <a:p>
            <a:pPr lvl="1"/>
            <a:r>
              <a:rPr lang="en-AU" sz="2400" dirty="0"/>
              <a:t>Liquidity ratios</a:t>
            </a:r>
          </a:p>
          <a:p>
            <a:pPr lvl="1"/>
            <a:r>
              <a:rPr lang="en-AU" sz="2400" dirty="0"/>
              <a:t>Activity ratios</a:t>
            </a:r>
          </a:p>
          <a:p>
            <a:pPr lvl="1"/>
            <a:r>
              <a:rPr lang="en-AU" sz="2400" dirty="0"/>
              <a:t>Probability ratios</a:t>
            </a:r>
          </a:p>
          <a:p>
            <a:pPr lvl="1"/>
            <a:r>
              <a:rPr lang="en-AU" sz="2400" dirty="0"/>
              <a:t>Leverage ratios (contd.)</a:t>
            </a:r>
          </a:p>
        </p:txBody>
      </p:sp>
    </p:spTree>
    <p:extLst>
      <p:ext uri="{BB962C8B-B14F-4D97-AF65-F5344CB8AC3E}">
        <p14:creationId xmlns:p14="http://schemas.microsoft.com/office/powerpoint/2010/main" val="140465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Financial statements and analysis contd.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Liquidity ratio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Indicates organisation’s ability to meet its current debt obligations (assets/liabilities)</a:t>
            </a:r>
          </a:p>
          <a:p>
            <a:pPr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Activity ratio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Measures the organisation’s internal performance with respect to key activities defined by management (total sales/average inventory) (contd.)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8433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Financial statements and analysis contd.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Profitability ratio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Describes the firm’s profits in terms of a source of profits</a:t>
            </a:r>
          </a:p>
          <a:p>
            <a:pPr lvl="2">
              <a:lnSpc>
                <a:spcPct val="90000"/>
              </a:lnSpc>
            </a:pPr>
            <a:r>
              <a:rPr lang="en-AU" dirty="0"/>
              <a:t>Sales or total assets</a:t>
            </a:r>
          </a:p>
          <a:p>
            <a:pPr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Leverage ratio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Funding activities with borrowed money</a:t>
            </a:r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61562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changing philosophy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Managers are adopting a </a:t>
            </a:r>
            <a:r>
              <a:rPr lang="en-NZ" sz="2400" dirty="0">
                <a:solidFill>
                  <a:srgbClr val="00B050"/>
                </a:solidFill>
              </a:rPr>
              <a:t>decentralised</a:t>
            </a:r>
            <a:r>
              <a:rPr lang="en-NZ" sz="2400" dirty="0"/>
              <a:t> rather than a </a:t>
            </a:r>
            <a:r>
              <a:rPr lang="en-NZ" sz="2400" dirty="0">
                <a:solidFill>
                  <a:srgbClr val="00B050"/>
                </a:solidFill>
              </a:rPr>
              <a:t>hierarchical</a:t>
            </a:r>
            <a:r>
              <a:rPr lang="en-NZ" sz="2400" dirty="0"/>
              <a:t> control process</a:t>
            </a:r>
          </a:p>
          <a:p>
            <a:r>
              <a:rPr lang="en-NZ" sz="2400" dirty="0"/>
              <a:t>Based on different philosophies of corporate culture</a:t>
            </a:r>
          </a:p>
          <a:p>
            <a:r>
              <a:rPr lang="en-NZ" sz="2400" dirty="0"/>
              <a:t>Most organisations have </a:t>
            </a:r>
            <a:r>
              <a:rPr lang="en-NZ" sz="2400" dirty="0">
                <a:solidFill>
                  <a:srgbClr val="00B050"/>
                </a:solidFill>
              </a:rPr>
              <a:t>both</a:t>
            </a:r>
            <a:r>
              <a:rPr lang="en-NZ" sz="2400" dirty="0"/>
              <a:t> hierarchical and decentralised control</a:t>
            </a:r>
          </a:p>
          <a:p>
            <a:r>
              <a:rPr lang="en-NZ" sz="2400" dirty="0"/>
              <a:t>Emphasis on one or the other type depends on:</a:t>
            </a:r>
          </a:p>
          <a:p>
            <a:pPr lvl="1"/>
            <a:r>
              <a:rPr lang="en-NZ" sz="2400" dirty="0"/>
              <a:t>Organisational culture</a:t>
            </a:r>
          </a:p>
          <a:p>
            <a:pPr lvl="1"/>
            <a:r>
              <a:rPr lang="en-NZ" sz="2400" dirty="0"/>
              <a:t>Managers’ beliefs about control</a:t>
            </a:r>
          </a:p>
        </p:txBody>
      </p:sp>
    </p:spTree>
    <p:extLst>
      <p:ext uri="{BB962C8B-B14F-4D97-AF65-F5344CB8AC3E}">
        <p14:creationId xmlns:p14="http://schemas.microsoft.com/office/powerpoint/2010/main" val="330952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AU" sz="2800" dirty="0"/>
              <a:t>Hierarchical and decentralised methods of control</a:t>
            </a:r>
            <a:endParaRPr lang="en-AU" sz="2800" dirty="0">
              <a:solidFill>
                <a:srgbClr val="5A97B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22613"/>
            <a:ext cx="6356548" cy="47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Open-book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8001000" cy="4653955"/>
          </a:xfrm>
        </p:spPr>
        <p:txBody>
          <a:bodyPr/>
          <a:lstStyle/>
          <a:p>
            <a:r>
              <a:rPr lang="en-NZ" sz="2400" dirty="0">
                <a:solidFill>
                  <a:srgbClr val="00B050"/>
                </a:solidFill>
              </a:rPr>
              <a:t>Sharing</a:t>
            </a:r>
            <a:r>
              <a:rPr lang="en-NZ" sz="2400" dirty="0"/>
              <a:t> financial information and results with all employees in the organisation</a:t>
            </a:r>
          </a:p>
          <a:p>
            <a:r>
              <a:rPr lang="en-NZ" sz="2400" dirty="0"/>
              <a:t>A decentralised control system</a:t>
            </a:r>
          </a:p>
          <a:p>
            <a:r>
              <a:rPr lang="en-NZ" sz="2400" dirty="0"/>
              <a:t>Goal is to get </a:t>
            </a:r>
            <a:r>
              <a:rPr lang="en-NZ" sz="2400" dirty="0">
                <a:solidFill>
                  <a:srgbClr val="00B050"/>
                </a:solidFill>
              </a:rPr>
              <a:t>every employee </a:t>
            </a:r>
            <a:r>
              <a:rPr lang="en-NZ" sz="2400" dirty="0"/>
              <a:t>thinking and acting like a </a:t>
            </a:r>
            <a:r>
              <a:rPr lang="en-NZ" sz="2400" dirty="0">
                <a:solidFill>
                  <a:srgbClr val="00B050"/>
                </a:solidFill>
              </a:rPr>
              <a:t>business owner</a:t>
            </a:r>
          </a:p>
          <a:p>
            <a:r>
              <a:rPr lang="en-NZ" sz="2400" dirty="0"/>
              <a:t>Not always favoured in some countries:</a:t>
            </a:r>
          </a:p>
          <a:p>
            <a:pPr lvl="1"/>
            <a:r>
              <a:rPr lang="en-NZ" sz="2400" dirty="0"/>
              <a:t>Prevailing attitudes around secrecy and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73462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/>
              <a:t>Managerial </a:t>
            </a:r>
            <a:r>
              <a:rPr lang="en-AU" dirty="0"/>
              <a:t>and quality control</a:t>
            </a:r>
            <a:endParaRPr lang="en-AU" dirty="0">
              <a:latin typeface="GillSans Light" pitchFamily="1" charset="0"/>
            </a:endParaRPr>
          </a:p>
          <a:p>
            <a:pPr algn="l" eaLnBrk="1" hangingPunct="1"/>
            <a:endParaRPr lang="en-AU" dirty="0">
              <a:latin typeface="GillSans Light" pitchFamily="1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/>
              <a:t>Chapter</a:t>
            </a:r>
            <a:r>
              <a:rPr lang="en-AU" sz="4600"/>
              <a:t> </a:t>
            </a:r>
            <a:r>
              <a:rPr lang="en-AU" sz="4600" baseline="-25000" smtClean="0"/>
              <a:t>14</a:t>
            </a:r>
            <a:endParaRPr lang="en-AU" sz="4600" b="1" dirty="0"/>
          </a:p>
        </p:txBody>
      </p:sp>
    </p:spTree>
    <p:extLst>
      <p:ext uri="{BB962C8B-B14F-4D97-AF65-F5344CB8AC3E}">
        <p14:creationId xmlns:p14="http://schemas.microsoft.com/office/powerpoint/2010/main" val="1918144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Total quality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8001000" cy="4581947"/>
          </a:xfrm>
        </p:spPr>
        <p:txBody>
          <a:bodyPr>
            <a:normAutofit/>
          </a:bodyPr>
          <a:lstStyle/>
          <a:p>
            <a:r>
              <a:rPr lang="en-NZ" sz="2400" dirty="0"/>
              <a:t>Refers to organisation-wide effort to infuse quality into every activity in a company through continuous improvement</a:t>
            </a:r>
          </a:p>
          <a:p>
            <a:r>
              <a:rPr lang="en-NZ" sz="2400" dirty="0"/>
              <a:t>Techniques include:</a:t>
            </a:r>
          </a:p>
          <a:p>
            <a:pPr lvl="1"/>
            <a:r>
              <a:rPr lang="en-NZ" sz="2400" dirty="0"/>
              <a:t>Quality circles</a:t>
            </a:r>
          </a:p>
          <a:p>
            <a:pPr lvl="1"/>
            <a:r>
              <a:rPr lang="en-NZ" sz="2400" dirty="0"/>
              <a:t>Benchmarking</a:t>
            </a:r>
          </a:p>
          <a:p>
            <a:pPr lvl="1"/>
            <a:r>
              <a:rPr lang="en-NZ" sz="2400" dirty="0"/>
              <a:t>Six Sigma (contd.)</a:t>
            </a:r>
          </a:p>
        </p:txBody>
      </p:sp>
    </p:spTree>
    <p:extLst>
      <p:ext uri="{BB962C8B-B14F-4D97-AF65-F5344CB8AC3E}">
        <p14:creationId xmlns:p14="http://schemas.microsoft.com/office/powerpoint/2010/main" val="382588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Total quality management contd.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Quality circles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Group of six to 12 volunteer employees meet regularly to discuss and solve problems affecting the quality of their work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Benchmarking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Continuous process of measuring products, services and practices against major competitors or industry leaders (contd.)</a:t>
            </a:r>
          </a:p>
        </p:txBody>
      </p:sp>
    </p:spTree>
    <p:extLst>
      <p:ext uri="{BB962C8B-B14F-4D97-AF65-F5344CB8AC3E}">
        <p14:creationId xmlns:p14="http://schemas.microsoft.com/office/powerpoint/2010/main" val="293226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quality circle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3" y="1885950"/>
            <a:ext cx="92297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1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Total quality management contd.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63282" y="2132856"/>
            <a:ext cx="7702550" cy="506903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5000"/>
              </a:lnSpc>
              <a:buNone/>
            </a:pPr>
            <a:r>
              <a:rPr lang="en-AU" sz="2400" dirty="0">
                <a:solidFill>
                  <a:srgbClr val="00B050"/>
                </a:solidFill>
              </a:rPr>
              <a:t>Six Sigma</a:t>
            </a:r>
          </a:p>
          <a:p>
            <a:pPr eaLnBrk="1" hangingPunct="1">
              <a:lnSpc>
                <a:spcPct val="85000"/>
              </a:lnSpc>
            </a:pPr>
            <a:r>
              <a:rPr lang="en-AU" sz="2400" dirty="0"/>
              <a:t>A control approach that emphasises a relentless pursuit of higher quality and lower costs</a:t>
            </a:r>
          </a:p>
          <a:p>
            <a:pPr eaLnBrk="1" hangingPunct="1">
              <a:lnSpc>
                <a:spcPct val="85000"/>
              </a:lnSpc>
            </a:pPr>
            <a:r>
              <a:rPr lang="en-AU" sz="2400" dirty="0"/>
              <a:t>Defect free 99.997% of the time</a:t>
            </a:r>
          </a:p>
          <a:p>
            <a:pPr eaLnBrk="1" hangingPunct="1">
              <a:lnSpc>
                <a:spcPct val="85000"/>
              </a:lnSpc>
            </a:pPr>
            <a:r>
              <a:rPr lang="en-AU" sz="2400" dirty="0"/>
              <a:t>Requires major commitment from top management</a:t>
            </a:r>
          </a:p>
        </p:txBody>
      </p:sp>
    </p:spTree>
    <p:extLst>
      <p:ext uri="{BB962C8B-B14F-4D97-AF65-F5344CB8AC3E}">
        <p14:creationId xmlns:p14="http://schemas.microsoft.com/office/powerpoint/2010/main" val="69943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International quality standards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A </a:t>
            </a:r>
            <a:r>
              <a:rPr lang="en-AU" sz="2400" dirty="0">
                <a:solidFill>
                  <a:srgbClr val="00B050"/>
                </a:solidFill>
              </a:rPr>
              <a:t>universal</a:t>
            </a:r>
            <a:r>
              <a:rPr lang="en-AU" sz="2400" dirty="0"/>
              <a:t> benchmark for quality management practices</a:t>
            </a:r>
          </a:p>
          <a:p>
            <a:pPr eaLnBrk="1" hangingPunct="1"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ISO 9000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Sets uniform guidelines for processes to ensure products conform to customer requirements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A recognised standard for evaluating and comparing companies on a global basis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08848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255"/>
            <a:ext cx="8229600" cy="884238"/>
          </a:xfrm>
        </p:spPr>
        <p:txBody>
          <a:bodyPr/>
          <a:lstStyle/>
          <a:p>
            <a:r>
              <a:rPr lang="en-AU" dirty="0"/>
              <a:t>Corporate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96670"/>
          </a:xfrm>
        </p:spPr>
        <p:txBody>
          <a:bodyPr/>
          <a:lstStyle/>
          <a:p>
            <a:r>
              <a:rPr lang="en-AU" sz="2400" dirty="0"/>
              <a:t>Refers to the system of governing an organisation so that the </a:t>
            </a:r>
            <a:r>
              <a:rPr lang="en-AU" sz="2400" dirty="0">
                <a:solidFill>
                  <a:srgbClr val="00B050"/>
                </a:solidFill>
              </a:rPr>
              <a:t>interests of corporate owners</a:t>
            </a:r>
            <a:r>
              <a:rPr lang="en-AU" sz="2400" dirty="0"/>
              <a:t> are protected</a:t>
            </a:r>
          </a:p>
          <a:p>
            <a:r>
              <a:rPr lang="en-AU" sz="2400" dirty="0"/>
              <a:t>Corporate failures on the scale of such as Lehman Bothers have made corporate governance a key concern for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56399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Qualities of effective control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060848"/>
            <a:ext cx="8001000" cy="4581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800" dirty="0"/>
              <a:t>Effective controls help managers respond to </a:t>
            </a:r>
            <a:r>
              <a:rPr lang="en-AU" sz="2800" dirty="0">
                <a:solidFill>
                  <a:srgbClr val="00B050"/>
                </a:solidFill>
              </a:rPr>
              <a:t>unforeseen</a:t>
            </a:r>
            <a:r>
              <a:rPr lang="en-AU" sz="2800" dirty="0"/>
              <a:t> developments and achieve </a:t>
            </a:r>
            <a:r>
              <a:rPr lang="en-AU" sz="2800" dirty="0">
                <a:solidFill>
                  <a:srgbClr val="00B050"/>
                </a:solidFill>
              </a:rPr>
              <a:t>strategic plans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800" dirty="0"/>
              <a:t>Failure can lead to organisation’s demise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8518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Qualities of effective control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060848"/>
            <a:ext cx="8001000" cy="4581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Traits of </a:t>
            </a:r>
            <a:r>
              <a:rPr lang="en-AU" sz="2400" dirty="0">
                <a:solidFill>
                  <a:srgbClr val="00B050"/>
                </a:solidFill>
              </a:rPr>
              <a:t>effective</a:t>
            </a:r>
            <a:r>
              <a:rPr lang="en-AU" sz="2400" dirty="0"/>
              <a:t> control include: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Linkage to strategy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Understandable measures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Acceptance by employees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Balance of objective and subjective data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Accuracy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Flexibility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Timeliness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400" dirty="0"/>
              <a:t>Support of action</a:t>
            </a:r>
          </a:p>
        </p:txBody>
      </p:sp>
    </p:spTree>
    <p:extLst>
      <p:ext uri="{BB962C8B-B14F-4D97-AF65-F5344CB8AC3E}">
        <p14:creationId xmlns:p14="http://schemas.microsoft.com/office/powerpoint/2010/main" val="2906846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>
            <a:noAutofit/>
          </a:bodyPr>
          <a:lstStyle/>
          <a:p>
            <a:pPr eaLnBrk="1" hangingPunct="1"/>
            <a:r>
              <a:rPr lang="en-AU" sz="3200" dirty="0"/>
              <a:t>Sustainable development and management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 eaLnBrk="1" hangingPunct="1"/>
            <a:r>
              <a:rPr lang="en-AU" sz="2400" dirty="0"/>
              <a:t>Sustainability needs to be </a:t>
            </a:r>
            <a:r>
              <a:rPr lang="en-AU" sz="2400" dirty="0">
                <a:solidFill>
                  <a:srgbClr val="00B050"/>
                </a:solidFill>
              </a:rPr>
              <a:t>built</a:t>
            </a:r>
            <a:r>
              <a:rPr lang="en-AU" sz="2400" dirty="0"/>
              <a:t> into system</a:t>
            </a:r>
          </a:p>
          <a:p>
            <a:pPr marL="533400" indent="-533400" eaLnBrk="1" hangingPunct="1"/>
            <a:r>
              <a:rPr lang="en-AU" sz="2400" dirty="0"/>
              <a:t>Focus on:</a:t>
            </a:r>
          </a:p>
          <a:p>
            <a:pPr marL="933450" lvl="1" indent="-533400"/>
            <a:r>
              <a:rPr lang="en-AU" sz="2400" dirty="0"/>
              <a:t>Environmental</a:t>
            </a:r>
          </a:p>
          <a:p>
            <a:pPr marL="933450" lvl="1" indent="-533400"/>
            <a:r>
              <a:rPr lang="en-AU" sz="2400" dirty="0"/>
              <a:t>Financial</a:t>
            </a:r>
          </a:p>
          <a:p>
            <a:pPr marL="933450" lvl="1" indent="-533400"/>
            <a:r>
              <a:rPr lang="en-AU" sz="2400" dirty="0"/>
              <a:t>Social outcomes</a:t>
            </a:r>
          </a:p>
          <a:p>
            <a:pPr marL="533400" indent="-533400"/>
            <a:r>
              <a:rPr lang="en-AU" sz="2400" dirty="0"/>
              <a:t>Must be :</a:t>
            </a:r>
          </a:p>
          <a:p>
            <a:pPr marL="933450" lvl="1" indent="-533400"/>
            <a:r>
              <a:rPr lang="en-AU" sz="2400" dirty="0"/>
              <a:t>Well planned</a:t>
            </a:r>
          </a:p>
          <a:p>
            <a:pPr marL="933450" lvl="1" indent="-533400"/>
            <a:r>
              <a:rPr lang="en-AU" sz="2400" dirty="0"/>
              <a:t>Well resourced and</a:t>
            </a:r>
          </a:p>
          <a:p>
            <a:pPr marL="933450" lvl="1" indent="-533400"/>
            <a:r>
              <a:rPr lang="en-AU" sz="2400" dirty="0"/>
              <a:t>Well controlled</a:t>
            </a:r>
          </a:p>
        </p:txBody>
      </p:sp>
    </p:spTree>
    <p:extLst>
      <p:ext uri="{BB962C8B-B14F-4D97-AF65-F5344CB8AC3E}">
        <p14:creationId xmlns:p14="http://schemas.microsoft.com/office/powerpoint/2010/main" val="28061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AU" dirty="0"/>
              <a:t>Organisational control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/>
              <a:t>Refers to the </a:t>
            </a:r>
            <a:r>
              <a:rPr lang="en-AU" sz="2400" dirty="0">
                <a:solidFill>
                  <a:srgbClr val="00B050"/>
                </a:solidFill>
              </a:rPr>
              <a:t>systematic process </a:t>
            </a:r>
            <a:r>
              <a:rPr lang="en-AU" sz="2400" dirty="0"/>
              <a:t>through which managers </a:t>
            </a:r>
            <a:r>
              <a:rPr lang="en-AU" sz="2400" dirty="0">
                <a:solidFill>
                  <a:srgbClr val="00B050"/>
                </a:solidFill>
              </a:rPr>
              <a:t>regulate</a:t>
            </a:r>
            <a:r>
              <a:rPr lang="en-AU" sz="2400" dirty="0"/>
              <a:t> organisational activities to make them consistent with expectations established in plans, targets and standards of performance</a:t>
            </a:r>
          </a:p>
          <a:p>
            <a:pPr eaLnBrk="1" hangingPunct="1"/>
            <a:r>
              <a:rPr lang="en-AU" sz="2400" dirty="0"/>
              <a:t>Organisations need to ensure their </a:t>
            </a:r>
            <a:r>
              <a:rPr lang="en-AU" sz="2400" dirty="0">
                <a:solidFill>
                  <a:srgbClr val="00B050"/>
                </a:solidFill>
              </a:rPr>
              <a:t>financial</a:t>
            </a:r>
            <a:r>
              <a:rPr lang="en-AU" sz="2400" dirty="0"/>
              <a:t> and </a:t>
            </a:r>
            <a:r>
              <a:rPr lang="en-AU" sz="2400" dirty="0">
                <a:solidFill>
                  <a:srgbClr val="00B050"/>
                </a:solidFill>
              </a:rPr>
              <a:t>operational</a:t>
            </a:r>
            <a:r>
              <a:rPr lang="en-AU" sz="2400" dirty="0"/>
              <a:t> systems are well under control</a:t>
            </a:r>
          </a:p>
        </p:txBody>
      </p:sp>
    </p:spTree>
    <p:extLst>
      <p:ext uri="{BB962C8B-B14F-4D97-AF65-F5344CB8AC3E}">
        <p14:creationId xmlns:p14="http://schemas.microsoft.com/office/powerpoint/2010/main" val="2348156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Feedback control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/>
              <a:t>Control that focuses on the organisation’s outputs</a:t>
            </a:r>
          </a:p>
          <a:p>
            <a:pPr eaLnBrk="1" hangingPunct="1"/>
            <a:r>
              <a:rPr lang="en-AU" sz="2400" dirty="0"/>
              <a:t>Also called </a:t>
            </a:r>
            <a:r>
              <a:rPr lang="en-AU" sz="2400" dirty="0">
                <a:solidFill>
                  <a:srgbClr val="00B050"/>
                </a:solidFill>
              </a:rPr>
              <a:t>post-action</a:t>
            </a:r>
            <a:r>
              <a:rPr lang="en-AU" sz="2400" dirty="0"/>
              <a:t> or </a:t>
            </a:r>
            <a:r>
              <a:rPr lang="en-AU" sz="2400" dirty="0">
                <a:solidFill>
                  <a:srgbClr val="00B050"/>
                </a:solidFill>
              </a:rPr>
              <a:t>output</a:t>
            </a:r>
            <a:r>
              <a:rPr lang="en-AU" sz="2400" dirty="0"/>
              <a:t> control</a:t>
            </a:r>
          </a:p>
          <a:p>
            <a:pPr eaLnBrk="1" hangingPunct="1"/>
            <a:r>
              <a:rPr lang="en-AU" sz="2400" dirty="0"/>
              <a:t>Involves several steps</a:t>
            </a:r>
          </a:p>
        </p:txBody>
      </p:sp>
    </p:spTree>
    <p:extLst>
      <p:ext uri="{BB962C8B-B14F-4D97-AF65-F5344CB8AC3E}">
        <p14:creationId xmlns:p14="http://schemas.microsoft.com/office/powerpoint/2010/main" val="292998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Steps of feedback control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4 key steps:</a:t>
            </a:r>
          </a:p>
          <a:p>
            <a:r>
              <a:rPr lang="en-NZ" sz="2400" dirty="0"/>
              <a:t>Establish standards of performance</a:t>
            </a:r>
          </a:p>
          <a:p>
            <a:pPr lvl="1"/>
            <a:r>
              <a:rPr lang="en-NZ" sz="2400" dirty="0"/>
              <a:t>Standards relate to strategic goals</a:t>
            </a:r>
          </a:p>
          <a:p>
            <a:pPr>
              <a:buFont typeface="Arial" pitchFamily="34" charset="0"/>
              <a:buChar char="•"/>
            </a:pPr>
            <a:r>
              <a:rPr lang="en-NZ" sz="2400" dirty="0"/>
              <a:t>Measure actual performance</a:t>
            </a:r>
          </a:p>
          <a:p>
            <a:r>
              <a:rPr lang="en-NZ" sz="2400" dirty="0"/>
              <a:t>Compare performance to standards</a:t>
            </a:r>
          </a:p>
          <a:p>
            <a:r>
              <a:rPr lang="en-NZ" sz="2400" dirty="0"/>
              <a:t>Take corrective action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1682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Feedback control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157412"/>
            <a:ext cx="8677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Is a management control system that balances traditional financial measures with operational measures relating to a company’s critical success factors</a:t>
            </a:r>
          </a:p>
          <a:p>
            <a:r>
              <a:rPr lang="en-NZ" sz="2400" dirty="0"/>
              <a:t>Is comprehensive</a:t>
            </a:r>
          </a:p>
        </p:txBody>
      </p:sp>
    </p:spTree>
    <p:extLst>
      <p:ext uri="{BB962C8B-B14F-4D97-AF65-F5344CB8AC3E}">
        <p14:creationId xmlns:p14="http://schemas.microsoft.com/office/powerpoint/2010/main" val="215444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balanced scorecard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Contains 4 main </a:t>
            </a:r>
            <a:r>
              <a:rPr lang="en-NZ" sz="2400" dirty="0">
                <a:solidFill>
                  <a:srgbClr val="00B050"/>
                </a:solidFill>
              </a:rPr>
              <a:t>perspectives</a:t>
            </a:r>
            <a:r>
              <a:rPr lang="en-NZ" sz="2400" dirty="0"/>
              <a:t>:</a:t>
            </a:r>
          </a:p>
          <a:p>
            <a:pPr lvl="1"/>
            <a:r>
              <a:rPr lang="en-NZ" sz="2400" dirty="0"/>
              <a:t>Financial performance</a:t>
            </a:r>
          </a:p>
          <a:p>
            <a:pPr lvl="1"/>
            <a:r>
              <a:rPr lang="en-NZ" sz="2400" dirty="0"/>
              <a:t>Customer service</a:t>
            </a:r>
          </a:p>
          <a:p>
            <a:pPr lvl="1"/>
            <a:r>
              <a:rPr lang="en-NZ" sz="2400" dirty="0"/>
              <a:t>Internal business processes</a:t>
            </a:r>
          </a:p>
          <a:p>
            <a:pPr lvl="1"/>
            <a:r>
              <a:rPr lang="en-NZ" sz="2400" dirty="0"/>
              <a:t>Potential for learning and growth</a:t>
            </a:r>
          </a:p>
        </p:txBody>
      </p:sp>
    </p:spTree>
    <p:extLst>
      <p:ext uri="{BB962C8B-B14F-4D97-AF65-F5344CB8AC3E}">
        <p14:creationId xmlns:p14="http://schemas.microsoft.com/office/powerpoint/2010/main" val="30837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The balanced scorecard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15" y="1144886"/>
            <a:ext cx="6264696" cy="49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03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Chapter 10&amp;quot;&quot;/&gt;&lt;property id=&quot;20307&quot; value=&quot;259&quot;/&gt;&lt;/object&gt;&lt;object type=&quot;3&quot; unique_id=&quot;10007&quot;&gt;&lt;property id=&quot;20148&quot; value=&quot;5&quot;/&gt;&lt;property id=&quot;20300&quot; value=&quot;Slide 7 - &amp;quot;Work specialisation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Example of organisation structure&amp;quot;&quot;/&gt;&lt;property id=&quot;20307&quot; value=&quot;296&quot;/&gt;&lt;/object&gt;&lt;object type=&quot;3&quot; unique_id=&quot;10010&quot;&gt;&lt;property id=&quot;20148&quot; value=&quot;5&quot;/&gt;&lt;property id=&quot;20300&quot; value=&quot;Slide 8 - &amp;quot;Authority, responsibility and delegation&amp;quot;&quot;/&gt;&lt;property id=&quot;20307&quot; value=&quot;264&quot;/&gt;&lt;/object&gt;&lt;object type=&quot;3&quot; unique_id=&quot;10016&quot;&gt;&lt;property id=&quot;20148&quot; value=&quot;5&quot;/&gt;&lt;property id=&quot;20300&quot; value=&quot;Slide 12 - &amp;quot;More terms&amp;quot;&quot;/&gt;&lt;property id=&quot;20307&quot; value=&quot;270&quot;/&gt;&lt;/object&gt;&lt;object type=&quot;3&quot; unique_id=&quot;10019&quot;&gt;&lt;property id=&quot;20148&quot; value=&quot;5&quot;/&gt;&lt;property id=&quot;20300&quot; value=&quot;Slide 13 - &amp;quot;Departmentalisation&amp;quot;&quot;/&gt;&lt;property id=&quot;20307&quot; value=&quot;273&quot;/&gt;&lt;/object&gt;&lt;object type=&quot;3&quot; unique_id=&quot;10023&quot;&gt;&lt;property id=&quot;20148&quot; value=&quot;5&quot;/&gt;&lt;property id=&quot;20300&quot; value=&quot;Slide 16 - &amp;quot;Functional versus divisional structures&amp;quot;&quot;/&gt;&lt;property id=&quot;20307&quot; value=&quot;277&quot;/&gt;&lt;/object&gt;&lt;object type=&quot;3&quot; unique_id=&quot;10027&quot;&gt;&lt;property id=&quot;20148&quot; value=&quot;5&quot;/&gt;&lt;property id=&quot;20300&quot; value=&quot;Slide 19 - &amp;quot;Dual-authority structure in a matrix organisation&amp;quot;&quot;/&gt;&lt;property id=&quot;20307&quot; value=&quot;281&quot;/&gt;&lt;/object&gt;&lt;object type=&quot;3&quot; unique_id=&quot;10036&quot;&gt;&lt;property id=&quot;20148&quot; value=&quot;5&quot;/&gt;&lt;property id=&quot;20300&quot; value=&quot;Slide 27 - &amp;quot;Factors shaping structure&amp;quot;&quot;/&gt;&lt;property id=&quot;20307&quot; value=&quot;289&quot;/&gt;&lt;/object&gt;&lt;object type=&quot;3&quot; unique_id=&quot;10903&quot;&gt;&lt;property id=&quot;20148&quot; value=&quot;5&quot;/&gt;&lt;property id=&quot;20300&quot; value=&quot;Slide 3 - &amp;quot;Organising &amp;quot;&quot;/&gt;&lt;property id=&quot;20307&quot; value=&quot;298&quot;/&gt;&lt;/object&gt;&lt;object type=&quot;3&quot; unique_id=&quot;10904&quot;&gt;&lt;property id=&quot;20148&quot; value=&quot;5&quot;/&gt;&lt;property id=&quot;20300&quot; value=&quot;Slide 4 - &amp;quot;The organisation structure&amp;quot;&quot;/&gt;&lt;property id=&quot;20307&quot; value=&quot;299&quot;/&gt;&lt;/object&gt;&lt;object type=&quot;3&quot; unique_id=&quot;10905&quot;&gt;&lt;property id=&quot;20148&quot; value=&quot;5&quot;/&gt;&lt;property id=&quot;20300&quot; value=&quot;Slide 5 - &amp;quot;The organisation chart&amp;quot;&quot;/&gt;&lt;property id=&quot;20307&quot; value=&quot;300&quot;/&gt;&lt;/object&gt;&lt;object type=&quot;3&quot; unique_id=&quot;10907&quot;&gt;&lt;property id=&quot;20148&quot; value=&quot;5&quot;/&gt;&lt;property id=&quot;20300&quot; value=&quot;Slide 9 - &amp;quot;Tall structure&amp;quot;&quot;/&gt;&lt;property id=&quot;20307&quot; value=&quot;302&quot;/&gt;&lt;/object&gt;&lt;object type=&quot;3&quot; unique_id=&quot;10908&quot;&gt;&lt;property id=&quot;20148&quot; value=&quot;5&quot;/&gt;&lt;property id=&quot;20300&quot; value=&quot;Slide 10 - &amp;quot;Flat structure&amp;quot;&quot;/&gt;&lt;property id=&quot;20307&quot; value=&quot;303&quot;/&gt;&lt;/object&gt;&lt;object type=&quot;3&quot; unique_id=&quot;10909&quot;&gt;&lt;property id=&quot;20148&quot; value=&quot;5&quot;/&gt;&lt;property id=&quot;20300&quot; value=&quot;Slide 11 - &amp;quot;Tall versus flat structure&amp;quot;&quot;/&gt;&lt;property id=&quot;20307&quot; value=&quot;304&quot;/&gt;&lt;/object&gt;&lt;object type=&quot;3&quot; unique_id=&quot;10910&quot;&gt;&lt;property id=&quot;20148&quot; value=&quot;5&quot;/&gt;&lt;property id=&quot;20300&quot; value=&quot;Slide 14 - &amp;quot;Vertical functional approach&amp;quot;&quot;/&gt;&lt;property id=&quot;20307&quot; value=&quot;305&quot;/&gt;&lt;/object&gt;&lt;object type=&quot;3&quot; unique_id=&quot;10911&quot;&gt;&lt;property id=&quot;20148&quot; value=&quot;5&quot;/&gt;&lt;property id=&quot;20300&quot; value=&quot;Slide 15 - &amp;quot;Divisional approach&amp;quot;&quot;/&gt;&lt;property id=&quot;20307&quot; value=&quot;306&quot;/&gt;&lt;/object&gt;&lt;object type=&quot;3&quot; unique_id=&quot;10912&quot;&gt;&lt;property id=&quot;20148&quot; value=&quot;5&quot;/&gt;&lt;property id=&quot;20300&quot; value=&quot;Slide 18 - &amp;quot;Matrix approach&amp;quot;&quot;/&gt;&lt;property id=&quot;20307&quot; value=&quot;307&quot;/&gt;&lt;/object&gt;&lt;object type=&quot;3&quot; unique_id=&quot;10913&quot;&gt;&lt;property id=&quot;20148&quot; value=&quot;5&quot;/&gt;&lt;property id=&quot;20300&quot; value=&quot;Slide 20 - &amp;quot;Team-based-approach&amp;quot;&quot;/&gt;&lt;property id=&quot;20307&quot; value=&quot;308&quot;/&gt;&lt;/object&gt;&lt;object type=&quot;3&quot; unique_id=&quot;10914&quot;&gt;&lt;property id=&quot;20148&quot; value=&quot;5&quot;/&gt;&lt;property id=&quot;20300&quot; value=&quot;Slide 22 - &amp;quot;Network approach&amp;quot;&quot;/&gt;&lt;property id=&quot;20307&quot; value=&quot;309&quot;/&gt;&lt;/object&gt;&lt;object type=&quot;3&quot; unique_id=&quot;10915&quot;&gt;&lt;property id=&quot;20148&quot; value=&quot;5&quot;/&gt;&lt;property id=&quot;20300&quot; value=&quot;Slide 23 - &amp;quot;Network approach to departmentalisation&amp;quot;&quot;/&gt;&lt;property id=&quot;20307&quot; value=&quot;310&quot;/&gt;&lt;/object&gt;&lt;object type=&quot;3&quot; unique_id=&quot;10916&quot;&gt;&lt;property id=&quot;20148&quot; value=&quot;5&quot;/&gt;&lt;property id=&quot;20300&quot; value=&quot;Slide 25 - &amp;quot;Organising for horizontal coordination&amp;quot;&quot;/&gt;&lt;property id=&quot;20307&quot; value=&quot;311&quot;/&gt;&lt;/object&gt;&lt;object type=&quot;3&quot; unique_id=&quot;10917&quot;&gt;&lt;property id=&quot;20148&quot; value=&quot;5&quot;/&gt;&lt;property id=&quot;20300&quot; value=&quot;Slide 26 - &amp;quot;Evolution of organisation structure&amp;quot;&quot;/&gt;&lt;property id=&quot;20307&quot; value=&quot;312&quot;/&gt;&lt;/object&gt;&lt;object type=&quot;3&quot; unique_id=&quot;10918&quot;&gt;&lt;property id=&quot;20148&quot; value=&quot;5&quot;/&gt;&lt;property id=&quot;20300&quot; value=&quot;Slide 29 - &amp;quot;Organising for sustainable development&amp;quot;&quot;/&gt;&lt;property id=&quot;20307&quot; value=&quot;313&quot;/&gt;&lt;/object&gt;&lt;object type=&quot;3&quot; unique_id=&quot;11477&quot;&gt;&lt;property id=&quot;20148&quot; value=&quot;5&quot;/&gt;&lt;property id=&quot;20300&quot; value=&quot;Slide 17 - &amp;quot;Advantages and disadvantages of divisional structure&amp;quot;&quot;/&gt;&lt;property id=&quot;20307&quot; value=&quot;314&quot;/&gt;&lt;/object&gt;&lt;object type=&quot;3&quot; unique_id=&quot;11671&quot;&gt;&lt;property id=&quot;20148&quot; value=&quot;5&quot;/&gt;&lt;property id=&quot;20300&quot; value=&quot;Slide 21 - &amp;quot;Advantages and disadvantages of team structure&amp;quot;&quot;/&gt;&lt;property id=&quot;20307&quot; value=&quot;315&quot;/&gt;&lt;/object&gt;&lt;object type=&quot;3&quot; unique_id=&quot;11672&quot;&gt;&lt;property id=&quot;20148&quot; value=&quot;5&quot;/&gt;&lt;property id=&quot;20300&quot; value=&quot;Slide 24 - &amp;quot;Advantages and disadvantages of network structure&amp;quot;&quot;/&gt;&lt;property id=&quot;20307&quot; value=&quot;316&quot;/&gt;&lt;/object&gt;&lt;object type=&quot;3&quot; unique_id=&quot;11673&quot;&gt;&lt;property id=&quot;20148&quot; value=&quot;5&quot;/&gt;&lt;property id=&quot;20300&quot; value=&quot;Slide 28 - &amp;quot;Contingency factors that influence organisation structure&amp;quot;&quot;/&gt;&lt;property id=&quot;20307&quot; value=&quot;317&quot;/&gt;&lt;/object&gt;&lt;/object&gt;&lt;object type=&quot;8&quot; unique_id=&quot;1008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508</TotalTime>
  <Words>861</Words>
  <Application>Microsoft Office PowerPoint</Application>
  <PresentationFormat>On-screen Show (4:3)</PresentationFormat>
  <Paragraphs>158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GillSans Light</vt:lpstr>
      <vt:lpstr>PPT_Samson Man_88412</vt:lpstr>
      <vt:lpstr>PowerPoint Presentation</vt:lpstr>
      <vt:lpstr>PowerPoint Presentation</vt:lpstr>
      <vt:lpstr>Organisational control</vt:lpstr>
      <vt:lpstr>Feedback control model</vt:lpstr>
      <vt:lpstr>Steps of feedback control</vt:lpstr>
      <vt:lpstr>Feedback control model</vt:lpstr>
      <vt:lpstr>The balanced scorecard</vt:lpstr>
      <vt:lpstr>The balanced scorecard</vt:lpstr>
      <vt:lpstr>The balanced scorecard</vt:lpstr>
      <vt:lpstr>Budgetary control</vt:lpstr>
      <vt:lpstr>Budgetary control contd.</vt:lpstr>
      <vt:lpstr>Budgetary control contd.</vt:lpstr>
      <vt:lpstr>Financial control</vt:lpstr>
      <vt:lpstr>Financial analysis</vt:lpstr>
      <vt:lpstr>Financial statements and analysis contd.</vt:lpstr>
      <vt:lpstr>Financial statements and analysis contd.</vt:lpstr>
      <vt:lpstr>The changing philosophy of control</vt:lpstr>
      <vt:lpstr>Hierarchical and decentralised methods of control</vt:lpstr>
      <vt:lpstr>Open-book management</vt:lpstr>
      <vt:lpstr>Total quality management</vt:lpstr>
      <vt:lpstr>Total quality management contd.</vt:lpstr>
      <vt:lpstr>The quality circle process</vt:lpstr>
      <vt:lpstr>Total quality management contd.</vt:lpstr>
      <vt:lpstr>International quality standards</vt:lpstr>
      <vt:lpstr>Corporate governance</vt:lpstr>
      <vt:lpstr>Qualities of effective control systems</vt:lpstr>
      <vt:lpstr>Qualities of effective control systems</vt:lpstr>
      <vt:lpstr>Sustainable development and management control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Surenddar, Sutha</cp:lastModifiedBy>
  <cp:revision>77</cp:revision>
  <dcterms:created xsi:type="dcterms:W3CDTF">2011-07-26T01:03:39Z</dcterms:created>
  <dcterms:modified xsi:type="dcterms:W3CDTF">2017-12-12T04:35:11Z</dcterms:modified>
</cp:coreProperties>
</file>