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85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F3A"/>
    <a:srgbClr val="3C9325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24" d="100"/>
          <a:sy n="124" d="100"/>
        </p:scale>
        <p:origin x="12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5CC06-6962-463A-AFE5-B07380149EDB}" type="datetimeFigureOut">
              <a:rPr lang="en-AU" smtClean="0"/>
              <a:pPr/>
              <a:t>12/12/2017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C97C8-9EA0-417B-96C2-875F7E07DE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2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3E68A-8DB7-4D8C-89B9-9813D4DA661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956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81AD1-6A25-43E6-A44A-0D12A5AFE57C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4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0E350-5182-4F6E-AE9A-1574F52EE679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2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B8B7E-1E93-41BC-BC27-A4EE1050DFF3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1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652C1-DAA4-4B89-8C4C-9DFC4A4AADC0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C2AE3-E770-4201-915C-171E9F854DF1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17E2-5CE5-4594-92EC-DEE019EB1A10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34B63-E33D-41D6-9BFD-1BBAF173ED8E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9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337DE-11E8-40B3-9119-56A057F02515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BA754-4395-4DF0-AA84-D7D2EAF7029F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8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14D89-A834-4EC3-A81B-3338487643B9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AB07A-6E08-47FC-911E-D36F03426E86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30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455E7-3473-4084-8B48-2B53B1055F4E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85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8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74"/>
            <a:ext cx="8229600" cy="884238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22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5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77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21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4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57400"/>
            <a:ext cx="8001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SecondClick to edit Master title style</a:t>
            </a:r>
            <a:endParaRPr lang="en-US" altLang="en-US"/>
          </a:p>
          <a:p>
            <a:pPr lvl="1"/>
            <a:r>
              <a:rPr lang="en-AU" altLang="en-US"/>
              <a:t>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4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2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changing social contract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071687"/>
            <a:ext cx="85629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9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Innovations in HRM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z="2400" dirty="0"/>
              <a:t>HRM faces constant change</a:t>
            </a:r>
          </a:p>
          <a:p>
            <a:pPr eaLnBrk="1" hangingPunct="1"/>
            <a:r>
              <a:rPr lang="en-AU" sz="2400" dirty="0"/>
              <a:t>Some key issues facing HRM today:</a:t>
            </a:r>
          </a:p>
          <a:p>
            <a:pPr lvl="1"/>
            <a:r>
              <a:rPr lang="en-AU" sz="2400" dirty="0"/>
              <a:t>Branding the company as an employer of choice</a:t>
            </a:r>
          </a:p>
          <a:p>
            <a:pPr lvl="1" eaLnBrk="1" hangingPunct="1"/>
            <a:r>
              <a:rPr lang="en-AU" sz="2400" dirty="0"/>
              <a:t>Increasing focus on teams and projects</a:t>
            </a:r>
          </a:p>
          <a:p>
            <a:pPr lvl="1" eaLnBrk="1" hangingPunct="1"/>
            <a:r>
              <a:rPr lang="en-AU" sz="2400" dirty="0"/>
              <a:t>Using temporary and part-time employees</a:t>
            </a:r>
          </a:p>
          <a:p>
            <a:pPr lvl="1" eaLnBrk="1" hangingPunct="1"/>
            <a:r>
              <a:rPr lang="en-AU" sz="2400" dirty="0"/>
              <a:t>Promoting work-life balance</a:t>
            </a:r>
          </a:p>
          <a:p>
            <a:pPr lvl="1" eaLnBrk="1" hangingPunct="1">
              <a:buFontTx/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518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Human resource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Forecasting human resource needs and the projected matching of individuals with expected vacancies</a:t>
            </a:r>
          </a:p>
          <a:p>
            <a:pPr lvl="1"/>
            <a:r>
              <a:rPr lang="en-NZ" sz="2400" dirty="0"/>
              <a:t>Recruiting</a:t>
            </a:r>
          </a:p>
          <a:p>
            <a:pPr lvl="1"/>
            <a:r>
              <a:rPr lang="en-NZ" sz="2400" dirty="0"/>
              <a:t>Selecting</a:t>
            </a:r>
          </a:p>
          <a:p>
            <a:pPr lvl="1"/>
            <a:r>
              <a:rPr lang="en-NZ" sz="2400" dirty="0"/>
              <a:t>Managing talent</a:t>
            </a:r>
          </a:p>
        </p:txBody>
      </p:sp>
    </p:spTree>
    <p:extLst>
      <p:ext uri="{BB962C8B-B14F-4D97-AF65-F5344CB8AC3E}">
        <p14:creationId xmlns:p14="http://schemas.microsoft.com/office/powerpoint/2010/main" val="188956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Attracting an effective workforce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700807"/>
            <a:ext cx="8429625" cy="37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7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Recruiting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400" dirty="0"/>
              <a:t>Activities or practices that define the desired characteristics of applicants for specific jobs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Also referred to as </a:t>
            </a:r>
            <a:r>
              <a:rPr lang="en-AU" sz="2400" dirty="0">
                <a:solidFill>
                  <a:srgbClr val="00B050"/>
                </a:solidFill>
              </a:rPr>
              <a:t>talent acquisition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Can be: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Internal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External (contd.)</a:t>
            </a:r>
          </a:p>
        </p:txBody>
      </p:sp>
    </p:spTree>
    <p:extLst>
      <p:ext uri="{BB962C8B-B14F-4D97-AF65-F5344CB8AC3E}">
        <p14:creationId xmlns:p14="http://schemas.microsoft.com/office/powerpoint/2010/main" val="365454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915" y="245255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/>
              <a:t>Recruiting contd.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340768"/>
            <a:ext cx="8001000" cy="42973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Involves assessing jobs: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Job analysis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systematic process of gathering and interpreting information about the essential duties, tasks and responsibilities of a job.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Job description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A concise summary of the specific tasks and responsibilities of a particular job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Job specification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 outline of the knowledge skills, education and physical abilities needed to adequately perform a job (contd.)</a:t>
            </a:r>
          </a:p>
        </p:txBody>
      </p:sp>
    </p:spTree>
    <p:extLst>
      <p:ext uri="{BB962C8B-B14F-4D97-AF65-F5344CB8AC3E}">
        <p14:creationId xmlns:p14="http://schemas.microsoft.com/office/powerpoint/2010/main" val="290516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Recruiting contd.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0768"/>
            <a:ext cx="7772400" cy="4267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400" dirty="0"/>
              <a:t>Job analysis enables the creation of: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Realistic job previews (RJP)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Gives applicants all pertinent information about the job and the organisation</a:t>
            </a:r>
          </a:p>
          <a:p>
            <a:pPr lvl="2">
              <a:lnSpc>
                <a:spcPct val="90000"/>
              </a:lnSpc>
            </a:pPr>
            <a:endParaRPr lang="en-AU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Today employers make use of social media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LinkedIn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Facebook 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Involves legal considerations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Discrimination avoidance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Equal Employment Opportunity (EEO)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Affirmative actions</a:t>
            </a:r>
          </a:p>
        </p:txBody>
      </p:sp>
    </p:spTree>
    <p:extLst>
      <p:ext uri="{BB962C8B-B14F-4D97-AF65-F5344CB8AC3E}">
        <p14:creationId xmlns:p14="http://schemas.microsoft.com/office/powerpoint/2010/main" val="15705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Selecting 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571612"/>
            <a:ext cx="8001000" cy="4783151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dirty="0"/>
              <a:t>The process of determining the skills, abilities and other attributes a person needs to perform a particular job</a:t>
            </a:r>
          </a:p>
          <a:p>
            <a:pPr eaLnBrk="1" hangingPunct="1"/>
            <a:r>
              <a:rPr lang="en-AU" sz="2400" dirty="0"/>
              <a:t>Most frequently used devices include:</a:t>
            </a:r>
          </a:p>
          <a:p>
            <a:pPr lvl="1"/>
            <a:r>
              <a:rPr lang="en-AU" sz="2400" dirty="0"/>
              <a:t>Application form</a:t>
            </a:r>
          </a:p>
          <a:p>
            <a:pPr lvl="1"/>
            <a:r>
              <a:rPr lang="en-AU" sz="2400" dirty="0"/>
              <a:t>Interview</a:t>
            </a:r>
          </a:p>
          <a:p>
            <a:pPr lvl="1"/>
            <a:r>
              <a:rPr lang="en-AU" sz="2400" dirty="0"/>
              <a:t>Employment test</a:t>
            </a:r>
          </a:p>
          <a:p>
            <a:pPr lvl="1"/>
            <a:r>
              <a:rPr lang="en-AU" sz="2400" dirty="0"/>
              <a:t>Assessment centres</a:t>
            </a:r>
          </a:p>
          <a:p>
            <a:pPr lvl="1"/>
            <a:r>
              <a:rPr lang="en-AU" sz="2400" dirty="0"/>
              <a:t>Online checks</a:t>
            </a:r>
          </a:p>
          <a:p>
            <a:pPr lvl="1"/>
            <a:endParaRPr lang="en-AU" sz="2400" dirty="0"/>
          </a:p>
          <a:p>
            <a:pPr lvl="1" eaLnBrk="1" hangingPunct="1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0402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80629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/>
              <a:t>Managing talent:  developing an effective workforce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772400" cy="454516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AU" sz="2400" dirty="0"/>
              <a:t>Training and development</a:t>
            </a:r>
          </a:p>
          <a:p>
            <a:r>
              <a:rPr lang="en-AU" sz="2400" dirty="0"/>
              <a:t>On-the-job training</a:t>
            </a:r>
          </a:p>
          <a:p>
            <a:pPr lvl="1"/>
            <a:r>
              <a:rPr lang="en-AU" sz="2400" dirty="0"/>
              <a:t>Most common method for training and development</a:t>
            </a:r>
          </a:p>
          <a:p>
            <a:r>
              <a:rPr lang="en-AU" sz="2400" dirty="0"/>
              <a:t>Social learning</a:t>
            </a:r>
          </a:p>
          <a:p>
            <a:pPr lvl="1"/>
            <a:r>
              <a:rPr lang="en-AU" sz="2400" dirty="0"/>
              <a:t>Informal learning from others using social media tools</a:t>
            </a:r>
          </a:p>
          <a:p>
            <a:r>
              <a:rPr lang="en-AU" sz="2400" dirty="0"/>
              <a:t>Mentoring and coaching</a:t>
            </a:r>
          </a:p>
          <a:p>
            <a:pPr lvl="1"/>
            <a:r>
              <a:rPr lang="en-AU" sz="2400" dirty="0"/>
              <a:t>Using experienced employees (contd.)</a:t>
            </a:r>
          </a:p>
        </p:txBody>
      </p:sp>
    </p:spTree>
    <p:extLst>
      <p:ext uri="{BB962C8B-B14F-4D97-AF65-F5344CB8AC3E}">
        <p14:creationId xmlns:p14="http://schemas.microsoft.com/office/powerpoint/2010/main" val="371929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Training and development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1389"/>
            <a:ext cx="8001000" cy="4725963"/>
          </a:xfrm>
        </p:spPr>
        <p:txBody>
          <a:bodyPr/>
          <a:lstStyle/>
          <a:p>
            <a:pPr marL="0" indent="0">
              <a:buNone/>
            </a:pPr>
            <a:r>
              <a:rPr lang="en-NZ" sz="2400" dirty="0"/>
              <a:t>Other approaches to training and development:</a:t>
            </a:r>
          </a:p>
          <a:p>
            <a:r>
              <a:rPr lang="en-NZ" sz="2400" dirty="0"/>
              <a:t>In-house development in corporate universities</a:t>
            </a:r>
          </a:p>
          <a:p>
            <a:pPr lvl="1"/>
            <a:r>
              <a:rPr lang="en-NZ" sz="2400" dirty="0"/>
              <a:t>Broad-based learning opportunities for employees</a:t>
            </a:r>
          </a:p>
          <a:p>
            <a:r>
              <a:rPr lang="en-NZ" sz="2400" dirty="0"/>
              <a:t>Promotion from within</a:t>
            </a:r>
          </a:p>
          <a:p>
            <a:pPr lvl="1"/>
            <a:r>
              <a:rPr lang="en-NZ" sz="2400" dirty="0"/>
              <a:t>Offers employees opportunities to grow and develop their abilities</a:t>
            </a:r>
          </a:p>
        </p:txBody>
      </p:sp>
    </p:spTree>
    <p:extLst>
      <p:ext uri="{BB962C8B-B14F-4D97-AF65-F5344CB8AC3E}">
        <p14:creationId xmlns:p14="http://schemas.microsoft.com/office/powerpoint/2010/main" val="325591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6781800" cy="2819400"/>
          </a:xfrm>
        </p:spPr>
        <p:txBody>
          <a:bodyPr/>
          <a:lstStyle/>
          <a:p>
            <a:pPr algn="l" eaLnBrk="1" hangingPunct="1"/>
            <a:r>
              <a:rPr lang="en-AU" dirty="0"/>
              <a:t>Managing human resources</a:t>
            </a:r>
            <a:endParaRPr lang="en-AU" dirty="0">
              <a:latin typeface="GillSans Light" pitchFamily="1" charset="0"/>
            </a:endParaRPr>
          </a:p>
          <a:p>
            <a:pPr algn="l" eaLnBrk="1" hangingPunct="1"/>
            <a:endParaRPr lang="en-AU" dirty="0">
              <a:latin typeface="GillSans Light" pitchFamily="1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005013" y="-4926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auto" hangingPunct="0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AU" sz="4600" baseline="-25000"/>
              <a:t>Chapter</a:t>
            </a:r>
            <a:r>
              <a:rPr lang="en-AU" sz="4600"/>
              <a:t> </a:t>
            </a:r>
            <a:r>
              <a:rPr lang="en-AU" sz="4600" baseline="-25000" smtClean="0"/>
              <a:t>9</a:t>
            </a:r>
            <a:endParaRPr lang="en-AU" sz="4600" b="1" dirty="0"/>
          </a:p>
        </p:txBody>
      </p:sp>
    </p:spTree>
    <p:extLst>
      <p:ext uri="{BB962C8B-B14F-4D97-AF65-F5344CB8AC3E}">
        <p14:creationId xmlns:p14="http://schemas.microsoft.com/office/powerpoint/2010/main" val="1918144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34350" cy="955576"/>
          </a:xfrm>
        </p:spPr>
        <p:txBody>
          <a:bodyPr>
            <a:normAutofit/>
          </a:bodyPr>
          <a:lstStyle/>
          <a:p>
            <a:r>
              <a:rPr lang="en-AU" dirty="0"/>
              <a:t>Performance appraisal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28800"/>
            <a:ext cx="8001000" cy="4297363"/>
          </a:xfrm>
        </p:spPr>
        <p:txBody>
          <a:bodyPr>
            <a:normAutofit/>
          </a:bodyPr>
          <a:lstStyle/>
          <a:p>
            <a:r>
              <a:rPr lang="en-AU" sz="2400" dirty="0"/>
              <a:t>The process of observing and evaluating an employee’s performance, recording the assessment and providing feedback</a:t>
            </a:r>
          </a:p>
          <a:p>
            <a:r>
              <a:rPr lang="en-AU" sz="2400" dirty="0"/>
              <a:t>Assessing performance accurately</a:t>
            </a:r>
          </a:p>
          <a:p>
            <a:pPr lvl="1"/>
            <a:r>
              <a:rPr lang="en-AU" sz="2400" dirty="0"/>
              <a:t>360-degree feedback</a:t>
            </a:r>
          </a:p>
          <a:p>
            <a:pPr lvl="2"/>
            <a:r>
              <a:rPr lang="en-AU" dirty="0"/>
              <a:t>Uses multiple raters, including self-rating</a:t>
            </a:r>
          </a:p>
          <a:p>
            <a:r>
              <a:rPr lang="en-AU" sz="2400" dirty="0"/>
              <a:t>Performance evaluation errors</a:t>
            </a:r>
          </a:p>
          <a:p>
            <a:pPr lvl="1"/>
            <a:r>
              <a:rPr lang="en-AU" sz="2400" dirty="0"/>
              <a:t>Halo effect</a:t>
            </a:r>
          </a:p>
          <a:p>
            <a:pPr lvl="1"/>
            <a:r>
              <a:rPr lang="en-AU" sz="2400" dirty="0"/>
              <a:t>Can be overcome with </a:t>
            </a:r>
            <a:r>
              <a:rPr lang="en-AU" sz="2400" dirty="0">
                <a:solidFill>
                  <a:srgbClr val="00B050"/>
                </a:solidFill>
              </a:rPr>
              <a:t>BARS</a:t>
            </a:r>
          </a:p>
          <a:p>
            <a:pPr lvl="2"/>
            <a:r>
              <a:rPr lang="en-AU" dirty="0"/>
              <a:t>Behaviourally anchored rating scale 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2" eaLnBrk="1" hangingPunct="1">
              <a:buFontTx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4884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84238"/>
          </a:xfrm>
        </p:spPr>
        <p:txBody>
          <a:bodyPr>
            <a:noAutofit/>
          </a:bodyPr>
          <a:lstStyle/>
          <a:p>
            <a:r>
              <a:rPr lang="en-NZ" sz="2800" dirty="0"/>
              <a:t>Example of a behaviourally anchored rating scale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1528762"/>
            <a:ext cx="91344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77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62913" cy="1143000"/>
          </a:xfrm>
          <a:noFill/>
        </p:spPr>
        <p:txBody>
          <a:bodyPr anchor="b"/>
          <a:lstStyle/>
          <a:p>
            <a:pPr eaLnBrk="1" hangingPunct="1"/>
            <a:r>
              <a:rPr lang="en-AU"/>
              <a:t>Maintaining an effective workforce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6250"/>
            <a:ext cx="7772400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dirty="0"/>
              <a:t>Once recruited, HR needs to be maintained effectively</a:t>
            </a:r>
          </a:p>
          <a:p>
            <a:pPr eaLnBrk="1" hangingPunct="1"/>
            <a:r>
              <a:rPr lang="en-AU" sz="2400" dirty="0"/>
              <a:t>Involves:</a:t>
            </a:r>
          </a:p>
          <a:p>
            <a:pPr lvl="1"/>
            <a:r>
              <a:rPr lang="en-AU" sz="2400" dirty="0"/>
              <a:t>Compensation</a:t>
            </a:r>
          </a:p>
          <a:p>
            <a:pPr lvl="1"/>
            <a:r>
              <a:rPr lang="en-AU" sz="2400" dirty="0"/>
              <a:t>Benefits</a:t>
            </a:r>
          </a:p>
          <a:p>
            <a:pPr lvl="1"/>
            <a:r>
              <a:rPr lang="en-AU" sz="2400" dirty="0"/>
              <a:t>Termination</a:t>
            </a:r>
          </a:p>
        </p:txBody>
      </p:sp>
    </p:spTree>
    <p:extLst>
      <p:ext uri="{BB962C8B-B14F-4D97-AF65-F5344CB8AC3E}">
        <p14:creationId xmlns:p14="http://schemas.microsoft.com/office/powerpoint/2010/main" val="496556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62913" cy="1143000"/>
          </a:xfrm>
        </p:spPr>
        <p:txBody>
          <a:bodyPr/>
          <a:lstStyle/>
          <a:p>
            <a:pPr eaLnBrk="1" hangingPunct="1"/>
            <a:r>
              <a:rPr lang="en-AU" dirty="0"/>
              <a:t>Compensation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84784"/>
            <a:ext cx="8001000" cy="4869979"/>
          </a:xfrm>
        </p:spPr>
        <p:txBody>
          <a:bodyPr/>
          <a:lstStyle/>
          <a:p>
            <a:r>
              <a:rPr lang="en-AU" sz="2400" dirty="0">
                <a:solidFill>
                  <a:srgbClr val="00B050"/>
                </a:solidFill>
              </a:rPr>
              <a:t>Monetary</a:t>
            </a:r>
            <a:r>
              <a:rPr lang="en-AU" sz="2400" dirty="0"/>
              <a:t> payments (wage and salaries) and</a:t>
            </a:r>
            <a:br>
              <a:rPr lang="en-AU" sz="2400" dirty="0"/>
            </a:br>
            <a:r>
              <a:rPr lang="en-AU" sz="2400" dirty="0">
                <a:solidFill>
                  <a:srgbClr val="00B050"/>
                </a:solidFill>
              </a:rPr>
              <a:t>non-monetary</a:t>
            </a:r>
            <a:r>
              <a:rPr lang="en-AU" sz="2400" dirty="0"/>
              <a:t> goods/commodities used to reward employees</a:t>
            </a:r>
          </a:p>
          <a:p>
            <a:r>
              <a:rPr lang="en-AU" sz="2400" dirty="0"/>
              <a:t>Designed to fit company strategy and to provide:</a:t>
            </a:r>
          </a:p>
          <a:p>
            <a:pPr lvl="1"/>
            <a:r>
              <a:rPr lang="en-AU" sz="2400" dirty="0"/>
              <a:t>Compensation equity</a:t>
            </a:r>
          </a:p>
          <a:p>
            <a:pPr eaLnBrk="1" hangingPunct="1"/>
            <a:r>
              <a:rPr lang="en-AU" sz="2400" dirty="0"/>
              <a:t>Pay-for-performance</a:t>
            </a:r>
          </a:p>
          <a:p>
            <a:pPr eaLnBrk="1" hangingPunct="1"/>
            <a:r>
              <a:rPr lang="en-AU" sz="2400" dirty="0"/>
              <a:t>Benefits </a:t>
            </a:r>
          </a:p>
        </p:txBody>
      </p:sp>
    </p:spTree>
    <p:extLst>
      <p:ext uri="{BB962C8B-B14F-4D97-AF65-F5344CB8AC3E}">
        <p14:creationId xmlns:p14="http://schemas.microsoft.com/office/powerpoint/2010/main" val="225846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731168"/>
          </a:xfrm>
          <a:noFill/>
        </p:spPr>
        <p:txBody>
          <a:bodyPr anchor="b"/>
          <a:lstStyle/>
          <a:p>
            <a:pPr eaLnBrk="1" hangingPunct="1"/>
            <a:r>
              <a:rPr lang="en-AU" dirty="0"/>
              <a:t>Benefits 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80057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AU" sz="2400" dirty="0"/>
              <a:t>Make up 40 per cent of labour costs.</a:t>
            </a:r>
          </a:p>
          <a:p>
            <a:pPr lvl="1" eaLnBrk="1" hangingPunct="1">
              <a:lnSpc>
                <a:spcPct val="95000"/>
              </a:lnSpc>
            </a:pPr>
            <a:r>
              <a:rPr lang="en-AU" sz="2400" dirty="0"/>
              <a:t>Some are required by law.</a:t>
            </a:r>
          </a:p>
          <a:p>
            <a:pPr lvl="2" eaLnBrk="1" hangingPunct="1">
              <a:lnSpc>
                <a:spcPct val="95000"/>
              </a:lnSpc>
            </a:pPr>
            <a:r>
              <a:rPr lang="en-AU" dirty="0"/>
              <a:t>e.g. Superannuation, holiday leave loading, worker’s compensation.</a:t>
            </a:r>
          </a:p>
          <a:p>
            <a:pPr lvl="1" eaLnBrk="1" hangingPunct="1">
              <a:lnSpc>
                <a:spcPct val="95000"/>
              </a:lnSpc>
            </a:pPr>
            <a:r>
              <a:rPr lang="en-AU" sz="2400" dirty="0"/>
              <a:t>Others can be provided by the organisation.</a:t>
            </a:r>
          </a:p>
          <a:p>
            <a:pPr lvl="2" eaLnBrk="1" hangingPunct="1">
              <a:lnSpc>
                <a:spcPct val="95000"/>
              </a:lnSpc>
            </a:pPr>
            <a:r>
              <a:rPr lang="en-AU" dirty="0"/>
              <a:t>e.g. Health insurance, onsite fitness centres.</a:t>
            </a:r>
          </a:p>
          <a:p>
            <a:pPr lvl="2" eaLnBrk="1" hangingPunct="1">
              <a:lnSpc>
                <a:spcPct val="95000"/>
              </a:lnSpc>
            </a:pPr>
            <a:r>
              <a:rPr lang="en-AU" dirty="0"/>
              <a:t>e.g. Subsidised child care, tennis and squash courts.</a:t>
            </a:r>
          </a:p>
          <a:p>
            <a:pPr lvl="2" eaLnBrk="1" hangingPunct="1">
              <a:lnSpc>
                <a:spcPct val="95000"/>
              </a:lnSpc>
            </a:pPr>
            <a:r>
              <a:rPr lang="en-AU" dirty="0"/>
              <a:t>Provided to maintain an effective workplace.</a:t>
            </a:r>
          </a:p>
        </p:txBody>
      </p:sp>
    </p:spTree>
    <p:extLst>
      <p:ext uri="{BB962C8B-B14F-4D97-AF65-F5344CB8AC3E}">
        <p14:creationId xmlns:p14="http://schemas.microsoft.com/office/powerpoint/2010/main" val="998654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989888" cy="936104"/>
          </a:xfrm>
          <a:noFill/>
        </p:spPr>
        <p:txBody>
          <a:bodyPr anchor="b">
            <a:normAutofit/>
          </a:bodyPr>
          <a:lstStyle/>
          <a:p>
            <a:pPr eaLnBrk="1" hangingPunct="1"/>
            <a:r>
              <a:rPr lang="en-AU" dirty="0"/>
              <a:t>Termination 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484784"/>
            <a:ext cx="8001000" cy="486997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AU" sz="2400" dirty="0"/>
              <a:t>Organisations lose employees through: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AU" sz="2400" dirty="0"/>
              <a:t>Retirement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AU" sz="2400" dirty="0"/>
              <a:t>Voluntary exit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AU" sz="2400" dirty="0"/>
              <a:t>Involuntary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AU" dirty="0"/>
              <a:t>Mergers, cutbacks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AU" dirty="0"/>
              <a:t>Poor performance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AU" sz="2400" dirty="0"/>
              <a:t>Exit interview useful for learning about potential problems in the organisation</a:t>
            </a:r>
          </a:p>
        </p:txBody>
      </p:sp>
    </p:spTree>
    <p:extLst>
      <p:ext uri="{BB962C8B-B14F-4D97-AF65-F5344CB8AC3E}">
        <p14:creationId xmlns:p14="http://schemas.microsoft.com/office/powerpoint/2010/main" val="48583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84238"/>
          </a:xfrm>
        </p:spPr>
        <p:txBody>
          <a:bodyPr/>
          <a:lstStyle/>
          <a:p>
            <a:r>
              <a:rPr lang="en-AU" dirty="0"/>
              <a:t>Sustainability and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HRM has strong link to sustainable development</a:t>
            </a:r>
          </a:p>
          <a:p>
            <a:r>
              <a:rPr lang="en-AU" dirty="0"/>
              <a:t>In both sustainability and HRM the aim is to improve the outcomes and effectiveness of the organisation</a:t>
            </a:r>
          </a:p>
          <a:p>
            <a:pPr lvl="1"/>
            <a:r>
              <a:rPr lang="en-AU" dirty="0"/>
              <a:t>Performance is appraised against a broader set of measures in a sustainable organisation</a:t>
            </a:r>
          </a:p>
          <a:p>
            <a:pPr lvl="1"/>
            <a:r>
              <a:rPr lang="en-AU" dirty="0"/>
              <a:t>Sustainability represents an opportunity to improve staff satisfaction through improved engagement</a:t>
            </a:r>
          </a:p>
          <a:p>
            <a:pPr lvl="2"/>
            <a:r>
              <a:rPr lang="en-AU" sz="2200" dirty="0"/>
              <a:t>e.g. Google giving staff $5000 towards buying fuel efficient cars</a:t>
            </a:r>
          </a:p>
        </p:txBody>
      </p:sp>
    </p:spTree>
    <p:extLst>
      <p:ext uri="{BB962C8B-B14F-4D97-AF65-F5344CB8AC3E}">
        <p14:creationId xmlns:p14="http://schemas.microsoft.com/office/powerpoint/2010/main" val="369388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Human resource management (HRM)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Activities undertaken to attract, develop and maintain an effective workforce within an organisation</a:t>
            </a:r>
          </a:p>
          <a:p>
            <a:r>
              <a:rPr lang="en-US" sz="2400" dirty="0"/>
              <a:t>Human resource a key source of organisation competitive advantage</a:t>
            </a:r>
          </a:p>
          <a:p>
            <a:pPr marL="0" indent="0" eaLnBrk="1" hangingPunct="1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953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884238"/>
          </a:xfrm>
        </p:spPr>
        <p:txBody>
          <a:bodyPr>
            <a:noAutofit/>
          </a:bodyPr>
          <a:lstStyle/>
          <a:p>
            <a:pPr eaLnBrk="1" hangingPunct="1"/>
            <a:r>
              <a:rPr lang="en-AU" sz="3200" dirty="0"/>
              <a:t>The strategic role of HRM IS TO DRIVE ORGANISATIONAL PERFORMANCE</a:t>
            </a:r>
            <a:endParaRPr lang="en-AU" sz="3200" dirty="0">
              <a:solidFill>
                <a:srgbClr val="AF7B6D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628800"/>
            <a:ext cx="8001000" cy="4725963"/>
          </a:xfrm>
        </p:spPr>
        <p:txBody>
          <a:bodyPr/>
          <a:lstStyle/>
          <a:p>
            <a:r>
              <a:rPr lang="en-AU" sz="2400" dirty="0"/>
              <a:t>Is to drive organisational performance </a:t>
            </a:r>
          </a:p>
          <a:p>
            <a:r>
              <a:rPr lang="en-AU" sz="2400" dirty="0"/>
              <a:t>Top </a:t>
            </a:r>
            <a:r>
              <a:rPr lang="en-AU" sz="2400" dirty="0">
                <a:solidFill>
                  <a:srgbClr val="00B050"/>
                </a:solidFill>
              </a:rPr>
              <a:t>3 factors </a:t>
            </a:r>
            <a:r>
              <a:rPr lang="en-AU" sz="2400" dirty="0"/>
              <a:t>for maintaining competitive success:</a:t>
            </a:r>
          </a:p>
          <a:p>
            <a:pPr marL="1130300" lvl="1" indent="-457200" eaLnBrk="1" hangingPunct="1">
              <a:buFontTx/>
              <a:buAutoNum type="arabicPeriod"/>
            </a:pPr>
            <a:r>
              <a:rPr lang="en-AU" sz="2400" dirty="0"/>
              <a:t>All managers are HR managers</a:t>
            </a:r>
          </a:p>
          <a:p>
            <a:pPr marL="1130300" lvl="1" indent="-457200" eaLnBrk="1" hangingPunct="1">
              <a:buFontTx/>
              <a:buAutoNum type="arabicPeriod"/>
            </a:pPr>
            <a:r>
              <a:rPr lang="en-AU" sz="2400" dirty="0"/>
              <a:t>Employees are assets</a:t>
            </a:r>
          </a:p>
          <a:p>
            <a:pPr marL="1130300" lvl="1" indent="-457200" eaLnBrk="1" hangingPunct="1">
              <a:buFontTx/>
              <a:buAutoNum type="arabicPeriod"/>
            </a:pPr>
            <a:r>
              <a:rPr lang="en-AU" sz="2400" dirty="0"/>
              <a:t>HRM is a matching process</a:t>
            </a:r>
          </a:p>
          <a:p>
            <a:pPr marL="1701800" lvl="2" indent="-381000" eaLnBrk="1" hangingPunct="1"/>
            <a:r>
              <a:rPr lang="en-AU" dirty="0"/>
              <a:t>Integrating organisational strategy and goals with the correct approach to managing the firm’s human capital</a:t>
            </a:r>
          </a:p>
        </p:txBody>
      </p:sp>
    </p:spTree>
    <p:extLst>
      <p:ext uri="{BB962C8B-B14F-4D97-AF65-F5344CB8AC3E}">
        <p14:creationId xmlns:p14="http://schemas.microsoft.com/office/powerpoint/2010/main" val="343366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dirty="0"/>
              <a:t>Strategic human resource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80" y="1700808"/>
            <a:ext cx="7419975" cy="40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3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Maintaining competitive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HRM a key contributor to organisational success</a:t>
            </a:r>
          </a:p>
          <a:p>
            <a:r>
              <a:rPr lang="en-NZ" sz="2400" dirty="0"/>
              <a:t>Changes in HRM focus:</a:t>
            </a:r>
          </a:p>
          <a:p>
            <a:pPr lvl="1"/>
            <a:r>
              <a:rPr lang="en-NZ" sz="2400" dirty="0"/>
              <a:t>Building human capital to drive performance</a:t>
            </a:r>
          </a:p>
          <a:p>
            <a:pPr lvl="1"/>
            <a:r>
              <a:rPr lang="en-NZ" sz="2400" dirty="0"/>
              <a:t>Developing global HR strategies</a:t>
            </a:r>
          </a:p>
          <a:p>
            <a:pPr lvl="1"/>
            <a:r>
              <a:rPr lang="en-NZ" sz="2400" dirty="0"/>
              <a:t>Using information technology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8280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sz="3200" dirty="0"/>
              <a:t>The role and value of human capital investment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154191"/>
            <a:ext cx="8582025" cy="51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External forces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/>
              <a:t>Globalisation</a:t>
            </a:r>
          </a:p>
          <a:p>
            <a:pPr lvl="2" eaLnBrk="1" hangingPunct="1"/>
            <a:r>
              <a:rPr lang="en-AU" dirty="0"/>
              <a:t>Competing on a global basis brings new challenges to HRM.</a:t>
            </a:r>
          </a:p>
          <a:p>
            <a:pPr lvl="2" eaLnBrk="1" hangingPunct="1"/>
            <a:r>
              <a:rPr lang="en-US" dirty="0"/>
              <a:t>International human resource management (IHRM).</a:t>
            </a:r>
          </a:p>
          <a:p>
            <a:pPr lvl="3" eaLnBrk="1" hangingPunct="1"/>
            <a:r>
              <a:rPr lang="en-US" sz="2400" dirty="0"/>
              <a:t>Addresses the complexity that results from recruiting, selecting, developing and maintaining a diverse workforce on a global scale.</a:t>
            </a:r>
          </a:p>
        </p:txBody>
      </p:sp>
    </p:spTree>
    <p:extLst>
      <p:ext uri="{BB962C8B-B14F-4D97-AF65-F5344CB8AC3E}">
        <p14:creationId xmlns:p14="http://schemas.microsoft.com/office/powerpoint/2010/main" val="381070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Information technology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Human resource information system</a:t>
            </a:r>
          </a:p>
          <a:p>
            <a:r>
              <a:rPr lang="en-US" sz="2400" dirty="0"/>
              <a:t>An integrated computer system designed to provide data and information used in HR planning and decision making</a:t>
            </a:r>
          </a:p>
          <a:p>
            <a:r>
              <a:rPr lang="en-US" sz="2400" dirty="0"/>
              <a:t>Can dramatically improve effectiveness of long-term planning in HR.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53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 - &amp;quot;Chapter 10&amp;quot;&quot;/&gt;&lt;property id=&quot;20307&quot; value=&quot;259&quot;/&gt;&lt;/object&gt;&lt;object type=&quot;3&quot; unique_id=&quot;10007&quot;&gt;&lt;property id=&quot;20148&quot; value=&quot;5&quot;/&gt;&lt;property id=&quot;20300&quot; value=&quot;Slide 7 - &amp;quot;Work specialisation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Example of organisation structure&amp;quot;&quot;/&gt;&lt;property id=&quot;20307&quot; value=&quot;296&quot;/&gt;&lt;/object&gt;&lt;object type=&quot;3&quot; unique_id=&quot;10010&quot;&gt;&lt;property id=&quot;20148&quot; value=&quot;5&quot;/&gt;&lt;property id=&quot;20300&quot; value=&quot;Slide 8 - &amp;quot;Authority, responsibility and delegation&amp;quot;&quot;/&gt;&lt;property id=&quot;20307&quot; value=&quot;264&quot;/&gt;&lt;/object&gt;&lt;object type=&quot;3&quot; unique_id=&quot;10016&quot;&gt;&lt;property id=&quot;20148&quot; value=&quot;5&quot;/&gt;&lt;property id=&quot;20300&quot; value=&quot;Slide 12 - &amp;quot;More terms&amp;quot;&quot;/&gt;&lt;property id=&quot;20307&quot; value=&quot;270&quot;/&gt;&lt;/object&gt;&lt;object type=&quot;3&quot; unique_id=&quot;10019&quot;&gt;&lt;property id=&quot;20148&quot; value=&quot;5&quot;/&gt;&lt;property id=&quot;20300&quot; value=&quot;Slide 13 - &amp;quot;Departmentalisation&amp;quot;&quot;/&gt;&lt;property id=&quot;20307&quot; value=&quot;273&quot;/&gt;&lt;/object&gt;&lt;object type=&quot;3&quot; unique_id=&quot;10023&quot;&gt;&lt;property id=&quot;20148&quot; value=&quot;5&quot;/&gt;&lt;property id=&quot;20300&quot; value=&quot;Slide 16 - &amp;quot;Functional versus divisional structures&amp;quot;&quot;/&gt;&lt;property id=&quot;20307&quot; value=&quot;277&quot;/&gt;&lt;/object&gt;&lt;object type=&quot;3&quot; unique_id=&quot;10027&quot;&gt;&lt;property id=&quot;20148&quot; value=&quot;5&quot;/&gt;&lt;property id=&quot;20300&quot; value=&quot;Slide 19 - &amp;quot;Dual-authority structure in a matrix organisation&amp;quot;&quot;/&gt;&lt;property id=&quot;20307&quot; value=&quot;281&quot;/&gt;&lt;/object&gt;&lt;object type=&quot;3&quot; unique_id=&quot;10036&quot;&gt;&lt;property id=&quot;20148&quot; value=&quot;5&quot;/&gt;&lt;property id=&quot;20300&quot; value=&quot;Slide 27 - &amp;quot;Factors shaping structure&amp;quot;&quot;/&gt;&lt;property id=&quot;20307&quot; value=&quot;289&quot;/&gt;&lt;/object&gt;&lt;object type=&quot;3&quot; unique_id=&quot;10903&quot;&gt;&lt;property id=&quot;20148&quot; value=&quot;5&quot;/&gt;&lt;property id=&quot;20300&quot; value=&quot;Slide 3 - &amp;quot;Organising &amp;quot;&quot;/&gt;&lt;property id=&quot;20307&quot; value=&quot;298&quot;/&gt;&lt;/object&gt;&lt;object type=&quot;3&quot; unique_id=&quot;10904&quot;&gt;&lt;property id=&quot;20148&quot; value=&quot;5&quot;/&gt;&lt;property id=&quot;20300&quot; value=&quot;Slide 4 - &amp;quot;The organisation structure&amp;quot;&quot;/&gt;&lt;property id=&quot;20307&quot; value=&quot;299&quot;/&gt;&lt;/object&gt;&lt;object type=&quot;3&quot; unique_id=&quot;10905&quot;&gt;&lt;property id=&quot;20148&quot; value=&quot;5&quot;/&gt;&lt;property id=&quot;20300&quot; value=&quot;Slide 5 - &amp;quot;The organisation chart&amp;quot;&quot;/&gt;&lt;property id=&quot;20307&quot; value=&quot;300&quot;/&gt;&lt;/object&gt;&lt;object type=&quot;3&quot; unique_id=&quot;10907&quot;&gt;&lt;property id=&quot;20148&quot; value=&quot;5&quot;/&gt;&lt;property id=&quot;20300&quot; value=&quot;Slide 9 - &amp;quot;Tall structure&amp;quot;&quot;/&gt;&lt;property id=&quot;20307&quot; value=&quot;302&quot;/&gt;&lt;/object&gt;&lt;object type=&quot;3&quot; unique_id=&quot;10908&quot;&gt;&lt;property id=&quot;20148&quot; value=&quot;5&quot;/&gt;&lt;property id=&quot;20300&quot; value=&quot;Slide 10 - &amp;quot;Flat structure&amp;quot;&quot;/&gt;&lt;property id=&quot;20307&quot; value=&quot;303&quot;/&gt;&lt;/object&gt;&lt;object type=&quot;3&quot; unique_id=&quot;10909&quot;&gt;&lt;property id=&quot;20148&quot; value=&quot;5&quot;/&gt;&lt;property id=&quot;20300&quot; value=&quot;Slide 11 - &amp;quot;Tall versus flat structure&amp;quot;&quot;/&gt;&lt;property id=&quot;20307&quot; value=&quot;304&quot;/&gt;&lt;/object&gt;&lt;object type=&quot;3&quot; unique_id=&quot;10910&quot;&gt;&lt;property id=&quot;20148&quot; value=&quot;5&quot;/&gt;&lt;property id=&quot;20300&quot; value=&quot;Slide 14 - &amp;quot;Vertical functional approach&amp;quot;&quot;/&gt;&lt;property id=&quot;20307&quot; value=&quot;305&quot;/&gt;&lt;/object&gt;&lt;object type=&quot;3&quot; unique_id=&quot;10911&quot;&gt;&lt;property id=&quot;20148&quot; value=&quot;5&quot;/&gt;&lt;property id=&quot;20300&quot; value=&quot;Slide 15 - &amp;quot;Divisional approach&amp;quot;&quot;/&gt;&lt;property id=&quot;20307&quot; value=&quot;306&quot;/&gt;&lt;/object&gt;&lt;object type=&quot;3&quot; unique_id=&quot;10912&quot;&gt;&lt;property id=&quot;20148&quot; value=&quot;5&quot;/&gt;&lt;property id=&quot;20300&quot; value=&quot;Slide 18 - &amp;quot;Matrix approach&amp;quot;&quot;/&gt;&lt;property id=&quot;20307&quot; value=&quot;307&quot;/&gt;&lt;/object&gt;&lt;object type=&quot;3&quot; unique_id=&quot;10913&quot;&gt;&lt;property id=&quot;20148&quot; value=&quot;5&quot;/&gt;&lt;property id=&quot;20300&quot; value=&quot;Slide 20 - &amp;quot;Team-based-approach&amp;quot;&quot;/&gt;&lt;property id=&quot;20307&quot; value=&quot;308&quot;/&gt;&lt;/object&gt;&lt;object type=&quot;3&quot; unique_id=&quot;10914&quot;&gt;&lt;property id=&quot;20148&quot; value=&quot;5&quot;/&gt;&lt;property id=&quot;20300&quot; value=&quot;Slide 22 - &amp;quot;Network approach&amp;quot;&quot;/&gt;&lt;property id=&quot;20307&quot; value=&quot;309&quot;/&gt;&lt;/object&gt;&lt;object type=&quot;3&quot; unique_id=&quot;10915&quot;&gt;&lt;property id=&quot;20148&quot; value=&quot;5&quot;/&gt;&lt;property id=&quot;20300&quot; value=&quot;Slide 23 - &amp;quot;Network approach to departmentalisation&amp;quot;&quot;/&gt;&lt;property id=&quot;20307&quot; value=&quot;310&quot;/&gt;&lt;/object&gt;&lt;object type=&quot;3&quot; unique_id=&quot;10916&quot;&gt;&lt;property id=&quot;20148&quot; value=&quot;5&quot;/&gt;&lt;property id=&quot;20300&quot; value=&quot;Slide 25 - &amp;quot;Organising for horizontal coordination&amp;quot;&quot;/&gt;&lt;property id=&quot;20307&quot; value=&quot;311&quot;/&gt;&lt;/object&gt;&lt;object type=&quot;3&quot; unique_id=&quot;10917&quot;&gt;&lt;property id=&quot;20148&quot; value=&quot;5&quot;/&gt;&lt;property id=&quot;20300&quot; value=&quot;Slide 26 - &amp;quot;Evolution of organisation structure&amp;quot;&quot;/&gt;&lt;property id=&quot;20307&quot; value=&quot;312&quot;/&gt;&lt;/object&gt;&lt;object type=&quot;3&quot; unique_id=&quot;10918&quot;&gt;&lt;property id=&quot;20148&quot; value=&quot;5&quot;/&gt;&lt;property id=&quot;20300&quot; value=&quot;Slide 29 - &amp;quot;Organising for sustainable development&amp;quot;&quot;/&gt;&lt;property id=&quot;20307&quot; value=&quot;313&quot;/&gt;&lt;/object&gt;&lt;object type=&quot;3&quot; unique_id=&quot;11477&quot;&gt;&lt;property id=&quot;20148&quot; value=&quot;5&quot;/&gt;&lt;property id=&quot;20300&quot; value=&quot;Slide 17 - &amp;quot;Advantages and disadvantages of divisional structure&amp;quot;&quot;/&gt;&lt;property id=&quot;20307&quot; value=&quot;314&quot;/&gt;&lt;/object&gt;&lt;object type=&quot;3&quot; unique_id=&quot;11671&quot;&gt;&lt;property id=&quot;20148&quot; value=&quot;5&quot;/&gt;&lt;property id=&quot;20300&quot; value=&quot;Slide 21 - &amp;quot;Advantages and disadvantages of team structure&amp;quot;&quot;/&gt;&lt;property id=&quot;20307&quot; value=&quot;315&quot;/&gt;&lt;/object&gt;&lt;object type=&quot;3&quot; unique_id=&quot;11672&quot;&gt;&lt;property id=&quot;20148&quot; value=&quot;5&quot;/&gt;&lt;property id=&quot;20300&quot; value=&quot;Slide 24 - &amp;quot;Advantages and disadvantages of network structure&amp;quot;&quot;/&gt;&lt;property id=&quot;20307&quot; value=&quot;316&quot;/&gt;&lt;/object&gt;&lt;object type=&quot;3&quot; unique_id=&quot;11673&quot;&gt;&lt;property id=&quot;20148&quot; value=&quot;5&quot;/&gt;&lt;property id=&quot;20300&quot; value=&quot;Slide 28 - &amp;quot;Contingency factors that influence organisation structure&amp;quot;&quot;/&gt;&lt;property id=&quot;20307&quot; value=&quot;317&quot;/&gt;&lt;/object&gt;&lt;/object&gt;&lt;object type=&quot;8&quot; unique_id=&quot;100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PT_Samson Man_88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PPT_Samson Man_88412</Template>
  <TotalTime>533</TotalTime>
  <Words>755</Words>
  <Application>Microsoft Office PowerPoint</Application>
  <PresentationFormat>On-screen Show (4:3)</PresentationFormat>
  <Paragraphs>149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GillSans Light</vt:lpstr>
      <vt:lpstr>PPT_Samson Man_88412</vt:lpstr>
      <vt:lpstr>PowerPoint Presentation</vt:lpstr>
      <vt:lpstr>PowerPoint Presentation</vt:lpstr>
      <vt:lpstr>Human resource management (HRM)</vt:lpstr>
      <vt:lpstr>The strategic role of HRM IS TO DRIVE ORGANISATIONAL PERFORMANCE</vt:lpstr>
      <vt:lpstr>Strategic human resource management</vt:lpstr>
      <vt:lpstr>Maintaining competitive edge</vt:lpstr>
      <vt:lpstr>The role and value of human capital investment</vt:lpstr>
      <vt:lpstr>External forces</vt:lpstr>
      <vt:lpstr>Information technology</vt:lpstr>
      <vt:lpstr>The changing social contract</vt:lpstr>
      <vt:lpstr>Innovations in HRM</vt:lpstr>
      <vt:lpstr>Human resource planning</vt:lpstr>
      <vt:lpstr>Attracting an effective workforce</vt:lpstr>
      <vt:lpstr>Recruiting </vt:lpstr>
      <vt:lpstr>Recruiting contd.</vt:lpstr>
      <vt:lpstr>Recruiting contd.</vt:lpstr>
      <vt:lpstr>Selecting </vt:lpstr>
      <vt:lpstr>Managing talent:  developing an effective workforce</vt:lpstr>
      <vt:lpstr>Training and development contd.</vt:lpstr>
      <vt:lpstr>Performance appraisal</vt:lpstr>
      <vt:lpstr>Example of a behaviourally anchored rating scale</vt:lpstr>
      <vt:lpstr>Maintaining an effective workforce</vt:lpstr>
      <vt:lpstr>Compensation</vt:lpstr>
      <vt:lpstr>Benefits </vt:lpstr>
      <vt:lpstr>Termination </vt:lpstr>
      <vt:lpstr>Sustainability and people</vt:lpstr>
    </vt:vector>
  </TitlesOfParts>
  <Company>Cengage Learning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Beaty</dc:creator>
  <cp:lastModifiedBy>Surenddar, Sutha</cp:lastModifiedBy>
  <cp:revision>77</cp:revision>
  <dcterms:created xsi:type="dcterms:W3CDTF">2011-07-26T01:03:39Z</dcterms:created>
  <dcterms:modified xsi:type="dcterms:W3CDTF">2017-12-12T04:31:39Z</dcterms:modified>
</cp:coreProperties>
</file>