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30"/>
  </p:notesMasterIdLst>
  <p:sldIdLst>
    <p:sldId id="257" r:id="rId2"/>
    <p:sldId id="256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1"/>
    <a:srgbClr val="482A06"/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0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23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34F6F2-7D8D-4D99-B037-ED3CC9A90762}" type="datetimeFigureOut">
              <a:rPr lang="en-US"/>
              <a:pPr>
                <a:defRPr/>
              </a:pPr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3E68A-8DB7-4D8C-89B9-9813D4DA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4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7E6FD2-5963-43E2-BEF8-A63CB4599116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29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DF685-C7EF-4307-8303-7475F0309754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5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0085-64F6-4322-86AB-22B702454F30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0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17403-896A-4B2E-B16F-B4F2B64D8E8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9DB0E-F05D-4BA9-BD28-4426D5572D14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1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12C22-B3AA-46A2-B6C0-57F94B3F10DC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5DFD3-1D82-45D5-A6E6-C85A5660180A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5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CE72B-C1DE-4D9A-A755-33F325B10CA9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05F8D-F9F7-470F-A433-A5E64F0E2177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0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2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8288D0-0003-4C53-AB98-E6A0A23BF186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A3B533-8DB2-429A-96B8-F6D37C68C4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402D4C-CA16-47EE-8242-F3E7D6ACAC5A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53067B-2EB6-41CE-AE31-C8519039F5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2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9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29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22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61351-88A6-437E-812E-03A666DC2A52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20368B-4613-4BBB-9B7A-6A316FD2CA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18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5DE941-1122-44AF-8D0F-DDF228A3BC98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D873B8-68F1-43AF-A0BC-A2626E7F0F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3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262009-6FD6-4BF5-912D-3DB64062A895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FEEBC1-0040-42C1-8EE9-330B1C951B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3CB498-B497-46C1-A7EC-D29B3C5F34DF}" type="datetimeFigureOut">
              <a:rPr lang="en-US" smtClean="0"/>
              <a:pPr>
                <a:defRPr/>
              </a:pPr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B8396D-2FE2-463A-A463-CF877096D9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8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8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0qpziPNRn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U0tv6OMI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The four management functions contd.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71612"/>
            <a:ext cx="7772400" cy="4752988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rgbClr val="00B050"/>
                </a:solidFill>
              </a:rPr>
              <a:t>Leading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Involves the use of influence to motivate employees to achieve the organisation’s goal.</a:t>
            </a:r>
          </a:p>
          <a:p>
            <a:pPr lvl="1"/>
            <a:endParaRPr lang="en-AU" dirty="0"/>
          </a:p>
          <a:p>
            <a:pPr eaLnBrk="1" hangingPunct="1"/>
            <a:r>
              <a:rPr lang="en-AU" sz="3000" dirty="0">
                <a:solidFill>
                  <a:srgbClr val="00B050"/>
                </a:solidFill>
              </a:rPr>
              <a:t>Controlling</a:t>
            </a:r>
          </a:p>
          <a:p>
            <a:pPr lvl="1" eaLnBrk="1" hangingPunct="1"/>
            <a:r>
              <a:rPr lang="en-AU" dirty="0"/>
              <a:t>Monitoring employees’ activities, keeping the organisation on track towards its goals, and making corrections as needed</a:t>
            </a:r>
          </a:p>
        </p:txBody>
      </p:sp>
    </p:spTree>
    <p:extLst>
      <p:ext uri="{BB962C8B-B14F-4D97-AF65-F5344CB8AC3E}">
        <p14:creationId xmlns:p14="http://schemas.microsoft.com/office/powerpoint/2010/main" val="311504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Organisational performance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229600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400" dirty="0"/>
              <a:t>The organisation’s ability to attain its goals by using resources in an efficient and effective manner</a:t>
            </a:r>
          </a:p>
          <a:p>
            <a:pPr lvl="1">
              <a:lnSpc>
                <a:spcPct val="90000"/>
              </a:lnSpc>
            </a:pPr>
            <a:r>
              <a:rPr lang="en-AU" sz="3000" dirty="0">
                <a:solidFill>
                  <a:srgbClr val="00B050"/>
                </a:solidFill>
              </a:rPr>
              <a:t>Organisation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A social entity that is goal-directed and deliberately structured</a:t>
            </a:r>
          </a:p>
          <a:p>
            <a:pPr lvl="2">
              <a:lnSpc>
                <a:spcPct val="90000"/>
              </a:lnSpc>
            </a:pP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AU" sz="3000" dirty="0">
                <a:solidFill>
                  <a:srgbClr val="00B050"/>
                </a:solidFill>
              </a:rPr>
              <a:t>Effectiveness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The degree to which the organisation achieves a stated goal</a:t>
            </a:r>
          </a:p>
          <a:p>
            <a:pPr lvl="2">
              <a:lnSpc>
                <a:spcPct val="90000"/>
              </a:lnSpc>
            </a:pP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AU" sz="3000" dirty="0">
                <a:solidFill>
                  <a:srgbClr val="00B050"/>
                </a:solidFill>
              </a:rPr>
              <a:t>Efficiency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The use of minimal resources, raw materials, money and people, to produce a desired volume of output</a:t>
            </a:r>
            <a:endParaRPr lang="en-AU" dirty="0"/>
          </a:p>
          <a:p>
            <a:pPr lvl="2"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888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Management skills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49636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Conceptual</a:t>
            </a:r>
            <a:r>
              <a:rPr lang="en-AU" sz="2400" dirty="0"/>
              <a:t>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Cognitive ability to see the organisation as a whole and the relationship among its parts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Human</a:t>
            </a:r>
            <a:r>
              <a:rPr lang="en-AU" sz="2400" dirty="0"/>
              <a:t>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Ability to work with and through other people and to work effectively as a group member.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Technical</a:t>
            </a:r>
            <a:r>
              <a:rPr lang="en-AU" sz="2400" dirty="0"/>
              <a:t>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The understanding of and proficiency in the performance of specific tasks</a:t>
            </a:r>
          </a:p>
        </p:txBody>
      </p:sp>
    </p:spTree>
    <p:extLst>
      <p:ext uri="{BB962C8B-B14F-4D97-AF65-F5344CB8AC3E}">
        <p14:creationId xmlns:p14="http://schemas.microsoft.com/office/powerpoint/2010/main" val="99583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7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The relationship between the three skills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815397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When skills fail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96164"/>
            <a:ext cx="8229600" cy="49531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Failure can be devastating for both organisations and individuals or groups</a:t>
            </a:r>
          </a:p>
          <a:p>
            <a:pPr lvl="1"/>
            <a:r>
              <a:rPr lang="en-US" sz="2200" dirty="0"/>
              <a:t>See example of Tony Hayward and the mishandling of BP oil spill into the Gulf of Mexico</a:t>
            </a:r>
          </a:p>
          <a:p>
            <a:pPr lvl="1"/>
            <a:endParaRPr lang="en-US" sz="2200" dirty="0"/>
          </a:p>
          <a:p>
            <a:pPr eaLnBrk="1" hangingPunct="1"/>
            <a:r>
              <a:rPr lang="en-US" sz="2400" dirty="0"/>
              <a:t>Managers often make mistakes due to a variety of reasons:</a:t>
            </a:r>
          </a:p>
          <a:p>
            <a:pPr lvl="1" eaLnBrk="1" hangingPunct="1"/>
            <a:r>
              <a:rPr lang="en-US" sz="2200" dirty="0"/>
              <a:t>Demands of the rapidly changing environment.</a:t>
            </a:r>
          </a:p>
          <a:p>
            <a:pPr lvl="1" eaLnBrk="1" hangingPunct="1"/>
            <a:r>
              <a:rPr lang="en-US" sz="2200" dirty="0"/>
              <a:t>Poor interpersonal skills such:</a:t>
            </a:r>
          </a:p>
          <a:p>
            <a:pPr lvl="2"/>
            <a:r>
              <a:rPr lang="en-US" sz="2200" dirty="0"/>
              <a:t>Poor communication</a:t>
            </a:r>
          </a:p>
          <a:p>
            <a:pPr lvl="2"/>
            <a:r>
              <a:rPr lang="en-US" sz="2200" dirty="0"/>
              <a:t>Failure to listen </a:t>
            </a:r>
          </a:p>
          <a:p>
            <a:pPr lvl="2"/>
            <a:r>
              <a:rPr lang="en-US" sz="2200" dirty="0"/>
              <a:t>Lack of team building in trust and respect.</a:t>
            </a:r>
          </a:p>
        </p:txBody>
      </p:sp>
    </p:spTree>
    <p:extLst>
      <p:ext uri="{BB962C8B-B14F-4D97-AF65-F5344CB8AC3E}">
        <p14:creationId xmlns:p14="http://schemas.microsoft.com/office/powerpoint/2010/main" val="199161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1281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Management types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60910"/>
            <a:ext cx="7772400" cy="496369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Management jobs differ along: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Vertical</a:t>
            </a:r>
            <a:r>
              <a:rPr lang="en-AU" sz="2400" dirty="0"/>
              <a:t> 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Top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Middle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Project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First-line managers 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Horizontal</a:t>
            </a:r>
            <a:r>
              <a:rPr lang="en-AU" sz="2400" dirty="0"/>
              <a:t> 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Functional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General managers</a:t>
            </a:r>
          </a:p>
        </p:txBody>
      </p:sp>
    </p:spTree>
    <p:extLst>
      <p:ext uri="{BB962C8B-B14F-4D97-AF65-F5344CB8AC3E}">
        <p14:creationId xmlns:p14="http://schemas.microsoft.com/office/powerpoint/2010/main" val="294638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7312"/>
            <a:ext cx="8229600" cy="884238"/>
          </a:xfrm>
        </p:spPr>
        <p:txBody>
          <a:bodyPr/>
          <a:lstStyle/>
          <a:p>
            <a:r>
              <a:rPr lang="en-NZ" dirty="0"/>
              <a:t>Levels of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764704"/>
            <a:ext cx="86358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694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What is it like to be a manager?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824"/>
            <a:ext cx="8001000" cy="42973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A manager’s job is varied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Research by H. Mintzberg looked at differences in </a:t>
            </a:r>
            <a:r>
              <a:rPr lang="en-US" sz="2400" dirty="0">
                <a:solidFill>
                  <a:srgbClr val="00B050"/>
                </a:solidFill>
              </a:rPr>
              <a:t>job characteristics and roles </a:t>
            </a:r>
          </a:p>
          <a:p>
            <a:pPr eaLnBrk="1" hangingPunct="1"/>
            <a:endParaRPr lang="en-US" sz="2400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Other research looked at what managers like doing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New managers often find the shift stressful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Requires new set of skills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Miss-matched expectations</a:t>
            </a:r>
          </a:p>
        </p:txBody>
      </p:sp>
    </p:spTree>
    <p:extLst>
      <p:ext uri="{BB962C8B-B14F-4D97-AF65-F5344CB8AC3E}">
        <p14:creationId xmlns:p14="http://schemas.microsoft.com/office/powerpoint/2010/main" val="75355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Making the leap: becoming a new manager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Involves a </a:t>
            </a:r>
            <a:r>
              <a:rPr lang="en-US" sz="2600" dirty="0">
                <a:solidFill>
                  <a:srgbClr val="00B050"/>
                </a:solidFill>
              </a:rPr>
              <a:t>new mindset</a:t>
            </a:r>
          </a:p>
          <a:p>
            <a:pPr eaLnBrk="1" hangingPunct="1"/>
            <a:endParaRPr lang="en-US" sz="2600" dirty="0">
              <a:solidFill>
                <a:srgbClr val="00B050"/>
              </a:solidFill>
            </a:endParaRPr>
          </a:p>
          <a:p>
            <a:r>
              <a:rPr lang="en-US" sz="2600" dirty="0"/>
              <a:t>Involves acquiring more </a:t>
            </a:r>
            <a:r>
              <a:rPr lang="en-US" sz="2600" dirty="0">
                <a:solidFill>
                  <a:srgbClr val="00B050"/>
                </a:solidFill>
              </a:rPr>
              <a:t>generalist</a:t>
            </a:r>
            <a:r>
              <a:rPr lang="en-US" sz="2600" dirty="0"/>
              <a:t> skills required to lead, organise, and control resources</a:t>
            </a:r>
            <a:endParaRPr lang="en-US" sz="2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9237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Making the leap: becoming a new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" y="1628799"/>
            <a:ext cx="10285015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 dirty="0"/>
              <a:t>Chapter</a:t>
            </a:r>
            <a:r>
              <a:rPr lang="en-AU" sz="4600" dirty="0"/>
              <a:t> </a:t>
            </a:r>
            <a:r>
              <a:rPr lang="en-AU" sz="4600" baseline="-25000" dirty="0"/>
              <a:t>1</a:t>
            </a:r>
            <a:endParaRPr lang="en-AU" sz="46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429000"/>
            <a:ext cx="678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The changing world of 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506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ManagerIAL activities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28800"/>
            <a:ext cx="8001000" cy="4297363"/>
          </a:xfrm>
        </p:spPr>
        <p:txBody>
          <a:bodyPr/>
          <a:lstStyle/>
          <a:p>
            <a:pPr eaLnBrk="1" hangingPunct="1"/>
            <a:r>
              <a:rPr lang="en-US" sz="2400" dirty="0"/>
              <a:t>Managers perform a variety of tasks that are </a:t>
            </a:r>
            <a:r>
              <a:rPr lang="en-US" sz="2400" dirty="0">
                <a:solidFill>
                  <a:srgbClr val="00B050"/>
                </a:solidFill>
              </a:rPr>
              <a:t>fragmented</a:t>
            </a:r>
            <a:r>
              <a:rPr lang="en-US" sz="2400" dirty="0"/>
              <a:t> and often brief</a:t>
            </a:r>
          </a:p>
          <a:p>
            <a:pPr lvl="1"/>
            <a:r>
              <a:rPr lang="en-US" sz="2400" dirty="0"/>
              <a:t>Life on speed dial</a:t>
            </a:r>
          </a:p>
          <a:p>
            <a:pPr lvl="1"/>
            <a:endParaRPr lang="en-US" sz="2400" dirty="0"/>
          </a:p>
          <a:p>
            <a:pPr eaLnBrk="1" hangingPunct="1"/>
            <a:r>
              <a:rPr lang="en-US" sz="2400" dirty="0"/>
              <a:t>Managers require: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Multitasking</a:t>
            </a:r>
            <a:r>
              <a:rPr lang="en-US" sz="2400" dirty="0"/>
              <a:t> skills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Time management </a:t>
            </a:r>
            <a:r>
              <a:rPr lang="en-US" sz="2400" dirty="0"/>
              <a:t>to deal with unrelenting pace of work</a:t>
            </a:r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12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281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Manager roles</a:t>
            </a:r>
            <a:endParaRPr lang="en-A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2253"/>
            <a:ext cx="7772400" cy="4983832"/>
          </a:xfrm>
        </p:spPr>
        <p:txBody>
          <a:bodyPr/>
          <a:lstStyle/>
          <a:p>
            <a:pPr eaLnBrk="1" hangingPunct="1"/>
            <a:r>
              <a:rPr lang="en-AU" sz="2400" dirty="0"/>
              <a:t>Based on H. Mintzberg’s research:</a:t>
            </a:r>
          </a:p>
          <a:p>
            <a:pPr lvl="1" eaLnBrk="1" hangingPunct="1"/>
            <a:r>
              <a:rPr lang="en-AU" sz="2400" dirty="0">
                <a:solidFill>
                  <a:srgbClr val="00B050"/>
                </a:solidFill>
              </a:rPr>
              <a:t>Informational</a:t>
            </a:r>
          </a:p>
          <a:p>
            <a:pPr lvl="1" eaLnBrk="1" hangingPunct="1"/>
            <a:endParaRPr lang="en-AU" sz="2400" dirty="0">
              <a:solidFill>
                <a:srgbClr val="00B050"/>
              </a:solidFill>
            </a:endParaRPr>
          </a:p>
          <a:p>
            <a:pPr lvl="2" eaLnBrk="1" hangingPunct="1"/>
            <a:r>
              <a:rPr lang="en-AU" dirty="0"/>
              <a:t>Monitor, disseminator, spokesperson</a:t>
            </a:r>
          </a:p>
          <a:p>
            <a:pPr lvl="1" eaLnBrk="1" hangingPunct="1"/>
            <a:r>
              <a:rPr lang="en-AU" sz="2400" dirty="0">
                <a:solidFill>
                  <a:srgbClr val="00B050"/>
                </a:solidFill>
              </a:rPr>
              <a:t>Interpersonal</a:t>
            </a:r>
          </a:p>
          <a:p>
            <a:pPr lvl="1" eaLnBrk="1" hangingPunct="1"/>
            <a:endParaRPr lang="en-AU" sz="2400" dirty="0">
              <a:solidFill>
                <a:srgbClr val="00B050"/>
              </a:solidFill>
            </a:endParaRPr>
          </a:p>
          <a:p>
            <a:pPr lvl="2" eaLnBrk="1" hangingPunct="1"/>
            <a:r>
              <a:rPr lang="en-AU" dirty="0"/>
              <a:t>Figurehead, leader, liaison</a:t>
            </a:r>
          </a:p>
          <a:p>
            <a:pPr lvl="1" eaLnBrk="1" hangingPunct="1"/>
            <a:r>
              <a:rPr lang="en-AU" sz="2400" dirty="0">
                <a:solidFill>
                  <a:srgbClr val="00B050"/>
                </a:solidFill>
              </a:rPr>
              <a:t>Decisional</a:t>
            </a:r>
          </a:p>
          <a:p>
            <a:pPr lvl="1" eaLnBrk="1" hangingPunct="1"/>
            <a:endParaRPr lang="en-AU" sz="2400" dirty="0">
              <a:solidFill>
                <a:srgbClr val="00B050"/>
              </a:solidFill>
            </a:endParaRPr>
          </a:p>
          <a:p>
            <a:pPr lvl="2" eaLnBrk="1" hangingPunct="1"/>
            <a:r>
              <a:rPr lang="en-AU" dirty="0"/>
              <a:t>Entrepreneur, disturbance handler, resource allocator, negotiator</a:t>
            </a:r>
          </a:p>
        </p:txBody>
      </p:sp>
    </p:spTree>
    <p:extLst>
      <p:ext uri="{BB962C8B-B14F-4D97-AF65-F5344CB8AC3E}">
        <p14:creationId xmlns:p14="http://schemas.microsoft.com/office/powerpoint/2010/main" val="192651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84238"/>
          </a:xfrm>
        </p:spPr>
        <p:txBody>
          <a:bodyPr/>
          <a:lstStyle/>
          <a:p>
            <a:r>
              <a:rPr lang="en-NZ" dirty="0"/>
              <a:t>Ten manager roles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2" y="1000870"/>
            <a:ext cx="7499176" cy="52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Managing IN small business and not-for-profit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3965"/>
            <a:ext cx="8001000" cy="4297363"/>
          </a:xfrm>
        </p:spPr>
        <p:txBody>
          <a:bodyPr>
            <a:normAutofit/>
          </a:bodyPr>
          <a:lstStyle/>
          <a:p>
            <a:r>
              <a:rPr lang="en-NZ" sz="2400" dirty="0"/>
              <a:t>The need for effective and efficient management practices are needed in all organisations</a:t>
            </a:r>
          </a:p>
          <a:p>
            <a:endParaRPr lang="en-NZ" sz="2400" dirty="0"/>
          </a:p>
          <a:p>
            <a:r>
              <a:rPr lang="en-NZ" sz="2400" dirty="0"/>
              <a:t>The focus on which roles to focus on may differ</a:t>
            </a:r>
          </a:p>
          <a:p>
            <a:endParaRPr lang="en-NZ" sz="2400" dirty="0"/>
          </a:p>
          <a:p>
            <a:r>
              <a:rPr lang="en-NZ" sz="2400" dirty="0">
                <a:solidFill>
                  <a:srgbClr val="00B050"/>
                </a:solidFill>
              </a:rPr>
              <a:t>Profit-making organisations </a:t>
            </a:r>
            <a:r>
              <a:rPr lang="en-NZ" sz="2400" dirty="0"/>
              <a:t>direct efforts towards earning money</a:t>
            </a:r>
          </a:p>
          <a:p>
            <a:endParaRPr lang="en-NZ" sz="2400" dirty="0"/>
          </a:p>
          <a:p>
            <a:r>
              <a:rPr lang="en-NZ" sz="2400" dirty="0">
                <a:solidFill>
                  <a:srgbClr val="00B050"/>
                </a:solidFill>
              </a:rPr>
              <a:t>Not-for-profit organisations </a:t>
            </a:r>
            <a:r>
              <a:rPr lang="en-NZ" sz="2400" dirty="0"/>
              <a:t>focus on less tangible aspects that improve society in some way</a:t>
            </a:r>
          </a:p>
        </p:txBody>
      </p:sp>
    </p:spTree>
    <p:extLst>
      <p:ext uri="{BB962C8B-B14F-4D97-AF65-F5344CB8AC3E}">
        <p14:creationId xmlns:p14="http://schemas.microsoft.com/office/powerpoint/2010/main" val="89458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577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State-of-the-art management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12776"/>
            <a:ext cx="80010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/>
              <a:t>Rapid changes in the environment requires new management competencies:</a:t>
            </a:r>
          </a:p>
          <a:p>
            <a:r>
              <a:rPr lang="en-NZ" sz="2400" dirty="0">
                <a:solidFill>
                  <a:srgbClr val="00B050"/>
                </a:solidFill>
              </a:rPr>
              <a:t>Less emphasis on control </a:t>
            </a:r>
            <a:r>
              <a:rPr lang="en-NZ" sz="2400" dirty="0"/>
              <a:t>and </a:t>
            </a:r>
            <a:r>
              <a:rPr lang="en-NZ" sz="2400" dirty="0">
                <a:solidFill>
                  <a:srgbClr val="00B050"/>
                </a:solidFill>
              </a:rPr>
              <a:t>more focus on empowering leadership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Increased emphasis on organisation designs that enable </a:t>
            </a:r>
            <a:r>
              <a:rPr lang="en-NZ" sz="2400" dirty="0">
                <a:solidFill>
                  <a:srgbClr val="00B050"/>
                </a:solidFill>
              </a:rPr>
              <a:t>creativity</a:t>
            </a:r>
            <a:r>
              <a:rPr lang="en-NZ" sz="2400" dirty="0"/>
              <a:t>, </a:t>
            </a:r>
            <a:r>
              <a:rPr lang="en-NZ" sz="2400" dirty="0">
                <a:solidFill>
                  <a:srgbClr val="00B050"/>
                </a:solidFill>
              </a:rPr>
              <a:t>adaptation</a:t>
            </a:r>
            <a:r>
              <a:rPr lang="en-NZ" sz="2400" dirty="0"/>
              <a:t> and </a:t>
            </a:r>
            <a:r>
              <a:rPr lang="en-NZ" sz="2400" dirty="0">
                <a:solidFill>
                  <a:srgbClr val="00B050"/>
                </a:solidFill>
              </a:rPr>
              <a:t>innovation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Relationship management skills crucial:</a:t>
            </a:r>
          </a:p>
          <a:p>
            <a:pPr lvl="1"/>
            <a:r>
              <a:rPr lang="en-NZ" sz="2400" dirty="0"/>
              <a:t>Working in teams</a:t>
            </a:r>
          </a:p>
          <a:p>
            <a:pPr lvl="1"/>
            <a:r>
              <a:rPr lang="en-NZ" sz="2400" dirty="0"/>
              <a:t>Working with partner organisations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25768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State-of-the-art management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770046" cy="36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021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Turbulent times: managing crises and unexpected events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29544"/>
            <a:ext cx="7772400" cy="44958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00B050"/>
                </a:solidFill>
              </a:rPr>
              <a:t>Globalisation</a:t>
            </a:r>
            <a:r>
              <a:rPr lang="en-AU" sz="2400" dirty="0"/>
              <a:t> has increased interconnection and interdependencies </a:t>
            </a:r>
          </a:p>
          <a:p>
            <a:endParaRPr lang="en-AU" sz="2400" dirty="0"/>
          </a:p>
          <a:p>
            <a:r>
              <a:rPr lang="en-AU" sz="2400" dirty="0"/>
              <a:t>Managers need skills to manage crises and unexpected events</a:t>
            </a:r>
          </a:p>
        </p:txBody>
      </p:sp>
    </p:spTree>
    <p:extLst>
      <p:ext uri="{BB962C8B-B14F-4D97-AF65-F5344CB8AC3E}">
        <p14:creationId xmlns:p14="http://schemas.microsoft.com/office/powerpoint/2010/main" val="3110727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Managing crises and unexpected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rgbClr val="00B050"/>
                </a:solidFill>
              </a:rPr>
              <a:t>Crisis management </a:t>
            </a:r>
            <a:r>
              <a:rPr lang="en-AU" sz="2400" dirty="0"/>
              <a:t>involves:</a:t>
            </a:r>
          </a:p>
          <a:p>
            <a:pPr marL="0" indent="0"/>
            <a:r>
              <a:rPr lang="en-AU" sz="2400" dirty="0"/>
              <a:t>  Staying calm</a:t>
            </a:r>
          </a:p>
          <a:p>
            <a:pPr marL="0" indent="0"/>
            <a:r>
              <a:rPr lang="en-AU" sz="2400" dirty="0"/>
              <a:t>  Being visible</a:t>
            </a:r>
          </a:p>
          <a:p>
            <a:pPr marL="0" indent="0"/>
            <a:r>
              <a:rPr lang="en-AU" sz="2400" dirty="0"/>
              <a:t>  Putting people before business</a:t>
            </a:r>
          </a:p>
          <a:p>
            <a:pPr marL="0" indent="0"/>
            <a:r>
              <a:rPr lang="en-AU" sz="2400" dirty="0"/>
              <a:t>  Telling the truth</a:t>
            </a:r>
          </a:p>
          <a:p>
            <a:pPr marL="0" indent="0"/>
            <a:r>
              <a:rPr lang="en-AU" sz="2400" dirty="0"/>
              <a:t>  Knowing when to get back to business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6327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0577"/>
            <a:ext cx="8229600" cy="884238"/>
          </a:xfrm>
        </p:spPr>
        <p:txBody>
          <a:bodyPr/>
          <a:lstStyle/>
          <a:p>
            <a:r>
              <a:rPr lang="en-NZ" dirty="0"/>
              <a:t>AUSTRALIA’S MANAGERS: IMPROVING FROM A LOW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8001000" cy="4297363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Sustainable development: is now a core issue for managers</a:t>
            </a:r>
          </a:p>
          <a:p>
            <a:pPr lvl="1"/>
            <a:r>
              <a:rPr lang="en-NZ" sz="2000" dirty="0"/>
              <a:t>Effective and efficient management goes further than merely achieving the bottom line</a:t>
            </a:r>
          </a:p>
          <a:p>
            <a:pPr lvl="1"/>
            <a:endParaRPr lang="en-NZ" sz="2000" dirty="0"/>
          </a:p>
          <a:p>
            <a:r>
              <a:rPr lang="en-NZ" sz="2400" dirty="0"/>
              <a:t>Sustainable development practices benefit organisation, environment and society:</a:t>
            </a:r>
          </a:p>
          <a:p>
            <a:endParaRPr lang="en-NZ" sz="2400" dirty="0"/>
          </a:p>
          <a:p>
            <a:r>
              <a:rPr lang="en-NZ" sz="2400" dirty="0"/>
              <a:t>Emphasis on the ‘triple bottom line’ in terms of:</a:t>
            </a:r>
          </a:p>
          <a:p>
            <a:pPr lvl="1"/>
            <a:r>
              <a:rPr lang="en-NZ" sz="2000" dirty="0">
                <a:solidFill>
                  <a:srgbClr val="00B050"/>
                </a:solidFill>
              </a:rPr>
              <a:t>Financial</a:t>
            </a:r>
          </a:p>
          <a:p>
            <a:pPr lvl="1"/>
            <a:r>
              <a:rPr lang="en-NZ" sz="2000" dirty="0">
                <a:solidFill>
                  <a:srgbClr val="00B050"/>
                </a:solidFill>
              </a:rPr>
              <a:t>Environmental</a:t>
            </a:r>
          </a:p>
          <a:p>
            <a:pPr lvl="1"/>
            <a:r>
              <a:rPr lang="en-NZ" sz="2000" dirty="0">
                <a:solidFill>
                  <a:srgbClr val="00B050"/>
                </a:solidFill>
              </a:rPr>
              <a:t>Social</a:t>
            </a:r>
            <a:r>
              <a:rPr lang="en-NZ" sz="2000" dirty="0"/>
              <a:t> outcomes</a:t>
            </a:r>
          </a:p>
        </p:txBody>
      </p:sp>
    </p:spTree>
    <p:extLst>
      <p:ext uri="{BB962C8B-B14F-4D97-AF65-F5344CB8AC3E}">
        <p14:creationId xmlns:p14="http://schemas.microsoft.com/office/powerpoint/2010/main" val="28056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management?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hlinkClick r:id="rId2"/>
            </a:endParaRPr>
          </a:p>
          <a:p>
            <a:r>
              <a:rPr lang="en-AU" dirty="0"/>
              <a:t>What do you think? </a:t>
            </a:r>
          </a:p>
          <a:p>
            <a:endParaRPr lang="en-AU" dirty="0"/>
          </a:p>
          <a:p>
            <a:r>
              <a:rPr lang="en-AU" dirty="0"/>
              <a:t>Henry Fayol’s Principles of Management </a:t>
            </a:r>
            <a:r>
              <a:rPr lang="en-AU" dirty="0">
                <a:hlinkClick r:id="rId2"/>
              </a:rPr>
              <a:t>Video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3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77" y="299789"/>
            <a:ext cx="8229600" cy="864096"/>
          </a:xfrm>
        </p:spPr>
        <p:txBody>
          <a:bodyPr/>
          <a:lstStyle/>
          <a:p>
            <a:r>
              <a:rPr lang="en-AU" dirty="0"/>
              <a:t>Why innovative management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The world of management is changing</a:t>
            </a:r>
          </a:p>
          <a:p>
            <a:r>
              <a:rPr lang="en-AU" dirty="0">
                <a:solidFill>
                  <a:srgbClr val="00B050"/>
                </a:solidFill>
              </a:rPr>
              <a:t>Innovation</a:t>
            </a:r>
            <a:r>
              <a:rPr lang="en-AU" dirty="0"/>
              <a:t> is important to maintain competitive edge in a </a:t>
            </a:r>
            <a:r>
              <a:rPr lang="en-AU" dirty="0">
                <a:solidFill>
                  <a:srgbClr val="00B050"/>
                </a:solidFill>
              </a:rPr>
              <a:t>hypercompetitive</a:t>
            </a:r>
            <a:r>
              <a:rPr lang="en-AU" dirty="0"/>
              <a:t> global environment</a:t>
            </a:r>
          </a:p>
          <a:p>
            <a:r>
              <a:rPr lang="en-AU" dirty="0"/>
              <a:t>Organisations need to respond (more quickly than ever) to </a:t>
            </a:r>
            <a:r>
              <a:rPr lang="en-AU" dirty="0">
                <a:solidFill>
                  <a:srgbClr val="00B050"/>
                </a:solidFill>
              </a:rPr>
              <a:t>changing environment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By being innovative in products, services, management systems, production processes, corporate values and other aspects</a:t>
            </a:r>
          </a:p>
          <a:p>
            <a:pPr lvl="1"/>
            <a:endParaRPr lang="en-AU" dirty="0"/>
          </a:p>
          <a:p>
            <a:r>
              <a:rPr lang="en-AU" dirty="0"/>
              <a:t>Without innovation a company will </a:t>
            </a:r>
            <a:r>
              <a:rPr lang="en-AU" u="sng" dirty="0"/>
              <a:t>NOT</a:t>
            </a:r>
            <a:r>
              <a:rPr lang="en-AU" dirty="0"/>
              <a:t> survive</a:t>
            </a:r>
          </a:p>
          <a:p>
            <a:r>
              <a:rPr lang="en-AU" dirty="0"/>
              <a:t>Innovation Management </a:t>
            </a:r>
            <a:r>
              <a:rPr lang="en-AU" dirty="0">
                <a:hlinkClick r:id="rId2"/>
              </a:rPr>
              <a:t>Video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33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eaLnBrk="1" hangingPunct="1"/>
            <a:r>
              <a:rPr lang="en-AU" sz="3200" dirty="0"/>
              <a:t>challenges in the workplace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37321" y="937084"/>
            <a:ext cx="7772400" cy="49838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AU" sz="2400" dirty="0"/>
              <a:t>Can be seen on Three Levels:</a:t>
            </a:r>
          </a:p>
          <a:p>
            <a:pPr eaLnBrk="1" hangingPunct="1"/>
            <a:r>
              <a:rPr lang="en-AU" sz="2400" dirty="0"/>
              <a:t>Challenges for </a:t>
            </a:r>
            <a:r>
              <a:rPr lang="en-AU" sz="2400" dirty="0">
                <a:solidFill>
                  <a:srgbClr val="00B050"/>
                </a:solidFill>
              </a:rPr>
              <a:t>Government</a:t>
            </a:r>
          </a:p>
          <a:p>
            <a:pPr lvl="1" eaLnBrk="1" hangingPunct="1"/>
            <a:r>
              <a:rPr lang="en-AU" sz="2400" dirty="0"/>
              <a:t>Federal, state and municipal</a:t>
            </a:r>
          </a:p>
          <a:p>
            <a:pPr lvl="1" eaLnBrk="1" hangingPunct="1"/>
            <a:r>
              <a:rPr lang="en-AU" sz="2400" dirty="0"/>
              <a:t>Limited resources and conflicting objectives entail trade-offs and other policy challenges</a:t>
            </a:r>
          </a:p>
          <a:p>
            <a:pPr lvl="1" eaLnBrk="1" hangingPunct="1"/>
            <a:endParaRPr lang="en-AU" sz="2400" dirty="0"/>
          </a:p>
          <a:p>
            <a:pPr eaLnBrk="1" hangingPunct="1"/>
            <a:r>
              <a:rPr lang="en-AU" sz="2400" dirty="0"/>
              <a:t>Challenges for </a:t>
            </a:r>
            <a:r>
              <a:rPr lang="en-AU" sz="2400" dirty="0">
                <a:solidFill>
                  <a:srgbClr val="00B050"/>
                </a:solidFill>
              </a:rPr>
              <a:t>Business</a:t>
            </a:r>
          </a:p>
          <a:p>
            <a:pPr lvl="1" eaLnBrk="1" hangingPunct="1"/>
            <a:r>
              <a:rPr lang="en-AU" sz="2400" dirty="0"/>
              <a:t>Local and global competition</a:t>
            </a:r>
          </a:p>
          <a:p>
            <a:pPr lvl="1" eaLnBrk="1" hangingPunct="1"/>
            <a:r>
              <a:rPr lang="en-AU" sz="2400" dirty="0"/>
              <a:t>Policy and other legal requirements</a:t>
            </a:r>
          </a:p>
          <a:p>
            <a:pPr lvl="1" eaLnBrk="1" hangingPunct="1"/>
            <a:endParaRPr lang="en-AU" sz="2400" dirty="0"/>
          </a:p>
          <a:p>
            <a:pPr eaLnBrk="1" hangingPunct="1"/>
            <a:r>
              <a:rPr lang="en-AU" sz="2400" dirty="0"/>
              <a:t>Challenges for </a:t>
            </a:r>
            <a:r>
              <a:rPr lang="en-AU" sz="2400" dirty="0">
                <a:solidFill>
                  <a:srgbClr val="00B050"/>
                </a:solidFill>
              </a:rPr>
              <a:t>individual employees</a:t>
            </a:r>
          </a:p>
          <a:p>
            <a:pPr lvl="1" eaLnBrk="1" hangingPunct="1"/>
            <a:r>
              <a:rPr lang="en-AU" sz="2400" dirty="0"/>
              <a:t>Skills; job insecurity; careers</a:t>
            </a:r>
          </a:p>
        </p:txBody>
      </p:sp>
    </p:spTree>
    <p:extLst>
      <p:ext uri="{BB962C8B-B14F-4D97-AF65-F5344CB8AC3E}">
        <p14:creationId xmlns:p14="http://schemas.microsoft.com/office/powerpoint/2010/main" val="154109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Managers who make a difference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34122"/>
            <a:ext cx="8001000" cy="4297363"/>
          </a:xfrm>
        </p:spPr>
        <p:txBody>
          <a:bodyPr/>
          <a:lstStyle/>
          <a:p>
            <a:pPr eaLnBrk="1" hangingPunct="1"/>
            <a:r>
              <a:rPr lang="en-US" sz="2400" dirty="0"/>
              <a:t>Are aware of the challenges in today’s environment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Take a less traditional approach to management through: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Flexibility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agility</a:t>
            </a:r>
          </a:p>
          <a:p>
            <a:pPr lvl="1"/>
            <a:endParaRPr lang="en-US" sz="2400" dirty="0">
              <a:solidFill>
                <a:srgbClr val="00B050"/>
              </a:solidFill>
            </a:endParaRPr>
          </a:p>
          <a:p>
            <a:pPr lvl="2"/>
            <a:r>
              <a:rPr lang="en-US" dirty="0"/>
              <a:t>Embracing change</a:t>
            </a:r>
          </a:p>
          <a:p>
            <a:pPr lvl="1" eaLnBrk="1" hangingPunct="1"/>
            <a:r>
              <a:rPr lang="en-US" sz="2400" dirty="0"/>
              <a:t>Creating </a:t>
            </a:r>
            <a:r>
              <a:rPr lang="en-US" sz="2400" dirty="0">
                <a:solidFill>
                  <a:srgbClr val="00B050"/>
                </a:solidFill>
              </a:rPr>
              <a:t>vision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cultural values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Fostering a </a:t>
            </a:r>
            <a:r>
              <a:rPr lang="en-US" sz="2400" dirty="0">
                <a:solidFill>
                  <a:srgbClr val="00B050"/>
                </a:solidFill>
              </a:rPr>
              <a:t>collaborative</a:t>
            </a:r>
            <a:r>
              <a:rPr lang="en-US" sz="2400" dirty="0"/>
              <a:t> workplace.</a:t>
            </a:r>
          </a:p>
        </p:txBody>
      </p:sp>
    </p:spTree>
    <p:extLst>
      <p:ext uri="{BB962C8B-B14F-4D97-AF65-F5344CB8AC3E}">
        <p14:creationId xmlns:p14="http://schemas.microsoft.com/office/powerpoint/2010/main" val="9376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Refers to </a:t>
            </a:r>
            <a:r>
              <a:rPr lang="en-NZ" sz="2400" dirty="0">
                <a:solidFill>
                  <a:srgbClr val="00B050"/>
                </a:solidFill>
              </a:rPr>
              <a:t>the attainment of organisational goals in an effective and efficient manner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Makes use of </a:t>
            </a:r>
            <a:r>
              <a:rPr lang="en-NZ" sz="2400" dirty="0">
                <a:solidFill>
                  <a:srgbClr val="00B050"/>
                </a:solidFill>
              </a:rPr>
              <a:t>four functions</a:t>
            </a:r>
            <a:r>
              <a:rPr lang="en-NZ" sz="2400" dirty="0"/>
              <a:t>:</a:t>
            </a:r>
          </a:p>
          <a:p>
            <a:pPr lvl="1"/>
            <a:r>
              <a:rPr lang="en-NZ" sz="2400" dirty="0"/>
              <a:t>Planning</a:t>
            </a:r>
          </a:p>
          <a:p>
            <a:pPr lvl="1"/>
            <a:r>
              <a:rPr lang="en-NZ" sz="2400" dirty="0"/>
              <a:t>Organising</a:t>
            </a:r>
          </a:p>
          <a:p>
            <a:pPr lvl="1"/>
            <a:r>
              <a:rPr lang="en-NZ" sz="2400" dirty="0"/>
              <a:t>Controlling</a:t>
            </a:r>
          </a:p>
          <a:p>
            <a:pPr lvl="1"/>
            <a:r>
              <a:rPr lang="en-NZ" sz="2400" dirty="0"/>
              <a:t>Leading </a:t>
            </a:r>
          </a:p>
        </p:txBody>
      </p:sp>
    </p:spTree>
    <p:extLst>
      <p:ext uri="{BB962C8B-B14F-4D97-AF65-F5344CB8AC3E}">
        <p14:creationId xmlns:p14="http://schemas.microsoft.com/office/powerpoint/2010/main" val="222221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84238"/>
          </a:xfrm>
        </p:spPr>
        <p:txBody>
          <a:bodyPr/>
          <a:lstStyle/>
          <a:p>
            <a:r>
              <a:rPr lang="en-NZ" dirty="0"/>
              <a:t>The process of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104"/>
            <a:ext cx="9612559" cy="38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94940"/>
          </a:xfrm>
        </p:spPr>
        <p:txBody>
          <a:bodyPr>
            <a:normAutofit fontScale="90000"/>
          </a:bodyPr>
          <a:lstStyle/>
          <a:p>
            <a:r>
              <a:rPr lang="en-AU" dirty="0"/>
              <a:t>The four management functions</a:t>
            </a:r>
            <a:br>
              <a:rPr lang="en-AU" dirty="0"/>
            </a:br>
            <a:endParaRPr lang="en-AU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772400" cy="4752988"/>
          </a:xfrm>
        </p:spPr>
        <p:txBody>
          <a:bodyPr/>
          <a:lstStyle/>
          <a:p>
            <a:pPr eaLnBrk="1" hangingPunct="1"/>
            <a:r>
              <a:rPr lang="en-AU" sz="3000" dirty="0">
                <a:solidFill>
                  <a:srgbClr val="00B050"/>
                </a:solidFill>
              </a:rPr>
              <a:t>Planning</a:t>
            </a:r>
          </a:p>
          <a:p>
            <a:pPr lvl="1" eaLnBrk="1" hangingPunct="1"/>
            <a:r>
              <a:rPr lang="en-AU" dirty="0"/>
              <a:t>Defining goals for future organisational performance and deciding on the tasks and use of resources needed to attain them.</a:t>
            </a:r>
          </a:p>
          <a:p>
            <a:pPr lvl="1" eaLnBrk="1" hangingPunct="1"/>
            <a:endParaRPr lang="en-AU" dirty="0"/>
          </a:p>
          <a:p>
            <a:r>
              <a:rPr lang="en-AU" sz="3000" dirty="0">
                <a:solidFill>
                  <a:srgbClr val="00B050"/>
                </a:solidFill>
              </a:rPr>
              <a:t>Organising</a:t>
            </a:r>
          </a:p>
          <a:p>
            <a:pPr lvl="1"/>
            <a:r>
              <a:rPr lang="en-AU" dirty="0"/>
              <a:t>Assigning tasks, grouping of tasks into departments and allocating resources to departments</a:t>
            </a:r>
          </a:p>
        </p:txBody>
      </p:sp>
    </p:spTree>
    <p:extLst>
      <p:ext uri="{BB962C8B-B14F-4D97-AF65-F5344CB8AC3E}">
        <p14:creationId xmlns:p14="http://schemas.microsoft.com/office/powerpoint/2010/main" val="937846496"/>
      </p:ext>
    </p:extLst>
  </p:cSld>
  <p:clrMapOvr>
    <a:masterClrMapping/>
  </p:clrMapOvr>
</p:sld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732</TotalTime>
  <Words>869</Words>
  <Application>Microsoft Macintosh PowerPoint</Application>
  <PresentationFormat>On-screen Show (4:3)</PresentationFormat>
  <Paragraphs>182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PPT_Samson Man_88412</vt:lpstr>
      <vt:lpstr>PowerPoint Presentation</vt:lpstr>
      <vt:lpstr>PowerPoint Presentation</vt:lpstr>
      <vt:lpstr>What is management?</vt:lpstr>
      <vt:lpstr>Why innovative management matters</vt:lpstr>
      <vt:lpstr>challenges in the workplace</vt:lpstr>
      <vt:lpstr>Managers who make a difference</vt:lpstr>
      <vt:lpstr>Management </vt:lpstr>
      <vt:lpstr>The process of management</vt:lpstr>
      <vt:lpstr>The four management functions </vt:lpstr>
      <vt:lpstr>The four management functions contd.</vt:lpstr>
      <vt:lpstr>Organisational performance</vt:lpstr>
      <vt:lpstr>Management skills</vt:lpstr>
      <vt:lpstr>The relationship between the three skills</vt:lpstr>
      <vt:lpstr>When skills fail</vt:lpstr>
      <vt:lpstr>Management types</vt:lpstr>
      <vt:lpstr>Levels of management</vt:lpstr>
      <vt:lpstr>What is it like to be a manager?</vt:lpstr>
      <vt:lpstr>Making the leap: becoming a new manager</vt:lpstr>
      <vt:lpstr>Making the leap: becoming a new manager</vt:lpstr>
      <vt:lpstr>ManagerIAL activities</vt:lpstr>
      <vt:lpstr>Manager roles</vt:lpstr>
      <vt:lpstr>Ten manager roles</vt:lpstr>
      <vt:lpstr>Managing IN small business and not-for-profit organisations</vt:lpstr>
      <vt:lpstr>State-of-the-art management competencies</vt:lpstr>
      <vt:lpstr>State-of-the-art management competencies</vt:lpstr>
      <vt:lpstr>Turbulent times: managing crises and unexpected events</vt:lpstr>
      <vt:lpstr>Managing crises and unexpected events</vt:lpstr>
      <vt:lpstr>AUSTRALIA’S MANAGERS: IMPROVING FROM A LOW BASE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63</cp:revision>
  <dcterms:created xsi:type="dcterms:W3CDTF">2012-01-25T00:12:06Z</dcterms:created>
  <dcterms:modified xsi:type="dcterms:W3CDTF">2020-01-26T21:17:09Z</dcterms:modified>
</cp:coreProperties>
</file>