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4"/>
  </p:notesMasterIdLst>
  <p:handoutMasterIdLst>
    <p:handoutMasterId r:id="rId35"/>
  </p:handoutMasterIdLst>
  <p:sldIdLst>
    <p:sldId id="289" r:id="rId2"/>
    <p:sldId id="259" r:id="rId3"/>
    <p:sldId id="290" r:id="rId4"/>
    <p:sldId id="292" r:id="rId5"/>
    <p:sldId id="293" r:id="rId6"/>
    <p:sldId id="294" r:id="rId7"/>
    <p:sldId id="295" r:id="rId8"/>
    <p:sldId id="296" r:id="rId9"/>
    <p:sldId id="297" r:id="rId10"/>
    <p:sldId id="298" r:id="rId11"/>
    <p:sldId id="287" r:id="rId12"/>
    <p:sldId id="269" r:id="rId13"/>
    <p:sldId id="299" r:id="rId14"/>
    <p:sldId id="300" r:id="rId15"/>
    <p:sldId id="301" r:id="rId16"/>
    <p:sldId id="273" r:id="rId17"/>
    <p:sldId id="274" r:id="rId18"/>
    <p:sldId id="275" r:id="rId19"/>
    <p:sldId id="311" r:id="rId20"/>
    <p:sldId id="302" r:id="rId21"/>
    <p:sldId id="303" r:id="rId22"/>
    <p:sldId id="304" r:id="rId23"/>
    <p:sldId id="312" r:id="rId24"/>
    <p:sldId id="313" r:id="rId25"/>
    <p:sldId id="314" r:id="rId26"/>
    <p:sldId id="306" r:id="rId27"/>
    <p:sldId id="307" r:id="rId28"/>
    <p:sldId id="308" r:id="rId29"/>
    <p:sldId id="309" r:id="rId30"/>
    <p:sldId id="310" r:id="rId31"/>
    <p:sldId id="285" r:id="rId32"/>
    <p:sldId id="288" r:id="rId33"/>
  </p:sldIdLst>
  <p:sldSz cx="9144000" cy="6858000" type="screen4x3"/>
  <p:notesSz cx="6858000" cy="9144000"/>
  <p:custDataLst>
    <p:tags r:id="rId36"/>
  </p:custData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3F3A"/>
    <a:srgbClr val="3C9325"/>
    <a:srgbClr val="A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46"/>
  </p:normalViewPr>
  <p:slideViewPr>
    <p:cSldViewPr snapToObjects="1" showGuides="1">
      <p:cViewPr varScale="1">
        <p:scale>
          <a:sx n="108" d="100"/>
          <a:sy n="108" d="100"/>
        </p:scale>
        <p:origin x="560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269140-E11C-4843-BB83-C59617BA8A8D}" type="datetimeFigureOut">
              <a:rPr lang="en-AU" smtClean="0"/>
              <a:pPr/>
              <a:t>28/1/20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DBBAF2-E605-4FF0-9B61-587B6623E7C0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025911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A80E1D-6133-4570-B0B2-7BFA3EFDB2B9}" type="datetimeFigureOut">
              <a:rPr lang="en-AU" smtClean="0"/>
              <a:pPr/>
              <a:t>28/1/20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31C40D-64EB-4252-9B25-223B49A25FFE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704602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1D6BA2-90F5-4DC3-AEAC-660033BE855E}" type="slidenum">
              <a:rPr lang="en-AU" smtClean="0"/>
              <a:pPr/>
              <a:t>2</a:t>
            </a:fld>
            <a:endParaRPr lang="en-AU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8957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C2862E-43CE-4AD4-B2E4-11F7FB77B23C}" type="slidenum">
              <a:rPr lang="en-AU" smtClean="0"/>
              <a:pPr/>
              <a:t>12</a:t>
            </a:fld>
            <a:endParaRPr lang="en-AU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4569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DBF5F4-8E6C-4A3F-8665-213F08683A23}" type="slidenum">
              <a:rPr lang="en-AU" smtClean="0"/>
              <a:pPr/>
              <a:t>16</a:t>
            </a:fld>
            <a:endParaRPr lang="en-AU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73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960797-4998-4AA0-AF3D-DDE6D9B67603}" type="slidenum">
              <a:rPr lang="en-AU" smtClean="0"/>
              <a:pPr/>
              <a:t>17</a:t>
            </a:fld>
            <a:endParaRPr lang="en-AU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7968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5B3B2D-04EC-436A-AE8A-BD38511F1BFA}" type="slidenum">
              <a:rPr lang="en-AU" smtClean="0"/>
              <a:pPr/>
              <a:t>18</a:t>
            </a:fld>
            <a:endParaRPr lang="en-AU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9242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C797F6-60F1-431B-96DD-7E5C54A8459F}" type="slidenum">
              <a:rPr lang="en-AU" smtClean="0"/>
              <a:pPr/>
              <a:t>31</a:t>
            </a:fld>
            <a:endParaRPr lang="en-AU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6605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 defTabSz="457200" rtl="0" fontAlgn="auto">
              <a:spcBef>
                <a:spcPct val="0"/>
              </a:spcBef>
              <a:spcAft>
                <a:spcPts val="0"/>
              </a:spcAft>
              <a:defRPr lang="en-US" sz="4000" kern="1200" cap="all" dirty="0">
                <a:solidFill>
                  <a:schemeClr val="bg2">
                    <a:lumMod val="50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85765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C6B94881-68FD-4C45-BE8E-C4B35E776A3E}" type="datetimeFigureOut">
              <a:rPr lang="en-US" smtClean="0"/>
              <a:pPr/>
              <a:t>1/28/20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9ABC78D0-D88D-9944-A8FB-B008566433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860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C6B94881-68FD-4C45-BE8E-C4B35E776A3E}" type="datetimeFigureOut">
              <a:rPr lang="en-US" smtClean="0"/>
              <a:pPr/>
              <a:t>1/28/20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9ABC78D0-D88D-9944-A8FB-B008566433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821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7374"/>
            <a:ext cx="8229600" cy="884238"/>
          </a:xfrm>
        </p:spPr>
        <p:txBody>
          <a:bodyPr/>
          <a:lstStyle>
            <a:lvl1pPr algn="ctr" defTabSz="457200" rtl="0" fontAlgn="auto">
              <a:spcBef>
                <a:spcPct val="0"/>
              </a:spcBef>
              <a:spcAft>
                <a:spcPts val="0"/>
              </a:spcAft>
              <a:defRPr lang="en-US" sz="4000" kern="1200" cap="all" dirty="0">
                <a:solidFill>
                  <a:schemeClr val="bg2">
                    <a:lumMod val="50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27829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ctr" defTabSz="457200" rtl="0" fontAlgn="auto">
              <a:spcBef>
                <a:spcPct val="0"/>
              </a:spcBef>
              <a:spcAft>
                <a:spcPts val="0"/>
              </a:spcAft>
              <a:defRPr lang="en-US" sz="4000" kern="1200" cap="all" dirty="0">
                <a:solidFill>
                  <a:schemeClr val="bg2">
                    <a:lumMod val="50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75119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 sz="4000" kern="1200" cap="all" dirty="0">
                <a:solidFill>
                  <a:schemeClr val="bg2">
                    <a:lumMod val="50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03641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 defTabSz="457200" rtl="0" fontAlgn="base">
              <a:spcBef>
                <a:spcPct val="0"/>
              </a:spcBef>
              <a:spcAft>
                <a:spcPct val="0"/>
              </a:spcAft>
              <a:defRPr lang="en-US" sz="4000" kern="1200" cap="all" dirty="0">
                <a:solidFill>
                  <a:schemeClr val="bg2">
                    <a:lumMod val="50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68353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C6B94881-68FD-4C45-BE8E-C4B35E776A3E}" type="datetimeFigureOut">
              <a:rPr lang="en-US" smtClean="0"/>
              <a:pPr/>
              <a:t>1/28/20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9ABC78D0-D88D-9944-A8FB-B008566433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401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C6B94881-68FD-4C45-BE8E-C4B35E776A3E}" type="datetimeFigureOut">
              <a:rPr lang="en-US" smtClean="0"/>
              <a:pPr/>
              <a:t>1/28/20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9ABC78D0-D88D-9944-A8FB-B008566433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574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C6B94881-68FD-4C45-BE8E-C4B35E776A3E}" type="datetimeFigureOut">
              <a:rPr lang="en-US" smtClean="0"/>
              <a:pPr/>
              <a:t>1/28/20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9ABC78D0-D88D-9944-A8FB-B008566433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11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C6B94881-68FD-4C45-BE8E-C4B35E776A3E}" type="datetimeFigureOut">
              <a:rPr lang="en-US" smtClean="0"/>
              <a:pPr/>
              <a:t>1/28/20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9ABC78D0-D88D-9944-A8FB-B008566433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053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8001000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2057400"/>
            <a:ext cx="8001000" cy="429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/>
              <a:t>Click to edit Master text styles</a:t>
            </a:r>
          </a:p>
          <a:p>
            <a:pPr lvl="1"/>
            <a:r>
              <a:rPr lang="en-AU" altLang="en-US"/>
              <a:t>SecondClick to edit Master title style</a:t>
            </a:r>
            <a:endParaRPr lang="en-US" altLang="en-US"/>
          </a:p>
          <a:p>
            <a:pPr lvl="1"/>
            <a:r>
              <a:rPr lang="en-AU" altLang="en-US"/>
              <a:t> level</a:t>
            </a:r>
          </a:p>
          <a:p>
            <a:pPr lvl="2"/>
            <a:r>
              <a:rPr lang="en-AU" altLang="en-US"/>
              <a:t>Third level</a:t>
            </a:r>
          </a:p>
          <a:p>
            <a:pPr lvl="3"/>
            <a:r>
              <a:rPr lang="en-AU" altLang="en-US"/>
              <a:t>Fourth level</a:t>
            </a:r>
          </a:p>
          <a:p>
            <a:pPr lvl="4"/>
            <a:r>
              <a:rPr lang="en-AU" altLang="en-US"/>
              <a:t>Fifth level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6837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000" kern="1200" cap="all">
          <a:solidFill>
            <a:schemeClr val="tx1"/>
          </a:solidFill>
          <a:latin typeface="Arial"/>
          <a:ea typeface="MS PGothic" panose="020B0600070205080204" pitchFamily="34" charset="-128"/>
          <a:cs typeface="Arial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34" charset="0"/>
          <a:ea typeface="MS PGothic" panose="020B0600070205080204" pitchFamily="34" charset="-128"/>
          <a:cs typeface="Arial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34" charset="0"/>
          <a:ea typeface="MS PGothic" panose="020B0600070205080204" pitchFamily="34" charset="-128"/>
          <a:cs typeface="Arial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34" charset="0"/>
          <a:ea typeface="MS PGothic" panose="020B0600070205080204" pitchFamily="34" charset="-128"/>
          <a:cs typeface="Arial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34" charset="0"/>
          <a:ea typeface="MS PGothic" panose="020B0600070205080204" pitchFamily="34" charset="-128"/>
          <a:cs typeface="Arial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34" charset="0"/>
          <a:ea typeface="ＭＳ Ｐゴシック" pitchFamily="1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34" charset="0"/>
          <a:ea typeface="ＭＳ Ｐゴシック" pitchFamily="1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34" charset="0"/>
          <a:ea typeface="ＭＳ Ｐゴシック" pitchFamily="1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pitchFamily="34" charset="0"/>
          <a:ea typeface="ＭＳ Ｐゴシック" pitchFamily="1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/>
          <a:ea typeface="MS PGothic" panose="020B0600070205080204" pitchFamily="34" charset="-128"/>
          <a:cs typeface="Arial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/>
          <a:ea typeface="MS PGothic" panose="020B0600070205080204" pitchFamily="34" charset="-128"/>
          <a:cs typeface="Arial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/>
          <a:ea typeface="MS PGothic" panose="020B0600070205080204" pitchFamily="34" charset="-128"/>
          <a:cs typeface="Arial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/>
          <a:ea typeface="MS PGothic" panose="020B0600070205080204" pitchFamily="34" charset="-128"/>
          <a:cs typeface="Arial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/>
          <a:ea typeface="MS PGothic" panose="020B0600070205080204" pitchFamily="34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884238"/>
          </a:xfrm>
        </p:spPr>
        <p:txBody>
          <a:bodyPr/>
          <a:lstStyle/>
          <a:p>
            <a:r>
              <a:rPr lang="en-NZ" dirty="0"/>
              <a:t>Legal-political dimension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7705" y="1700808"/>
            <a:ext cx="8001000" cy="4297363"/>
          </a:xfrm>
        </p:spPr>
        <p:txBody>
          <a:bodyPr/>
          <a:lstStyle/>
          <a:p>
            <a:r>
              <a:rPr lang="en-NZ" sz="2400" dirty="0"/>
              <a:t>Includes:</a:t>
            </a:r>
          </a:p>
          <a:p>
            <a:pPr lvl="1"/>
            <a:r>
              <a:rPr lang="en-NZ" sz="2400" dirty="0"/>
              <a:t>Government regulations</a:t>
            </a:r>
          </a:p>
          <a:p>
            <a:pPr lvl="1"/>
            <a:r>
              <a:rPr lang="en-NZ" sz="2400" dirty="0"/>
              <a:t>Political activities and legislation to control organisational behaviour</a:t>
            </a:r>
          </a:p>
          <a:p>
            <a:pPr lvl="1"/>
            <a:endParaRPr lang="en-NZ" sz="2400" dirty="0"/>
          </a:p>
          <a:p>
            <a:r>
              <a:rPr lang="en-NZ" sz="2400" dirty="0"/>
              <a:t>Includes the influence of pressure groups working within the legal-political framework</a:t>
            </a:r>
          </a:p>
          <a:p>
            <a:pPr lvl="1"/>
            <a:r>
              <a:rPr lang="en-NZ" sz="2400" dirty="0"/>
              <a:t>Consumer advocacy groups</a:t>
            </a:r>
          </a:p>
          <a:p>
            <a:pPr lvl="1"/>
            <a:r>
              <a:rPr lang="en-NZ" sz="2400" dirty="0"/>
              <a:t>Business lobby groups</a:t>
            </a:r>
          </a:p>
        </p:txBody>
      </p:sp>
    </p:spTree>
    <p:extLst>
      <p:ext uri="{BB962C8B-B14F-4D97-AF65-F5344CB8AC3E}">
        <p14:creationId xmlns:p14="http://schemas.microsoft.com/office/powerpoint/2010/main" val="4819943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884238"/>
          </a:xfrm>
        </p:spPr>
        <p:txBody>
          <a:bodyPr>
            <a:normAutofit/>
          </a:bodyPr>
          <a:lstStyle/>
          <a:p>
            <a:r>
              <a:rPr lang="en-AU" dirty="0"/>
              <a:t>Natural environment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12776"/>
            <a:ext cx="8001000" cy="4941987"/>
          </a:xfrm>
        </p:spPr>
        <p:txBody>
          <a:bodyPr>
            <a:normAutofit/>
          </a:bodyPr>
          <a:lstStyle/>
          <a:p>
            <a:r>
              <a:rPr lang="en-AU" sz="2400" dirty="0"/>
              <a:t>Includes all elements that occur naturally on earth, including plants, animals, rocks and natural resources such as air, water, and climate.</a:t>
            </a:r>
          </a:p>
          <a:p>
            <a:endParaRPr lang="en-AU" sz="2400" dirty="0"/>
          </a:p>
          <a:p>
            <a:r>
              <a:rPr lang="en-AU" sz="2400" dirty="0"/>
              <a:t>Environment advocates are increasing pressure for organisations to operate with sensitivity toward the natural environment </a:t>
            </a:r>
          </a:p>
          <a:p>
            <a:endParaRPr lang="en-AU" sz="2400" dirty="0"/>
          </a:p>
          <a:p>
            <a:r>
              <a:rPr lang="en-AU" sz="2400" dirty="0"/>
              <a:t>Also regulations to protect environment and promote sustainable operations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8310"/>
            <a:ext cx="8229600" cy="884238"/>
          </a:xfrm>
        </p:spPr>
        <p:txBody>
          <a:bodyPr>
            <a:normAutofit/>
          </a:bodyPr>
          <a:lstStyle/>
          <a:p>
            <a:pPr eaLnBrk="1" hangingPunct="1"/>
            <a:r>
              <a:rPr lang="en-AU" dirty="0"/>
              <a:t>task environment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3779912" y="2780928"/>
            <a:ext cx="3238128" cy="2570039"/>
          </a:xfrm>
        </p:spPr>
        <p:txBody>
          <a:bodyPr/>
          <a:lstStyle/>
          <a:p>
            <a:pPr eaLnBrk="1" hangingPunct="1"/>
            <a:endParaRPr lang="en-AU" sz="2400" dirty="0"/>
          </a:p>
          <a:p>
            <a:pPr eaLnBrk="1" hangingPunct="1"/>
            <a:endParaRPr lang="en-AU" sz="2400" dirty="0"/>
          </a:p>
          <a:p>
            <a:pPr eaLnBrk="1" hangingPunct="1"/>
            <a:r>
              <a:rPr lang="en-AU" sz="2400" dirty="0"/>
              <a:t>Customers</a:t>
            </a:r>
          </a:p>
          <a:p>
            <a:pPr eaLnBrk="1" hangingPunct="1"/>
            <a:r>
              <a:rPr lang="en-AU" sz="2400" dirty="0"/>
              <a:t>Competitors</a:t>
            </a:r>
          </a:p>
          <a:p>
            <a:pPr eaLnBrk="1" hangingPunct="1"/>
            <a:r>
              <a:rPr lang="en-AU" sz="2400" dirty="0"/>
              <a:t>Suppliers</a:t>
            </a:r>
          </a:p>
          <a:p>
            <a:pPr eaLnBrk="1" hangingPunct="1"/>
            <a:r>
              <a:rPr lang="en-AU" sz="2400" dirty="0"/>
              <a:t>Labour market</a:t>
            </a: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685800" y="1772816"/>
            <a:ext cx="7772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20000"/>
              </a:spcBef>
              <a:buClr>
                <a:srgbClr val="BA1E31"/>
              </a:buClr>
            </a:pPr>
            <a:r>
              <a:rPr lang="en-AU" sz="2400" baseline="0" dirty="0">
                <a:latin typeface="Verdana" pitchFamily="34" charset="0"/>
              </a:rPr>
              <a:t>The layer of the external environment that </a:t>
            </a:r>
            <a:r>
              <a:rPr lang="en-AU" sz="2400" dirty="0">
                <a:solidFill>
                  <a:srgbClr val="00B050"/>
                </a:solidFill>
                <a:cs typeface="Times"/>
              </a:rPr>
              <a:t>directly</a:t>
            </a:r>
            <a:r>
              <a:rPr lang="en-AU" sz="2400" baseline="0" dirty="0">
                <a:latin typeface="Verdana" pitchFamily="34" charset="0"/>
              </a:rPr>
              <a:t> influences the organisation’s operations and performance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884238"/>
          </a:xfrm>
        </p:spPr>
        <p:txBody>
          <a:bodyPr/>
          <a:lstStyle/>
          <a:p>
            <a:r>
              <a:rPr lang="en-NZ" dirty="0"/>
              <a:t>Customers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NZ" sz="2400" dirty="0"/>
              <a:t>Refer to individuals and groups who consume goods or services produced by organisations</a:t>
            </a:r>
          </a:p>
          <a:p>
            <a:endParaRPr lang="en-NZ" sz="2400" dirty="0"/>
          </a:p>
          <a:p>
            <a:r>
              <a:rPr lang="en-NZ" sz="2400" dirty="0"/>
              <a:t>Impact on the success or failure of the organisation</a:t>
            </a:r>
          </a:p>
          <a:p>
            <a:endParaRPr lang="en-NZ" sz="2400" dirty="0"/>
          </a:p>
          <a:p>
            <a:r>
              <a:rPr lang="en-NZ" sz="2400" dirty="0"/>
              <a:t>Organisations (especially smaller ones) have to be </a:t>
            </a:r>
            <a:r>
              <a:rPr lang="en-NZ" sz="2400" dirty="0">
                <a:solidFill>
                  <a:srgbClr val="00B050"/>
                </a:solidFill>
              </a:rPr>
              <a:t>innovative</a:t>
            </a:r>
            <a:r>
              <a:rPr lang="en-NZ" sz="2400" dirty="0"/>
              <a:t> in reaching customers – niches:</a:t>
            </a:r>
          </a:p>
          <a:p>
            <a:pPr lvl="1"/>
            <a:r>
              <a:rPr lang="en-NZ" sz="2400" dirty="0"/>
              <a:t>Ageing market</a:t>
            </a:r>
          </a:p>
          <a:p>
            <a:pPr lvl="1"/>
            <a:r>
              <a:rPr lang="en-NZ" sz="2400" dirty="0"/>
              <a:t>Youth market</a:t>
            </a:r>
          </a:p>
        </p:txBody>
      </p:sp>
    </p:spTree>
    <p:extLst>
      <p:ext uri="{BB962C8B-B14F-4D97-AF65-F5344CB8AC3E}">
        <p14:creationId xmlns:p14="http://schemas.microsoft.com/office/powerpoint/2010/main" val="14918799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884238"/>
          </a:xfrm>
        </p:spPr>
        <p:txBody>
          <a:bodyPr/>
          <a:lstStyle/>
          <a:p>
            <a:r>
              <a:rPr lang="en-NZ" dirty="0"/>
              <a:t>Competitors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sz="2400" dirty="0"/>
              <a:t>Are other organisations in the same industry or type of business that provide goods and services to the same set of customers</a:t>
            </a:r>
          </a:p>
          <a:p>
            <a:endParaRPr lang="en-NZ" sz="2400" dirty="0"/>
          </a:p>
          <a:p>
            <a:r>
              <a:rPr lang="en-NZ" sz="2400" dirty="0"/>
              <a:t>Each industry is characterised by specific issues</a:t>
            </a:r>
          </a:p>
          <a:p>
            <a:endParaRPr lang="en-NZ" sz="2400" dirty="0"/>
          </a:p>
          <a:p>
            <a:r>
              <a:rPr lang="en-NZ" sz="2400" dirty="0"/>
              <a:t>Question: how to reach and maintain </a:t>
            </a:r>
            <a:r>
              <a:rPr lang="en-NZ" sz="2400" dirty="0">
                <a:solidFill>
                  <a:srgbClr val="00B050"/>
                </a:solidFill>
              </a:rPr>
              <a:t>competitive edge</a:t>
            </a:r>
            <a:r>
              <a:rPr lang="en-NZ" sz="24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5273690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884238"/>
          </a:xfrm>
        </p:spPr>
        <p:txBody>
          <a:bodyPr/>
          <a:lstStyle/>
          <a:p>
            <a:r>
              <a:rPr lang="en-NZ" dirty="0"/>
              <a:t>Suppliers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sz="2400" dirty="0"/>
              <a:t>Individuals or groups who provide goods or services to the organisations</a:t>
            </a:r>
          </a:p>
          <a:p>
            <a:endParaRPr lang="en-NZ" sz="2400" dirty="0"/>
          </a:p>
          <a:p>
            <a:r>
              <a:rPr lang="en-NZ" sz="2400" dirty="0"/>
              <a:t>Links between various groups in the production of a good or service is termed a </a:t>
            </a:r>
            <a:r>
              <a:rPr lang="en-NZ" sz="2400" dirty="0">
                <a:solidFill>
                  <a:srgbClr val="00B050"/>
                </a:solidFill>
              </a:rPr>
              <a:t>supply chain</a:t>
            </a:r>
          </a:p>
          <a:p>
            <a:endParaRPr lang="en-NZ" sz="2400" dirty="0">
              <a:solidFill>
                <a:srgbClr val="00B050"/>
              </a:solidFill>
            </a:endParaRPr>
          </a:p>
          <a:p>
            <a:r>
              <a:rPr lang="en-NZ" sz="2400" dirty="0"/>
              <a:t>The supply chain is a vital part of organisation success</a:t>
            </a:r>
          </a:p>
        </p:txBody>
      </p:sp>
    </p:spTree>
    <p:extLst>
      <p:ext uri="{BB962C8B-B14F-4D97-AF65-F5344CB8AC3E}">
        <p14:creationId xmlns:p14="http://schemas.microsoft.com/office/powerpoint/2010/main" val="31456914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47700"/>
            <a:ext cx="76962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AU" dirty="0"/>
              <a:t>labour market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7386638" cy="4305300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endParaRPr lang="en-AU" sz="2400" dirty="0">
              <a:solidFill>
                <a:srgbClr val="877235"/>
              </a:solidFill>
            </a:endParaRPr>
          </a:p>
          <a:p>
            <a:pPr eaLnBrk="1" hangingPunct="1"/>
            <a:r>
              <a:rPr lang="en-AU" sz="2400" dirty="0"/>
              <a:t>Labour market forces:</a:t>
            </a:r>
          </a:p>
          <a:p>
            <a:pPr lvl="1"/>
            <a:r>
              <a:rPr lang="en-AU" sz="2400" dirty="0"/>
              <a:t>The growing need for computer literate workers</a:t>
            </a:r>
          </a:p>
          <a:p>
            <a:pPr lvl="1"/>
            <a:endParaRPr lang="en-AU" sz="2400" dirty="0"/>
          </a:p>
          <a:p>
            <a:pPr lvl="1" eaLnBrk="1" hangingPunct="1"/>
            <a:r>
              <a:rPr lang="en-AU" sz="2400" dirty="0"/>
              <a:t>Continuous investment in human resources </a:t>
            </a:r>
          </a:p>
          <a:p>
            <a:pPr lvl="1" eaLnBrk="1" hangingPunct="1"/>
            <a:endParaRPr lang="en-AU" sz="2400" dirty="0"/>
          </a:p>
          <a:p>
            <a:pPr lvl="1" eaLnBrk="1" hangingPunct="1"/>
            <a:r>
              <a:rPr lang="en-AU" sz="2400" dirty="0"/>
              <a:t>The effects of international trading blocs, automation and shifting facility locations</a:t>
            </a:r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762000" y="1743199"/>
            <a:ext cx="8077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buClr>
                <a:srgbClr val="BA1E31"/>
              </a:buClr>
            </a:pPr>
            <a:r>
              <a:rPr lang="en-AU" sz="2400" dirty="0">
                <a:latin typeface="Verdana" pitchFamily="34" charset="0"/>
              </a:rPr>
              <a:t>P</a:t>
            </a:r>
            <a:r>
              <a:rPr lang="en-AU" sz="2400" baseline="0" dirty="0">
                <a:latin typeface="Verdana" pitchFamily="34" charset="0"/>
              </a:rPr>
              <a:t>eople available for hire by the organisation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0648"/>
            <a:ext cx="8229600" cy="8842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AU" dirty="0"/>
              <a:t>The organisation–environment relationship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611560" y="1484785"/>
            <a:ext cx="7999040" cy="5040560"/>
          </a:xfrm>
        </p:spPr>
        <p:txBody>
          <a:bodyPr/>
          <a:lstStyle/>
          <a:p>
            <a:pPr eaLnBrk="1" hangingPunct="1"/>
            <a:r>
              <a:rPr lang="en-AU" sz="2400" dirty="0">
                <a:solidFill>
                  <a:srgbClr val="00B050"/>
                </a:solidFill>
              </a:rPr>
              <a:t>Environmental</a:t>
            </a:r>
            <a:r>
              <a:rPr lang="en-AU" sz="2400" dirty="0"/>
              <a:t> uncertainty</a:t>
            </a:r>
          </a:p>
          <a:p>
            <a:pPr lvl="1" eaLnBrk="1" hangingPunct="1"/>
            <a:r>
              <a:rPr lang="en-AU" sz="2400" dirty="0"/>
              <a:t>Managers know what goal they wish to achieve, but information about alternatives and future events is incomplete</a:t>
            </a:r>
          </a:p>
          <a:p>
            <a:pPr lvl="1" eaLnBrk="1" hangingPunct="1"/>
            <a:endParaRPr lang="en-AU" sz="2400" dirty="0"/>
          </a:p>
          <a:p>
            <a:pPr eaLnBrk="1" hangingPunct="1"/>
            <a:r>
              <a:rPr lang="en-AU" sz="2400" dirty="0"/>
              <a:t>Two basic strategies for coping with uncertainty:</a:t>
            </a:r>
          </a:p>
          <a:p>
            <a:pPr marL="914400" lvl="1" indent="-457200" eaLnBrk="1" hangingPunct="1">
              <a:buFont typeface="+mj-lt"/>
              <a:buAutoNum type="arabicPeriod"/>
            </a:pPr>
            <a:r>
              <a:rPr lang="en-AU" sz="2400" dirty="0"/>
              <a:t>Adapt the organisation to changes in the environment; and </a:t>
            </a:r>
          </a:p>
          <a:p>
            <a:pPr marL="914400" lvl="1" indent="-457200" eaLnBrk="1" hangingPunct="1">
              <a:buFont typeface="+mj-lt"/>
              <a:buAutoNum type="arabicPeriod"/>
            </a:pPr>
            <a:r>
              <a:rPr lang="en-AU" sz="2400" dirty="0"/>
              <a:t>Influence the environment to make it more compatible with organisational needs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2656"/>
            <a:ext cx="8229600" cy="8842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AU" dirty="0"/>
              <a:t>The organisation–environment relationship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628800"/>
            <a:ext cx="8001000" cy="4725963"/>
          </a:xfrm>
        </p:spPr>
        <p:txBody>
          <a:bodyPr/>
          <a:lstStyle/>
          <a:p>
            <a:pPr eaLnBrk="1" hangingPunct="1"/>
            <a:r>
              <a:rPr lang="en-AU" sz="2400" dirty="0">
                <a:solidFill>
                  <a:srgbClr val="00B050"/>
                </a:solidFill>
              </a:rPr>
              <a:t>Adapting</a:t>
            </a:r>
            <a:r>
              <a:rPr lang="en-AU" sz="2400" dirty="0"/>
              <a:t> to the environment</a:t>
            </a:r>
          </a:p>
          <a:p>
            <a:pPr eaLnBrk="1" hangingPunct="1"/>
            <a:endParaRPr lang="en-AU" sz="2400" dirty="0"/>
          </a:p>
          <a:p>
            <a:pPr lvl="1" eaLnBrk="1" hangingPunct="1"/>
            <a:r>
              <a:rPr lang="en-AU" sz="2400" dirty="0"/>
              <a:t>Boundary-spanning </a:t>
            </a:r>
          </a:p>
          <a:p>
            <a:pPr lvl="1" eaLnBrk="1" hangingPunct="1"/>
            <a:endParaRPr lang="en-AU" sz="2400" dirty="0"/>
          </a:p>
          <a:p>
            <a:pPr lvl="1" eaLnBrk="1" hangingPunct="1"/>
            <a:r>
              <a:rPr lang="en-AU" sz="2400" dirty="0"/>
              <a:t>Forecasting and planning</a:t>
            </a:r>
          </a:p>
          <a:p>
            <a:pPr lvl="1" eaLnBrk="1" hangingPunct="1"/>
            <a:endParaRPr lang="en-AU" sz="2400" dirty="0"/>
          </a:p>
          <a:p>
            <a:pPr lvl="1" eaLnBrk="1" hangingPunct="1"/>
            <a:r>
              <a:rPr lang="en-AU" sz="2400" dirty="0"/>
              <a:t>Inter-organisational partnerships</a:t>
            </a:r>
          </a:p>
          <a:p>
            <a:pPr lvl="1" eaLnBrk="1" hangingPunct="1"/>
            <a:endParaRPr lang="en-AU" sz="2400" dirty="0"/>
          </a:p>
          <a:p>
            <a:pPr lvl="1" eaLnBrk="1" hangingPunct="1"/>
            <a:r>
              <a:rPr lang="en-AU" sz="2400" dirty="0"/>
              <a:t>Mergers and joint ventures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884238"/>
          </a:xfrm>
        </p:spPr>
        <p:txBody>
          <a:bodyPr/>
          <a:lstStyle/>
          <a:p>
            <a:r>
              <a:rPr lang="en-NZ" dirty="0"/>
              <a:t>Influencing the environment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NZ" sz="2400" dirty="0"/>
              <a:t>Some companies shape the environment to their needs:</a:t>
            </a:r>
          </a:p>
          <a:p>
            <a:pPr marL="0" indent="0">
              <a:buNone/>
            </a:pPr>
            <a:endParaRPr lang="en-NZ" sz="2400" dirty="0"/>
          </a:p>
          <a:p>
            <a:pPr lvl="1"/>
            <a:r>
              <a:rPr lang="en-NZ" sz="2400" dirty="0"/>
              <a:t>Advertising and public relations</a:t>
            </a:r>
          </a:p>
          <a:p>
            <a:pPr lvl="1"/>
            <a:endParaRPr lang="en-NZ" sz="2400" dirty="0"/>
          </a:p>
          <a:p>
            <a:pPr lvl="1"/>
            <a:r>
              <a:rPr lang="en-NZ" sz="2400" dirty="0"/>
              <a:t>Political activity</a:t>
            </a:r>
          </a:p>
          <a:p>
            <a:pPr lvl="1"/>
            <a:endParaRPr lang="en-NZ" sz="2400" dirty="0"/>
          </a:p>
          <a:p>
            <a:pPr lvl="1"/>
            <a:r>
              <a:rPr lang="en-NZ" sz="2400" dirty="0"/>
              <a:t>Trade associations</a:t>
            </a:r>
          </a:p>
        </p:txBody>
      </p:sp>
    </p:spTree>
    <p:extLst>
      <p:ext uri="{BB962C8B-B14F-4D97-AF65-F5344CB8AC3E}">
        <p14:creationId xmlns:p14="http://schemas.microsoft.com/office/powerpoint/2010/main" val="10590012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429000"/>
            <a:ext cx="6781800" cy="2819400"/>
          </a:xfrm>
        </p:spPr>
        <p:txBody>
          <a:bodyPr/>
          <a:lstStyle/>
          <a:p>
            <a:pPr algn="l" eaLnBrk="1" hangingPunct="1"/>
            <a:r>
              <a:rPr lang="en-AU"/>
              <a:t>The environment and corporate culture</a:t>
            </a:r>
          </a:p>
        </p:txBody>
      </p:sp>
      <p:sp>
        <p:nvSpPr>
          <p:cNvPr id="14340" name="Rectangle 6"/>
          <p:cNvSpPr>
            <a:spLocks noChangeArrowheads="1"/>
          </p:cNvSpPr>
          <p:nvPr/>
        </p:nvSpPr>
        <p:spPr bwMode="auto">
          <a:xfrm>
            <a:off x="2005013" y="-4926013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baseline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685800" y="2286000"/>
            <a:ext cx="4191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0" fontAlgn="auto" hangingPunct="0">
              <a:spcBef>
                <a:spcPct val="0"/>
              </a:spcBef>
              <a:spcAft>
                <a:spcPts val="0"/>
              </a:spcAft>
              <a:defRPr lang="en-US" sz="4000" kern="1200" cap="all" dirty="0">
                <a:solidFill>
                  <a:schemeClr val="bg2">
                    <a:lumMod val="50000"/>
                  </a:schemeClr>
                </a:solidFill>
                <a:latin typeface="Arial"/>
                <a:ea typeface="+mj-ea"/>
                <a:cs typeface="Arial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  <a:ea typeface="ＭＳ Ｐゴシック" pitchFamily="1" charset="-128"/>
              </a:defRPr>
            </a:lvl9pPr>
          </a:lstStyle>
          <a:p>
            <a:pPr algn="l" eaLnBrk="1" hangingPunct="1"/>
            <a:r>
              <a:rPr lang="en-AU" sz="4600" baseline="-25000"/>
              <a:t>Chapter</a:t>
            </a:r>
            <a:r>
              <a:rPr lang="en-AU" sz="4600"/>
              <a:t> </a:t>
            </a:r>
            <a:r>
              <a:rPr lang="en-AU" sz="4600" baseline="-25000" dirty="0"/>
              <a:t>3</a:t>
            </a:r>
            <a:endParaRPr lang="en-AU" sz="4600" b="1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884238"/>
          </a:xfrm>
        </p:spPr>
        <p:txBody>
          <a:bodyPr/>
          <a:lstStyle/>
          <a:p>
            <a:r>
              <a:rPr lang="en-NZ" dirty="0"/>
              <a:t>The internal environment-CORPORATE CULTURE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NZ" sz="2400" dirty="0"/>
              <a:t>Comprises:</a:t>
            </a:r>
          </a:p>
          <a:p>
            <a:pPr lvl="1"/>
            <a:r>
              <a:rPr lang="en-NZ" sz="2400" dirty="0"/>
              <a:t>Corporate/organisational culture</a:t>
            </a:r>
          </a:p>
          <a:p>
            <a:pPr lvl="1"/>
            <a:endParaRPr lang="en-NZ" sz="2400" dirty="0"/>
          </a:p>
          <a:p>
            <a:pPr lvl="1"/>
            <a:r>
              <a:rPr lang="en-NZ" sz="2400" dirty="0"/>
              <a:t>Production technology</a:t>
            </a:r>
          </a:p>
          <a:p>
            <a:pPr lvl="1"/>
            <a:endParaRPr lang="en-NZ" sz="2400" dirty="0"/>
          </a:p>
          <a:p>
            <a:pPr lvl="1"/>
            <a:r>
              <a:rPr lang="en-NZ" sz="2400" dirty="0"/>
              <a:t>Organisation structure</a:t>
            </a:r>
          </a:p>
          <a:p>
            <a:pPr lvl="1"/>
            <a:endParaRPr lang="en-NZ" sz="2400" dirty="0"/>
          </a:p>
          <a:p>
            <a:pPr lvl="1"/>
            <a:r>
              <a:rPr lang="en-NZ" sz="2400" dirty="0"/>
              <a:t>Physical facilities</a:t>
            </a:r>
          </a:p>
        </p:txBody>
      </p:sp>
    </p:spTree>
    <p:extLst>
      <p:ext uri="{BB962C8B-B14F-4D97-AF65-F5344CB8AC3E}">
        <p14:creationId xmlns:p14="http://schemas.microsoft.com/office/powerpoint/2010/main" val="37598209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Organisational  culture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sz="2400" dirty="0"/>
              <a:t>Key to creating competitive edge</a:t>
            </a:r>
          </a:p>
          <a:p>
            <a:r>
              <a:rPr lang="en-NZ" sz="2400" dirty="0"/>
              <a:t>Refers to the </a:t>
            </a:r>
            <a:r>
              <a:rPr lang="en-NZ" sz="2400" dirty="0">
                <a:solidFill>
                  <a:srgbClr val="00B050"/>
                </a:solidFill>
              </a:rPr>
              <a:t>shared</a:t>
            </a:r>
            <a:r>
              <a:rPr lang="en-NZ" sz="2400" dirty="0"/>
              <a:t> knowledge, beliefs, values, behaviours and ways of thinking among members of the organisations</a:t>
            </a:r>
          </a:p>
          <a:p>
            <a:r>
              <a:rPr lang="en-NZ" sz="2400" dirty="0"/>
              <a:t>Taught to new members</a:t>
            </a:r>
          </a:p>
          <a:p>
            <a:r>
              <a:rPr lang="en-NZ" sz="2400" dirty="0"/>
              <a:t>Can also have negative influences (contd.)</a:t>
            </a:r>
          </a:p>
        </p:txBody>
      </p:sp>
    </p:spTree>
    <p:extLst>
      <p:ext uri="{BB962C8B-B14F-4D97-AF65-F5344CB8AC3E}">
        <p14:creationId xmlns:p14="http://schemas.microsoft.com/office/powerpoint/2010/main" val="24647714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884238"/>
          </a:xfrm>
        </p:spPr>
        <p:txBody>
          <a:bodyPr/>
          <a:lstStyle/>
          <a:p>
            <a:r>
              <a:rPr lang="en-NZ" dirty="0"/>
              <a:t>Organisational culture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1280318"/>
            <a:ext cx="8001000" cy="4297363"/>
          </a:xfrm>
        </p:spPr>
        <p:txBody>
          <a:bodyPr/>
          <a:lstStyle/>
          <a:p>
            <a:pPr marL="0" indent="0">
              <a:buNone/>
            </a:pPr>
            <a:r>
              <a:rPr lang="en-NZ" sz="2400" b="1" dirty="0"/>
              <a:t>Can be analysed on two levels:</a:t>
            </a:r>
          </a:p>
          <a:p>
            <a:endParaRPr lang="en-NZ" sz="2400" dirty="0"/>
          </a:p>
          <a:p>
            <a:pPr marL="457200" indent="-457200">
              <a:buFont typeface="+mj-lt"/>
              <a:buAutoNum type="arabicPeriod"/>
            </a:pPr>
            <a:r>
              <a:rPr lang="en-NZ" sz="2400" dirty="0">
                <a:solidFill>
                  <a:srgbClr val="00B050"/>
                </a:solidFill>
              </a:rPr>
              <a:t>Visible</a:t>
            </a:r>
            <a:r>
              <a:rPr lang="en-NZ" sz="2400" dirty="0"/>
              <a:t> or </a:t>
            </a:r>
            <a:r>
              <a:rPr lang="en-NZ" sz="2400" dirty="0">
                <a:solidFill>
                  <a:srgbClr val="00B050"/>
                </a:solidFill>
              </a:rPr>
              <a:t>surface</a:t>
            </a:r>
            <a:r>
              <a:rPr lang="en-NZ" sz="2400" dirty="0"/>
              <a:t> level</a:t>
            </a:r>
          </a:p>
          <a:p>
            <a:pPr lvl="1"/>
            <a:r>
              <a:rPr lang="en-NZ" sz="2400" dirty="0"/>
              <a:t>Physical symbols</a:t>
            </a:r>
          </a:p>
          <a:p>
            <a:pPr lvl="1"/>
            <a:r>
              <a:rPr lang="en-NZ" sz="2400" dirty="0"/>
              <a:t>Dress codes</a:t>
            </a:r>
          </a:p>
          <a:p>
            <a:pPr lvl="1"/>
            <a:r>
              <a:rPr lang="en-NZ" sz="2400" dirty="0"/>
              <a:t>Ceremonies</a:t>
            </a:r>
          </a:p>
          <a:p>
            <a:pPr lvl="1"/>
            <a:r>
              <a:rPr lang="en-NZ" sz="2400" dirty="0"/>
              <a:t>Office layout</a:t>
            </a:r>
          </a:p>
          <a:p>
            <a:pPr lvl="1"/>
            <a:endParaRPr lang="en-NZ" sz="2400" dirty="0"/>
          </a:p>
          <a:p>
            <a:pPr marL="457200" indent="-457200">
              <a:buFont typeface="+mj-lt"/>
              <a:buAutoNum type="arabicPeriod"/>
            </a:pPr>
            <a:r>
              <a:rPr lang="en-NZ" sz="2400" dirty="0">
                <a:solidFill>
                  <a:srgbClr val="00B050"/>
                </a:solidFill>
              </a:rPr>
              <a:t>Invisible,</a:t>
            </a:r>
            <a:r>
              <a:rPr lang="en-NZ" sz="2400" dirty="0"/>
              <a:t> deeply embedded assumptions and beliefs that guide behaviours</a:t>
            </a:r>
          </a:p>
        </p:txBody>
      </p:sp>
    </p:spTree>
    <p:extLst>
      <p:ext uri="{BB962C8B-B14F-4D97-AF65-F5344CB8AC3E}">
        <p14:creationId xmlns:p14="http://schemas.microsoft.com/office/powerpoint/2010/main" val="16130968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60648"/>
            <a:ext cx="8229600" cy="884238"/>
          </a:xfrm>
        </p:spPr>
        <p:txBody>
          <a:bodyPr/>
          <a:lstStyle/>
          <a:p>
            <a:r>
              <a:rPr lang="en-NZ" dirty="0"/>
              <a:t>Level of corporate culture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83032" y="1844824"/>
            <a:ext cx="10687680" cy="411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5299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884238"/>
          </a:xfrm>
        </p:spPr>
        <p:txBody>
          <a:bodyPr/>
          <a:lstStyle/>
          <a:p>
            <a:r>
              <a:rPr lang="en-NZ" dirty="0"/>
              <a:t>Types of culture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80728"/>
            <a:ext cx="8001000" cy="5374035"/>
          </a:xfrm>
        </p:spPr>
        <p:txBody>
          <a:bodyPr/>
          <a:lstStyle/>
          <a:p>
            <a:r>
              <a:rPr lang="en-NZ" sz="2400" dirty="0"/>
              <a:t>Cultures vary across organisations</a:t>
            </a:r>
          </a:p>
          <a:p>
            <a:endParaRPr lang="en-NZ" sz="2400" dirty="0"/>
          </a:p>
          <a:p>
            <a:r>
              <a:rPr lang="en-NZ" sz="2400" dirty="0"/>
              <a:t>Right </a:t>
            </a:r>
            <a:r>
              <a:rPr lang="en-NZ" sz="2400" dirty="0">
                <a:solidFill>
                  <a:srgbClr val="00B050"/>
                </a:solidFill>
              </a:rPr>
              <a:t>fit</a:t>
            </a:r>
            <a:r>
              <a:rPr lang="en-NZ" sz="2400" dirty="0"/>
              <a:t> between culture, strategy and the environment associated with four (4) types of culture:</a:t>
            </a:r>
          </a:p>
          <a:p>
            <a:endParaRPr lang="en-NZ" sz="2400" dirty="0"/>
          </a:p>
          <a:p>
            <a:pPr marL="914400" lvl="1" indent="-457200">
              <a:buFont typeface="+mj-lt"/>
              <a:buAutoNum type="arabicPeriod"/>
            </a:pPr>
            <a:r>
              <a:rPr lang="en-NZ" sz="2400" dirty="0"/>
              <a:t>Adaptability culture</a:t>
            </a:r>
          </a:p>
          <a:p>
            <a:pPr marL="914400" lvl="1" indent="-457200">
              <a:buFont typeface="+mj-lt"/>
              <a:buAutoNum type="arabicPeriod"/>
            </a:pPr>
            <a:endParaRPr lang="en-NZ" sz="2400" dirty="0"/>
          </a:p>
          <a:p>
            <a:pPr marL="914400" lvl="1" indent="-457200">
              <a:buFont typeface="+mj-lt"/>
              <a:buAutoNum type="arabicPeriod"/>
            </a:pPr>
            <a:r>
              <a:rPr lang="en-NZ" sz="2400" dirty="0"/>
              <a:t>Achievement culture</a:t>
            </a:r>
          </a:p>
          <a:p>
            <a:pPr marL="914400" lvl="1" indent="-457200">
              <a:buFont typeface="+mj-lt"/>
              <a:buAutoNum type="arabicPeriod"/>
            </a:pPr>
            <a:endParaRPr lang="en-NZ" sz="2400" dirty="0"/>
          </a:p>
          <a:p>
            <a:pPr marL="914400" lvl="1" indent="-457200">
              <a:buFont typeface="+mj-lt"/>
              <a:buAutoNum type="arabicPeriod"/>
            </a:pPr>
            <a:r>
              <a:rPr lang="en-NZ" sz="2400" dirty="0"/>
              <a:t>Involvement culture</a:t>
            </a:r>
          </a:p>
          <a:p>
            <a:pPr marL="914400" lvl="1" indent="-457200">
              <a:buFont typeface="+mj-lt"/>
              <a:buAutoNum type="arabicPeriod"/>
            </a:pPr>
            <a:endParaRPr lang="en-NZ" sz="2400" dirty="0"/>
          </a:p>
          <a:p>
            <a:pPr marL="914400" lvl="1" indent="-457200">
              <a:buFont typeface="+mj-lt"/>
              <a:buAutoNum type="arabicPeriod"/>
            </a:pPr>
            <a:r>
              <a:rPr lang="en-NZ" sz="2400" dirty="0"/>
              <a:t>Consistency culture</a:t>
            </a:r>
          </a:p>
        </p:txBody>
      </p:sp>
    </p:spTree>
    <p:extLst>
      <p:ext uri="{BB962C8B-B14F-4D97-AF65-F5344CB8AC3E}">
        <p14:creationId xmlns:p14="http://schemas.microsoft.com/office/powerpoint/2010/main" val="30484978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884238"/>
          </a:xfrm>
        </p:spPr>
        <p:txBody>
          <a:bodyPr/>
          <a:lstStyle/>
          <a:p>
            <a:r>
              <a:rPr lang="en-NZ" dirty="0"/>
              <a:t>Four types of corporate culture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72815"/>
            <a:ext cx="9144000" cy="381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1007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188640"/>
            <a:ext cx="8229600" cy="884238"/>
          </a:xfrm>
        </p:spPr>
        <p:txBody>
          <a:bodyPr/>
          <a:lstStyle/>
          <a:p>
            <a:r>
              <a:rPr lang="en-NZ" dirty="0"/>
              <a:t>Adaptability culture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1412776"/>
            <a:ext cx="8001000" cy="4297363"/>
          </a:xfrm>
        </p:spPr>
        <p:txBody>
          <a:bodyPr/>
          <a:lstStyle/>
          <a:p>
            <a:r>
              <a:rPr lang="en-NZ" sz="2400" dirty="0"/>
              <a:t>Response to environment that requires fast responses in such industries as:</a:t>
            </a:r>
          </a:p>
          <a:p>
            <a:pPr lvl="1"/>
            <a:r>
              <a:rPr lang="en-NZ" sz="2400" dirty="0"/>
              <a:t>Cosmetics</a:t>
            </a:r>
          </a:p>
          <a:p>
            <a:pPr lvl="1"/>
            <a:r>
              <a:rPr lang="en-NZ" sz="2400" dirty="0"/>
              <a:t>Electronics</a:t>
            </a:r>
          </a:p>
          <a:p>
            <a:pPr lvl="1"/>
            <a:endParaRPr lang="en-NZ" sz="2400" dirty="0"/>
          </a:p>
          <a:p>
            <a:r>
              <a:rPr lang="en-NZ" sz="2400" dirty="0"/>
              <a:t>Values </a:t>
            </a:r>
            <a:r>
              <a:rPr lang="en-NZ" sz="2400" dirty="0">
                <a:solidFill>
                  <a:srgbClr val="00B050"/>
                </a:solidFill>
              </a:rPr>
              <a:t>creativity</a:t>
            </a:r>
            <a:r>
              <a:rPr lang="en-NZ" sz="2400" dirty="0"/>
              <a:t> and </a:t>
            </a:r>
            <a:r>
              <a:rPr lang="en-NZ" sz="2400" dirty="0">
                <a:solidFill>
                  <a:srgbClr val="00B050"/>
                </a:solidFill>
              </a:rPr>
              <a:t>innovation</a:t>
            </a:r>
          </a:p>
          <a:p>
            <a:endParaRPr lang="en-NZ" sz="2400" dirty="0">
              <a:solidFill>
                <a:srgbClr val="00B050"/>
              </a:solidFill>
            </a:endParaRPr>
          </a:p>
          <a:p>
            <a:r>
              <a:rPr lang="en-NZ" sz="2400" dirty="0"/>
              <a:t>May involve employee autonomy in decision making </a:t>
            </a:r>
          </a:p>
        </p:txBody>
      </p:sp>
    </p:spTree>
    <p:extLst>
      <p:ext uri="{BB962C8B-B14F-4D97-AF65-F5344CB8AC3E}">
        <p14:creationId xmlns:p14="http://schemas.microsoft.com/office/powerpoint/2010/main" val="37383020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884238"/>
          </a:xfrm>
        </p:spPr>
        <p:txBody>
          <a:bodyPr/>
          <a:lstStyle/>
          <a:p>
            <a:r>
              <a:rPr lang="en-NZ" dirty="0"/>
              <a:t>Achievement culture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1196752"/>
            <a:ext cx="8001000" cy="4297363"/>
          </a:xfrm>
        </p:spPr>
        <p:txBody>
          <a:bodyPr/>
          <a:lstStyle/>
          <a:p>
            <a:r>
              <a:rPr lang="en-NZ" sz="2400" dirty="0"/>
              <a:t>A </a:t>
            </a:r>
            <a:r>
              <a:rPr lang="en-NZ" sz="2400" dirty="0">
                <a:solidFill>
                  <a:srgbClr val="00B050"/>
                </a:solidFill>
              </a:rPr>
              <a:t>results-oriented</a:t>
            </a:r>
            <a:r>
              <a:rPr lang="en-NZ" sz="2400" dirty="0"/>
              <a:t> culture</a:t>
            </a:r>
          </a:p>
          <a:p>
            <a:endParaRPr lang="en-NZ" sz="2400" dirty="0"/>
          </a:p>
          <a:p>
            <a:r>
              <a:rPr lang="en-NZ" sz="2400" dirty="0"/>
              <a:t>Values competitiveness, personal initiative, cost-cutting and achievement</a:t>
            </a:r>
          </a:p>
          <a:p>
            <a:endParaRPr lang="en-NZ" sz="2400" dirty="0"/>
          </a:p>
          <a:p>
            <a:r>
              <a:rPr lang="en-NZ" sz="2400" dirty="0"/>
              <a:t>Handsome rewards for high performers</a:t>
            </a:r>
          </a:p>
          <a:p>
            <a:endParaRPr lang="en-NZ" sz="2400" dirty="0"/>
          </a:p>
          <a:p>
            <a:r>
              <a:rPr lang="en-NZ" sz="2400" dirty="0"/>
              <a:t>Suited to organisations in specific customer niches</a:t>
            </a:r>
          </a:p>
          <a:p>
            <a:endParaRPr lang="en-NZ" sz="2400" dirty="0"/>
          </a:p>
          <a:p>
            <a:r>
              <a:rPr lang="en-NZ" sz="2400" dirty="0"/>
              <a:t>Less intense need for flexibility and rapid response</a:t>
            </a:r>
          </a:p>
        </p:txBody>
      </p:sp>
    </p:spTree>
    <p:extLst>
      <p:ext uri="{BB962C8B-B14F-4D97-AF65-F5344CB8AC3E}">
        <p14:creationId xmlns:p14="http://schemas.microsoft.com/office/powerpoint/2010/main" val="13675822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884238"/>
          </a:xfrm>
        </p:spPr>
        <p:txBody>
          <a:bodyPr/>
          <a:lstStyle/>
          <a:p>
            <a:r>
              <a:rPr lang="en-NZ" dirty="0"/>
              <a:t>Involvement culture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155973"/>
            <a:ext cx="8001000" cy="4297363"/>
          </a:xfrm>
        </p:spPr>
        <p:txBody>
          <a:bodyPr/>
          <a:lstStyle/>
          <a:p>
            <a:r>
              <a:rPr lang="en-NZ" sz="2400" dirty="0"/>
              <a:t>Places high value on meeting the needs of employees</a:t>
            </a:r>
          </a:p>
          <a:p>
            <a:r>
              <a:rPr lang="en-NZ" sz="2400" dirty="0"/>
              <a:t> </a:t>
            </a:r>
          </a:p>
          <a:p>
            <a:r>
              <a:rPr lang="en-NZ" sz="2400" dirty="0"/>
              <a:t>Values </a:t>
            </a:r>
            <a:r>
              <a:rPr lang="en-NZ" sz="2400" dirty="0">
                <a:solidFill>
                  <a:srgbClr val="00B050"/>
                </a:solidFill>
              </a:rPr>
              <a:t>cooperation</a:t>
            </a:r>
            <a:r>
              <a:rPr lang="en-NZ" sz="2400" dirty="0"/>
              <a:t>, </a:t>
            </a:r>
            <a:r>
              <a:rPr lang="en-NZ" sz="2400" dirty="0">
                <a:solidFill>
                  <a:srgbClr val="00B050"/>
                </a:solidFill>
              </a:rPr>
              <a:t>consideration</a:t>
            </a:r>
            <a:r>
              <a:rPr lang="en-NZ" sz="2400" dirty="0"/>
              <a:t>  and </a:t>
            </a:r>
            <a:r>
              <a:rPr lang="en-NZ" sz="2400" dirty="0">
                <a:solidFill>
                  <a:srgbClr val="00B050"/>
                </a:solidFill>
              </a:rPr>
              <a:t>equality</a:t>
            </a:r>
          </a:p>
          <a:p>
            <a:endParaRPr lang="en-NZ" sz="2400" dirty="0">
              <a:solidFill>
                <a:srgbClr val="00B050"/>
              </a:solidFill>
            </a:endParaRPr>
          </a:p>
          <a:p>
            <a:r>
              <a:rPr lang="en-NZ" sz="2400" dirty="0"/>
              <a:t>Characterised by family-like atmosphere</a:t>
            </a:r>
          </a:p>
        </p:txBody>
      </p:sp>
    </p:spTree>
    <p:extLst>
      <p:ext uri="{BB962C8B-B14F-4D97-AF65-F5344CB8AC3E}">
        <p14:creationId xmlns:p14="http://schemas.microsoft.com/office/powerpoint/2010/main" val="19175544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884238"/>
          </a:xfrm>
        </p:spPr>
        <p:txBody>
          <a:bodyPr/>
          <a:lstStyle/>
          <a:p>
            <a:r>
              <a:rPr lang="en-NZ" dirty="0"/>
              <a:t>Consistency culture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392988" cy="4297363"/>
          </a:xfrm>
        </p:spPr>
        <p:txBody>
          <a:bodyPr/>
          <a:lstStyle/>
          <a:p>
            <a:r>
              <a:rPr lang="en-NZ" sz="2400" dirty="0"/>
              <a:t>Values and rewards a methodical, rational, orderly way of doing things:</a:t>
            </a:r>
          </a:p>
          <a:p>
            <a:endParaRPr lang="en-NZ" sz="2400" dirty="0"/>
          </a:p>
          <a:p>
            <a:pPr lvl="1"/>
            <a:r>
              <a:rPr lang="en-NZ" sz="2400" dirty="0"/>
              <a:t>Following rules</a:t>
            </a:r>
          </a:p>
          <a:p>
            <a:pPr lvl="1"/>
            <a:endParaRPr lang="en-NZ" sz="2400" dirty="0"/>
          </a:p>
          <a:p>
            <a:pPr lvl="1"/>
            <a:r>
              <a:rPr lang="en-NZ" sz="2400" dirty="0"/>
              <a:t>Being thrifty</a:t>
            </a:r>
          </a:p>
          <a:p>
            <a:pPr lvl="1"/>
            <a:endParaRPr lang="en-NZ" sz="2400" dirty="0"/>
          </a:p>
          <a:p>
            <a:r>
              <a:rPr lang="en-NZ" sz="2400" dirty="0"/>
              <a:t>Uses an internal focus and a consistency orientation</a:t>
            </a:r>
          </a:p>
          <a:p>
            <a:endParaRPr lang="en-NZ" sz="2400" dirty="0"/>
          </a:p>
          <a:p>
            <a:r>
              <a:rPr lang="en-NZ" sz="2400" dirty="0"/>
              <a:t>Not always suitable for today's fast changing environment </a:t>
            </a:r>
          </a:p>
          <a:p>
            <a:endParaRPr lang="en-NZ" sz="2400" dirty="0"/>
          </a:p>
        </p:txBody>
      </p:sp>
    </p:spTree>
    <p:extLst>
      <p:ext uri="{BB962C8B-B14F-4D97-AF65-F5344CB8AC3E}">
        <p14:creationId xmlns:p14="http://schemas.microsoft.com/office/powerpoint/2010/main" val="10425718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884238"/>
          </a:xfrm>
        </p:spPr>
        <p:txBody>
          <a:bodyPr/>
          <a:lstStyle/>
          <a:p>
            <a:r>
              <a:rPr lang="en-NZ" dirty="0"/>
              <a:t>The external environment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072878"/>
            <a:ext cx="7999040" cy="5281885"/>
          </a:xfrm>
        </p:spPr>
        <p:txBody>
          <a:bodyPr>
            <a:normAutofit/>
          </a:bodyPr>
          <a:lstStyle/>
          <a:p>
            <a:r>
              <a:rPr lang="en-NZ" sz="2400" dirty="0"/>
              <a:t>Reflects an </a:t>
            </a:r>
            <a:r>
              <a:rPr lang="en-NZ" sz="2400" dirty="0">
                <a:solidFill>
                  <a:srgbClr val="00B050"/>
                </a:solidFill>
              </a:rPr>
              <a:t>open systems </a:t>
            </a:r>
            <a:r>
              <a:rPr lang="en-NZ" sz="2400" dirty="0"/>
              <a:t>view of organisations</a:t>
            </a:r>
          </a:p>
          <a:p>
            <a:endParaRPr lang="en-NZ" sz="2400" dirty="0"/>
          </a:p>
          <a:p>
            <a:r>
              <a:rPr lang="en-NZ" sz="2400" dirty="0"/>
              <a:t>Includes all elements existing outside the boundary of the organisation</a:t>
            </a:r>
          </a:p>
          <a:p>
            <a:endParaRPr lang="en-NZ" sz="2400" dirty="0"/>
          </a:p>
          <a:p>
            <a:r>
              <a:rPr lang="en-NZ" sz="2400" dirty="0"/>
              <a:t>These elements have potential to affect the organisation</a:t>
            </a:r>
          </a:p>
          <a:p>
            <a:endParaRPr lang="en-NZ" sz="2400" dirty="0"/>
          </a:p>
          <a:p>
            <a:r>
              <a:rPr lang="en-NZ" sz="2400" dirty="0"/>
              <a:t>Two components:</a:t>
            </a:r>
          </a:p>
          <a:p>
            <a:pPr lvl="1"/>
            <a:r>
              <a:rPr lang="en-NZ" sz="2400" dirty="0">
                <a:solidFill>
                  <a:srgbClr val="00B050"/>
                </a:solidFill>
              </a:rPr>
              <a:t>General</a:t>
            </a:r>
            <a:r>
              <a:rPr lang="en-NZ" sz="2400" dirty="0"/>
              <a:t> environment</a:t>
            </a:r>
          </a:p>
          <a:p>
            <a:pPr lvl="1"/>
            <a:r>
              <a:rPr lang="en-NZ" sz="2400" dirty="0">
                <a:solidFill>
                  <a:srgbClr val="00B050"/>
                </a:solidFill>
              </a:rPr>
              <a:t>Task</a:t>
            </a:r>
            <a:r>
              <a:rPr lang="en-NZ" sz="2400" dirty="0"/>
              <a:t> environment</a:t>
            </a:r>
          </a:p>
          <a:p>
            <a:endParaRPr lang="en-NZ" sz="2400" dirty="0"/>
          </a:p>
        </p:txBody>
      </p:sp>
    </p:spTree>
    <p:extLst>
      <p:ext uri="{BB962C8B-B14F-4D97-AF65-F5344CB8AC3E}">
        <p14:creationId xmlns:p14="http://schemas.microsoft.com/office/powerpoint/2010/main" val="10195937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60648"/>
            <a:ext cx="8229600" cy="884238"/>
          </a:xfrm>
        </p:spPr>
        <p:txBody>
          <a:bodyPr>
            <a:normAutofit fontScale="90000"/>
          </a:bodyPr>
          <a:lstStyle/>
          <a:p>
            <a:r>
              <a:rPr lang="en-NZ" dirty="0"/>
              <a:t>Shaping corporate culture for innovative response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sz="2400" dirty="0"/>
              <a:t>Corporate culture an important key for organisational success</a:t>
            </a:r>
          </a:p>
          <a:p>
            <a:endParaRPr lang="en-NZ" sz="2400" dirty="0"/>
          </a:p>
          <a:p>
            <a:r>
              <a:rPr lang="en-NZ" sz="2400" dirty="0"/>
              <a:t>But organisations also need to manage for high business performance</a:t>
            </a:r>
          </a:p>
          <a:p>
            <a:endParaRPr lang="en-NZ" sz="2400" dirty="0"/>
          </a:p>
          <a:p>
            <a:r>
              <a:rPr lang="en-NZ" sz="2400" dirty="0"/>
              <a:t>Need for managers to create and influence organisational culture to meet strategic goals</a:t>
            </a:r>
          </a:p>
          <a:p>
            <a:endParaRPr lang="en-NZ" sz="2400" dirty="0"/>
          </a:p>
          <a:p>
            <a:endParaRPr lang="en-NZ" sz="2400" dirty="0"/>
          </a:p>
        </p:txBody>
      </p:sp>
    </p:spTree>
    <p:extLst>
      <p:ext uri="{BB962C8B-B14F-4D97-AF65-F5344CB8AC3E}">
        <p14:creationId xmlns:p14="http://schemas.microsoft.com/office/powerpoint/2010/main" val="30527864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" y="188640"/>
            <a:ext cx="8229600" cy="884238"/>
          </a:xfrm>
        </p:spPr>
        <p:txBody>
          <a:bodyPr/>
          <a:lstStyle/>
          <a:p>
            <a:pPr eaLnBrk="1" hangingPunct="1"/>
            <a:r>
              <a:rPr lang="en-AU" dirty="0"/>
              <a:t>Cultural leadership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495300" y="1484784"/>
            <a:ext cx="8001000" cy="4297363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AU" sz="2400" dirty="0"/>
              <a:t>Defines and articulates important values that are tied to a clear and compelling mission</a:t>
            </a:r>
          </a:p>
          <a:p>
            <a:pPr eaLnBrk="1" hangingPunct="1">
              <a:lnSpc>
                <a:spcPct val="90000"/>
              </a:lnSpc>
            </a:pPr>
            <a:endParaRPr lang="en-AU" sz="2400" dirty="0"/>
          </a:p>
          <a:p>
            <a:pPr eaLnBrk="1" hangingPunct="1">
              <a:lnSpc>
                <a:spcPct val="90000"/>
              </a:lnSpc>
            </a:pPr>
            <a:r>
              <a:rPr lang="en-AU" sz="2400" dirty="0"/>
              <a:t>Managers must </a:t>
            </a:r>
            <a:r>
              <a:rPr lang="en-AU" sz="2400" dirty="0">
                <a:solidFill>
                  <a:srgbClr val="00B050"/>
                </a:solidFill>
              </a:rPr>
              <a:t>over-communicate</a:t>
            </a:r>
            <a:r>
              <a:rPr lang="en-AU" sz="2400" dirty="0"/>
              <a:t> to ensure employees understand the new culture values             (in actions as well as words)</a:t>
            </a:r>
          </a:p>
          <a:p>
            <a:pPr eaLnBrk="1" hangingPunct="1">
              <a:lnSpc>
                <a:spcPct val="90000"/>
              </a:lnSpc>
            </a:pPr>
            <a:endParaRPr lang="en-AU" sz="2400" dirty="0"/>
          </a:p>
          <a:p>
            <a:pPr eaLnBrk="1" hangingPunct="1">
              <a:lnSpc>
                <a:spcPct val="90000"/>
              </a:lnSpc>
            </a:pPr>
            <a:r>
              <a:rPr lang="en-AU" sz="2400" dirty="0"/>
              <a:t>Influence culture in two key areas:</a:t>
            </a:r>
          </a:p>
          <a:p>
            <a:pPr lvl="1" eaLnBrk="1" hangingPunct="1">
              <a:lnSpc>
                <a:spcPct val="90000"/>
              </a:lnSpc>
            </a:pPr>
            <a:r>
              <a:rPr lang="en-AU" sz="2400" dirty="0"/>
              <a:t>Articulation of a vision for the organisational culture that employees can believe in</a:t>
            </a:r>
          </a:p>
          <a:p>
            <a:pPr lvl="1" eaLnBrk="1" hangingPunct="1">
              <a:lnSpc>
                <a:spcPct val="90000"/>
              </a:lnSpc>
            </a:pPr>
            <a:endParaRPr lang="en-AU" sz="2400" dirty="0"/>
          </a:p>
          <a:p>
            <a:pPr lvl="1" eaLnBrk="1" hangingPunct="1">
              <a:lnSpc>
                <a:spcPct val="90000"/>
              </a:lnSpc>
            </a:pPr>
            <a:r>
              <a:rPr lang="en-AU" sz="2400" dirty="0"/>
              <a:t>Heeds the day-to-day activities that reinforce the cultural vision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884238"/>
          </a:xfrm>
        </p:spPr>
        <p:txBody>
          <a:bodyPr>
            <a:normAutofit fontScale="90000"/>
          </a:bodyPr>
          <a:lstStyle/>
          <a:p>
            <a:r>
              <a:rPr lang="en-AU" dirty="0"/>
              <a:t>Sustainable development and the business environment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412776"/>
            <a:ext cx="8640960" cy="4297363"/>
          </a:xfrm>
        </p:spPr>
        <p:txBody>
          <a:bodyPr/>
          <a:lstStyle/>
          <a:p>
            <a:r>
              <a:rPr lang="en-AU" sz="2400" dirty="0"/>
              <a:t>Five aspects that have major implications for managers:</a:t>
            </a:r>
          </a:p>
          <a:p>
            <a:endParaRPr lang="en-AU" sz="2400" dirty="0"/>
          </a:p>
          <a:p>
            <a:pPr marL="914400" lvl="1" indent="-457200">
              <a:buFont typeface="+mj-lt"/>
              <a:buAutoNum type="arabicPeriod"/>
            </a:pPr>
            <a:r>
              <a:rPr lang="en-AU" sz="2400" dirty="0">
                <a:solidFill>
                  <a:srgbClr val="00B050"/>
                </a:solidFill>
              </a:rPr>
              <a:t>Globalisation;</a:t>
            </a:r>
            <a:r>
              <a:rPr lang="en-AU" sz="2400" dirty="0"/>
              <a:t>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AU" sz="2400" dirty="0">
                <a:solidFill>
                  <a:srgbClr val="00B050"/>
                </a:solidFill>
              </a:rPr>
              <a:t>Advanced technology;</a:t>
            </a:r>
            <a:r>
              <a:rPr lang="en-AU" sz="2400" dirty="0"/>
              <a:t>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AU" sz="2400" dirty="0">
                <a:solidFill>
                  <a:srgbClr val="00B050"/>
                </a:solidFill>
              </a:rPr>
              <a:t>Industry</a:t>
            </a:r>
            <a:r>
              <a:rPr lang="en-AU" sz="2400" dirty="0"/>
              <a:t> </a:t>
            </a:r>
            <a:r>
              <a:rPr lang="en-AU" sz="2400" dirty="0">
                <a:solidFill>
                  <a:srgbClr val="00B050"/>
                </a:solidFill>
              </a:rPr>
              <a:t>maturity;</a:t>
            </a:r>
            <a:r>
              <a:rPr lang="en-AU" sz="2400" dirty="0"/>
              <a:t> </a:t>
            </a:r>
            <a:endParaRPr lang="en-AU" sz="2400" dirty="0">
              <a:solidFill>
                <a:srgbClr val="00B050"/>
              </a:solidFill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AU" sz="2400" dirty="0">
                <a:solidFill>
                  <a:srgbClr val="00B050"/>
                </a:solidFill>
              </a:rPr>
              <a:t>Variance</a:t>
            </a:r>
            <a:r>
              <a:rPr lang="en-AU" sz="2400" dirty="0"/>
              <a:t> </a:t>
            </a:r>
            <a:r>
              <a:rPr lang="en-AU" sz="2400" dirty="0">
                <a:solidFill>
                  <a:srgbClr val="00B050"/>
                </a:solidFill>
              </a:rPr>
              <a:t>and volatility </a:t>
            </a:r>
            <a:r>
              <a:rPr lang="en-AU" sz="2400" dirty="0"/>
              <a:t>and </a:t>
            </a:r>
            <a:endParaRPr lang="en-AU" sz="2400" dirty="0">
              <a:solidFill>
                <a:srgbClr val="00B050"/>
              </a:solidFill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AU" sz="2400" dirty="0">
                <a:solidFill>
                  <a:srgbClr val="00B050"/>
                </a:solidFill>
              </a:rPr>
              <a:t>Climate change</a:t>
            </a:r>
          </a:p>
          <a:p>
            <a:pPr lvl="1"/>
            <a:endParaRPr lang="en-AU" sz="2400" dirty="0"/>
          </a:p>
          <a:p>
            <a:r>
              <a:rPr lang="en-AU" sz="2400" dirty="0"/>
              <a:t>	Modern managers are ‘doing well by doing good’</a:t>
            </a:r>
          </a:p>
          <a:p>
            <a:pPr lvl="1"/>
            <a:r>
              <a:rPr lang="en-AU" sz="2400" dirty="0" err="1"/>
              <a:t>Eg</a:t>
            </a:r>
            <a:r>
              <a:rPr lang="en-AU" sz="2400" dirty="0"/>
              <a:t>: Supermarkets eliminates plastic bags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NZ" sz="3200" dirty="0"/>
              <a:t>Dimensions of the organisation’s general, task and international environments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7" y="2060847"/>
            <a:ext cx="10443319" cy="4109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1420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884238"/>
          </a:xfrm>
        </p:spPr>
        <p:txBody>
          <a:bodyPr/>
          <a:lstStyle/>
          <a:p>
            <a:r>
              <a:rPr lang="en-NZ" dirty="0"/>
              <a:t>The general environment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28800"/>
            <a:ext cx="8001000" cy="4297363"/>
          </a:xfrm>
        </p:spPr>
        <p:txBody>
          <a:bodyPr>
            <a:normAutofit lnSpcReduction="10000"/>
          </a:bodyPr>
          <a:lstStyle/>
          <a:p>
            <a:r>
              <a:rPr lang="en-NZ" sz="2400" dirty="0"/>
              <a:t>Refers to the outer layer of the environment</a:t>
            </a:r>
          </a:p>
          <a:p>
            <a:endParaRPr lang="en-NZ" sz="2400" dirty="0"/>
          </a:p>
          <a:p>
            <a:r>
              <a:rPr lang="en-NZ" sz="2400" dirty="0"/>
              <a:t>Have </a:t>
            </a:r>
            <a:r>
              <a:rPr lang="en-NZ" sz="2400" dirty="0">
                <a:solidFill>
                  <a:srgbClr val="00B050"/>
                </a:solidFill>
              </a:rPr>
              <a:t>indirect</a:t>
            </a:r>
            <a:r>
              <a:rPr lang="en-NZ" sz="2400" dirty="0"/>
              <a:t> (not day-to-day) impact on organisation</a:t>
            </a:r>
          </a:p>
          <a:p>
            <a:endParaRPr lang="en-NZ" sz="2400" dirty="0"/>
          </a:p>
          <a:p>
            <a:r>
              <a:rPr lang="en-NZ" sz="2400" dirty="0"/>
              <a:t>Includes:</a:t>
            </a:r>
          </a:p>
          <a:p>
            <a:pPr lvl="1"/>
            <a:r>
              <a:rPr lang="en-NZ" sz="2400" dirty="0"/>
              <a:t>International </a:t>
            </a:r>
          </a:p>
          <a:p>
            <a:pPr lvl="1"/>
            <a:r>
              <a:rPr lang="en-NZ" sz="2400" dirty="0"/>
              <a:t>Technological</a:t>
            </a:r>
          </a:p>
          <a:p>
            <a:pPr lvl="1"/>
            <a:r>
              <a:rPr lang="en-NZ" sz="2400" dirty="0"/>
              <a:t>Socio-cultural</a:t>
            </a:r>
          </a:p>
          <a:p>
            <a:pPr lvl="1"/>
            <a:r>
              <a:rPr lang="en-NZ" sz="2400" dirty="0"/>
              <a:t>Legal-political</a:t>
            </a:r>
          </a:p>
          <a:p>
            <a:pPr lvl="1"/>
            <a:r>
              <a:rPr lang="en-NZ" sz="2400" dirty="0"/>
              <a:t>Natural environment</a:t>
            </a:r>
          </a:p>
          <a:p>
            <a:pPr lvl="1"/>
            <a:endParaRPr lang="en-NZ" sz="2400" dirty="0"/>
          </a:p>
          <a:p>
            <a:pPr lvl="1"/>
            <a:endParaRPr lang="en-NZ" sz="2400" dirty="0"/>
          </a:p>
        </p:txBody>
      </p:sp>
    </p:spTree>
    <p:extLst>
      <p:ext uri="{BB962C8B-B14F-4D97-AF65-F5344CB8AC3E}">
        <p14:creationId xmlns:p14="http://schemas.microsoft.com/office/powerpoint/2010/main" val="24536288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884238"/>
          </a:xfrm>
        </p:spPr>
        <p:txBody>
          <a:bodyPr/>
          <a:lstStyle/>
          <a:p>
            <a:r>
              <a:rPr lang="en-NZ" dirty="0"/>
              <a:t>The international dimension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628800"/>
            <a:ext cx="7999040" cy="4725963"/>
          </a:xfrm>
        </p:spPr>
        <p:txBody>
          <a:bodyPr/>
          <a:lstStyle/>
          <a:p>
            <a:r>
              <a:rPr lang="en-NZ" sz="2400" dirty="0"/>
              <a:t>Refers to:</a:t>
            </a:r>
          </a:p>
          <a:p>
            <a:pPr lvl="1"/>
            <a:r>
              <a:rPr lang="en-NZ" sz="2400" dirty="0"/>
              <a:t>Events originating in foreign countries</a:t>
            </a:r>
          </a:p>
          <a:p>
            <a:pPr lvl="1"/>
            <a:r>
              <a:rPr lang="en-NZ" sz="2400" dirty="0"/>
              <a:t>Opportunities for local organisations in other countries</a:t>
            </a:r>
          </a:p>
          <a:p>
            <a:pPr lvl="1"/>
            <a:endParaRPr lang="en-NZ" sz="2400" dirty="0"/>
          </a:p>
          <a:p>
            <a:r>
              <a:rPr lang="en-NZ" sz="2400" dirty="0"/>
              <a:t>Companies have to compete on a global basis</a:t>
            </a:r>
          </a:p>
          <a:p>
            <a:endParaRPr lang="en-NZ" sz="2400" dirty="0"/>
          </a:p>
          <a:p>
            <a:r>
              <a:rPr lang="en-NZ" sz="2400" dirty="0"/>
              <a:t>Managers have to have global mind-set</a:t>
            </a:r>
          </a:p>
        </p:txBody>
      </p:sp>
    </p:spTree>
    <p:extLst>
      <p:ext uri="{BB962C8B-B14F-4D97-AF65-F5344CB8AC3E}">
        <p14:creationId xmlns:p14="http://schemas.microsoft.com/office/powerpoint/2010/main" val="5591342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884238"/>
          </a:xfrm>
        </p:spPr>
        <p:txBody>
          <a:bodyPr/>
          <a:lstStyle/>
          <a:p>
            <a:r>
              <a:rPr lang="en-NZ" dirty="0"/>
              <a:t>Technological dimension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sz="2400" dirty="0"/>
              <a:t>Includes advances in technology and scientific knowledge</a:t>
            </a:r>
          </a:p>
          <a:p>
            <a:endParaRPr lang="en-NZ" sz="2400" dirty="0"/>
          </a:p>
          <a:p>
            <a:r>
              <a:rPr lang="en-NZ" sz="2400" dirty="0"/>
              <a:t>Influences various industries</a:t>
            </a:r>
          </a:p>
          <a:p>
            <a:pPr lvl="1"/>
            <a:r>
              <a:rPr lang="en-NZ" sz="2400" dirty="0"/>
              <a:t>Medical</a:t>
            </a:r>
          </a:p>
          <a:p>
            <a:pPr lvl="1"/>
            <a:r>
              <a:rPr lang="en-NZ" sz="2400" dirty="0"/>
              <a:t>Telecommunications</a:t>
            </a:r>
          </a:p>
          <a:p>
            <a:pPr lvl="1"/>
            <a:r>
              <a:rPr lang="en-NZ" sz="2400" dirty="0"/>
              <a:t>Internet/E-business</a:t>
            </a:r>
          </a:p>
        </p:txBody>
      </p:sp>
    </p:spTree>
    <p:extLst>
      <p:ext uri="{BB962C8B-B14F-4D97-AF65-F5344CB8AC3E}">
        <p14:creationId xmlns:p14="http://schemas.microsoft.com/office/powerpoint/2010/main" val="22060477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01686"/>
            <a:ext cx="8229600" cy="884238"/>
          </a:xfrm>
        </p:spPr>
        <p:txBody>
          <a:bodyPr/>
          <a:lstStyle/>
          <a:p>
            <a:r>
              <a:rPr lang="en-NZ" dirty="0"/>
              <a:t>Socio-cultural dimension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484785"/>
            <a:ext cx="8115300" cy="4536504"/>
          </a:xfrm>
        </p:spPr>
        <p:txBody>
          <a:bodyPr>
            <a:normAutofit lnSpcReduction="10000"/>
          </a:bodyPr>
          <a:lstStyle/>
          <a:p>
            <a:r>
              <a:rPr lang="en-NZ" sz="2400" dirty="0"/>
              <a:t>Refers to the demographic characteristics, norms, customs and values of the population within which the organisation operates</a:t>
            </a:r>
          </a:p>
          <a:p>
            <a:endParaRPr lang="en-NZ" sz="2400" dirty="0"/>
          </a:p>
          <a:p>
            <a:r>
              <a:rPr lang="en-NZ" sz="2400" dirty="0"/>
              <a:t>Key demographic trends include:</a:t>
            </a:r>
          </a:p>
          <a:p>
            <a:pPr lvl="1"/>
            <a:r>
              <a:rPr lang="en-NZ" sz="2200" dirty="0"/>
              <a:t>Multiculturalism</a:t>
            </a:r>
          </a:p>
          <a:p>
            <a:pPr lvl="1"/>
            <a:r>
              <a:rPr lang="en-NZ" sz="2200" dirty="0"/>
              <a:t>Ageing population</a:t>
            </a:r>
          </a:p>
          <a:p>
            <a:pPr lvl="1"/>
            <a:r>
              <a:rPr lang="en-NZ" sz="2200" dirty="0"/>
              <a:t>Gen Y and Gen Z as employees with different needs in terms of employment</a:t>
            </a:r>
          </a:p>
          <a:p>
            <a:pPr lvl="1"/>
            <a:endParaRPr lang="en-NZ" sz="2200" dirty="0"/>
          </a:p>
          <a:p>
            <a:r>
              <a:rPr lang="en-NZ" sz="2400" dirty="0"/>
              <a:t>Organisations need to respond to changes brought about by diversity</a:t>
            </a:r>
          </a:p>
        </p:txBody>
      </p:sp>
    </p:spTree>
    <p:extLst>
      <p:ext uri="{BB962C8B-B14F-4D97-AF65-F5344CB8AC3E}">
        <p14:creationId xmlns:p14="http://schemas.microsoft.com/office/powerpoint/2010/main" val="40768223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884238"/>
          </a:xfrm>
        </p:spPr>
        <p:txBody>
          <a:bodyPr/>
          <a:lstStyle/>
          <a:p>
            <a:r>
              <a:rPr lang="en-NZ" dirty="0"/>
              <a:t>Economic dimension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72816"/>
            <a:ext cx="8001000" cy="4297363"/>
          </a:xfrm>
        </p:spPr>
        <p:txBody>
          <a:bodyPr>
            <a:normAutofit/>
          </a:bodyPr>
          <a:lstStyle/>
          <a:p>
            <a:r>
              <a:rPr lang="en-NZ" sz="2400" dirty="0"/>
              <a:t>Refers to the </a:t>
            </a:r>
            <a:r>
              <a:rPr lang="en-NZ" sz="2400" dirty="0">
                <a:solidFill>
                  <a:srgbClr val="00B050"/>
                </a:solidFill>
              </a:rPr>
              <a:t>overall economic health </a:t>
            </a:r>
            <a:r>
              <a:rPr lang="en-NZ" sz="2400" dirty="0"/>
              <a:t>of the country or region in which the organisation operates</a:t>
            </a:r>
          </a:p>
          <a:p>
            <a:endParaRPr lang="en-NZ" sz="2400" dirty="0"/>
          </a:p>
          <a:p>
            <a:r>
              <a:rPr lang="en-NZ" sz="2400" dirty="0"/>
              <a:t>Includes such factors as:</a:t>
            </a:r>
          </a:p>
          <a:p>
            <a:pPr lvl="1"/>
            <a:r>
              <a:rPr lang="en-NZ" sz="2400" dirty="0"/>
              <a:t>Consumer spending power</a:t>
            </a:r>
          </a:p>
          <a:p>
            <a:pPr lvl="1"/>
            <a:r>
              <a:rPr lang="en-NZ" sz="2400" dirty="0"/>
              <a:t>Unemployment rate</a:t>
            </a:r>
          </a:p>
          <a:p>
            <a:pPr lvl="1"/>
            <a:r>
              <a:rPr lang="en-NZ" sz="2400" dirty="0"/>
              <a:t>Interest rate</a:t>
            </a:r>
          </a:p>
          <a:p>
            <a:pPr lvl="1"/>
            <a:endParaRPr lang="en-NZ" sz="2400" dirty="0"/>
          </a:p>
          <a:p>
            <a:r>
              <a:rPr lang="en-NZ" sz="2400" dirty="0"/>
              <a:t>Globalisation increases </a:t>
            </a:r>
            <a:r>
              <a:rPr lang="en-NZ" sz="2400" dirty="0">
                <a:solidFill>
                  <a:srgbClr val="00B050"/>
                </a:solidFill>
              </a:rPr>
              <a:t>complexity</a:t>
            </a:r>
            <a:r>
              <a:rPr lang="en-NZ" sz="2400" dirty="0"/>
              <a:t> and </a:t>
            </a:r>
            <a:r>
              <a:rPr lang="en-NZ" sz="2400" dirty="0">
                <a:solidFill>
                  <a:srgbClr val="00B050"/>
                </a:solidFill>
              </a:rPr>
              <a:t>uncertainty</a:t>
            </a:r>
            <a:r>
              <a:rPr lang="en-NZ" sz="2400" dirty="0"/>
              <a:t> for managers</a:t>
            </a:r>
          </a:p>
        </p:txBody>
      </p:sp>
    </p:spTree>
    <p:extLst>
      <p:ext uri="{BB962C8B-B14F-4D97-AF65-F5344CB8AC3E}">
        <p14:creationId xmlns:p14="http://schemas.microsoft.com/office/powerpoint/2010/main" val="150870332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9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89&quot;/&gt;&lt;/object&gt;&lt;object type=&quot;3&quot; unique_id=&quot;10004&quot;&gt;&lt;property id=&quot;20148&quot; value=&quot;5&quot;/&gt;&lt;property id=&quot;20300&quot; value=&quot;Slide 2 - &amp;quot;Chapter 3&amp;quot;&quot;/&gt;&lt;property id=&quot;20307&quot; value=&quot;259&quot;/&gt;&lt;/object&gt;&lt;object type=&quot;3&quot; unique_id=&quot;10015&quot;&gt;&lt;property id=&quot;20148&quot; value=&quot;5&quot;/&gt;&lt;property id=&quot;20300&quot; value=&quot;Slide 11 - &amp;quot;Natural environment&amp;quot;&quot;/&gt;&lt;property id=&quot;20307&quot; value=&quot;287&quot;/&gt;&lt;/object&gt;&lt;object type=&quot;3&quot; unique_id=&quot;10016&quot;&gt;&lt;property id=&quot;20148&quot; value=&quot;5&quot;/&gt;&lt;property id=&quot;20300&quot; value=&quot;Slide 12 - &amp;quot;The task environment&amp;quot;&quot;/&gt;&lt;property id=&quot;20307&quot; value=&quot;269&quot;/&gt;&lt;/object&gt;&lt;object type=&quot;3&quot; unique_id=&quot;10020&quot;&gt;&lt;property id=&quot;20148&quot; value=&quot;5&quot;/&gt;&lt;property id=&quot;20300&quot; value=&quot;Slide 16 - &amp;quot;The Labour market&amp;quot;&quot;/&gt;&lt;property id=&quot;20307&quot; value=&quot;273&quot;/&gt;&lt;/object&gt;&lt;object type=&quot;3&quot; unique_id=&quot;10021&quot;&gt;&lt;property id=&quot;20148&quot; value=&quot;5&quot;/&gt;&lt;property id=&quot;20300&quot; value=&quot;Slide 17 - &amp;quot;The organisation–environment relationship&amp;quot;&quot;/&gt;&lt;property id=&quot;20307&quot; value=&quot;274&quot;/&gt;&lt;/object&gt;&lt;object type=&quot;3&quot; unique_id=&quot;10022&quot;&gt;&lt;property id=&quot;20148&quot; value=&quot;5&quot;/&gt;&lt;property id=&quot;20300&quot; value=&quot;Slide 18 - &amp;quot;The organisation–environment relationship&amp;quot;&quot;/&gt;&lt;property id=&quot;20307&quot; value=&quot;275&quot;/&gt;&lt;/object&gt;&lt;object type=&quot;3&quot; unique_id=&quot;10031&quot;&gt;&lt;property id=&quot;20148&quot; value=&quot;5&quot;/&gt;&lt;property id=&quot;20300&quot; value=&quot;Slide 31 - &amp;quot;Cultural leadership&amp;quot;&quot;/&gt;&lt;property id=&quot;20307&quot; value=&quot;285&quot;/&gt;&lt;/object&gt;&lt;object type=&quot;3&quot; unique_id=&quot;10032&quot;&gt;&lt;property id=&quot;20148&quot; value=&quot;5&quot;/&gt;&lt;property id=&quot;20300&quot; value=&quot;Slide 32 - &amp;quot;Sustainable development and the business environment&amp;quot;&quot;/&gt;&lt;property id=&quot;20307&quot; value=&quot;288&quot;/&gt;&lt;/object&gt;&lt;object type=&quot;3&quot; unique_id=&quot;10225&quot;&gt;&lt;property id=&quot;20148&quot; value=&quot;5&quot;/&gt;&lt;property id=&quot;20300&quot; value=&quot;Slide 3 - &amp;quot;The external environment&amp;quot;&quot;/&gt;&lt;property id=&quot;20307&quot; value=&quot;290&quot;/&gt;&lt;/object&gt;&lt;object type=&quot;3&quot; unique_id=&quot;10479&quot;&gt;&lt;property id=&quot;20148&quot; value=&quot;5&quot;/&gt;&lt;property id=&quot;20300&quot; value=&quot;Slide 4 - &amp;quot;Dimensions of the organisation’s general, task and international environments&amp;quot;&quot;/&gt;&lt;property id=&quot;20307&quot; value=&quot;292&quot;/&gt;&lt;/object&gt;&lt;object type=&quot;3&quot; unique_id=&quot;10480&quot;&gt;&lt;property id=&quot;20148&quot; value=&quot;5&quot;/&gt;&lt;property id=&quot;20300&quot; value=&quot;Slide 5 - &amp;quot;The general environment&amp;quot;&quot;/&gt;&lt;property id=&quot;20307&quot; value=&quot;293&quot;/&gt;&lt;/object&gt;&lt;object type=&quot;3&quot; unique_id=&quot;10481&quot;&gt;&lt;property id=&quot;20148&quot; value=&quot;5&quot;/&gt;&lt;property id=&quot;20300&quot; value=&quot;Slide 6 - &amp;quot;The international dimension&amp;quot;&quot;/&gt;&lt;property id=&quot;20307&quot; value=&quot;294&quot;/&gt;&lt;/object&gt;&lt;object type=&quot;3&quot; unique_id=&quot;10482&quot;&gt;&lt;property id=&quot;20148&quot; value=&quot;5&quot;/&gt;&lt;property id=&quot;20300&quot; value=&quot;Slide 7 - &amp;quot;Technological dimension&amp;quot;&quot;/&gt;&lt;property id=&quot;20307&quot; value=&quot;295&quot;/&gt;&lt;/object&gt;&lt;object type=&quot;3&quot; unique_id=&quot;10651&quot;&gt;&lt;property id=&quot;20148&quot; value=&quot;5&quot;/&gt;&lt;property id=&quot;20300&quot; value=&quot;Slide 8 - &amp;quot;Socio-cultural dimension&amp;quot;&quot;/&gt;&lt;property id=&quot;20307&quot; value=&quot;296&quot;/&gt;&lt;/object&gt;&lt;object type=&quot;3&quot; unique_id=&quot;10652&quot;&gt;&lt;property id=&quot;20148&quot; value=&quot;5&quot;/&gt;&lt;property id=&quot;20300&quot; value=&quot;Slide 9 - &amp;quot;Economic dimension&amp;quot;&quot;/&gt;&lt;property id=&quot;20307&quot; value=&quot;297&quot;/&gt;&lt;/object&gt;&lt;object type=&quot;3&quot; unique_id=&quot;10653&quot;&gt;&lt;property id=&quot;20148&quot; value=&quot;5&quot;/&gt;&lt;property id=&quot;20300&quot; value=&quot;Slide 10 - &amp;quot;Legal-political dimension&amp;quot;&quot;/&gt;&lt;property id=&quot;20307&quot; value=&quot;298&quot;/&gt;&lt;/object&gt;&lt;object type=&quot;3&quot; unique_id=&quot;10783&quot;&gt;&lt;property id=&quot;20148&quot; value=&quot;5&quot;/&gt;&lt;property id=&quot;20300&quot; value=&quot;Slide 13 - &amp;quot;Customers &amp;quot;&quot;/&gt;&lt;property id=&quot;20307&quot; value=&quot;299&quot;/&gt;&lt;/object&gt;&lt;object type=&quot;3&quot; unique_id=&quot;10784&quot;&gt;&lt;property id=&quot;20148&quot; value=&quot;5&quot;/&gt;&lt;property id=&quot;20300&quot; value=&quot;Slide 14 - &amp;quot;Competitors &amp;quot;&quot;/&gt;&lt;property id=&quot;20307&quot; value=&quot;300&quot;/&gt;&lt;/object&gt;&lt;object type=&quot;3&quot; unique_id=&quot;10952&quot;&gt;&lt;property id=&quot;20148&quot; value=&quot;5&quot;/&gt;&lt;property id=&quot;20300&quot; value=&quot;Slide 15 - &amp;quot;Suppliers &amp;quot;&quot;/&gt;&lt;property id=&quot;20307&quot; value=&quot;301&quot;/&gt;&lt;/object&gt;&lt;object type=&quot;3&quot; unique_id=&quot;11115&quot;&gt;&lt;property id=&quot;20148&quot; value=&quot;5&quot;/&gt;&lt;property id=&quot;20300&quot; value=&quot;Slide 20 - &amp;quot;The internal environment&amp;quot;&quot;/&gt;&lt;property id=&quot;20307&quot; value=&quot;302&quot;/&gt;&lt;/object&gt;&lt;object type=&quot;3&quot; unique_id=&quot;11116&quot;&gt;&lt;property id=&quot;20148&quot; value=&quot;5&quot;/&gt;&lt;property id=&quot;20300&quot; value=&quot;Slide 21 - &amp;quot;Organisational  culture&amp;quot;&quot;/&gt;&lt;property id=&quot;20307&quot; value=&quot;303&quot;/&gt;&lt;/object&gt;&lt;object type=&quot;3&quot; unique_id=&quot;11117&quot;&gt;&lt;property id=&quot;20148&quot; value=&quot;5&quot;/&gt;&lt;property id=&quot;20300&quot; value=&quot;Slide 22 - &amp;quot;Organisational culture contd.&amp;quot;&quot;/&gt;&lt;property id=&quot;20307&quot; value=&quot;304&quot;/&gt;&lt;/object&gt;&lt;object type=&quot;3&quot; unique_id=&quot;11255&quot;&gt;&lt;property id=&quot;20148&quot; value=&quot;5&quot;/&gt;&lt;property id=&quot;20300&quot; value=&quot;Slide 26 - &amp;quot;Adaptability culture&amp;quot;&quot;/&gt;&lt;property id=&quot;20307&quot; value=&quot;306&quot;/&gt;&lt;/object&gt;&lt;object type=&quot;3&quot; unique_id=&quot;11433&quot;&gt;&lt;property id=&quot;20148&quot; value=&quot;5&quot;/&gt;&lt;property id=&quot;20300&quot; value=&quot;Slide 27 - &amp;quot;Achievement culture&amp;quot;&quot;/&gt;&lt;property id=&quot;20307&quot; value=&quot;307&quot;/&gt;&lt;/object&gt;&lt;object type=&quot;3&quot; unique_id=&quot;11434&quot;&gt;&lt;property id=&quot;20148&quot; value=&quot;5&quot;/&gt;&lt;property id=&quot;20300&quot; value=&quot;Slide 28 - &amp;quot;Involvement culture&amp;quot;&quot;/&gt;&lt;property id=&quot;20307&quot; value=&quot;308&quot;/&gt;&lt;/object&gt;&lt;object type=&quot;3&quot; unique_id=&quot;11435&quot;&gt;&lt;property id=&quot;20148&quot; value=&quot;5&quot;/&gt;&lt;property id=&quot;20300&quot; value=&quot;Slide 29 - &amp;quot;Consistency culture&amp;quot;&quot;/&gt;&lt;property id=&quot;20307&quot; value=&quot;309&quot;/&gt;&lt;/object&gt;&lt;object type=&quot;3&quot; unique_id=&quot;11548&quot;&gt;&lt;property id=&quot;20148&quot; value=&quot;5&quot;/&gt;&lt;property id=&quot;20300&quot; value=&quot;Slide 30 - &amp;quot;Shaping corporate culture for innovative response&amp;quot;&quot;/&gt;&lt;property id=&quot;20307&quot; value=&quot;310&quot;/&gt;&lt;/object&gt;&lt;object type=&quot;3&quot; unique_id=&quot;11760&quot;&gt;&lt;property id=&quot;20148&quot; value=&quot;5&quot;/&gt;&lt;property id=&quot;20300&quot; value=&quot;Slide 19 - &amp;quot;Influencing the environment&amp;quot;&quot;/&gt;&lt;property id=&quot;20307&quot; value=&quot;311&quot;/&gt;&lt;/object&gt;&lt;object type=&quot;3&quot; unique_id=&quot;11761&quot;&gt;&lt;property id=&quot;20148&quot; value=&quot;5&quot;/&gt;&lt;property id=&quot;20300&quot; value=&quot;Slide 23 - &amp;quot;Level of corporate culture&amp;quot;&quot;/&gt;&lt;property id=&quot;20307&quot; value=&quot;312&quot;/&gt;&lt;/object&gt;&lt;object type=&quot;3&quot; unique_id=&quot;11762&quot;&gt;&lt;property id=&quot;20148&quot; value=&quot;5&quot;/&gt;&lt;property id=&quot;20300&quot; value=&quot;Slide 24 - &amp;quot;Types of culture&amp;quot;&quot;/&gt;&lt;property id=&quot;20307&quot; value=&quot;313&quot;/&gt;&lt;/object&gt;&lt;object type=&quot;3&quot; unique_id=&quot;11763&quot;&gt;&lt;property id=&quot;20148&quot; value=&quot;5&quot;/&gt;&lt;property id=&quot;20300&quot; value=&quot;Slide 25 - &amp;quot;Four types of corporate culture&amp;quot;&quot;/&gt;&lt;property id=&quot;20307&quot; value=&quot;314&quot;/&gt;&lt;/object&gt;&lt;/object&gt;&lt;object type=&quot;8&quot; unique_id=&quot;10064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PPT_Samson Man_8841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PPT_Samson Man_88412</Template>
  <TotalTime>830</TotalTime>
  <Words>976</Words>
  <Application>Microsoft Macintosh PowerPoint</Application>
  <PresentationFormat>On-screen Show (4:3)</PresentationFormat>
  <Paragraphs>237</Paragraphs>
  <Slides>32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Arial</vt:lpstr>
      <vt:lpstr>Calibri</vt:lpstr>
      <vt:lpstr>Verdana</vt:lpstr>
      <vt:lpstr>PPT_Samson Man_88412</vt:lpstr>
      <vt:lpstr>PowerPoint Presentation</vt:lpstr>
      <vt:lpstr>PowerPoint Presentation</vt:lpstr>
      <vt:lpstr>The external environment</vt:lpstr>
      <vt:lpstr>Dimensions of the organisation’s general, task and international environments</vt:lpstr>
      <vt:lpstr>The general environment</vt:lpstr>
      <vt:lpstr>The international dimension</vt:lpstr>
      <vt:lpstr>Technological dimension</vt:lpstr>
      <vt:lpstr>Socio-cultural dimension</vt:lpstr>
      <vt:lpstr>Economic dimension</vt:lpstr>
      <vt:lpstr>Legal-political dimension</vt:lpstr>
      <vt:lpstr>Natural environment</vt:lpstr>
      <vt:lpstr>task environment</vt:lpstr>
      <vt:lpstr>Customers </vt:lpstr>
      <vt:lpstr>Competitors </vt:lpstr>
      <vt:lpstr>Suppliers </vt:lpstr>
      <vt:lpstr>labour market</vt:lpstr>
      <vt:lpstr>The organisation–environment relationship</vt:lpstr>
      <vt:lpstr>The organisation–environment relationship</vt:lpstr>
      <vt:lpstr>Influencing the environment</vt:lpstr>
      <vt:lpstr>The internal environment-CORPORATE CULTURE</vt:lpstr>
      <vt:lpstr>Organisational  culture</vt:lpstr>
      <vt:lpstr>Organisational culture</vt:lpstr>
      <vt:lpstr>Level of corporate culture</vt:lpstr>
      <vt:lpstr>Types of culture</vt:lpstr>
      <vt:lpstr>Four types of corporate culture</vt:lpstr>
      <vt:lpstr>Adaptability culture</vt:lpstr>
      <vt:lpstr>Achievement culture</vt:lpstr>
      <vt:lpstr>Involvement culture</vt:lpstr>
      <vt:lpstr>Consistency culture</vt:lpstr>
      <vt:lpstr>Shaping corporate culture for innovative response</vt:lpstr>
      <vt:lpstr>Cultural leadership</vt:lpstr>
      <vt:lpstr>Sustainable development and the business environment</vt:lpstr>
    </vt:vector>
  </TitlesOfParts>
  <Company>Cengage Learning Australia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Donna Beaty</dc:creator>
  <cp:lastModifiedBy>Andrea Tokaji</cp:lastModifiedBy>
  <cp:revision>86</cp:revision>
  <dcterms:created xsi:type="dcterms:W3CDTF">2011-07-26T01:03:39Z</dcterms:created>
  <dcterms:modified xsi:type="dcterms:W3CDTF">2020-01-28T02:23:33Z</dcterms:modified>
</cp:coreProperties>
</file>