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59" r:id="rId3"/>
    <p:sldId id="287" r:id="rId4"/>
    <p:sldId id="296" r:id="rId5"/>
    <p:sldId id="297" r:id="rId6"/>
    <p:sldId id="298" r:id="rId7"/>
    <p:sldId id="299" r:id="rId8"/>
    <p:sldId id="295" r:id="rId9"/>
    <p:sldId id="300" r:id="rId10"/>
    <p:sldId id="301" r:id="rId11"/>
    <p:sldId id="291" r:id="rId12"/>
    <p:sldId id="288" r:id="rId13"/>
    <p:sldId id="302" r:id="rId14"/>
    <p:sldId id="303" r:id="rId15"/>
    <p:sldId id="304" r:id="rId16"/>
    <p:sldId id="289" r:id="rId17"/>
    <p:sldId id="305" r:id="rId18"/>
    <p:sldId id="264" r:id="rId19"/>
    <p:sldId id="266" r:id="rId20"/>
    <p:sldId id="267" r:id="rId21"/>
    <p:sldId id="306" r:id="rId22"/>
    <p:sldId id="268" r:id="rId23"/>
    <p:sldId id="292" r:id="rId24"/>
    <p:sldId id="290" r:id="rId25"/>
    <p:sldId id="293" r:id="rId26"/>
    <p:sldId id="294" r:id="rId27"/>
    <p:sldId id="28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Objects="1" showGuides="1"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BB57-3C2D-4FB7-8193-604089517AF7}" type="datetimeFigureOut">
              <a:rPr lang="en-AU" smtClean="0"/>
              <a:pPr/>
              <a:t>10/2/20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F84FA-2126-4C77-91CA-9FF2B6B6359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89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9AAA4-CE37-471A-8A89-E5B42553B122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06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AB350-E0A8-452F-9A4A-2A5C00384AC1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8350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8FEB7-C64D-431B-8F37-72BB8F0A4240}" type="slidenum">
              <a:rPr lang="en-AU" smtClean="0"/>
              <a:pPr/>
              <a:t>18</a:t>
            </a:fld>
            <a:endParaRPr lang="en-AU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5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AA55A4-A1A8-4A37-B414-118093276922}" type="slidenum">
              <a:rPr lang="en-AU" smtClean="0"/>
              <a:pPr/>
              <a:t>19</a:t>
            </a:fld>
            <a:endParaRPr lang="en-AU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C954E-A4F3-486F-A726-15C7CBDE7A14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5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C954E-A4F3-486F-A726-15C7CBDE7A14}" type="slidenum">
              <a:rPr lang="en-AU" smtClean="0"/>
              <a:pPr/>
              <a:t>21</a:t>
            </a:fld>
            <a:endParaRPr lang="en-AU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8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8A44D-ACDE-40BE-9E42-806844CA3FAB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9249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35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0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106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35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6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2/10/20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5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5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Multicultural corporations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MNC is managed as an integrated worldwide business system</a:t>
            </a:r>
          </a:p>
          <a:p>
            <a:endParaRPr lang="en-NZ" sz="2400" dirty="0"/>
          </a:p>
          <a:p>
            <a:r>
              <a:rPr lang="en-NZ" sz="2400" dirty="0"/>
              <a:t>Key strategic decisions made by a single management authority</a:t>
            </a:r>
          </a:p>
          <a:p>
            <a:endParaRPr lang="en-NZ" sz="2400" dirty="0"/>
          </a:p>
          <a:p>
            <a:r>
              <a:rPr lang="en-NZ" sz="2400" dirty="0"/>
              <a:t>Top managers presumed to display a global perspective</a:t>
            </a:r>
          </a:p>
        </p:txBody>
      </p:sp>
    </p:spTree>
    <p:extLst>
      <p:ext uri="{BB962C8B-B14F-4D97-AF65-F5344CB8AC3E}">
        <p14:creationId xmlns:p14="http://schemas.microsoft.com/office/powerpoint/2010/main" val="319388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5255"/>
            <a:ext cx="8229600" cy="8842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AU" dirty="0"/>
              <a:t>The multinational corporations (MNC)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26096"/>
            <a:ext cx="7772400" cy="46832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Personal challenges for global managers.</a:t>
            </a:r>
          </a:p>
          <a:p>
            <a:pPr lvl="1" eaLnBrk="1" hangingPunct="1"/>
            <a:r>
              <a:rPr lang="en-US" sz="2400" dirty="0"/>
              <a:t>Being culturally flexible and adaptable to new situations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400" dirty="0"/>
              <a:t>Developing cultural intelligence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Managing cross-culturally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Global learning</a:t>
            </a:r>
          </a:p>
          <a:p>
            <a:pPr lvl="1" eaLnBrk="1" hangingPunct="1"/>
            <a:r>
              <a:rPr lang="en-US" sz="2400" dirty="0"/>
              <a:t>Embracing learning and adaptability across borders.</a:t>
            </a:r>
          </a:p>
          <a:p>
            <a:pPr eaLnBrk="1" hangingPunct="1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393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Globalisation backlash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Increasing pressure for MNCs to operate ethically</a:t>
            </a:r>
          </a:p>
          <a:p>
            <a:endParaRPr lang="en-NZ" sz="2400" dirty="0"/>
          </a:p>
          <a:p>
            <a:pPr>
              <a:buFont typeface="Arial" pitchFamily="34" charset="0"/>
              <a:buChar char="•"/>
            </a:pPr>
            <a:r>
              <a:rPr lang="en-NZ" sz="2400" dirty="0"/>
              <a:t>Globalisation brings some negative impacts:</a:t>
            </a:r>
          </a:p>
          <a:p>
            <a:pPr lvl="1"/>
            <a:r>
              <a:rPr lang="en-NZ" sz="2400" dirty="0"/>
              <a:t>Outsourcing and loss of jobs</a:t>
            </a:r>
          </a:p>
          <a:p>
            <a:pPr lvl="1"/>
            <a:r>
              <a:rPr lang="en-NZ" sz="2400" dirty="0"/>
              <a:t>Work conditions in supply chain</a:t>
            </a:r>
          </a:p>
          <a:p>
            <a:pPr marL="0" indent="0">
              <a:buNone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235938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Serving the bottom of the pyramid (BOP)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MNCs have power and resources to do good in the world</a:t>
            </a:r>
          </a:p>
          <a:p>
            <a:endParaRPr lang="en-NZ" sz="2400" dirty="0"/>
          </a:p>
          <a:p>
            <a:r>
              <a:rPr lang="en-NZ" sz="2400" dirty="0">
                <a:solidFill>
                  <a:srgbClr val="00B050"/>
                </a:solidFill>
              </a:rPr>
              <a:t>Bottom of the pyramid </a:t>
            </a:r>
            <a:r>
              <a:rPr lang="en-NZ" sz="2400" dirty="0"/>
              <a:t>(BOP) combines business with social responsibility</a:t>
            </a:r>
          </a:p>
          <a:p>
            <a:pPr lvl="1"/>
            <a:r>
              <a:rPr lang="en-NZ" sz="2400" dirty="0"/>
              <a:t>Organisations can help to alleviate poverty by selling to the poorest people</a:t>
            </a:r>
          </a:p>
        </p:txBody>
      </p:sp>
    </p:spTree>
    <p:extLst>
      <p:ext uri="{BB962C8B-B14F-4D97-AF65-F5344CB8AC3E}">
        <p14:creationId xmlns:p14="http://schemas.microsoft.com/office/powerpoint/2010/main" val="328183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Getting started internationally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Various tactics available:</a:t>
            </a:r>
          </a:p>
          <a:p>
            <a:r>
              <a:rPr lang="en-NZ" sz="2400" dirty="0"/>
              <a:t>Exporting</a:t>
            </a:r>
          </a:p>
          <a:p>
            <a:r>
              <a:rPr lang="en-NZ" sz="2400" dirty="0"/>
              <a:t>Outsourcing</a:t>
            </a:r>
          </a:p>
          <a:p>
            <a:r>
              <a:rPr lang="en-NZ" sz="2400" dirty="0"/>
              <a:t>Licensing</a:t>
            </a:r>
          </a:p>
          <a:p>
            <a:r>
              <a:rPr lang="en-NZ" sz="2400" dirty="0"/>
              <a:t>Direct investing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67691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3200" dirty="0"/>
              <a:t>Strategies for entering the international arena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8100219" cy="39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0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The international business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Refers to the management of business operations conducted in more than one country</a:t>
            </a:r>
          </a:p>
          <a:p>
            <a:endParaRPr lang="en-NZ" sz="2400" dirty="0"/>
          </a:p>
          <a:p>
            <a:r>
              <a:rPr lang="en-NZ" sz="2400" dirty="0"/>
              <a:t>Key environmental factors:</a:t>
            </a:r>
          </a:p>
          <a:p>
            <a:pPr lvl="1"/>
            <a:r>
              <a:rPr lang="en-NZ" sz="2400" dirty="0"/>
              <a:t>Economic</a:t>
            </a:r>
          </a:p>
          <a:p>
            <a:pPr lvl="1"/>
            <a:r>
              <a:rPr lang="en-NZ" sz="2400" dirty="0"/>
              <a:t>Legal-political</a:t>
            </a:r>
          </a:p>
          <a:p>
            <a:pPr lvl="1"/>
            <a:r>
              <a:rPr lang="en-NZ" sz="2400" dirty="0"/>
              <a:t>Socio-cultural</a:t>
            </a:r>
          </a:p>
        </p:txBody>
      </p:sp>
    </p:spTree>
    <p:extLst>
      <p:ext uri="{BB962C8B-B14F-4D97-AF65-F5344CB8AC3E}">
        <p14:creationId xmlns:p14="http://schemas.microsoft.com/office/powerpoint/2010/main" val="3095993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Key factors in the international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857748"/>
            <a:ext cx="4657725" cy="40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The economic environment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60910"/>
            <a:ext cx="7600950" cy="485415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Represents the economic conditions in the country where the operates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Includes: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Economic development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Infrastructure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Economic interdependence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Resource and product markets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Exchange rates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Inflation, interest rates and economic growth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990600"/>
          </a:xfrm>
        </p:spPr>
        <p:txBody>
          <a:bodyPr/>
          <a:lstStyle/>
          <a:p>
            <a:pPr eaLnBrk="1" hangingPunct="1"/>
            <a:r>
              <a:rPr lang="en-AU" dirty="0"/>
              <a:t>The legal–political environment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AU" sz="2800" dirty="0"/>
              <a:t>Major concerns for organisations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800" dirty="0"/>
              <a:t>Political risk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800" dirty="0"/>
              <a:t>Political instability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AU" sz="2800" dirty="0"/>
              <a:t>Laws and regulations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6781800" cy="2819400"/>
          </a:xfrm>
        </p:spPr>
        <p:txBody>
          <a:bodyPr/>
          <a:lstStyle/>
          <a:p>
            <a:pPr algn="l" eaLnBrk="1" hangingPunct="1"/>
            <a:r>
              <a:rPr lang="en-AU" dirty="0"/>
              <a:t>Managing in a global environment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005013" y="-4926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 dirty="0"/>
              <a:t>Chapter</a:t>
            </a:r>
            <a:r>
              <a:rPr lang="en-AU" sz="4600" dirty="0"/>
              <a:t> </a:t>
            </a:r>
            <a:r>
              <a:rPr lang="en-AU" sz="4600" baseline="-25000" dirty="0"/>
              <a:t>4</a:t>
            </a:r>
            <a:endParaRPr lang="en-AU" sz="4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AU" dirty="0"/>
              <a:t>The sociocultural environment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8320"/>
            <a:ext cx="8001000" cy="41749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>
                <a:solidFill>
                  <a:srgbClr val="00B050"/>
                </a:solidFill>
              </a:rPr>
              <a:t>Cross-cultural</a:t>
            </a:r>
            <a:r>
              <a:rPr lang="en-AU" sz="2400" dirty="0"/>
              <a:t> understanding is important for success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r>
              <a:rPr lang="en-AU" sz="2400" dirty="0"/>
              <a:t>Hofstede’s social values: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Power distance</a:t>
            </a:r>
          </a:p>
          <a:p>
            <a:pPr lvl="2" eaLnBrk="1" hangingPunct="1">
              <a:lnSpc>
                <a:spcPct val="90000"/>
              </a:lnSpc>
            </a:pPr>
            <a:r>
              <a:rPr lang="en-AU" dirty="0"/>
              <a:t>Acceptance of inequality in power among institutions, organisations and people</a:t>
            </a:r>
          </a:p>
          <a:p>
            <a:pPr lvl="2" eaLnBrk="1" hangingPunct="1">
              <a:lnSpc>
                <a:spcPct val="90000"/>
              </a:lnSpc>
            </a:pPr>
            <a:endParaRPr lang="en-AU" dirty="0"/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Uncertainty avoidance</a:t>
            </a:r>
          </a:p>
          <a:p>
            <a:pPr lvl="2" eaLnBrk="1" hangingPunct="1">
              <a:lnSpc>
                <a:spcPct val="90000"/>
              </a:lnSpc>
            </a:pPr>
            <a:r>
              <a:rPr lang="en-AU" dirty="0"/>
              <a:t>Intolerance for uncertainty and ambiguity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914400"/>
          </a:xfrm>
        </p:spPr>
        <p:txBody>
          <a:bodyPr/>
          <a:lstStyle/>
          <a:p>
            <a:pPr eaLnBrk="1" hangingPunct="1"/>
            <a:r>
              <a:rPr lang="en-AU" dirty="0"/>
              <a:t>The sociocultural environment Cont.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18320"/>
            <a:ext cx="8001000" cy="41749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AU" sz="2400" dirty="0"/>
              <a:t>Hofstede’s social values: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Individualism and collectivism</a:t>
            </a:r>
          </a:p>
          <a:p>
            <a:pPr lvl="1">
              <a:lnSpc>
                <a:spcPct val="90000"/>
              </a:lnSpc>
            </a:pPr>
            <a:r>
              <a:rPr lang="en-AU" sz="2400" dirty="0"/>
              <a:t>Masculinity and femininity</a:t>
            </a:r>
          </a:p>
          <a:p>
            <a:pPr lvl="1">
              <a:lnSpc>
                <a:spcPct val="90000"/>
              </a:lnSpc>
            </a:pPr>
            <a:endParaRPr lang="en-AU" sz="2400" dirty="0"/>
          </a:p>
          <a:p>
            <a:pPr lvl="2">
              <a:lnSpc>
                <a:spcPct val="90000"/>
              </a:lnSpc>
            </a:pPr>
            <a:r>
              <a:rPr lang="en-AU" dirty="0"/>
              <a:t>Masculinity (achievement, heroism, assertiveness, work centrality and material success) or femininity (cooperation, group decision making and quality of life).</a:t>
            </a:r>
          </a:p>
        </p:txBody>
      </p:sp>
    </p:spTree>
    <p:extLst>
      <p:ext uri="{BB962C8B-B14F-4D97-AF65-F5344CB8AC3E}">
        <p14:creationId xmlns:p14="http://schemas.microsoft.com/office/powerpoint/2010/main" val="288831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/>
              <a:t>GLOBE Project Value Dimensions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4213" y="1906488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2400" dirty="0"/>
              <a:t>Assertiveness</a:t>
            </a:r>
          </a:p>
          <a:p>
            <a:pPr eaLnBrk="1" hangingPunct="1"/>
            <a:r>
              <a:rPr lang="en-AU" sz="2400" dirty="0"/>
              <a:t>Future orientation</a:t>
            </a:r>
          </a:p>
          <a:p>
            <a:pPr eaLnBrk="1" hangingPunct="1"/>
            <a:r>
              <a:rPr lang="en-AU" sz="2400" dirty="0"/>
              <a:t>Uncertainty avoidance</a:t>
            </a:r>
          </a:p>
          <a:p>
            <a:pPr eaLnBrk="1" hangingPunct="1"/>
            <a:r>
              <a:rPr lang="en-AU" sz="2400" dirty="0"/>
              <a:t>Gender differentiation</a:t>
            </a:r>
          </a:p>
          <a:p>
            <a:pPr eaLnBrk="1" hangingPunct="1"/>
            <a:r>
              <a:rPr lang="en-AU" sz="2400" dirty="0"/>
              <a:t>Power distance</a:t>
            </a:r>
          </a:p>
          <a:p>
            <a:pPr eaLnBrk="1" hangingPunct="1"/>
            <a:r>
              <a:rPr lang="en-AU" sz="2400" dirty="0"/>
              <a:t>Societal collectivism</a:t>
            </a:r>
          </a:p>
          <a:p>
            <a:pPr eaLnBrk="1" hangingPunct="1"/>
            <a:r>
              <a:rPr lang="en-AU" sz="2400" dirty="0"/>
              <a:t>Individual collectivism</a:t>
            </a:r>
          </a:p>
          <a:p>
            <a:pPr eaLnBrk="1" hangingPunct="1"/>
            <a:r>
              <a:rPr lang="en-AU" sz="2400" dirty="0"/>
              <a:t>Performance orientation</a:t>
            </a:r>
          </a:p>
          <a:p>
            <a:pPr eaLnBrk="1" hangingPunct="1"/>
            <a:r>
              <a:rPr lang="en-AU" sz="2400" dirty="0"/>
              <a:t>Humane orientation</a:t>
            </a:r>
          </a:p>
          <a:p>
            <a:pPr eaLnBrk="1" hangingPunct="1">
              <a:buFontTx/>
              <a:buNone/>
            </a:pPr>
            <a:endParaRPr lang="en-A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Communication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Communication differences reflect differences in cultural values</a:t>
            </a:r>
          </a:p>
          <a:p>
            <a:endParaRPr lang="en-NZ" sz="2400" dirty="0"/>
          </a:p>
          <a:p>
            <a:r>
              <a:rPr lang="en-NZ" sz="2400" dirty="0"/>
              <a:t>Important to recognise differences and respond appropriately for business success</a:t>
            </a:r>
          </a:p>
          <a:p>
            <a:endParaRPr lang="en-NZ" sz="2400" dirty="0"/>
          </a:p>
          <a:p>
            <a:r>
              <a:rPr lang="en-NZ" sz="2400" dirty="0"/>
              <a:t>Culture can be:</a:t>
            </a:r>
          </a:p>
          <a:p>
            <a:pPr lvl="1"/>
            <a:r>
              <a:rPr lang="en-NZ" sz="2400" dirty="0"/>
              <a:t>High-context</a:t>
            </a:r>
          </a:p>
          <a:p>
            <a:pPr lvl="1"/>
            <a:r>
              <a:rPr lang="en-NZ" sz="2400" dirty="0"/>
              <a:t>Low-context</a:t>
            </a:r>
          </a:p>
        </p:txBody>
      </p:sp>
    </p:spTree>
    <p:extLst>
      <p:ext uri="{BB962C8B-B14F-4D97-AF65-F5344CB8AC3E}">
        <p14:creationId xmlns:p14="http://schemas.microsoft.com/office/powerpoint/2010/main" val="2594118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changing international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Organisations use outsourcing and other entry strategies to gain entry to other countries’ markets</a:t>
            </a:r>
          </a:p>
          <a:p>
            <a:endParaRPr lang="en-NZ" sz="2400" dirty="0"/>
          </a:p>
          <a:p>
            <a:r>
              <a:rPr lang="en-NZ" sz="2400" dirty="0"/>
              <a:t>Of increasing importance:</a:t>
            </a:r>
          </a:p>
          <a:p>
            <a:pPr lvl="1"/>
            <a:r>
              <a:rPr lang="en-NZ" sz="2400" dirty="0"/>
              <a:t>China</a:t>
            </a:r>
          </a:p>
          <a:p>
            <a:pPr lvl="1"/>
            <a:r>
              <a:rPr lang="en-NZ" sz="2400" dirty="0"/>
              <a:t>India </a:t>
            </a:r>
          </a:p>
          <a:p>
            <a:pPr lvl="1"/>
            <a:r>
              <a:rPr lang="en-NZ" sz="2400" dirty="0"/>
              <a:t>Brazil </a:t>
            </a:r>
          </a:p>
        </p:txBody>
      </p:sp>
    </p:spTree>
    <p:extLst>
      <p:ext uri="{BB962C8B-B14F-4D97-AF65-F5344CB8AC3E}">
        <p14:creationId xmlns:p14="http://schemas.microsoft.com/office/powerpoint/2010/main" val="353859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International trade alliances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GATT</a:t>
            </a:r>
          </a:p>
          <a:p>
            <a:r>
              <a:rPr lang="en-NZ" dirty="0"/>
              <a:t>WTO</a:t>
            </a:r>
          </a:p>
          <a:p>
            <a:r>
              <a:rPr lang="en-NZ" dirty="0"/>
              <a:t>EU</a:t>
            </a:r>
          </a:p>
          <a:p>
            <a:r>
              <a:rPr lang="en-NZ" dirty="0"/>
              <a:t>NAFTA</a:t>
            </a:r>
          </a:p>
          <a:p>
            <a:r>
              <a:rPr lang="en-NZ" dirty="0"/>
              <a:t>ASEAN (contd.)</a:t>
            </a:r>
          </a:p>
        </p:txBody>
      </p:sp>
    </p:spTree>
    <p:extLst>
      <p:ext uri="{BB962C8B-B14F-4D97-AF65-F5344CB8AC3E}">
        <p14:creationId xmlns:p14="http://schemas.microsoft.com/office/powerpoint/2010/main" val="3052881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International trade alliances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Can be beneficial</a:t>
            </a:r>
          </a:p>
          <a:p>
            <a:endParaRPr lang="en-NZ" sz="2400" dirty="0"/>
          </a:p>
          <a:p>
            <a:r>
              <a:rPr lang="en-NZ" sz="2400" dirty="0"/>
              <a:t>But also pose new challenges:</a:t>
            </a:r>
          </a:p>
          <a:p>
            <a:pPr lvl="1"/>
            <a:r>
              <a:rPr lang="en-NZ" sz="2400" dirty="0"/>
              <a:t>Questions around economic welfare</a:t>
            </a:r>
          </a:p>
          <a:p>
            <a:pPr lvl="1"/>
            <a:r>
              <a:rPr lang="en-NZ" sz="2400" dirty="0"/>
              <a:t>Balance of power</a:t>
            </a:r>
          </a:p>
        </p:txBody>
      </p:sp>
    </p:spTree>
    <p:extLst>
      <p:ext uri="{BB962C8B-B14F-4D97-AF65-F5344CB8AC3E}">
        <p14:creationId xmlns:p14="http://schemas.microsoft.com/office/powerpoint/2010/main" val="3293745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Sustainable development:  a global issue and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Consumers increasingly buy from companies who promote ‘doing good’</a:t>
            </a:r>
          </a:p>
          <a:p>
            <a:r>
              <a:rPr lang="en-AU" sz="2400" dirty="0"/>
              <a:t>However some companies turn a blind eye to substandard approaches:</a:t>
            </a:r>
          </a:p>
          <a:p>
            <a:pPr lvl="1"/>
            <a:r>
              <a:rPr lang="en-AU" sz="2400" dirty="0"/>
              <a:t>e.g. – Nike using sweatshops in its production lines</a:t>
            </a:r>
          </a:p>
          <a:p>
            <a:pPr lvl="1"/>
            <a:r>
              <a:rPr lang="en-AU" sz="2400" dirty="0"/>
              <a:t>e.g. – Child and slave labour  in the production of cocoa.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 borderless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Organisations pursuing a global strategy need to recognise the impact of a world </a:t>
            </a:r>
            <a:r>
              <a:rPr lang="en-NZ" sz="2400"/>
              <a:t>without </a:t>
            </a:r>
            <a:r>
              <a:rPr lang="en-NZ" sz="2400">
                <a:solidFill>
                  <a:srgbClr val="00B050"/>
                </a:solidFill>
              </a:rPr>
              <a:t>borders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Managers need new competences:</a:t>
            </a:r>
          </a:p>
          <a:p>
            <a:pPr lvl="1"/>
            <a:r>
              <a:rPr lang="en-NZ" sz="2400" dirty="0"/>
              <a:t>Ability to learn new languages</a:t>
            </a:r>
          </a:p>
          <a:p>
            <a:pPr lvl="1"/>
            <a:r>
              <a:rPr lang="en-NZ" sz="2400" dirty="0"/>
              <a:t>Networking skills</a:t>
            </a:r>
          </a:p>
          <a:p>
            <a:pPr lvl="1"/>
            <a:r>
              <a:rPr lang="en-NZ" sz="2400" dirty="0"/>
              <a:t>Developing a global mind-set</a:t>
            </a:r>
          </a:p>
          <a:p>
            <a:pPr marL="0" indent="0">
              <a:buNone/>
            </a:pP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3462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Globalisation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Production of a product is a joint-effort internationally</a:t>
            </a:r>
          </a:p>
          <a:p>
            <a:endParaRPr lang="en-NZ" sz="2400" dirty="0"/>
          </a:p>
          <a:p>
            <a:r>
              <a:rPr lang="en-NZ" sz="2400" dirty="0"/>
              <a:t>Difficult for consumers to tell origin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9045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Globalisation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8001000" cy="3315816"/>
          </a:xfrm>
        </p:spPr>
        <p:txBody>
          <a:bodyPr/>
          <a:lstStyle/>
          <a:p>
            <a:r>
              <a:rPr lang="en-NZ" sz="2400" dirty="0"/>
              <a:t>Process of globalisation in 4 </a:t>
            </a:r>
            <a:r>
              <a:rPr lang="en-NZ" sz="2400" dirty="0">
                <a:solidFill>
                  <a:srgbClr val="00B050"/>
                </a:solidFill>
              </a:rPr>
              <a:t>distinct</a:t>
            </a:r>
            <a:r>
              <a:rPr lang="en-NZ" sz="2400" dirty="0"/>
              <a:t> stages: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NZ" sz="2400" dirty="0"/>
              <a:t>The domestic stage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NZ" sz="2400" dirty="0"/>
              <a:t>The international stage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NZ" sz="2400" dirty="0"/>
              <a:t>The multinational stage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NZ" sz="2400" dirty="0"/>
              <a:t>The global stage</a:t>
            </a:r>
          </a:p>
          <a:p>
            <a:pPr marL="914400" lvl="1" indent="-514350">
              <a:buFont typeface="+mj-lt"/>
              <a:buAutoNum type="arabicPeriod"/>
            </a:pPr>
            <a:endParaRPr lang="en-NZ" sz="2400" dirty="0"/>
          </a:p>
          <a:p>
            <a:r>
              <a:rPr lang="en-NZ" sz="2400" dirty="0"/>
              <a:t>Organisations can participate at any stage</a:t>
            </a:r>
          </a:p>
        </p:txBody>
      </p:sp>
    </p:spTree>
    <p:extLst>
      <p:ext uri="{BB962C8B-B14F-4D97-AF65-F5344CB8AC3E}">
        <p14:creationId xmlns:p14="http://schemas.microsoft.com/office/powerpoint/2010/main" val="173426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four stages of globalisation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50" y="2204864"/>
            <a:ext cx="8591699" cy="30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2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Developing a global mind-set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Managers need the ability to appreciate and influence individuals, groups, organisations and systems that represent different social, cultural, political, institutional, intellectual and psychological characteristics</a:t>
            </a:r>
          </a:p>
          <a:p>
            <a:endParaRPr lang="en-NZ" sz="2400" dirty="0"/>
          </a:p>
          <a:p>
            <a:r>
              <a:rPr lang="en-NZ" sz="2400" dirty="0"/>
              <a:t>Requires:</a:t>
            </a:r>
          </a:p>
          <a:p>
            <a:pPr lvl="1"/>
            <a:r>
              <a:rPr lang="en-NZ" sz="2400" dirty="0"/>
              <a:t>Genuine interest and curiosity in other cultures</a:t>
            </a:r>
          </a:p>
          <a:p>
            <a:pPr lvl="1"/>
            <a:r>
              <a:rPr lang="en-NZ" sz="2400" dirty="0"/>
              <a:t>Open-mindedness</a:t>
            </a:r>
          </a:p>
          <a:p>
            <a:pPr lvl="1"/>
            <a:r>
              <a:rPr lang="en-NZ" sz="2400" dirty="0"/>
              <a:t>Ability to deal with ambiguity and complexity</a:t>
            </a:r>
          </a:p>
        </p:txBody>
      </p:sp>
    </p:spTree>
    <p:extLst>
      <p:ext uri="{BB962C8B-B14F-4D97-AF65-F5344CB8AC3E}">
        <p14:creationId xmlns:p14="http://schemas.microsoft.com/office/powerpoint/2010/main" val="119328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Importance of international business in the study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5973"/>
            <a:ext cx="8001000" cy="4297363"/>
          </a:xfrm>
        </p:spPr>
        <p:txBody>
          <a:bodyPr>
            <a:normAutofit/>
          </a:bodyPr>
          <a:lstStyle/>
          <a:p>
            <a:r>
              <a:rPr lang="en-NZ" sz="2400" dirty="0"/>
              <a:t>Today’s companies can locate where it makes sense for them to locate</a:t>
            </a:r>
          </a:p>
          <a:p>
            <a:endParaRPr lang="en-NZ" sz="2400" dirty="0"/>
          </a:p>
          <a:p>
            <a:r>
              <a:rPr lang="en-NZ" sz="2400" dirty="0"/>
              <a:t>Services and jobs are shifting to countries where operating costs are lower</a:t>
            </a:r>
          </a:p>
          <a:p>
            <a:pPr lvl="1"/>
            <a:r>
              <a:rPr lang="en-NZ" sz="2400" dirty="0"/>
              <a:t>Concerns around loss of jobs in local market</a:t>
            </a:r>
          </a:p>
          <a:p>
            <a:pPr lvl="1"/>
            <a:endParaRPr lang="en-NZ" sz="2400" dirty="0"/>
          </a:p>
          <a:p>
            <a:r>
              <a:rPr lang="en-NZ" sz="2400" dirty="0"/>
              <a:t>Thinking </a:t>
            </a:r>
            <a:r>
              <a:rPr lang="en-NZ" sz="2400" dirty="0">
                <a:solidFill>
                  <a:srgbClr val="00B050"/>
                </a:solidFill>
              </a:rPr>
              <a:t>locally</a:t>
            </a:r>
            <a:r>
              <a:rPr lang="en-NZ" sz="2400" dirty="0"/>
              <a:t> can be limiting</a:t>
            </a:r>
          </a:p>
        </p:txBody>
      </p:sp>
    </p:spTree>
    <p:extLst>
      <p:ext uri="{BB962C8B-B14F-4D97-AF65-F5344CB8AC3E}">
        <p14:creationId xmlns:p14="http://schemas.microsoft.com/office/powerpoint/2010/main" val="255430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Multicultural corporations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8001000" cy="3099792"/>
          </a:xfrm>
        </p:spPr>
        <p:txBody>
          <a:bodyPr/>
          <a:lstStyle/>
          <a:p>
            <a:r>
              <a:rPr lang="en-NZ" sz="2400" dirty="0"/>
              <a:t>A multicultural corporation (MNC) is an organisation that receives more than 25% of its total sales revenues from operations outside the parent company's home country</a:t>
            </a:r>
          </a:p>
          <a:p>
            <a:endParaRPr lang="en-NZ" sz="2400" dirty="0"/>
          </a:p>
          <a:p>
            <a:r>
              <a:rPr lang="en-NZ" sz="2400" dirty="0"/>
              <a:t>Also referred to as a global or transnational company (contd.)</a:t>
            </a:r>
          </a:p>
        </p:txBody>
      </p:sp>
    </p:spTree>
    <p:extLst>
      <p:ext uri="{BB962C8B-B14F-4D97-AF65-F5344CB8AC3E}">
        <p14:creationId xmlns:p14="http://schemas.microsoft.com/office/powerpoint/2010/main" val="3278687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Chapter 4&amp;quot;&quot;/&gt;&lt;property id=&quot;20307&quot; value=&quot;259&quot;/&gt;&lt;/object&gt;&lt;object type=&quot;3&quot; unique_id=&quot;10011&quot;&gt;&lt;property id=&quot;20148&quot; value=&quot;5&quot;/&gt;&lt;property id=&quot;20300&quot; value=&quot;Slide 18 - &amp;quot;The economic environment&amp;quot;&quot;/&gt;&lt;property id=&quot;20307&quot; value=&quot;264&quot;/&gt;&lt;/object&gt;&lt;object type=&quot;3&quot; unique_id=&quot;10013&quot;&gt;&lt;property id=&quot;20148&quot; value=&quot;5&quot;/&gt;&lt;property id=&quot;20300&quot; value=&quot;Slide 19 - &amp;quot;The legal–political environment&amp;quot;&quot;/&gt;&lt;property id=&quot;20307&quot; value=&quot;266&quot;/&gt;&lt;/object&gt;&lt;object type=&quot;3&quot; unique_id=&quot;10014&quot;&gt;&lt;property id=&quot;20148&quot; value=&quot;5&quot;/&gt;&lt;property id=&quot;20300&quot; value=&quot;Slide 20 - &amp;quot;The sociocultural environment&amp;quot;&quot;/&gt;&lt;property id=&quot;20307&quot; value=&quot;267&quot;/&gt;&lt;/object&gt;&lt;object type=&quot;3&quot; unique_id=&quot;10015&quot;&gt;&lt;property id=&quot;20148&quot; value=&quot;5&quot;/&gt;&lt;property id=&quot;20300&quot; value=&quot;Slide 21 - &amp;quot;GLOBE Project Value Dimensions&amp;quot;&quot;/&gt;&lt;property id=&quot;20307&quot; value=&quot;268&quot;/&gt;&lt;/object&gt;&lt;object type=&quot;3&quot; unique_id=&quot;10029&quot;&gt;&lt;property id=&quot;20148&quot; value=&quot;5&quot;/&gt;&lt;property id=&quot;20300&quot; value=&quot;Slide 26 - &amp;quot;Sustainable development:  a global issue and opportunity&amp;quot;&quot;/&gt;&lt;property id=&quot;20307&quot; value=&quot;286&quot;/&gt;&lt;/object&gt;&lt;object type=&quot;3&quot; unique_id=&quot;10204&quot;&gt;&lt;property id=&quot;20148&quot; value=&quot;5&quot;/&gt;&lt;property id=&quot;20300&quot; value=&quot;Slide 3 - &amp;quot;A borderless world&amp;quot;&quot;/&gt;&lt;property id=&quot;20307&quot; value=&quot;287&quot;/&gt;&lt;/object&gt;&lt;object type=&quot;3&quot; unique_id=&quot;10205&quot;&gt;&lt;property id=&quot;20148&quot; value=&quot;5&quot;/&gt;&lt;property id=&quot;20300&quot; value=&quot;Slide 12 - &amp;quot;Globalisation backlash&amp;quot;&quot;/&gt;&lt;property id=&quot;20307&quot; value=&quot;288&quot;/&gt;&lt;/object&gt;&lt;object type=&quot;3&quot; unique_id=&quot;10206&quot;&gt;&lt;property id=&quot;20148&quot; value=&quot;5&quot;/&gt;&lt;property id=&quot;20300&quot; value=&quot;Slide 16 - &amp;quot;The international business environment&amp;quot;&quot;/&gt;&lt;property id=&quot;20307&quot; value=&quot;289&quot;/&gt;&lt;/object&gt;&lt;object type=&quot;3&quot; unique_id=&quot;10358&quot;&gt;&lt;property id=&quot;20148&quot; value=&quot;5&quot;/&gt;&lt;property id=&quot;20300&quot; value=&quot;Slide 11 - &amp;quot;The multinational corporations (MNC)&amp;quot;&quot;/&gt;&lt;property id=&quot;20307&quot; value=&quot;291&quot;/&gt;&lt;/object&gt;&lt;object type=&quot;3&quot; unique_id=&quot;10359&quot;&gt;&lt;property id=&quot;20148&quot; value=&quot;5&quot;/&gt;&lt;property id=&quot;20300&quot; value=&quot;Slide 22 - &amp;quot;Communication differences&amp;quot;&quot;/&gt;&lt;property id=&quot;20307&quot; value=&quot;292&quot;/&gt;&lt;/object&gt;&lt;object type=&quot;3&quot; unique_id=&quot;10360&quot;&gt;&lt;property id=&quot;20148&quot; value=&quot;5&quot;/&gt;&lt;property id=&quot;20300&quot; value=&quot;Slide 23 - &amp;quot;The changing international landscape&amp;quot;&quot;/&gt;&lt;property id=&quot;20307&quot; value=&quot;290&quot;/&gt;&lt;/object&gt;&lt;object type=&quot;3&quot; unique_id=&quot;10361&quot;&gt;&lt;property id=&quot;20148&quot; value=&quot;5&quot;/&gt;&lt;property id=&quot;20300&quot; value=&quot;Slide 24 - &amp;quot;International trade alliances&amp;quot;&quot;/&gt;&lt;property id=&quot;20307&quot; value=&quot;293&quot;/&gt;&lt;/object&gt;&lt;object type=&quot;3&quot; unique_id=&quot;10362&quot;&gt;&lt;property id=&quot;20148&quot; value=&quot;5&quot;/&gt;&lt;property id=&quot;20300&quot; value=&quot;Slide 25 - &amp;quot;International trade alliances contd.&amp;quot;&quot;/&gt;&lt;property id=&quot;20307&quot; value=&quot;294&quot;/&gt;&lt;/object&gt;&lt;object type=&quot;3&quot; unique_id=&quot;10627&quot;&gt;&lt;property id=&quot;20148&quot; value=&quot;5&quot;/&gt;&lt;property id=&quot;20300&quot; value=&quot;Slide 4 - &amp;quot;Globalisation &amp;quot;&quot;/&gt;&lt;property id=&quot;20307&quot; value=&quot;296&quot;/&gt;&lt;/object&gt;&lt;object type=&quot;3&quot; unique_id=&quot;10628&quot;&gt;&lt;property id=&quot;20148&quot; value=&quot;5&quot;/&gt;&lt;property id=&quot;20300&quot; value=&quot;Slide 5 - &amp;quot;Globalisation contd.&amp;quot;&quot;/&gt;&lt;property id=&quot;20307&quot; value=&quot;297&quot;/&gt;&lt;/object&gt;&lt;object type=&quot;3&quot; unique_id=&quot;10629&quot;&gt;&lt;property id=&quot;20148&quot; value=&quot;5&quot;/&gt;&lt;property id=&quot;20300&quot; value=&quot;Slide 6 - &amp;quot;The four stages of globalisation&amp;quot;&quot;/&gt;&lt;property id=&quot;20307&quot; value=&quot;298&quot;/&gt;&lt;/object&gt;&lt;object type=&quot;3&quot; unique_id=&quot;10630&quot;&gt;&lt;property id=&quot;20148&quot; value=&quot;5&quot;/&gt;&lt;property id=&quot;20300&quot; value=&quot;Slide 7 - &amp;quot;Developing a global mind-set &amp;quot;&quot;/&gt;&lt;property id=&quot;20307&quot; value=&quot;299&quot;/&gt;&lt;/object&gt;&lt;object type=&quot;3&quot; unique_id=&quot;10631&quot;&gt;&lt;property id=&quot;20148&quot; value=&quot;5&quot;/&gt;&lt;property id=&quot;20300&quot; value=&quot;Slide 8 - &amp;quot;Importance of international business in the study of management&amp;quot;&quot;/&gt;&lt;property id=&quot;20307&quot; value=&quot;295&quot;/&gt;&lt;/object&gt;&lt;object type=&quot;3&quot; unique_id=&quot;10632&quot;&gt;&lt;property id=&quot;20148&quot; value=&quot;5&quot;/&gt;&lt;property id=&quot;20300&quot; value=&quot;Slide 9 - &amp;quot;Multicultural corporations&amp;quot;&quot;/&gt;&lt;property id=&quot;20307&quot; value=&quot;300&quot;/&gt;&lt;/object&gt;&lt;object type=&quot;3&quot; unique_id=&quot;10633&quot;&gt;&lt;property id=&quot;20148&quot; value=&quot;5&quot;/&gt;&lt;property id=&quot;20300&quot; value=&quot;Slide 10 - &amp;quot;Multicultural corporations contd.&amp;quot;&quot;/&gt;&lt;property id=&quot;20307&quot; value=&quot;301&quot;/&gt;&lt;/object&gt;&lt;object type=&quot;3&quot; unique_id=&quot;10634&quot;&gt;&lt;property id=&quot;20148&quot; value=&quot;5&quot;/&gt;&lt;property id=&quot;20300&quot; value=&quot;Slide 13 - &amp;quot;Serving the bottom of the pyramid (BOP)&amp;quot;&quot;/&gt;&lt;property id=&quot;20307&quot; value=&quot;302&quot;/&gt;&lt;/object&gt;&lt;object type=&quot;3&quot; unique_id=&quot;10635&quot;&gt;&lt;property id=&quot;20148&quot; value=&quot;5&quot;/&gt;&lt;property id=&quot;20300&quot; value=&quot;Slide 14 - &amp;quot;Getting started internationally&amp;quot;&quot;/&gt;&lt;property id=&quot;20307&quot; value=&quot;303&quot;/&gt;&lt;/object&gt;&lt;object type=&quot;3&quot; unique_id=&quot;10636&quot;&gt;&lt;property id=&quot;20148&quot; value=&quot;5&quot;/&gt;&lt;property id=&quot;20300&quot; value=&quot;Slide 15 - &amp;quot;Strategies for entering the international arena&amp;quot;&quot;/&gt;&lt;property id=&quot;20307&quot; value=&quot;304&quot;/&gt;&lt;/object&gt;&lt;object type=&quot;3&quot; unique_id=&quot;10637&quot;&gt;&lt;property id=&quot;20148&quot; value=&quot;5&quot;/&gt;&lt;property id=&quot;20300&quot; value=&quot;Slide 17 - &amp;quot;Key factors in the international environment&amp;quot;&quot;/&gt;&lt;property id=&quot;20307&quot; value=&quot;305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1989</TotalTime>
  <Words>703</Words>
  <Application>Microsoft Macintosh PowerPoint</Application>
  <PresentationFormat>On-screen Show (4:3)</PresentationFormat>
  <Paragraphs>161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PPT_Samson Man_88412</vt:lpstr>
      <vt:lpstr>PowerPoint Presentation</vt:lpstr>
      <vt:lpstr>PowerPoint Presentation</vt:lpstr>
      <vt:lpstr>A borderless world</vt:lpstr>
      <vt:lpstr>Globalisation </vt:lpstr>
      <vt:lpstr>Globalisation contd.</vt:lpstr>
      <vt:lpstr>The four stages of globalisation</vt:lpstr>
      <vt:lpstr>Developing a global mind-set </vt:lpstr>
      <vt:lpstr>Importance of international business in the study of management</vt:lpstr>
      <vt:lpstr>Multicultural corporations</vt:lpstr>
      <vt:lpstr>Multicultural corporations contd.</vt:lpstr>
      <vt:lpstr>The multinational corporations (MNC)</vt:lpstr>
      <vt:lpstr>Globalisation backlash</vt:lpstr>
      <vt:lpstr>Serving the bottom of the pyramid (BOP)</vt:lpstr>
      <vt:lpstr>Getting started internationally</vt:lpstr>
      <vt:lpstr>Strategies for entering the international arena</vt:lpstr>
      <vt:lpstr>The international business environment</vt:lpstr>
      <vt:lpstr>Key factors in the international environment</vt:lpstr>
      <vt:lpstr>The economic environment</vt:lpstr>
      <vt:lpstr>The legal–political environment</vt:lpstr>
      <vt:lpstr>The sociocultural environment</vt:lpstr>
      <vt:lpstr>The sociocultural environment Cont.</vt:lpstr>
      <vt:lpstr>GLOBE Project Value Dimensions</vt:lpstr>
      <vt:lpstr>Communication differences</vt:lpstr>
      <vt:lpstr>The changing international landscape</vt:lpstr>
      <vt:lpstr>International trade alliances</vt:lpstr>
      <vt:lpstr>International trade alliances contd.</vt:lpstr>
      <vt:lpstr>Sustainable development:  a global issue and opportunity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Andrea Tokaji</cp:lastModifiedBy>
  <cp:revision>70</cp:revision>
  <dcterms:created xsi:type="dcterms:W3CDTF">2011-07-26T01:03:39Z</dcterms:created>
  <dcterms:modified xsi:type="dcterms:W3CDTF">2020-02-10T23:55:30Z</dcterms:modified>
</cp:coreProperties>
</file>