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88" r:id="rId4"/>
    <p:sldId id="296" r:id="rId5"/>
    <p:sldId id="263" r:id="rId6"/>
    <p:sldId id="289" r:id="rId7"/>
    <p:sldId id="297" r:id="rId8"/>
    <p:sldId id="264" r:id="rId9"/>
    <p:sldId id="290" r:id="rId10"/>
    <p:sldId id="298" r:id="rId11"/>
    <p:sldId id="270" r:id="rId12"/>
    <p:sldId id="271" r:id="rId13"/>
    <p:sldId id="274" r:id="rId14"/>
    <p:sldId id="275" r:id="rId15"/>
    <p:sldId id="276" r:id="rId16"/>
    <p:sldId id="291" r:id="rId17"/>
    <p:sldId id="277" r:id="rId18"/>
    <p:sldId id="278" r:id="rId19"/>
    <p:sldId id="279" r:id="rId20"/>
    <p:sldId id="292" r:id="rId21"/>
    <p:sldId id="293" r:id="rId22"/>
    <p:sldId id="280" r:id="rId23"/>
    <p:sldId id="294" r:id="rId24"/>
    <p:sldId id="283" r:id="rId25"/>
    <p:sldId id="285" r:id="rId26"/>
    <p:sldId id="295" r:id="rId27"/>
    <p:sldId id="286" r:id="rId28"/>
    <p:sldId id="28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Objects="1" showGuide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9E5E-CEB5-4221-826E-06DAACCA3C31}" type="datetimeFigureOut">
              <a:rPr lang="en-AU" smtClean="0"/>
              <a:pPr/>
              <a:t>17/2/20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DDEE-1475-45C7-8AC6-051D0D26CB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94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B22AB-5C76-4AA0-9E0B-3BD306F2DD1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3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EA2FA-52F8-4FDF-954F-217A7B6483C6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9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399D1-D79A-4F62-AD8C-9BA6CED5867D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55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2E22E-2DC1-4753-9FFD-DBE3C19A1862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9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D4357-C399-47FA-9551-C6DBB2D61FC4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85ED5-889E-40E5-BEB5-A09B93744582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DCC3B-1700-4117-B0AD-8251CD62DF0B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3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DADF9-B896-4FEB-8668-47F97AA2C6D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8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809F3-6557-419D-896C-7A808E2BED46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B2819-F3A2-4EFC-AF8E-86C985D34ED6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6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78886-C755-46AD-83F7-6EF3863B2F0F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F0091-32CD-4A87-9DDD-470AA068EAF4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4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13581-1388-4D19-A646-6610340F3A96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9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91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7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4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56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15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3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7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1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AU" dirty="0"/>
              <a:t>WHO ARE ENTREPRENEURS?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Prominent Australian entrepreneurs include:</a:t>
            </a:r>
          </a:p>
          <a:p>
            <a:pPr lvl="1"/>
            <a:r>
              <a:rPr lang="en-AU" sz="2400" dirty="0"/>
              <a:t>Janine Allis (Boost Juice)</a:t>
            </a:r>
          </a:p>
          <a:p>
            <a:pPr lvl="1"/>
            <a:r>
              <a:rPr lang="en-AU" sz="2400" dirty="0"/>
              <a:t>George and Peter </a:t>
            </a:r>
            <a:r>
              <a:rPr lang="en-AU" sz="2400" dirty="0" err="1"/>
              <a:t>Dryen</a:t>
            </a:r>
            <a:r>
              <a:rPr lang="en-AU" sz="2400" dirty="0"/>
              <a:t> (</a:t>
            </a:r>
            <a:r>
              <a:rPr lang="en-AU" sz="2400" dirty="0" err="1"/>
              <a:t>Dryen</a:t>
            </a:r>
            <a:r>
              <a:rPr lang="en-AU" sz="2400" dirty="0"/>
              <a:t> Australia),</a:t>
            </a:r>
          </a:p>
          <a:p>
            <a:pPr lvl="1"/>
            <a:r>
              <a:rPr lang="en-AU" sz="2400" dirty="0"/>
              <a:t>Gerry Harvey (Harvey Norman)</a:t>
            </a:r>
          </a:p>
          <a:p>
            <a:pPr lvl="1"/>
            <a:endParaRPr lang="en-AU" sz="2400" dirty="0"/>
          </a:p>
          <a:p>
            <a:r>
              <a:rPr lang="en-AU" sz="2400" dirty="0"/>
              <a:t>Some famous international entrepreneurs include:</a:t>
            </a:r>
          </a:p>
          <a:p>
            <a:pPr lvl="1"/>
            <a:r>
              <a:rPr lang="en-AU" sz="2400" dirty="0"/>
              <a:t>Henry Ford (Ford Motor Company)</a:t>
            </a:r>
          </a:p>
          <a:p>
            <a:pPr lvl="1"/>
            <a:r>
              <a:rPr lang="en-AU" sz="2400" dirty="0"/>
              <a:t>Bill Gates (Microsoft)</a:t>
            </a:r>
          </a:p>
          <a:p>
            <a:pPr lvl="1"/>
            <a:r>
              <a:rPr lang="en-AU" sz="2400" dirty="0"/>
              <a:t>Sergey </a:t>
            </a:r>
            <a:r>
              <a:rPr lang="en-AU" sz="2400" dirty="0" err="1"/>
              <a:t>Brin</a:t>
            </a:r>
            <a:r>
              <a:rPr lang="en-AU" sz="2400" dirty="0"/>
              <a:t> and Larry Page (Google)</a:t>
            </a:r>
          </a:p>
        </p:txBody>
      </p:sp>
    </p:spTree>
    <p:extLst>
      <p:ext uri="{BB962C8B-B14F-4D97-AF65-F5344CB8AC3E}">
        <p14:creationId xmlns:p14="http://schemas.microsoft.com/office/powerpoint/2010/main" val="123870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Traits of entrepreneurs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0793" y="1000870"/>
            <a:ext cx="8001000" cy="45768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Autonomy 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Perseverance in the face of struggles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Desire for power and influence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High energy 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Need to achieve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Self-confidence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Tolerance of ambiguity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8864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Personal characteristics of entrepreneurs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8" y="1855289"/>
            <a:ext cx="10113623" cy="27978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55639" y="188640"/>
            <a:ext cx="7772400" cy="14161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Social entrepreneurship:</a:t>
            </a:r>
            <a:br>
              <a:rPr lang="en-US" sz="3200" dirty="0"/>
            </a:br>
            <a:r>
              <a:rPr lang="en-US" sz="3200" dirty="0"/>
              <a:t>An innovative approach to small business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1988840"/>
            <a:ext cx="7772400" cy="3952875"/>
          </a:xfrm>
        </p:spPr>
        <p:txBody>
          <a:bodyPr/>
          <a:lstStyle/>
          <a:p>
            <a:pPr eaLnBrk="1" hangingPunct="1"/>
            <a:r>
              <a:rPr lang="en-US" sz="2400" dirty="0"/>
              <a:t>Focus: solving social ills take priority</a:t>
            </a:r>
          </a:p>
          <a:p>
            <a:pPr lvl="1"/>
            <a:r>
              <a:rPr lang="en-US" sz="2400" dirty="0"/>
              <a:t>Muhammad Yunus and Grameen bank</a:t>
            </a:r>
          </a:p>
          <a:p>
            <a:pPr lvl="1"/>
            <a:endParaRPr lang="en-US" sz="2400" dirty="0"/>
          </a:p>
          <a:p>
            <a:pPr eaLnBrk="1" hangingPunct="1"/>
            <a:r>
              <a:rPr lang="en-US" sz="2400" dirty="0"/>
              <a:t>Combines creativity, business smarts, passion and hard work to change the world for the better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 a new concept but becoming more prominent around the world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881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Social entrepreneurship: </a:t>
            </a:r>
            <a:br>
              <a:rPr lang="en-US" sz="3200" dirty="0"/>
            </a:br>
            <a:r>
              <a:rPr lang="en-US" sz="3200" dirty="0"/>
              <a:t>An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sz="2400" b="1" dirty="0"/>
              <a:t>David Green: Project Impact 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lvl="1"/>
            <a:r>
              <a:rPr lang="en-US" sz="2400" dirty="0"/>
              <a:t>Factory in India making inexpensive and no cost surgical cataract lenses for poor people in India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Now in other parts of the world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Includes hearing aids to product mix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Starting an entrepreneurial firm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359080" cy="4509939"/>
          </a:xfrm>
        </p:spPr>
        <p:txBody>
          <a:bodyPr/>
          <a:lstStyle/>
          <a:p>
            <a:pPr eaLnBrk="1" hangingPunct="1"/>
            <a:r>
              <a:rPr lang="en-AU" sz="2400" dirty="0"/>
              <a:t>Start with the new-business idea</a:t>
            </a:r>
          </a:p>
          <a:p>
            <a:pPr lvl="1" eaLnBrk="1" hangingPunct="1"/>
            <a:r>
              <a:rPr lang="en-AU" sz="2400" dirty="0"/>
              <a:t>Source of idea is in-depth understanding of industry/profession</a:t>
            </a:r>
          </a:p>
          <a:p>
            <a:pPr lvl="1" eaLnBrk="1" hangingPunct="1"/>
            <a:r>
              <a:rPr lang="en-AU" sz="2400" dirty="0"/>
              <a:t>Source of idea is market niche spotted</a:t>
            </a:r>
          </a:p>
          <a:p>
            <a:pPr lvl="1" eaLnBrk="1" hangingPunct="1"/>
            <a:endParaRPr lang="en-AU" sz="2400" dirty="0"/>
          </a:p>
          <a:p>
            <a:pPr eaLnBrk="1" hangingPunct="1"/>
            <a:r>
              <a:rPr lang="en-AU" sz="2400" dirty="0"/>
              <a:t>The business plan</a:t>
            </a:r>
          </a:p>
          <a:p>
            <a:pPr lvl="1" eaLnBrk="1" hangingPunct="1"/>
            <a:r>
              <a:rPr lang="en-AU" sz="2400" dirty="0"/>
              <a:t>A document for specifying the business details prepared by an entrepreneur in preparation for opening a new business.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>
            <a:noAutofit/>
          </a:bodyPr>
          <a:lstStyle/>
          <a:p>
            <a:r>
              <a:rPr lang="en-NZ" sz="3200" dirty="0"/>
              <a:t>Sources of entrepreneurial motivation and new business 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" y="1700808"/>
            <a:ext cx="10235560" cy="35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4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678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The business plan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001000" cy="4297363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/>
              <a:t>Is a document specifying the business details as preparation for opening a new business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It provides clear and detailed information on</a:t>
            </a:r>
          </a:p>
          <a:p>
            <a:pPr lvl="1"/>
            <a:r>
              <a:rPr lang="en-AU" sz="2400" dirty="0"/>
              <a:t>The vision</a:t>
            </a:r>
          </a:p>
          <a:p>
            <a:pPr lvl="1"/>
            <a:r>
              <a:rPr lang="en-AU" sz="2400" dirty="0"/>
              <a:t>Realistic financial projections</a:t>
            </a:r>
          </a:p>
          <a:p>
            <a:pPr lvl="1"/>
            <a:r>
              <a:rPr lang="en-AU" sz="2400" dirty="0"/>
              <a:t>The target market</a:t>
            </a:r>
          </a:p>
          <a:p>
            <a:pPr lvl="1"/>
            <a:r>
              <a:rPr lang="en-AU" sz="2400" dirty="0"/>
              <a:t>Industry and competitors</a:t>
            </a:r>
          </a:p>
          <a:p>
            <a:pPr lvl="1"/>
            <a:r>
              <a:rPr lang="en-AU" sz="2400" dirty="0"/>
              <a:t>The entrepreneurial management team</a:t>
            </a:r>
          </a:p>
          <a:p>
            <a:pPr lvl="1"/>
            <a:r>
              <a:rPr lang="en-AU" sz="2400" dirty="0"/>
              <a:t>Precise and concise </a:t>
            </a:r>
          </a:p>
          <a:p>
            <a:pPr lvl="1" eaLnBrk="1" hangingPunct="1">
              <a:buFontTx/>
              <a:buNone/>
            </a:pPr>
            <a:r>
              <a:rPr lang="en-AU" sz="2400" dirty="0"/>
              <a:t> </a:t>
            </a:r>
          </a:p>
          <a:p>
            <a:pPr eaLnBrk="1" hangingPunct="1"/>
            <a:endParaRPr lang="en-A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35"/>
            <a:ext cx="8229600" cy="884238"/>
          </a:xfrm>
        </p:spPr>
        <p:txBody>
          <a:bodyPr/>
          <a:lstStyle/>
          <a:p>
            <a:pPr eaLnBrk="1" hangingPunct="1"/>
            <a:r>
              <a:rPr lang="en-AU" sz="3500" dirty="0"/>
              <a:t>Choosing a legal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90673"/>
            <a:ext cx="8686800" cy="55187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dirty="0"/>
              <a:t>Need to choose appropriate legal structure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 eaLnBrk="1" hangingPunct="1"/>
            <a:r>
              <a:rPr lang="en-AU" sz="2200" dirty="0"/>
              <a:t>Three legal forms:</a:t>
            </a:r>
          </a:p>
          <a:p>
            <a:pPr marL="457200" lvl="1" indent="0" eaLnBrk="1" hangingPunct="1">
              <a:buNone/>
            </a:pPr>
            <a:r>
              <a:rPr lang="en-AU" sz="2200" dirty="0"/>
              <a:t>1. Sole proprietorship (unincorporated)</a:t>
            </a:r>
          </a:p>
          <a:p>
            <a:pPr lvl="2" eaLnBrk="1" hangingPunct="1"/>
            <a:r>
              <a:rPr lang="en-AU" sz="2200" dirty="0"/>
              <a:t>Owned by individual for profit</a:t>
            </a:r>
          </a:p>
          <a:p>
            <a:pPr marL="457200" lvl="1" indent="0" eaLnBrk="1" hangingPunct="1">
              <a:buNone/>
            </a:pPr>
            <a:endParaRPr lang="en-AU" sz="2200" dirty="0"/>
          </a:p>
          <a:p>
            <a:pPr marL="457200" lvl="1" indent="0" eaLnBrk="1" hangingPunct="1">
              <a:buNone/>
            </a:pPr>
            <a:r>
              <a:rPr lang="en-AU" sz="2200" dirty="0"/>
              <a:t>2. Partnership (unincorporated)</a:t>
            </a:r>
          </a:p>
          <a:p>
            <a:pPr lvl="2" eaLnBrk="1" hangingPunct="1"/>
            <a:r>
              <a:rPr lang="en-AU" sz="2200" dirty="0"/>
              <a:t>Two or more people</a:t>
            </a:r>
          </a:p>
          <a:p>
            <a:pPr lvl="2" eaLnBrk="1" hangingPunct="1"/>
            <a:r>
              <a:rPr lang="en-AU" sz="2200" dirty="0"/>
              <a:t>But open to disagreements and unlimited liability</a:t>
            </a:r>
          </a:p>
          <a:p>
            <a:pPr lvl="2" eaLnBrk="1" hangingPunct="1"/>
            <a:endParaRPr lang="en-AU" sz="2200" dirty="0"/>
          </a:p>
          <a:p>
            <a:pPr marL="457200" lvl="1" indent="0" eaLnBrk="1" hangingPunct="1">
              <a:buNone/>
            </a:pPr>
            <a:r>
              <a:rPr lang="en-AU" sz="2200" dirty="0"/>
              <a:t>3. Company (a legal entity)</a:t>
            </a:r>
          </a:p>
          <a:p>
            <a:pPr lvl="2" eaLnBrk="1" hangingPunct="1"/>
            <a:r>
              <a:rPr lang="en-AU" sz="2200" dirty="0"/>
              <a:t>Exists apart from owners (limits liability)</a:t>
            </a:r>
          </a:p>
          <a:p>
            <a:pPr lvl="2" eaLnBrk="1" hangingPunct="1"/>
            <a:r>
              <a:rPr lang="en-AU" sz="2200" dirty="0"/>
              <a:t>But expensive and complex (paperwork)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Arranging financing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/>
              <a:t>Significant amount of money needed</a:t>
            </a:r>
          </a:p>
          <a:p>
            <a:pPr lvl="1"/>
            <a:r>
              <a:rPr lang="en-AU" sz="2400" dirty="0"/>
              <a:t>Investment is usually required to acquire labour, raw materials, building and equipment</a:t>
            </a:r>
          </a:p>
          <a:p>
            <a:pPr lvl="1"/>
            <a:endParaRPr lang="en-AU" sz="2400" dirty="0"/>
          </a:p>
          <a:p>
            <a:pPr eaLnBrk="1" hangingPunct="1"/>
            <a:r>
              <a:rPr lang="en-AU" sz="2400" dirty="0"/>
              <a:t>Two options: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AU" dirty="0"/>
              <a:t>Debt financing (loans)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AU" dirty="0"/>
              <a:t>Equity financing (share ownership)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 dirty="0"/>
              <a:t>Managing start-ups and new ventures</a:t>
            </a:r>
          </a:p>
          <a:p>
            <a:pPr algn="l" eaLnBrk="1" hangingPunct="1"/>
            <a:endParaRPr lang="en-AU" dirty="0">
              <a:latin typeface="GillSans Light" pitchFamily="1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 dirty="0"/>
              <a:t>Chapter</a:t>
            </a:r>
            <a:r>
              <a:rPr lang="en-AU" sz="4600" dirty="0"/>
              <a:t> </a:t>
            </a:r>
            <a:r>
              <a:rPr lang="en-AU" sz="4600" baseline="-25000" dirty="0"/>
              <a:t>6</a:t>
            </a:r>
            <a:endParaRPr lang="en-AU" sz="4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Arranging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Debt financing</a:t>
            </a:r>
          </a:p>
          <a:p>
            <a:pPr>
              <a:buFont typeface="Arial" pitchFamily="34" charset="0"/>
              <a:buChar char="•"/>
            </a:pPr>
            <a:r>
              <a:rPr lang="en-NZ" sz="2400" dirty="0"/>
              <a:t>Borrowing money that has to be repaid at a later date in order to start a business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Main sources: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Family and friends or credit cards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Banks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Use </a:t>
            </a:r>
            <a:r>
              <a:rPr lang="en-NZ" sz="2400" dirty="0">
                <a:solidFill>
                  <a:srgbClr val="00B050"/>
                </a:solidFill>
              </a:rPr>
              <a:t>Angels</a:t>
            </a:r>
            <a:r>
              <a:rPr lang="en-N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08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Arranging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72878"/>
            <a:ext cx="80010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Equity financing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/>
              <a:t>Refers to financing that consists of funds that are invested in exchange for ownership in a company</a:t>
            </a:r>
          </a:p>
          <a:p>
            <a:pPr lvl="1"/>
            <a:r>
              <a:rPr lang="en-NZ" sz="2400" dirty="0"/>
              <a:t>Venture capital firm</a:t>
            </a:r>
          </a:p>
          <a:p>
            <a:pPr lvl="1"/>
            <a:r>
              <a:rPr lang="en-NZ" sz="2400" dirty="0">
                <a:solidFill>
                  <a:srgbClr val="00B050"/>
                </a:solidFill>
              </a:rPr>
              <a:t>Crowdfunding</a:t>
            </a:r>
            <a:r>
              <a:rPr lang="en-NZ" sz="2400" dirty="0"/>
              <a:t> </a:t>
            </a:r>
          </a:p>
          <a:p>
            <a:pPr lvl="1"/>
            <a:endParaRPr lang="en-NZ" sz="2400" dirty="0"/>
          </a:p>
          <a:p>
            <a:pPr lvl="2"/>
            <a:r>
              <a:rPr lang="en-NZ" dirty="0"/>
              <a:t>Small amounts of money from a large number of investors</a:t>
            </a:r>
          </a:p>
          <a:p>
            <a:pPr lvl="1"/>
            <a:r>
              <a:rPr lang="en-NZ" sz="2400" dirty="0"/>
              <a:t>Use social media</a:t>
            </a:r>
          </a:p>
        </p:txBody>
      </p:sp>
    </p:spTree>
    <p:extLst>
      <p:ext uri="{BB962C8B-B14F-4D97-AF65-F5344CB8AC3E}">
        <p14:creationId xmlns:p14="http://schemas.microsoft.com/office/powerpoint/2010/main" val="234484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Becoming an entrepreneur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910"/>
            <a:ext cx="8229600" cy="476525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AU" sz="2400" dirty="0"/>
              <a:t>Different ways to become a business owner:</a:t>
            </a:r>
          </a:p>
          <a:p>
            <a:r>
              <a:rPr lang="en-AU" sz="2400" dirty="0"/>
              <a:t>Start a new business</a:t>
            </a:r>
          </a:p>
          <a:p>
            <a:endParaRPr lang="en-AU" sz="2400" dirty="0"/>
          </a:p>
          <a:p>
            <a:r>
              <a:rPr lang="en-AU" sz="2400" dirty="0"/>
              <a:t>Buy an existing business</a:t>
            </a:r>
          </a:p>
          <a:p>
            <a:endParaRPr lang="en-AU" sz="2400" dirty="0"/>
          </a:p>
          <a:p>
            <a:r>
              <a:rPr lang="en-AU" sz="2400" dirty="0"/>
              <a:t>Buy a franchise</a:t>
            </a:r>
          </a:p>
          <a:p>
            <a:pPr lvl="2" eaLnBrk="1" hangingPunct="1"/>
            <a:r>
              <a:rPr lang="en-AU" sz="2200" dirty="0"/>
              <a:t>Owner allows others to purchase the right to distribute the product or service (licensing)</a:t>
            </a:r>
          </a:p>
          <a:p>
            <a:pPr lvl="2" eaLnBrk="1" hangingPunct="1"/>
            <a:endParaRPr lang="en-AU" sz="22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AU" sz="2400" dirty="0"/>
              <a:t>Participate in a business incubator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AU" sz="24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AU" sz="2400" dirty="0"/>
              <a:t>Make use of Internet to start an online business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Starting an online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001000" cy="4297363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/>
              <a:t>Online businesses follow the usual steps required of a traditional business</a:t>
            </a:r>
          </a:p>
          <a:p>
            <a:pPr marL="0" indent="0">
              <a:buNone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Find a market niche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Create a professional website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Chose a domain name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Use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4006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Stages of growth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0318"/>
            <a:ext cx="8001000" cy="4297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sz="2400" dirty="0"/>
              <a:t>Entrepreneurial businesses go through distinct stages of growth:</a:t>
            </a:r>
          </a:p>
          <a:p>
            <a:pPr eaLnBrk="1" hangingPunct="1"/>
            <a:r>
              <a:rPr lang="en-AU" sz="2400" dirty="0"/>
              <a:t>Set-up and existence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Survival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Success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Take-off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Resource maturity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AU" sz="3200" dirty="0"/>
              <a:t>Managerial functions in entrepreneurial business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18246"/>
            <a:ext cx="7772400" cy="473509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Tends to be informal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Success often leads to need for more formal planning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Organising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 first two stages: informal structure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By stage three would need formal structure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Managerial functions in entrepreneurial business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3965"/>
            <a:ext cx="80010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Decision making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Can be </a:t>
            </a:r>
            <a:r>
              <a:rPr lang="en-AU" sz="2400" i="1" dirty="0"/>
              <a:t>simple</a:t>
            </a:r>
            <a:r>
              <a:rPr lang="en-AU" sz="2400" dirty="0"/>
              <a:t> or </a:t>
            </a:r>
            <a:r>
              <a:rPr lang="en-AU" sz="2400" i="1" dirty="0"/>
              <a:t>complex</a:t>
            </a:r>
          </a:p>
          <a:p>
            <a:pPr lvl="1">
              <a:lnSpc>
                <a:spcPct val="90000"/>
              </a:lnSpc>
            </a:pPr>
            <a:endParaRPr lang="en-AU" sz="2400" i="1" dirty="0"/>
          </a:p>
          <a:p>
            <a:pPr>
              <a:lnSpc>
                <a:spcPct val="90000"/>
              </a:lnSpc>
            </a:pPr>
            <a:r>
              <a:rPr lang="en-AU" sz="2400" dirty="0"/>
              <a:t>Leading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Entrepreneur creates vision and culture 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By success stage, the owner needs to be able to motivate employees</a:t>
            </a:r>
          </a:p>
          <a:p>
            <a:pPr lvl="1"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Controlling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Simple accounting giving way to more complex systems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6015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Intrapreneurship in a growing business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/>
              <a:t>The process of recognising the need for innovation and promoting it within an organisation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Organisations need to keep innovative spirit</a:t>
            </a:r>
          </a:p>
          <a:p>
            <a:pPr eaLnBrk="1" hangingPunct="1"/>
            <a:endParaRPr lang="en-AU" sz="2400" dirty="0"/>
          </a:p>
          <a:p>
            <a:pPr lvl="1"/>
            <a:r>
              <a:rPr lang="en-AU" sz="2400" dirty="0"/>
              <a:t>Google allows staff to spend 20% of their time on creative projects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Sustainability and the small or start-up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153400" cy="4725963"/>
          </a:xfrm>
        </p:spPr>
        <p:txBody>
          <a:bodyPr>
            <a:normAutofit/>
          </a:bodyPr>
          <a:lstStyle/>
          <a:p>
            <a:r>
              <a:rPr lang="en-AU" sz="2400" dirty="0"/>
              <a:t>Small to medium enterprise (</a:t>
            </a:r>
            <a:r>
              <a:rPr lang="en-AU" sz="2400" dirty="0">
                <a:solidFill>
                  <a:srgbClr val="00B050"/>
                </a:solidFill>
              </a:rPr>
              <a:t>SME</a:t>
            </a:r>
            <a:r>
              <a:rPr lang="en-AU" sz="2400" dirty="0"/>
              <a:t>) face day-to-day challenges</a:t>
            </a:r>
          </a:p>
          <a:p>
            <a:endParaRPr lang="en-AU" sz="2400" dirty="0"/>
          </a:p>
          <a:p>
            <a:pPr lvl="1"/>
            <a:r>
              <a:rPr lang="en-AU" sz="2400" dirty="0"/>
              <a:t>Sustainability usually placed on hold</a:t>
            </a:r>
          </a:p>
          <a:p>
            <a:pPr lvl="1"/>
            <a:endParaRPr lang="en-AU" sz="2400" dirty="0"/>
          </a:p>
          <a:p>
            <a:r>
              <a:rPr lang="en-AU" sz="2400" dirty="0"/>
              <a:t>Important to be proactive and think sustainability</a:t>
            </a:r>
          </a:p>
          <a:p>
            <a:endParaRPr lang="en-AU" sz="2400" dirty="0"/>
          </a:p>
          <a:p>
            <a:pPr lvl="1"/>
            <a:r>
              <a:rPr lang="en-AU" sz="2400" dirty="0"/>
              <a:t>Consider building long term win-win relationships with stakeholders</a:t>
            </a:r>
          </a:p>
          <a:p>
            <a:pPr lvl="1"/>
            <a:endParaRPr lang="en-AU" sz="2400" dirty="0"/>
          </a:p>
          <a:p>
            <a:pPr lvl="1"/>
            <a:r>
              <a:rPr lang="en-AU" sz="2400" dirty="0"/>
              <a:t>No business is too small for </a:t>
            </a:r>
            <a:r>
              <a:rPr lang="en-AU" sz="2400" dirty="0">
                <a:solidFill>
                  <a:srgbClr val="00B050"/>
                </a:solidFill>
              </a:rPr>
              <a:t>doing well </a:t>
            </a:r>
            <a:r>
              <a:rPr lang="en-AU" sz="2400" dirty="0"/>
              <a:t>by </a:t>
            </a:r>
            <a:r>
              <a:rPr lang="en-AU" sz="2400" dirty="0">
                <a:solidFill>
                  <a:srgbClr val="00B050"/>
                </a:solidFill>
              </a:rPr>
              <a:t>doing good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Entrepreneurship?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8001000" cy="2595736"/>
          </a:xfrm>
        </p:spPr>
        <p:txBody>
          <a:bodyPr/>
          <a:lstStyle/>
          <a:p>
            <a:r>
              <a:rPr lang="en-NZ" sz="2400" dirty="0"/>
              <a:t>Refers to the process of </a:t>
            </a:r>
            <a:r>
              <a:rPr lang="en-NZ" sz="2400" dirty="0">
                <a:solidFill>
                  <a:srgbClr val="00B050"/>
                </a:solidFill>
              </a:rPr>
              <a:t>initiating</a:t>
            </a:r>
            <a:r>
              <a:rPr lang="en-NZ" sz="2400" dirty="0"/>
              <a:t> business venture, organising the necessary resources, and assuming the associated risks and rewards</a:t>
            </a:r>
          </a:p>
          <a:p>
            <a:endParaRPr lang="en-NZ" sz="2400" dirty="0"/>
          </a:p>
          <a:p>
            <a:r>
              <a:rPr lang="en-NZ" sz="2400" dirty="0"/>
              <a:t>Needs the input of an entrepreneur</a:t>
            </a:r>
          </a:p>
        </p:txBody>
      </p:sp>
    </p:spTree>
    <p:extLst>
      <p:ext uri="{BB962C8B-B14F-4D97-AF65-F5344CB8AC3E}">
        <p14:creationId xmlns:p14="http://schemas.microsoft.com/office/powerpoint/2010/main" val="198057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An entrepreneur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84784"/>
            <a:ext cx="8001000" cy="4297363"/>
          </a:xfrm>
        </p:spPr>
        <p:txBody>
          <a:bodyPr/>
          <a:lstStyle/>
          <a:p>
            <a:r>
              <a:rPr lang="en-NZ" sz="2400" dirty="0"/>
              <a:t>A person who recognises a </a:t>
            </a:r>
            <a:r>
              <a:rPr lang="en-NZ" sz="2400" dirty="0">
                <a:solidFill>
                  <a:srgbClr val="00B050"/>
                </a:solidFill>
              </a:rPr>
              <a:t>viable</a:t>
            </a:r>
            <a:r>
              <a:rPr lang="en-NZ" sz="2400" dirty="0"/>
              <a:t> idea for a business product or service and carries it out</a:t>
            </a:r>
          </a:p>
          <a:p>
            <a:endParaRPr lang="en-NZ" sz="2400" dirty="0"/>
          </a:p>
          <a:p>
            <a:r>
              <a:rPr lang="en-NZ" sz="2400" dirty="0"/>
              <a:t>Needs to find resources to get started</a:t>
            </a:r>
          </a:p>
          <a:p>
            <a:endParaRPr lang="en-NZ" sz="2400" dirty="0"/>
          </a:p>
          <a:p>
            <a:r>
              <a:rPr lang="en-NZ" sz="2400" dirty="0"/>
              <a:t>Assumes risks </a:t>
            </a:r>
          </a:p>
          <a:p>
            <a:endParaRPr lang="en-NZ" sz="2400" dirty="0"/>
          </a:p>
          <a:p>
            <a:r>
              <a:rPr lang="en-NZ" sz="2400" dirty="0"/>
              <a:t>Reaps the rewards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78195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657" y="332656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Entrepreneurship </a:t>
            </a:r>
            <a:br>
              <a:rPr lang="en-AU" dirty="0"/>
            </a:br>
            <a:r>
              <a:rPr lang="en-AU" dirty="0"/>
              <a:t>as an option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7174" y="1412776"/>
            <a:ext cx="8779321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sz="2400" dirty="0"/>
              <a:t>Starting a business could be triggered by:</a:t>
            </a:r>
          </a:p>
          <a:p>
            <a:pPr marL="0" indent="0" eaLnBrk="1" hangingPunct="1">
              <a:buNone/>
            </a:pPr>
            <a:endParaRPr lang="en-AU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AU" sz="2200" dirty="0"/>
              <a:t>Organisational restructuring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/>
              <a:t>Downsizing forces employees to consider other options</a:t>
            </a:r>
          </a:p>
          <a:p>
            <a:pPr lvl="1">
              <a:buFont typeface="Arial" pitchFamily="34" charset="0"/>
              <a:buChar char="•"/>
            </a:pPr>
            <a:endParaRPr lang="en-AU" sz="2200" dirty="0"/>
          </a:p>
          <a:p>
            <a:pPr>
              <a:buFont typeface="Arial" pitchFamily="34" charset="0"/>
              <a:buChar char="•"/>
            </a:pPr>
            <a:r>
              <a:rPr lang="en-AU" sz="2400" dirty="0"/>
              <a:t>Individual: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/>
              <a:t>View that running own business offers better use of time and skills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/>
              <a:t>Desire for more freedom and quality of life</a:t>
            </a:r>
          </a:p>
          <a:p>
            <a:pPr lvl="1">
              <a:buFont typeface="Arial" pitchFamily="34" charset="0"/>
              <a:buChar char="•"/>
            </a:pPr>
            <a:endParaRPr lang="en-AU" sz="2200" dirty="0"/>
          </a:p>
          <a:p>
            <a:pPr eaLnBrk="1" hangingPunct="1">
              <a:buFont typeface="Arial" pitchFamily="34" charset="0"/>
              <a:buChar char="•"/>
            </a:pPr>
            <a:r>
              <a:rPr lang="en-AU" sz="2400" dirty="0"/>
              <a:t>Advanced technology making small businesses more competitive</a:t>
            </a:r>
          </a:p>
          <a:p>
            <a:pPr eaLnBrk="1" hangingPunct="1">
              <a:buFontTx/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Five types of small business owners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833991"/>
            <a:ext cx="10225135" cy="35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AU" dirty="0"/>
              <a:t>ENTREPRENEURSHIP INTERNATIONALLY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2" y="1196752"/>
            <a:ext cx="7859215" cy="5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332656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Entrepreneurship and the business environment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92918" y="1556792"/>
            <a:ext cx="8471569" cy="4714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AU" sz="2400" dirty="0"/>
              <a:t>Economic changes</a:t>
            </a:r>
          </a:p>
          <a:p>
            <a:pPr lvl="1"/>
            <a:r>
              <a:rPr lang="en-AU" sz="2400" dirty="0"/>
              <a:t>Increasing change creates opportunities</a:t>
            </a:r>
          </a:p>
          <a:p>
            <a:pPr lvl="1"/>
            <a:endParaRPr lang="en-AU" sz="2400" dirty="0"/>
          </a:p>
          <a:p>
            <a:pPr eaLnBrk="1" hangingPunct="1"/>
            <a:r>
              <a:rPr lang="en-AU" sz="2400" dirty="0"/>
              <a:t>Increasing trend to </a:t>
            </a:r>
            <a:r>
              <a:rPr lang="en-AU" sz="2400" dirty="0">
                <a:solidFill>
                  <a:srgbClr val="00B050"/>
                </a:solidFill>
              </a:rPr>
              <a:t>outsource</a:t>
            </a:r>
            <a:r>
              <a:rPr lang="en-AU" sz="2400" dirty="0"/>
              <a:t> work to companies that can offer lower costs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Globalisation and increased competition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Technology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New opportunities and marker niches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Impact of entrepreneurial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01000" cy="4297363"/>
          </a:xfrm>
        </p:spPr>
        <p:txBody>
          <a:bodyPr/>
          <a:lstStyle/>
          <a:p>
            <a:r>
              <a:rPr lang="en-NZ" sz="2400" dirty="0"/>
              <a:t>Job creation</a:t>
            </a:r>
          </a:p>
          <a:p>
            <a:pPr lvl="1"/>
            <a:r>
              <a:rPr lang="en-NZ" sz="2400" dirty="0"/>
              <a:t>Small businesses </a:t>
            </a:r>
          </a:p>
          <a:p>
            <a:pPr lvl="1"/>
            <a:endParaRPr lang="en-NZ" sz="2400" dirty="0"/>
          </a:p>
          <a:p>
            <a:r>
              <a:rPr lang="en-NZ" sz="2400" dirty="0"/>
              <a:t>Contribute to organisational innovation</a:t>
            </a:r>
          </a:p>
          <a:p>
            <a:pPr lvl="1"/>
            <a:r>
              <a:rPr lang="en-NZ" sz="2400" dirty="0"/>
              <a:t>Products/services or processes</a:t>
            </a:r>
          </a:p>
          <a:p>
            <a:pPr lvl="1"/>
            <a:endParaRPr lang="en-NZ" sz="2400" dirty="0"/>
          </a:p>
          <a:p>
            <a:r>
              <a:rPr lang="en-NZ" sz="2400" dirty="0"/>
              <a:t>Opportunity to take advantage of diversity</a:t>
            </a:r>
          </a:p>
          <a:p>
            <a:pPr lvl="1"/>
            <a:r>
              <a:rPr lang="en-NZ" sz="2400" dirty="0"/>
              <a:t>Women and minority groups given more opportunity for employment</a:t>
            </a:r>
          </a:p>
        </p:txBody>
      </p:sp>
    </p:spTree>
    <p:extLst>
      <p:ext uri="{BB962C8B-B14F-4D97-AF65-F5344CB8AC3E}">
        <p14:creationId xmlns:p14="http://schemas.microsoft.com/office/powerpoint/2010/main" val="1459053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Chapter 6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Entrepreneurship as an option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Entrepreneurship and the business environment&amp;quot;&quot;/&gt;&lt;property id=&quot;20307&quot; value=&quot;264&quot;/&gt;&lt;/object&gt;&lt;object type=&quot;3&quot; unique_id=&quot;10015&quot;&gt;&lt;property id=&quot;20148&quot; value=&quot;5&quot;/&gt;&lt;property id=&quot;20300&quot; value=&quot;Slide 9 - &amp;quot;Traits of entrepreneurs&amp;quot;&quot;/&gt;&lt;property id=&quot;20307&quot; value=&quot;270&quot;/&gt;&lt;/object&gt;&lt;object type=&quot;3&quot; unique_id=&quot;10016&quot;&gt;&lt;property id=&quot;20148&quot; value=&quot;5&quot;/&gt;&lt;property id=&quot;20300&quot; value=&quot;Slide 10 - &amp;quot;Personal characteristics of entrepreneurs&amp;quot;&quot;/&gt;&lt;property id=&quot;20307&quot; value=&quot;271&quot;/&gt;&lt;/object&gt;&lt;object type=&quot;3&quot; unique_id=&quot;10019&quot;&gt;&lt;property id=&quot;20148&quot; value=&quot;5&quot;/&gt;&lt;property id=&quot;20300&quot; value=&quot;Slide 11 - &amp;quot;Social entrepreneurship: An innovative approach to small business&amp;quot;&quot;/&gt;&lt;property id=&quot;20307&quot; value=&quot;274&quot;/&gt;&lt;/object&gt;&lt;object type=&quot;3&quot; unique_id=&quot;10020&quot;&gt;&lt;property id=&quot;20148&quot; value=&quot;5&quot;/&gt;&lt;property id=&quot;20300&quot; value=&quot;Slide 12 - &amp;quot;Social entrepreneurship: An example&amp;quot;&quot;/&gt;&lt;property id=&quot;20307&quot; value=&quot;275&quot;/&gt;&lt;/object&gt;&lt;object type=&quot;3&quot; unique_id=&quot;10021&quot;&gt;&lt;property id=&quot;20148&quot; value=&quot;5&quot;/&gt;&lt;property id=&quot;20300&quot; value=&quot;Slide 13 - &amp;quot;Starting an entrepreneurial firm&amp;quot;&quot;/&gt;&lt;property id=&quot;20307&quot; value=&quot;276&quot;/&gt;&lt;/object&gt;&lt;object type=&quot;3&quot; unique_id=&quot;10022&quot;&gt;&lt;property id=&quot;20148&quot; value=&quot;5&quot;/&gt;&lt;property id=&quot;20300&quot; value=&quot;Slide 15 - &amp;quot;The business plan&amp;quot;&quot;/&gt;&lt;property id=&quot;20307&quot; value=&quot;277&quot;/&gt;&lt;/object&gt;&lt;object type=&quot;3&quot; unique_id=&quot;10023&quot;&gt;&lt;property id=&quot;20148&quot; value=&quot;5&quot;/&gt;&lt;property id=&quot;20300&quot; value=&quot;Slide 16 - &amp;quot;Choosing a legal structure&amp;quot;&quot;/&gt;&lt;property id=&quot;20307&quot; value=&quot;278&quot;/&gt;&lt;/object&gt;&lt;object type=&quot;3&quot; unique_id=&quot;10024&quot;&gt;&lt;property id=&quot;20148&quot; value=&quot;5&quot;/&gt;&lt;property id=&quot;20300&quot; value=&quot;Slide 17 - &amp;quot;Arranging financing&amp;quot;&quot;/&gt;&lt;property id=&quot;20307&quot; value=&quot;279&quot;/&gt;&lt;/object&gt;&lt;object type=&quot;3&quot; unique_id=&quot;10025&quot;&gt;&lt;property id=&quot;20148&quot; value=&quot;5&quot;/&gt;&lt;property id=&quot;20300&quot; value=&quot;Slide 20 - &amp;quot;Becoming an entrepreneur&amp;quot;&quot;/&gt;&lt;property id=&quot;20307&quot; value=&quot;280&quot;/&gt;&lt;/object&gt;&lt;object type=&quot;3&quot; unique_id=&quot;10028&quot;&gt;&lt;property id=&quot;20148&quot; value=&quot;5&quot;/&gt;&lt;property id=&quot;20300&quot; value=&quot;Slide 22 - &amp;quot;Stages of growth&amp;quot;&quot;/&gt;&lt;property id=&quot;20307&quot; value=&quot;283&quot;/&gt;&lt;/object&gt;&lt;object type=&quot;3&quot; unique_id=&quot;10030&quot;&gt;&lt;property id=&quot;20148&quot; value=&quot;5&quot;/&gt;&lt;property id=&quot;20300&quot; value=&quot;Slide 23 - &amp;quot;Managerial functions in entrepreneurial business &amp;quot;&quot;/&gt;&lt;property id=&quot;20307&quot; value=&quot;285&quot;/&gt;&lt;/object&gt;&lt;object type=&quot;3&quot; unique_id=&quot;10031&quot;&gt;&lt;property id=&quot;20148&quot; value=&quot;5&quot;/&gt;&lt;property id=&quot;20300&quot; value=&quot;Slide 25 - &amp;quot;Intrapreneurship in a growing business&amp;quot;&quot;/&gt;&lt;property id=&quot;20307&quot; value=&quot;286&quot;/&gt;&lt;/object&gt;&lt;object type=&quot;3&quot; unique_id=&quot;10032&quot;&gt;&lt;property id=&quot;20148&quot; value=&quot;5&quot;/&gt;&lt;property id=&quot;20300&quot; value=&quot;Slide 26 - &amp;quot;Sustainability and the small or start-up organisation&amp;quot;&quot;/&gt;&lt;property id=&quot;20307&quot; value=&quot;287&quot;/&gt;&lt;/object&gt;&lt;object type=&quot;3&quot; unique_id=&quot;10185&quot;&gt;&lt;property id=&quot;20148&quot; value=&quot;5&quot;/&gt;&lt;property id=&quot;20300&quot; value=&quot;Slide 3 - &amp;quot;Entrepreneurship &amp;quot;&quot;/&gt;&lt;property id=&quot;20307&quot; value=&quot;288&quot;/&gt;&lt;/object&gt;&lt;object type=&quot;3&quot; unique_id=&quot;10186&quot;&gt;&lt;property id=&quot;20148&quot; value=&quot;5&quot;/&gt;&lt;property id=&quot;20300&quot; value=&quot;Slide 6 - &amp;quot;Five types of small business owners&amp;quot;&quot;/&gt;&lt;property id=&quot;20307&quot; value=&quot;289&quot;/&gt;&lt;/object&gt;&lt;object type=&quot;3&quot; unique_id=&quot;10313&quot;&gt;&lt;property id=&quot;20148&quot; value=&quot;5&quot;/&gt;&lt;property id=&quot;20300&quot; value=&quot;Slide 8 - &amp;quot;Impact of entrepreneurial organisations&amp;quot;&quot;/&gt;&lt;property id=&quot;20307&quot; value=&quot;290&quot;/&gt;&lt;/object&gt;&lt;object type=&quot;3&quot; unique_id=&quot;10771&quot;&gt;&lt;property id=&quot;20148&quot; value=&quot;5&quot;/&gt;&lt;property id=&quot;20300&quot; value=&quot;Slide 4 - &amp;quot;An entrepreneur &amp;quot;&quot;/&gt;&lt;property id=&quot;20307&quot; value=&quot;296&quot;/&gt;&lt;/object&gt;&lt;object type=&quot;3&quot; unique_id=&quot;10772&quot;&gt;&lt;property id=&quot;20148&quot; value=&quot;5&quot;/&gt;&lt;property id=&quot;20300&quot; value=&quot;Slide 14 - &amp;quot;Sources of entrepreneurial motivation and new business ideas&amp;quot;&quot;/&gt;&lt;property id=&quot;20307&quot; value=&quot;291&quot;/&gt;&lt;/object&gt;&lt;object type=&quot;3&quot; unique_id=&quot;10773&quot;&gt;&lt;property id=&quot;20148&quot; value=&quot;5&quot;/&gt;&lt;property id=&quot;20300&quot; value=&quot;Slide 18 - &amp;quot;Arranging financing (contd.)&amp;quot;&quot;/&gt;&lt;property id=&quot;20307&quot; value=&quot;292&quot;/&gt;&lt;/object&gt;&lt;object type=&quot;3&quot; unique_id=&quot;10774&quot;&gt;&lt;property id=&quot;20148&quot; value=&quot;5&quot;/&gt;&lt;property id=&quot;20300&quot; value=&quot;Slide 19 - &amp;quot;Arranging financing (contd.)&amp;quot;&quot;/&gt;&lt;property id=&quot;20307&quot; value=&quot;293&quot;/&gt;&lt;/object&gt;&lt;object type=&quot;3&quot; unique_id=&quot;10775&quot;&gt;&lt;property id=&quot;20148&quot; value=&quot;5&quot;/&gt;&lt;property id=&quot;20300&quot; value=&quot;Slide 21 - &amp;quot;Starting an online business&amp;quot;&quot;/&gt;&lt;property id=&quot;20307&quot; value=&quot;294&quot;/&gt;&lt;/object&gt;&lt;object type=&quot;3&quot; unique_id=&quot;10776&quot;&gt;&lt;property id=&quot;20148&quot; value=&quot;5&quot;/&gt;&lt;property id=&quot;20300&quot; value=&quot;Slide 24 - &amp;quot;Managerial functions in entrepreneurial business  (contd.)&amp;quot;&quot;/&gt;&lt;property id=&quot;20307&quot; value=&quot;295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781</TotalTime>
  <Words>915</Words>
  <Application>Microsoft Macintosh PowerPoint</Application>
  <PresentationFormat>On-screen Show (4:3)</PresentationFormat>
  <Paragraphs>224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GillSans Light</vt:lpstr>
      <vt:lpstr>PPT_Samson Man_88412</vt:lpstr>
      <vt:lpstr>PowerPoint Presentation</vt:lpstr>
      <vt:lpstr>PowerPoint Presentation</vt:lpstr>
      <vt:lpstr>WHAT IS Entrepreneurship? </vt:lpstr>
      <vt:lpstr>An entrepreneur </vt:lpstr>
      <vt:lpstr>Entrepreneurship  as an option</vt:lpstr>
      <vt:lpstr>Five types of small business owners</vt:lpstr>
      <vt:lpstr>ENTREPRENEURSHIP INTERNATIONALLY</vt:lpstr>
      <vt:lpstr>Entrepreneurship and the business environment</vt:lpstr>
      <vt:lpstr>Impact of entrepreneurial organisations</vt:lpstr>
      <vt:lpstr>WHO ARE ENTREPRENEURS?</vt:lpstr>
      <vt:lpstr>Traits of entrepreneurs</vt:lpstr>
      <vt:lpstr>Personal characteristics of entrepreneurs</vt:lpstr>
      <vt:lpstr>Social entrepreneurship: An innovative approach to small business</vt:lpstr>
      <vt:lpstr>Social entrepreneurship:  An example</vt:lpstr>
      <vt:lpstr>Starting an entrepreneurial firm</vt:lpstr>
      <vt:lpstr>Sources of entrepreneurial motivation and new business ideas</vt:lpstr>
      <vt:lpstr>The business plan</vt:lpstr>
      <vt:lpstr>Choosing a legal structure</vt:lpstr>
      <vt:lpstr>Arranging financing</vt:lpstr>
      <vt:lpstr>Arranging financing</vt:lpstr>
      <vt:lpstr>Arranging financing</vt:lpstr>
      <vt:lpstr>Becoming an entrepreneur</vt:lpstr>
      <vt:lpstr>Starting an online business</vt:lpstr>
      <vt:lpstr>Stages of growth</vt:lpstr>
      <vt:lpstr>Managerial functions in entrepreneurial business </vt:lpstr>
      <vt:lpstr>Managerial functions in entrepreneurial business</vt:lpstr>
      <vt:lpstr>Intrapreneurship in a growing business</vt:lpstr>
      <vt:lpstr>Sustainability and the small or start-up organisation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72</cp:revision>
  <dcterms:created xsi:type="dcterms:W3CDTF">2011-07-26T01:03:39Z</dcterms:created>
  <dcterms:modified xsi:type="dcterms:W3CDTF">2020-02-17T05:55:59Z</dcterms:modified>
</cp:coreProperties>
</file>