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handoutMasterIdLst>
    <p:handoutMasterId r:id="rId13"/>
  </p:handoutMasterIdLst>
  <p:sldIdLst>
    <p:sldId id="257" r:id="rId5"/>
    <p:sldId id="356" r:id="rId6"/>
    <p:sldId id="357" r:id="rId7"/>
    <p:sldId id="358" r:id="rId8"/>
    <p:sldId id="359" r:id="rId9"/>
    <p:sldId id="360" r:id="rId10"/>
    <p:sldId id="351" r:id="rId11"/>
  </p:sldIdLst>
  <p:sldSz cx="12188825"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75" autoAdjust="0"/>
    <p:restoredTop sz="94280" autoAdjust="0"/>
  </p:normalViewPr>
  <p:slideViewPr>
    <p:cSldViewPr>
      <p:cViewPr varScale="1">
        <p:scale>
          <a:sx n="69" d="100"/>
          <a:sy n="69" d="100"/>
        </p:scale>
        <p:origin x="798" y="72"/>
      </p:cViewPr>
      <p:guideLst>
        <p:guide pos="3839"/>
        <p:guide orient="horz" pos="2160"/>
      </p:guideLst>
    </p:cSldViewPr>
  </p:slideViewPr>
  <p:notesTextViewPr>
    <p:cViewPr>
      <p:scale>
        <a:sx n="1" d="1"/>
        <a:sy n="1" d="1"/>
      </p:scale>
      <p:origin x="0" y="0"/>
    </p:cViewPr>
  </p:notesTextViewPr>
  <p:sorterViewPr>
    <p:cViewPr varScale="1">
      <p:scale>
        <a:sx n="1" d="1"/>
        <a:sy n="1" d="1"/>
      </p:scale>
      <p:origin x="0" y="0"/>
    </p:cViewPr>
  </p:sorterViewPr>
  <p:notesViewPr>
    <p:cSldViewPr>
      <p:cViewPr varScale="1">
        <p:scale>
          <a:sx n="63" d="100"/>
          <a:sy n="63" d="100"/>
        </p:scale>
        <p:origin x="1986" y="108"/>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BA5A207F-0F91-42F2-96D0-049C6003623B}" type="datetimeFigureOut">
              <a:rPr lang="en-US"/>
              <a:t>12/9/2020</a:t>
            </a:fld>
            <a:endParaRPr/>
          </a:p>
        </p:txBody>
      </p:sp>
      <p:sp>
        <p:nvSpPr>
          <p:cNvPr id="4" name="Footer Placeholder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9C567D4A-04CB-4EDF-8FB1-342A02FC8EC5}" type="slidenum">
              <a:rPr/>
              <a:t>‹#›</a:t>
            </a:fld>
            <a:endParaRPr/>
          </a:p>
        </p:txBody>
      </p:sp>
    </p:spTree>
    <p:extLst>
      <p:ext uri="{BB962C8B-B14F-4D97-AF65-F5344CB8AC3E}">
        <p14:creationId xmlns:p14="http://schemas.microsoft.com/office/powerpoint/2010/main" val="1580125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48CC13F5-F2B1-464B-BE8F-27ABFBD2FBDE}" type="datetimeFigureOut">
              <a:rPr lang="en-US"/>
              <a:t>12/9/2020</a:t>
            </a:fld>
            <a:endParaRPr/>
          </a:p>
        </p:txBody>
      </p:sp>
      <p:sp>
        <p:nvSpPr>
          <p:cNvPr id="4" name="Slide Image Placeholder 3"/>
          <p:cNvSpPr>
            <a:spLocks noGrp="1" noRot="1" noChangeAspect="1"/>
          </p:cNvSpPr>
          <p:nvPr>
            <p:ph type="sldImg" idx="2"/>
          </p:nvPr>
        </p:nvSpPr>
        <p:spPr>
          <a:xfrm>
            <a:off x="80963" y="739775"/>
            <a:ext cx="6573837" cy="3700463"/>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2E61351F-DBB1-4664-ADA9-83BC7CB8848D}" type="slidenum">
              <a:rPr/>
              <a:t>‹#›</a:t>
            </a:fld>
            <a:endParaRPr/>
          </a:p>
        </p:txBody>
      </p:sp>
    </p:spTree>
    <p:extLst>
      <p:ext uri="{BB962C8B-B14F-4D97-AF65-F5344CB8AC3E}">
        <p14:creationId xmlns:p14="http://schemas.microsoft.com/office/powerpoint/2010/main" val="364236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93814" y="990600"/>
            <a:ext cx="8458200" cy="3200400"/>
          </a:xfrm>
        </p:spPr>
        <p:txBody>
          <a:bodyPr>
            <a:normAutofit/>
          </a:bodyPr>
          <a:lstStyle>
            <a:lvl1pPr>
              <a:defRPr sz="6000"/>
            </a:lvl1pPr>
          </a:lstStyle>
          <a:p>
            <a:r>
              <a:rPr lang="en-US"/>
              <a:t>Click to edit Master title style</a:t>
            </a:r>
            <a:endParaRPr/>
          </a:p>
        </p:txBody>
      </p:sp>
      <p:sp>
        <p:nvSpPr>
          <p:cNvPr id="3" name="Subtitle 2"/>
          <p:cNvSpPr>
            <a:spLocks noGrp="1"/>
          </p:cNvSpPr>
          <p:nvPr>
            <p:ph type="subTitle" idx="1"/>
          </p:nvPr>
        </p:nvSpPr>
        <p:spPr>
          <a:xfrm>
            <a:off x="1293813" y="4267200"/>
            <a:ext cx="8458200" cy="1371600"/>
          </a:xfrm>
        </p:spPr>
        <p:txBody>
          <a:bodyPr>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12/9/2020</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241353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1600200">
              <a:defRPr/>
            </a:lvl6pPr>
            <a:lvl7pPr marL="1874520">
              <a:defRPr/>
            </a:lvl7pPr>
            <a:lvl8pPr marL="2148840">
              <a:defRPr/>
            </a:lvl8pPr>
            <a:lvl9pPr marL="2423160">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12/9/2020</a:t>
            </a:fld>
            <a:endParaRPr lang="en-US"/>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2857575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52014" y="381000"/>
            <a:ext cx="1904998" cy="57912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93814" y="381000"/>
            <a:ext cx="8305800" cy="5791200"/>
          </a:xfrm>
        </p:spPr>
        <p:txBody>
          <a:bodyPr vert="eaVert"/>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12/9/2020</a:t>
            </a:fld>
            <a:endParaRPr lang="en-US"/>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2132264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12/9/2020</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159476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3813" y="2057400"/>
            <a:ext cx="8458201" cy="2666999"/>
          </a:xfrm>
        </p:spPr>
        <p:txBody>
          <a:bodyPr anchor="b">
            <a:normAutofit/>
          </a:bodyPr>
          <a:lstStyle>
            <a:lvl1pPr algn="l">
              <a:defRPr sz="4800" b="0" i="0" cap="none" baseline="0"/>
            </a:lvl1pPr>
          </a:lstStyle>
          <a:p>
            <a:r>
              <a:rPr lang="en-US"/>
              <a:t>Click to edit Master title style</a:t>
            </a:r>
            <a:endParaRPr/>
          </a:p>
        </p:txBody>
      </p:sp>
      <p:sp>
        <p:nvSpPr>
          <p:cNvPr id="3" name="Text Placeholder 2"/>
          <p:cNvSpPr>
            <a:spLocks noGrp="1"/>
          </p:cNvSpPr>
          <p:nvPr>
            <p:ph type="body" idx="1"/>
          </p:nvPr>
        </p:nvSpPr>
        <p:spPr>
          <a:xfrm>
            <a:off x="1293813" y="4876800"/>
            <a:ext cx="8458201" cy="1143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12/9/2020</a:t>
            </a:fld>
            <a:endParaRPr lang="en-US"/>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37862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93812" y="1676400"/>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02035" y="1676401"/>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lvl1pPr>
              <a:defRPr sz="1100"/>
            </a:lvl1pPr>
          </a:lstStyle>
          <a:p>
            <a:fld id="{3CD9712D-992A-4AB1-A5C2-575F75921AA2}" type="datetimeFigureOut">
              <a:rPr lang="en-US" smtClean="0"/>
              <a:pPr/>
              <a:t>12/9/2020</a:t>
            </a:fld>
            <a:endParaRPr lang="en-US" dirty="0"/>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10746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93813" y="1676399"/>
            <a:ext cx="4701142"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3813" y="2516457"/>
            <a:ext cx="4701142"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191754" y="1676399"/>
            <a:ext cx="4703259"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1754" y="2516457"/>
            <a:ext cx="4703259"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lvl1pPr>
              <a:defRPr sz="1100"/>
            </a:lvl1pPr>
          </a:lstStyle>
          <a:p>
            <a:fld id="{3CD9712D-992A-4AB1-A5C2-575F75921AA2}" type="datetimeFigureOut">
              <a:rPr lang="en-US" smtClean="0"/>
              <a:pPr/>
              <a:t>12/9/2020</a:t>
            </a:fld>
            <a:endParaRPr lang="en-US" dirty="0"/>
          </a:p>
        </p:txBody>
      </p:sp>
      <p:sp>
        <p:nvSpPr>
          <p:cNvPr id="8" name="Footer Placeholder 7"/>
          <p:cNvSpPr>
            <a:spLocks noGrp="1"/>
          </p:cNvSpPr>
          <p:nvPr>
            <p:ph type="ftr" sz="quarter" idx="11"/>
          </p:nvPr>
        </p:nvSpPr>
        <p:spPr/>
        <p:txBody>
          <a:bodyPr/>
          <a:lstStyle>
            <a:lvl1pPr>
              <a:defRPr sz="1100"/>
            </a:lvl1pPr>
          </a:lstStyle>
          <a:p>
            <a:endParaRPr lang="en-US"/>
          </a:p>
        </p:txBody>
      </p:sp>
      <p:sp>
        <p:nvSpPr>
          <p:cNvPr id="9" name="Slide Number Placeholder 8"/>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168855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lvl1pPr>
              <a:defRPr sz="1100"/>
            </a:lvl1pPr>
          </a:lstStyle>
          <a:p>
            <a:fld id="{3CD9712D-992A-4AB1-A5C2-575F75921AA2}" type="datetimeFigureOut">
              <a:rPr lang="en-US" smtClean="0"/>
              <a:pPr/>
              <a:t>12/9/2020</a:t>
            </a:fld>
            <a:endParaRPr lang="en-US" dirty="0"/>
          </a:p>
        </p:txBody>
      </p:sp>
      <p:sp>
        <p:nvSpPr>
          <p:cNvPr id="4" name="Footer Placeholder 3"/>
          <p:cNvSpPr>
            <a:spLocks noGrp="1"/>
          </p:cNvSpPr>
          <p:nvPr>
            <p:ph type="ftr" sz="quarter" idx="11"/>
          </p:nvPr>
        </p:nvSpPr>
        <p:spPr/>
        <p:txBody>
          <a:bodyPr/>
          <a:lstStyle>
            <a:lvl1pPr>
              <a:defRPr sz="1100"/>
            </a:lvl1pPr>
          </a:lstStyle>
          <a:p>
            <a:endParaRPr lang="en-US"/>
          </a:p>
        </p:txBody>
      </p:sp>
      <p:sp>
        <p:nvSpPr>
          <p:cNvPr id="5" name="Slide Number Placeholder 4"/>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261595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z="1100"/>
            </a:lvl1pPr>
          </a:lstStyle>
          <a:p>
            <a:fld id="{3CD9712D-992A-4AB1-A5C2-575F75921AA2}" type="datetimeFigureOut">
              <a:rPr lang="en-US" smtClean="0"/>
              <a:pPr/>
              <a:t>12/9/2020</a:t>
            </a:fld>
            <a:endParaRPr lang="en-US" dirty="0"/>
          </a:p>
        </p:txBody>
      </p:sp>
      <p:sp>
        <p:nvSpPr>
          <p:cNvPr id="3" name="Footer Placeholder 2"/>
          <p:cNvSpPr>
            <a:spLocks noGrp="1"/>
          </p:cNvSpPr>
          <p:nvPr>
            <p:ph type="ftr" sz="quarter" idx="11"/>
          </p:nvPr>
        </p:nvSpPr>
        <p:spPr/>
        <p:txBody>
          <a:bodyPr/>
          <a:lstStyle>
            <a:lvl1pPr>
              <a:defRPr sz="1100"/>
            </a:lvl1pPr>
          </a:lstStyle>
          <a:p>
            <a:endParaRPr lang="en-US"/>
          </a:p>
        </p:txBody>
      </p:sp>
      <p:sp>
        <p:nvSpPr>
          <p:cNvPr id="4" name="Slide Number Placeholder 3"/>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743399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1" y="1676400"/>
            <a:ext cx="3810000" cy="2438400"/>
          </a:xfrm>
        </p:spPr>
        <p:txBody>
          <a:bodyPr anchor="b">
            <a:normAutofit/>
          </a:bodyPr>
          <a:lstStyle>
            <a:lvl1pPr algn="l">
              <a:defRPr sz="3200" b="0"/>
            </a:lvl1pPr>
          </a:lstStyle>
          <a:p>
            <a:r>
              <a:rPr lang="en-US"/>
              <a:t>Click to edit Master title style</a:t>
            </a:r>
            <a:endParaRPr dirty="0"/>
          </a:p>
        </p:txBody>
      </p:sp>
      <p:sp>
        <p:nvSpPr>
          <p:cNvPr id="3" name="Content Placeholder 2"/>
          <p:cNvSpPr>
            <a:spLocks noGrp="1"/>
          </p:cNvSpPr>
          <p:nvPr>
            <p:ph idx="1"/>
          </p:nvPr>
        </p:nvSpPr>
        <p:spPr>
          <a:xfrm>
            <a:off x="1293813" y="685800"/>
            <a:ext cx="61722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770811"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sz="1100"/>
            </a:lvl1pPr>
          </a:lstStyle>
          <a:p>
            <a:fld id="{3CD9712D-992A-4AB1-A5C2-575F75921AA2}" type="datetimeFigureOut">
              <a:rPr lang="en-US" smtClean="0"/>
              <a:pPr/>
              <a:t>12/9/2020</a:t>
            </a:fld>
            <a:endParaRPr lang="en-US"/>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828858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2" y="1676400"/>
            <a:ext cx="3810000" cy="2438400"/>
          </a:xfrm>
        </p:spPr>
        <p:txBody>
          <a:bodyPr anchor="b">
            <a:noAutofit/>
          </a:bodyPr>
          <a:lstStyle>
            <a:lvl1pPr algn="l">
              <a:defRPr sz="32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522412" y="0"/>
            <a:ext cx="5943601" cy="6858000"/>
          </a:xfrm>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7770812"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383949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836614" y="0"/>
            <a:ext cx="11352212" cy="6858000"/>
          </a:xfrm>
          <a:prstGeom prst="rect">
            <a:avLst/>
          </a:prstGeom>
          <a:gradFill>
            <a:gsLst>
              <a:gs pos="0">
                <a:schemeClr val="bg1">
                  <a:alpha val="60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1293813" y="381000"/>
            <a:ext cx="9601200" cy="1143000"/>
          </a:xfrm>
          <a:prstGeom prst="rect">
            <a:avLst/>
          </a:prstGeom>
        </p:spPr>
        <p:txBody>
          <a:bodyPr vert="horz" lIns="91440" tIns="45720" rIns="91440" bIns="45720" rtlCol="0" anchor="b">
            <a:normAutofit/>
          </a:bodyPr>
          <a:lstStyle/>
          <a:p>
            <a:r>
              <a:rPr lang="en-US"/>
              <a:t>Click to edit Master title style</a:t>
            </a:r>
            <a:endParaRPr dirty="0"/>
          </a:p>
        </p:txBody>
      </p:sp>
      <p:sp>
        <p:nvSpPr>
          <p:cNvPr id="3" name="Text Placeholder 2"/>
          <p:cNvSpPr>
            <a:spLocks noGrp="1"/>
          </p:cNvSpPr>
          <p:nvPr>
            <p:ph type="body" idx="1"/>
          </p:nvPr>
        </p:nvSpPr>
        <p:spPr>
          <a:xfrm>
            <a:off x="1293813" y="1676400"/>
            <a:ext cx="9601200" cy="44958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271781" y="6356351"/>
            <a:ext cx="2844059" cy="365125"/>
          </a:xfrm>
          <a:prstGeom prst="rect">
            <a:avLst/>
          </a:prstGeom>
        </p:spPr>
        <p:txBody>
          <a:bodyPr vert="horz" lIns="91440" tIns="45720" rIns="91440" bIns="45720" rtlCol="0" anchor="ctr"/>
          <a:lstStyle>
            <a:lvl1pPr algn="l">
              <a:defRPr sz="1100">
                <a:solidFill>
                  <a:schemeClr val="tx1">
                    <a:lumMod val="90000"/>
                    <a:lumOff val="10000"/>
                  </a:schemeClr>
                </a:solidFill>
              </a:defRPr>
            </a:lvl1pPr>
          </a:lstStyle>
          <a:p>
            <a:fld id="{3CD9712D-992A-4AB1-A5C2-575F75921AA2}" type="datetimeFigureOut">
              <a:rPr lang="en-US" smtClean="0"/>
              <a:pPr/>
              <a:t>12/9/2020</a:t>
            </a:fld>
            <a:endParaRPr lang="en-US" dirty="0"/>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100">
                <a:solidFill>
                  <a:schemeClr val="tx1">
                    <a:lumMod val="90000"/>
                    <a:lumOff val="10000"/>
                  </a:schemeClr>
                </a:solidFill>
              </a:defRPr>
            </a:lvl1pPr>
          </a:lstStyle>
          <a:p>
            <a:endParaRPr lang="en-US"/>
          </a:p>
        </p:txBody>
      </p:sp>
      <p:sp>
        <p:nvSpPr>
          <p:cNvPr id="6" name="Slide Number Placeholder 5"/>
          <p:cNvSpPr>
            <a:spLocks noGrp="1"/>
          </p:cNvSpPr>
          <p:nvPr>
            <p:ph type="sldNum" sz="quarter" idx="4"/>
          </p:nvPr>
        </p:nvSpPr>
        <p:spPr>
          <a:xfrm>
            <a:off x="8051225" y="6356351"/>
            <a:ext cx="2844059" cy="365125"/>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528721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8600" algn="l" defTabSz="914400" rtl="0" eaLnBrk="1" latinLnBrk="0" hangingPunct="1">
        <a:lnSpc>
          <a:spcPct val="90000"/>
        </a:lnSpc>
        <a:spcBef>
          <a:spcPts val="1600"/>
        </a:spcBef>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Chinese Diaspora in Modern World History</a:t>
            </a:r>
          </a:p>
        </p:txBody>
      </p:sp>
      <p:sp>
        <p:nvSpPr>
          <p:cNvPr id="3" name="Subtitle 2"/>
          <p:cNvSpPr>
            <a:spLocks noGrp="1"/>
          </p:cNvSpPr>
          <p:nvPr>
            <p:ph type="subTitle" idx="1"/>
          </p:nvPr>
        </p:nvSpPr>
        <p:spPr>
          <a:xfrm>
            <a:off x="1293812" y="4267200"/>
            <a:ext cx="10777263" cy="1394048"/>
          </a:xfrm>
        </p:spPr>
        <p:txBody>
          <a:bodyPr>
            <a:normAutofit/>
          </a:bodyPr>
          <a:lstStyle/>
          <a:p>
            <a:endParaRPr lang="en-AU" dirty="0"/>
          </a:p>
          <a:p>
            <a:r>
              <a:rPr lang="en-AU" sz="3200" dirty="0" smtClean="0"/>
              <a:t>4. Communities </a:t>
            </a:r>
            <a:r>
              <a:rPr lang="en-AU" sz="3200" dirty="0"/>
              <a:t>in the Age of Mass Migration:</a:t>
            </a:r>
          </a:p>
          <a:p>
            <a:r>
              <a:rPr lang="en-AU" sz="3200" dirty="0" smtClean="0"/>
              <a:t>                              Southeast </a:t>
            </a:r>
            <a:r>
              <a:rPr lang="en-AU" sz="3200" dirty="0"/>
              <a:t>Asia</a:t>
            </a:r>
          </a:p>
        </p:txBody>
      </p:sp>
    </p:spTree>
    <p:extLst>
      <p:ext uri="{BB962C8B-B14F-4D97-AF65-F5344CB8AC3E}">
        <p14:creationId xmlns:p14="http://schemas.microsoft.com/office/powerpoint/2010/main" val="3198176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a:t> </a:t>
            </a:r>
            <a:r>
              <a:rPr lang="en-AU" dirty="0" smtClean="0"/>
              <a:t>Peranakan and </a:t>
            </a:r>
            <a:r>
              <a:rPr lang="en-AU" dirty="0" err="1" smtClean="0"/>
              <a:t>Totok</a:t>
            </a:r>
            <a:endParaRPr lang="en-AU" dirty="0"/>
          </a:p>
        </p:txBody>
      </p:sp>
      <p:sp>
        <p:nvSpPr>
          <p:cNvPr id="3" name="Content Placeholder 2"/>
          <p:cNvSpPr>
            <a:spLocks noGrp="1"/>
          </p:cNvSpPr>
          <p:nvPr>
            <p:ph idx="1"/>
          </p:nvPr>
        </p:nvSpPr>
        <p:spPr/>
        <p:txBody>
          <a:bodyPr>
            <a:normAutofit fontScale="92500"/>
          </a:bodyPr>
          <a:lstStyle/>
          <a:p>
            <a:r>
              <a:rPr lang="en-AU" dirty="0" smtClean="0">
                <a:latin typeface="Calibri" panose="020F0502020204030204" pitchFamily="34" charset="0"/>
              </a:rPr>
              <a:t>There </a:t>
            </a:r>
            <a:r>
              <a:rPr lang="en-AU" dirty="0">
                <a:latin typeface="Calibri" panose="020F0502020204030204" pitchFamily="34" charset="0"/>
              </a:rPr>
              <a:t>are marked differences between </a:t>
            </a:r>
            <a:r>
              <a:rPr lang="en-AU" dirty="0" err="1">
                <a:latin typeface="Calibri" panose="020F0502020204030204" pitchFamily="34" charset="0"/>
              </a:rPr>
              <a:t>peranakan</a:t>
            </a:r>
            <a:r>
              <a:rPr lang="en-AU" dirty="0">
                <a:latin typeface="Calibri" panose="020F0502020204030204" pitchFamily="34" charset="0"/>
              </a:rPr>
              <a:t> (local-born Chinese, often with some Indonesian ancestry) </a:t>
            </a:r>
            <a:r>
              <a:rPr lang="en-AU" dirty="0" smtClean="0">
                <a:latin typeface="Calibri" panose="020F0502020204030204" pitchFamily="34" charset="0"/>
              </a:rPr>
              <a:t>and</a:t>
            </a:r>
          </a:p>
          <a:p>
            <a:r>
              <a:rPr lang="en-AU" dirty="0" smtClean="0">
                <a:latin typeface="Calibri" panose="020F0502020204030204" pitchFamily="34" charset="0"/>
              </a:rPr>
              <a:t> </a:t>
            </a:r>
            <a:r>
              <a:rPr lang="en-AU" dirty="0" err="1">
                <a:latin typeface="Calibri" panose="020F0502020204030204" pitchFamily="34" charset="0"/>
              </a:rPr>
              <a:t>totok</a:t>
            </a:r>
            <a:r>
              <a:rPr lang="en-AU" dirty="0">
                <a:latin typeface="Calibri" panose="020F0502020204030204" pitchFamily="34" charset="0"/>
              </a:rPr>
              <a:t> (full-blooded Chinese, usually born in China). </a:t>
            </a:r>
            <a:endParaRPr lang="en-AU" dirty="0" smtClean="0">
              <a:latin typeface="Calibri" panose="020F0502020204030204" pitchFamily="34" charset="0"/>
            </a:endParaRPr>
          </a:p>
          <a:p>
            <a:pPr marL="342900" indent="-342900"/>
            <a:r>
              <a:rPr lang="en-AU" dirty="0" smtClean="0">
                <a:latin typeface="Calibri" panose="020F0502020204030204" pitchFamily="34" charset="0"/>
              </a:rPr>
              <a:t>In </a:t>
            </a:r>
            <a:r>
              <a:rPr lang="en-AU" dirty="0">
                <a:latin typeface="Calibri" panose="020F0502020204030204" pitchFamily="34" charset="0"/>
              </a:rPr>
              <a:t>general, the </a:t>
            </a:r>
            <a:r>
              <a:rPr lang="en-AU" dirty="0" err="1">
                <a:latin typeface="Calibri" panose="020F0502020204030204" pitchFamily="34" charset="0"/>
              </a:rPr>
              <a:t>peranakan</a:t>
            </a:r>
            <a:r>
              <a:rPr lang="en-AU" dirty="0">
                <a:latin typeface="Calibri" panose="020F0502020204030204" pitchFamily="34" charset="0"/>
              </a:rPr>
              <a:t> community’s ties to their Chinese roots are more distant. Peranakan almost always speak Bahasa Indonesia as their first language and some have converted to Islam, although the majority are Christian, Confucian or Buddhist. Unlike the more strictly male-dominated </a:t>
            </a:r>
            <a:r>
              <a:rPr lang="en-AU" dirty="0" err="1">
                <a:latin typeface="Calibri" panose="020F0502020204030204" pitchFamily="34" charset="0"/>
              </a:rPr>
              <a:t>totok</a:t>
            </a:r>
            <a:r>
              <a:rPr lang="en-AU" dirty="0">
                <a:latin typeface="Calibri" panose="020F0502020204030204" pitchFamily="34" charset="0"/>
              </a:rPr>
              <a:t> Chinese, </a:t>
            </a:r>
            <a:r>
              <a:rPr lang="en-AU" dirty="0" err="1">
                <a:latin typeface="Calibri" panose="020F0502020204030204" pitchFamily="34" charset="0"/>
              </a:rPr>
              <a:t>peranakan</a:t>
            </a:r>
            <a:r>
              <a:rPr lang="en-AU" dirty="0">
                <a:latin typeface="Calibri" panose="020F0502020204030204" pitchFamily="34" charset="0"/>
              </a:rPr>
              <a:t> families recognize descent based on both female and male lines. </a:t>
            </a:r>
            <a:endParaRPr lang="en-AU" dirty="0" smtClean="0">
              <a:latin typeface="Calibri" panose="020F0502020204030204" pitchFamily="34" charset="0"/>
            </a:endParaRPr>
          </a:p>
          <a:p>
            <a:pPr marL="342900" indent="-342900"/>
            <a:r>
              <a:rPr lang="en-AU" dirty="0" smtClean="0">
                <a:latin typeface="Calibri" panose="020F0502020204030204" pitchFamily="34" charset="0"/>
              </a:rPr>
              <a:t>In </a:t>
            </a:r>
            <a:r>
              <a:rPr lang="en-AU" dirty="0">
                <a:latin typeface="Calibri" panose="020F0502020204030204" pitchFamily="34" charset="0"/>
              </a:rPr>
              <a:t>contrast, </a:t>
            </a:r>
            <a:r>
              <a:rPr lang="en-AU" dirty="0" err="1">
                <a:latin typeface="Calibri" panose="020F0502020204030204" pitchFamily="34" charset="0"/>
              </a:rPr>
              <a:t>totok</a:t>
            </a:r>
            <a:r>
              <a:rPr lang="en-AU" dirty="0">
                <a:latin typeface="Calibri" panose="020F0502020204030204" pitchFamily="34" charset="0"/>
              </a:rPr>
              <a:t> consider themselves as the ‘real’ Chinese, keeping Chinese culture and traditions alive through household shrines, celebrating Chinese festivals and providing private Chinese language instruction for their children.</a:t>
            </a:r>
          </a:p>
        </p:txBody>
      </p:sp>
    </p:spTree>
    <p:extLst>
      <p:ext uri="{BB962C8B-B14F-4D97-AF65-F5344CB8AC3E}">
        <p14:creationId xmlns:p14="http://schemas.microsoft.com/office/powerpoint/2010/main" val="78667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4052" y="332656"/>
            <a:ext cx="9601200" cy="1143000"/>
          </a:xfrm>
        </p:spPr>
        <p:txBody>
          <a:bodyPr/>
          <a:lstStyle/>
          <a:p>
            <a:r>
              <a:rPr lang="en-AU" dirty="0" err="1" smtClean="0"/>
              <a:t>Totok</a:t>
            </a:r>
            <a:r>
              <a:rPr lang="en-AU" dirty="0" smtClean="0"/>
              <a:t>? Peranakan?</a:t>
            </a:r>
            <a:endParaRPr lang="en-AU" dirty="0"/>
          </a:p>
        </p:txBody>
      </p:sp>
      <p:pic>
        <p:nvPicPr>
          <p:cNvPr id="2050" name="Picture 2" descr="Photo of early Peranakan family from Bandung Indonesia | Sejarah,  Indonesia, Beautiful"/>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90156" y="1916832"/>
            <a:ext cx="3292628"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9174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773932" y="908720"/>
            <a:ext cx="8208912" cy="5203002"/>
          </a:xfrm>
          <a:prstGeom prst="rect">
            <a:avLst/>
          </a:prstGeom>
        </p:spPr>
      </p:pic>
    </p:spTree>
    <p:extLst>
      <p:ext uri="{BB962C8B-B14F-4D97-AF65-F5344CB8AC3E}">
        <p14:creationId xmlns:p14="http://schemas.microsoft.com/office/powerpoint/2010/main" val="1874755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828" y="-459432"/>
            <a:ext cx="12431117" cy="1143000"/>
          </a:xfrm>
        </p:spPr>
        <p:txBody>
          <a:bodyPr/>
          <a:lstStyle/>
          <a:p>
            <a:r>
              <a:rPr lang="en-AU" dirty="0"/>
              <a:t>Bringing To Life: The Peranakan Story Pt. 1</a:t>
            </a:r>
          </a:p>
        </p:txBody>
      </p:sp>
      <p:pic>
        <p:nvPicPr>
          <p:cNvPr id="4" name="Bringing To Life_ The Peranakan Story Pt. 1_480p">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13892" y="698455"/>
            <a:ext cx="9217024" cy="6912768"/>
          </a:xfrm>
        </p:spPr>
      </p:pic>
    </p:spTree>
    <p:extLst>
      <p:ext uri="{BB962C8B-B14F-4D97-AF65-F5344CB8AC3E}">
        <p14:creationId xmlns:p14="http://schemas.microsoft.com/office/powerpoint/2010/main" val="1243396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828" y="-571500"/>
            <a:ext cx="12287099" cy="1143000"/>
          </a:xfrm>
        </p:spPr>
        <p:txBody>
          <a:bodyPr/>
          <a:lstStyle/>
          <a:p>
            <a:r>
              <a:rPr lang="en-AU" dirty="0"/>
              <a:t>Bringing To Life: The Peranakan Story Pt. </a:t>
            </a:r>
            <a:r>
              <a:rPr lang="en-AU" dirty="0" smtClean="0"/>
              <a:t>2</a:t>
            </a:r>
            <a:endParaRPr lang="en-AU" dirty="0"/>
          </a:p>
        </p:txBody>
      </p:sp>
      <p:pic>
        <p:nvPicPr>
          <p:cNvPr id="4" name="Bringing To Life_ The Perankan Story Pt. 2_480p">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125860" y="582902"/>
            <a:ext cx="8496944" cy="6372708"/>
          </a:xfrm>
        </p:spPr>
      </p:pic>
    </p:spTree>
    <p:extLst>
      <p:ext uri="{BB962C8B-B14F-4D97-AF65-F5344CB8AC3E}">
        <p14:creationId xmlns:p14="http://schemas.microsoft.com/office/powerpoint/2010/main" val="1485342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9835" y="116632"/>
            <a:ext cx="11278989" cy="4495800"/>
          </a:xfrm>
        </p:spPr>
        <p:txBody>
          <a:bodyPr>
            <a:normAutofit fontScale="25000" lnSpcReduction="20000"/>
          </a:bodyPr>
          <a:lstStyle/>
          <a:p>
            <a:pPr marL="0" indent="0">
              <a:buNone/>
            </a:pPr>
            <a:r>
              <a:rPr lang="en-AU" sz="7200" dirty="0" smtClean="0">
                <a:latin typeface="Calibri" panose="020F0502020204030204" pitchFamily="34" charset="0"/>
              </a:rPr>
              <a:t>Changing </a:t>
            </a:r>
            <a:r>
              <a:rPr lang="en-AU" sz="7200" dirty="0">
                <a:latin typeface="Calibri" panose="020F0502020204030204" pitchFamily="34" charset="0"/>
              </a:rPr>
              <a:t>Colonial Policies and Chinese Adaptation</a:t>
            </a:r>
          </a:p>
          <a:p>
            <a:r>
              <a:rPr lang="en-AU" sz="7200" dirty="0">
                <a:latin typeface="Calibri" panose="020F0502020204030204" pitchFamily="34" charset="0"/>
              </a:rPr>
              <a:t>The Dutch East </a:t>
            </a:r>
            <a:r>
              <a:rPr lang="en-AU" sz="7200" dirty="0" err="1" smtClean="0">
                <a:latin typeface="Calibri" panose="020F0502020204030204" pitchFamily="34" charset="0"/>
              </a:rPr>
              <a:t>Indies;The</a:t>
            </a:r>
            <a:r>
              <a:rPr lang="en-AU" sz="7200" dirty="0" smtClean="0">
                <a:latin typeface="Calibri" panose="020F0502020204030204" pitchFamily="34" charset="0"/>
              </a:rPr>
              <a:t> </a:t>
            </a:r>
            <a:r>
              <a:rPr lang="en-AU" sz="7200" dirty="0" err="1" smtClean="0">
                <a:latin typeface="Calibri" panose="020F0502020204030204" pitchFamily="34" charset="0"/>
              </a:rPr>
              <a:t>Philippines;Malaya;The</a:t>
            </a:r>
            <a:r>
              <a:rPr lang="en-AU" sz="7200" dirty="0" smtClean="0">
                <a:latin typeface="Calibri" panose="020F0502020204030204" pitchFamily="34" charset="0"/>
              </a:rPr>
              <a:t> </a:t>
            </a:r>
            <a:r>
              <a:rPr lang="en-AU" sz="7200" dirty="0">
                <a:latin typeface="Calibri" panose="020F0502020204030204" pitchFamily="34" charset="0"/>
              </a:rPr>
              <a:t>Kingdom of Siam</a:t>
            </a:r>
          </a:p>
          <a:p>
            <a:r>
              <a:rPr lang="en-AU" sz="7200" dirty="0">
                <a:solidFill>
                  <a:srgbClr val="FF0000"/>
                </a:solidFill>
                <a:latin typeface="Calibri" panose="020F0502020204030204" pitchFamily="34" charset="0"/>
              </a:rPr>
              <a:t>Affinity Groups and Cultural Templates</a:t>
            </a:r>
          </a:p>
          <a:p>
            <a:r>
              <a:rPr lang="en-AU" sz="7200" dirty="0" smtClean="0">
                <a:latin typeface="Calibri" panose="020F0502020204030204" pitchFamily="34" charset="0"/>
              </a:rPr>
              <a:t>Compatriotism; Stone </a:t>
            </a:r>
            <a:r>
              <a:rPr lang="en-AU" sz="7200" dirty="0">
                <a:latin typeface="Calibri" panose="020F0502020204030204" pitchFamily="34" charset="0"/>
              </a:rPr>
              <a:t>Inscription Commemorating the Establishment of the Temple of Heavenly Blessings (1850</a:t>
            </a:r>
            <a:r>
              <a:rPr lang="en-AU" sz="7200" dirty="0" smtClean="0">
                <a:latin typeface="Calibri" panose="020F0502020204030204" pitchFamily="34" charset="0"/>
              </a:rPr>
              <a:t>);</a:t>
            </a:r>
            <a:r>
              <a:rPr lang="en-AU" sz="7200" dirty="0" err="1" smtClean="0">
                <a:solidFill>
                  <a:srgbClr val="FF0000"/>
                </a:solidFill>
                <a:latin typeface="Calibri" panose="020F0502020204030204" pitchFamily="34" charset="0"/>
              </a:rPr>
              <a:t>Kinship;</a:t>
            </a:r>
            <a:r>
              <a:rPr lang="en-AU" sz="7200" dirty="0" err="1" smtClean="0">
                <a:latin typeface="Calibri" panose="020F0502020204030204" pitchFamily="34" charset="0"/>
              </a:rPr>
              <a:t>Corituality;Brotherhood</a:t>
            </a:r>
            <a:endParaRPr lang="en-AU" sz="7200" dirty="0">
              <a:latin typeface="Calibri" panose="020F0502020204030204" pitchFamily="34" charset="0"/>
            </a:endParaRPr>
          </a:p>
          <a:p>
            <a:r>
              <a:rPr lang="en-AU" sz="7200" dirty="0">
                <a:solidFill>
                  <a:srgbClr val="FF0000"/>
                </a:solidFill>
                <a:latin typeface="Calibri" panose="020F0502020204030204" pitchFamily="34" charset="0"/>
              </a:rPr>
              <a:t>Structural Changes in </a:t>
            </a:r>
            <a:r>
              <a:rPr lang="en-AU" sz="7200" dirty="0">
                <a:latin typeface="Calibri" panose="020F0502020204030204" pitchFamily="34" charset="0"/>
              </a:rPr>
              <a:t>Chinese Communities in the Age of Mass Migration</a:t>
            </a:r>
          </a:p>
          <a:p>
            <a:r>
              <a:rPr lang="en-AU" sz="7200" dirty="0">
                <a:latin typeface="Calibri" panose="020F0502020204030204" pitchFamily="34" charset="0"/>
              </a:rPr>
              <a:t>Relations among Compatriot Groups</a:t>
            </a:r>
          </a:p>
          <a:p>
            <a:r>
              <a:rPr lang="en-AU" sz="7200" dirty="0">
                <a:latin typeface="Calibri" panose="020F0502020204030204" pitchFamily="34" charset="0"/>
              </a:rPr>
              <a:t>Old Settlers and Newcomers: </a:t>
            </a:r>
            <a:r>
              <a:rPr lang="en-AU" sz="7200" dirty="0">
                <a:solidFill>
                  <a:srgbClr val="FF0000"/>
                </a:solidFill>
                <a:latin typeface="Calibri" panose="020F0502020204030204" pitchFamily="34" charset="0"/>
              </a:rPr>
              <a:t>Peranakans and Totoks</a:t>
            </a:r>
          </a:p>
          <a:p>
            <a:r>
              <a:rPr lang="en-AU" sz="7200" dirty="0">
                <a:latin typeface="Calibri" panose="020F0502020204030204" pitchFamily="34" charset="0"/>
              </a:rPr>
              <a:t>Epitaph for Mr. </a:t>
            </a:r>
            <a:r>
              <a:rPr lang="en-AU" sz="7200" dirty="0" err="1">
                <a:latin typeface="Calibri" panose="020F0502020204030204" pitchFamily="34" charset="0"/>
              </a:rPr>
              <a:t>Cheang</a:t>
            </a:r>
            <a:r>
              <a:rPr lang="en-AU" sz="7200" dirty="0">
                <a:latin typeface="Calibri" panose="020F0502020204030204" pitchFamily="34" charset="0"/>
              </a:rPr>
              <a:t> [Hong Lim] (Zhang </a:t>
            </a:r>
            <a:r>
              <a:rPr lang="en-AU" sz="7200" dirty="0" err="1">
                <a:latin typeface="Calibri" panose="020F0502020204030204" pitchFamily="34" charset="0"/>
              </a:rPr>
              <a:t>Fanglin</a:t>
            </a:r>
            <a:r>
              <a:rPr lang="en-AU" sz="7200" dirty="0">
                <a:latin typeface="Calibri" panose="020F0502020204030204" pitchFamily="34" charset="0"/>
              </a:rPr>
              <a:t>), who was awarded the Qing Imperial honorary ranks of Grand Master for Glorious Happiness and Expectant Salt Intendant (c. 1894)</a:t>
            </a:r>
          </a:p>
          <a:p>
            <a:r>
              <a:rPr lang="en-AU" sz="7200" dirty="0">
                <a:latin typeface="Calibri" panose="020F0502020204030204" pitchFamily="34" charset="0"/>
              </a:rPr>
              <a:t>Chinese Overseas Capitalism in the Late Colonial Period</a:t>
            </a:r>
          </a:p>
          <a:p>
            <a:r>
              <a:rPr lang="en-AU" sz="7200" dirty="0" err="1">
                <a:solidFill>
                  <a:srgbClr val="FF0000"/>
                </a:solidFill>
                <a:latin typeface="Calibri" panose="020F0502020204030204" pitchFamily="34" charset="0"/>
              </a:rPr>
              <a:t>Labor</a:t>
            </a:r>
            <a:r>
              <a:rPr lang="en-AU" sz="7200" dirty="0">
                <a:latin typeface="Calibri" panose="020F0502020204030204" pitchFamily="34" charset="0"/>
              </a:rPr>
              <a:t> in the Age of Mass Migration</a:t>
            </a:r>
          </a:p>
          <a:p>
            <a:r>
              <a:rPr lang="en-AU" sz="7200" dirty="0">
                <a:latin typeface="Calibri" panose="020F0502020204030204" pitchFamily="34" charset="0"/>
              </a:rPr>
              <a:t>Memorial from Qian </a:t>
            </a:r>
            <a:r>
              <a:rPr lang="en-AU" sz="7200" dirty="0" err="1">
                <a:latin typeface="Calibri" panose="020F0502020204030204" pitchFamily="34" charset="0"/>
              </a:rPr>
              <a:t>Xun</a:t>
            </a:r>
            <a:r>
              <a:rPr lang="en-AU" sz="7200" dirty="0">
                <a:latin typeface="Calibri" panose="020F0502020204030204" pitchFamily="34" charset="0"/>
              </a:rPr>
              <a:t>, Ambassador to the Netherlands, about the Overseas Chinese in</a:t>
            </a:r>
          </a:p>
          <a:p>
            <a:r>
              <a:rPr lang="en-AU" sz="7200" dirty="0">
                <a:latin typeface="Calibri" panose="020F0502020204030204" pitchFamily="34" charset="0"/>
              </a:rPr>
              <a:t>                               the Dutch East Indies (1908)</a:t>
            </a:r>
          </a:p>
          <a:p>
            <a:r>
              <a:rPr lang="en-AU" sz="7200" dirty="0">
                <a:latin typeface="Calibri" panose="020F0502020204030204" pitchFamily="34" charset="0"/>
              </a:rPr>
              <a:t>Treatment of </a:t>
            </a:r>
            <a:r>
              <a:rPr lang="en-AU" sz="7200" dirty="0">
                <a:solidFill>
                  <a:srgbClr val="FF0000"/>
                </a:solidFill>
                <a:latin typeface="Calibri" panose="020F0502020204030204" pitchFamily="34" charset="0"/>
              </a:rPr>
              <a:t>Indentured Workers </a:t>
            </a:r>
            <a:r>
              <a:rPr lang="en-AU" sz="7200" dirty="0">
                <a:latin typeface="Calibri" panose="020F0502020204030204" pitchFamily="34" charset="0"/>
              </a:rPr>
              <a:t>in British Malaya Under the </a:t>
            </a:r>
            <a:r>
              <a:rPr lang="en-AU" sz="7200" dirty="0" err="1">
                <a:latin typeface="Calibri" panose="020F0502020204030204" pitchFamily="34" charset="0"/>
              </a:rPr>
              <a:t>Rumah</a:t>
            </a:r>
            <a:r>
              <a:rPr lang="en-AU" sz="7200" dirty="0">
                <a:latin typeface="Calibri" panose="020F0502020204030204" pitchFamily="34" charset="0"/>
              </a:rPr>
              <a:t> </a:t>
            </a:r>
            <a:r>
              <a:rPr lang="en-AU" sz="7200" dirty="0" err="1">
                <a:latin typeface="Calibri" panose="020F0502020204030204" pitchFamily="34" charset="0"/>
              </a:rPr>
              <a:t>Kechil</a:t>
            </a:r>
            <a:r>
              <a:rPr lang="en-AU" sz="7200" dirty="0">
                <a:latin typeface="Calibri" panose="020F0502020204030204" pitchFamily="34" charset="0"/>
              </a:rPr>
              <a:t> System (1910)57</a:t>
            </a:r>
          </a:p>
          <a:p>
            <a:r>
              <a:rPr lang="en-AU" sz="7200" dirty="0">
                <a:latin typeface="Calibri" panose="020F0502020204030204" pitchFamily="34" charset="0"/>
              </a:rPr>
              <a:t>A Note on </a:t>
            </a:r>
            <a:r>
              <a:rPr lang="en-AU" sz="7200" dirty="0">
                <a:solidFill>
                  <a:srgbClr val="FF0000"/>
                </a:solidFill>
                <a:latin typeface="Calibri" panose="020F0502020204030204" pitchFamily="34" charset="0"/>
              </a:rPr>
              <a:t>Emigrant Chinese Culture</a:t>
            </a:r>
          </a:p>
          <a:p>
            <a:endParaRPr lang="en-AU" dirty="0"/>
          </a:p>
        </p:txBody>
      </p:sp>
    </p:spTree>
    <p:extLst>
      <p:ext uri="{BB962C8B-B14F-4D97-AF65-F5344CB8AC3E}">
        <p14:creationId xmlns:p14="http://schemas.microsoft.com/office/powerpoint/2010/main" val="35763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Serenity 16x9">
  <a:themeElements>
    <a:clrScheme name="Serenity_16x9">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a:defPPr>
      </a:lstStyle>
    </a:txDef>
  </a:objectDefaults>
  <a:extraClrSchemeLst/>
  <a:extLst>
    <a:ext uri="{05A4C25C-085E-4340-85A3-A5531E510DB2}">
      <thm15:themeFamily xmlns:thm15="http://schemas.microsoft.com/office/thememl/2012/main" name="TF02801109.potx" id="{B47C65E8-9F73-4C4F-A3C2-84725F71438E}" vid="{CFC30A9F-F7E5-41F4-B6B7-D2E5B79E3BFB}"/>
    </a:ext>
  </a:extLst>
</a:theme>
</file>

<file path=ppt/theme/theme2.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1360506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TP102801108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706526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1E33DF-2340-4F4E-B874-B73FEFEBFC8D}">
  <ds:schemaRefs>
    <ds:schemaRef ds:uri="http://schemas.microsoft.com/sharepoint/v3/contenttype/forms"/>
  </ds:schemaRefs>
</ds:datastoreItem>
</file>

<file path=customXml/itemProps2.xml><?xml version="1.0" encoding="utf-8"?>
<ds:datastoreItem xmlns:ds="http://schemas.openxmlformats.org/officeDocument/2006/customXml" ds:itemID="{0F249165-F638-412C-8E0A-DFB7045CA2E0}">
  <ds:schemaRefs>
    <ds:schemaRef ds:uri="http://schemas.microsoft.com/office/infopath/2007/PartnerControls"/>
    <ds:schemaRef ds:uri="http://purl.org/dc/dcmitype/"/>
    <ds:schemaRef ds:uri="http://www.w3.org/XML/1998/namespace"/>
    <ds:schemaRef ds:uri="http://purl.org/dc/term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4873beb7-5857-4685-be1f-d57550cc96cc"/>
  </ds:schemaRefs>
</ds:datastoreItem>
</file>

<file path=customXml/itemProps3.xml><?xml version="1.0" encoding="utf-8"?>
<ds:datastoreItem xmlns:ds="http://schemas.openxmlformats.org/officeDocument/2006/customXml" ds:itemID="{4683C129-7B42-490A-AD74-E9303BC76D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Serenity nature presentation (widescreen)</Template>
  <TotalTime>683</TotalTime>
  <Words>326</Words>
  <Application>Microsoft Office PowerPoint</Application>
  <PresentationFormat>Custom</PresentationFormat>
  <Paragraphs>26</Paragraphs>
  <Slides>7</Slides>
  <Notes>0</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Euphemia</vt:lpstr>
      <vt:lpstr>Serenity 16x9</vt:lpstr>
      <vt:lpstr>Chinese Diaspora in Modern World History</vt:lpstr>
      <vt:lpstr> Peranakan and Totok</vt:lpstr>
      <vt:lpstr>Totok? Peranakan?</vt:lpstr>
      <vt:lpstr>PowerPoint Presentation</vt:lpstr>
      <vt:lpstr>Bringing To Life: The Peranakan Story Pt. 1</vt:lpstr>
      <vt:lpstr>Bringing To Life: The Peranakan Story Pt. 2</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Shanae Sung</dc:creator>
  <cp:lastModifiedBy>Leei Sung</cp:lastModifiedBy>
  <cp:revision>88</cp:revision>
  <cp:lastPrinted>2018-05-21T04:03:47Z</cp:lastPrinted>
  <dcterms:created xsi:type="dcterms:W3CDTF">2018-04-15T14:19:45Z</dcterms:created>
  <dcterms:modified xsi:type="dcterms:W3CDTF">2020-12-09T12:49:29Z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